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4"/>
  </p:handoutMasterIdLst>
  <p:sldIdLst>
    <p:sldId id="295" r:id="rId3"/>
    <p:sldId id="258" r:id="rId4"/>
    <p:sldId id="418" r:id="rId5"/>
    <p:sldId id="463" r:id="rId7"/>
    <p:sldId id="417" r:id="rId8"/>
    <p:sldId id="464" r:id="rId9"/>
    <p:sldId id="419" r:id="rId10"/>
    <p:sldId id="420" r:id="rId11"/>
    <p:sldId id="414" r:id="rId12"/>
    <p:sldId id="41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200"/>
    <a:srgbClr val="1F5C99"/>
    <a:srgbClr val="FFF5E7"/>
    <a:srgbClr val="2E2E22"/>
    <a:srgbClr val="FDFDFD"/>
    <a:srgbClr val="24757E"/>
    <a:srgbClr val="36BCBC"/>
    <a:srgbClr val="CDCBC9"/>
    <a:srgbClr val="700000"/>
    <a:srgbClr val="2A9E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1" autoAdjust="0"/>
    <p:restoredTop sz="94279" autoAdjust="0"/>
  </p:normalViewPr>
  <p:slideViewPr>
    <p:cSldViewPr snapToGrid="0">
      <p:cViewPr varScale="1">
        <p:scale>
          <a:sx n="72" d="100"/>
          <a:sy n="72" d="100"/>
        </p:scale>
        <p:origin x="428" y="64"/>
      </p:cViewPr>
      <p:guideLst>
        <p:guide orient="horz" pos="2142"/>
        <p:guide pos="3867"/>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8" d="100"/>
          <a:sy n="58" d="100"/>
        </p:scale>
        <p:origin x="-2820" y="-78"/>
      </p:cViewPr>
      <p:guideLst>
        <p:guide orient="horz" pos="2856"/>
        <p:guide pos="217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F27FEB-26B8-4EA9-8335-5C7C9CDDBF1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70AB08-4B2E-4382-A4E0-158028FDE7F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0E218-0D54-4B3F-883A-7342370866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B5749-E10A-4E2A-A499-37638827271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思源黑体 CN Medium" pitchFamily="34" charset="-122"/>
                <a:ea typeface="思源黑体 CN Medium" pitchFamily="34" charset="-122"/>
                <a:sym typeface="+mn-ea"/>
              </a:rPr>
              <a:t>统计全平台用户数量，用户规模增长的时候，我们的数据远非PC+WEB+APP用户量加总；因为当平台相互渗透率增加的时候，很可能总规模不变，而PC+WEB+APP用户量单纯加和发生巨大的变化。</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达摩盘作为阿里妈妈精细化消费者运营定向中台，为商家提供海量标签，支持商家自由组合，快速有效圈定目标人群，同时为商家提供精细化人群画像洞察功能，联动多渠道进行投放，并提供人群投放的后链路追踪，助力商家进行全链路消费者运营。</a:t>
            </a:r>
            <a:endParaRPr lang="zh-CN" altLang="en-US" dirty="0"/>
          </a:p>
        </p:txBody>
      </p:sp>
      <p:sp>
        <p:nvSpPr>
          <p:cNvPr id="4" name="灯片编号占位符 3"/>
          <p:cNvSpPr>
            <a:spLocks noGrp="1"/>
          </p:cNvSpPr>
          <p:nvPr>
            <p:ph type="sldNum" sz="quarter" idx="5"/>
          </p:nvPr>
        </p:nvSpPr>
        <p:spPr/>
        <p:txBody>
          <a:bodyPr/>
          <a:lstStyle/>
          <a:p>
            <a:fld id="{8EEB5749-E10A-4E2A-A499-37638827271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3"/>
        </a:solidFill>
        <a:effectLst/>
      </p:bgPr>
    </p:bg>
    <p:spTree>
      <p:nvGrpSpPr>
        <p:cNvPr id="1" name=""/>
        <p:cNvGrpSpPr/>
        <p:nvPr/>
      </p:nvGrpSpPr>
      <p:grpSpPr>
        <a:xfrm>
          <a:off x="0" y="0"/>
          <a:ext cx="0" cy="0"/>
          <a:chOff x="0" y="0"/>
          <a:chExt cx="0" cy="0"/>
        </a:xfrm>
      </p:grpSpPr>
      <p:sp>
        <p:nvSpPr>
          <p:cNvPr id="10" name="标题 1"/>
          <p:cNvSpPr>
            <a:spLocks noGrp="1"/>
          </p:cNvSpPr>
          <p:nvPr>
            <p:ph type="ctrTitle" hasCustomPrompt="1"/>
          </p:nvPr>
        </p:nvSpPr>
        <p:spPr>
          <a:xfrm>
            <a:off x="-419450" y="1258406"/>
            <a:ext cx="7799911" cy="2020335"/>
          </a:xfrm>
          <a:noFill/>
        </p:spPr>
        <p:txBody>
          <a:bodyPr>
            <a:noAutofit/>
          </a:bodyPr>
          <a:lstStyle>
            <a:lvl1pPr>
              <a:defRPr>
                <a:ln>
                  <a:noFill/>
                </a:ln>
                <a:solidFill>
                  <a:schemeClr val="bg1"/>
                </a:solidFill>
              </a:defRPr>
            </a:lvl1pPr>
          </a:lstStyle>
          <a:p>
            <a:pPr algn="ctr"/>
            <a:r>
              <a:rPr lang="en-US" altLang="zh-CN" sz="4800" b="1" dirty="0">
                <a:latin typeface="微软雅黑" panose="020B0503020204020204" pitchFamily="34" charset="-122"/>
                <a:ea typeface="微软雅黑" panose="020B0503020204020204" pitchFamily="34" charset="-122"/>
              </a:rPr>
              <a:t>POINT</a:t>
            </a:r>
            <a:r>
              <a:rPr lang="zh-CN" altLang="en-US" sz="4800" b="1" dirty="0">
                <a:latin typeface="微软雅黑" panose="020B0503020204020204" pitchFamily="34" charset="-122"/>
                <a:ea typeface="微软雅黑" panose="020B0503020204020204" pitchFamily="34" charset="-122"/>
              </a:rPr>
              <a:t>小数点课堂</a:t>
            </a:r>
            <a:br>
              <a:rPr lang="en-US" altLang="zh-CN" sz="4800" b="1" dirty="0">
                <a:latin typeface="微软雅黑" panose="020B0503020204020204" pitchFamily="34" charset="-122"/>
                <a:ea typeface="微软雅黑" panose="020B0503020204020204" pitchFamily="34" charset="-122"/>
              </a:rPr>
            </a:br>
            <a:br>
              <a:rPr lang="en-US" altLang="zh-CN" b="1" dirty="0">
                <a:latin typeface="微软雅黑" panose="020B0503020204020204" pitchFamily="34" charset="-122"/>
                <a:ea typeface="微软雅黑" panose="020B0503020204020204" pitchFamily="34" charset="-122"/>
              </a:rPr>
            </a:br>
            <a:endParaRPr lang="zh-CN" altLang="en-US" sz="4800" b="1" cap="none" dirty="0">
              <a:solidFill>
                <a:schemeClr val="accent2"/>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endParaRPr lang="zh-CN" altLang="en-US"/>
          </a:p>
        </p:txBody>
      </p:sp>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1380" r="821" b="26206"/>
          <a:stretch>
            <a:fillRect/>
          </a:stretch>
        </p:blipFill>
        <p:spPr>
          <a:xfrm>
            <a:off x="9749450" y="119641"/>
            <a:ext cx="2020834" cy="683664"/>
          </a:xfrm>
          <a:prstGeom prst="rect">
            <a:avLst/>
          </a:prstGeom>
        </p:spPr>
      </p:pic>
      <p:sp>
        <p:nvSpPr>
          <p:cNvPr id="8" name="副标题 2"/>
          <p:cNvSpPr txBox="1"/>
          <p:nvPr userDrawn="1"/>
        </p:nvSpPr>
        <p:spPr>
          <a:xfrm>
            <a:off x="9053067" y="734938"/>
            <a:ext cx="3225593" cy="284184"/>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zh-CN" altLang="en-US" sz="1200" dirty="0">
                <a:solidFill>
                  <a:schemeClr val="tx1"/>
                </a:solidFill>
                <a:latin typeface="微软雅黑" panose="020B0503020204020204" pitchFamily="34" charset="-122"/>
                <a:ea typeface="微软雅黑" panose="020B0503020204020204" pitchFamily="34" charset="-122"/>
              </a:rPr>
              <a:t>微信公众号：</a:t>
            </a:r>
            <a:r>
              <a:rPr lang="en-US" altLang="zh-CN" sz="1200" dirty="0">
                <a:solidFill>
                  <a:schemeClr val="tx1"/>
                </a:solidFill>
                <a:latin typeface="微软雅黑" panose="020B0503020204020204" pitchFamily="34" charset="-122"/>
                <a:ea typeface="微软雅黑" panose="020B0503020204020204" pitchFamily="34" charset="-122"/>
              </a:rPr>
              <a:t>POINT</a:t>
            </a:r>
            <a:r>
              <a:rPr lang="zh-CN" altLang="en-US" sz="1200" dirty="0">
                <a:solidFill>
                  <a:schemeClr val="tx1"/>
                </a:solidFill>
                <a:latin typeface="微软雅黑" panose="020B0503020204020204" pitchFamily="34" charset="-122"/>
                <a:ea typeface="微软雅黑" panose="020B0503020204020204" pitchFamily="34" charset="-122"/>
              </a:rPr>
              <a:t>小数点数据</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64083D1-F0E0-45C7-B663-605B32FABD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DA440-C3AD-4B9C-9D34-C572AF35562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083D1-F0E0-45C7-B663-605B32FABD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DA440-C3AD-4B9C-9D34-C572AF35562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标题 1"/>
          <p:cNvSpPr>
            <a:spLocks noGrp="1"/>
          </p:cNvSpPr>
          <p:nvPr>
            <p:ph type="ctrTitle"/>
          </p:nvPr>
        </p:nvSpPr>
        <p:spPr>
          <a:xfrm>
            <a:off x="2247044" y="2500586"/>
            <a:ext cx="7799911" cy="2059913"/>
          </a:xfrm>
        </p:spPr>
        <p:txBody>
          <a:bodyPr>
            <a:noAutofit/>
          </a:bodyPr>
          <a:lstStyle/>
          <a:p>
            <a:br>
              <a:rPr lang="en-US" altLang="zh-CN" b="1" dirty="0">
                <a:latin typeface="微软雅黑" panose="020B0503020204020204" pitchFamily="34" charset="-122"/>
                <a:ea typeface="微软雅黑" panose="020B0503020204020204" pitchFamily="34" charset="-122"/>
              </a:rPr>
            </a:b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从构建到产品运营实战</a:t>
            </a:r>
            <a:endParaRPr lang="zh-CN" altLang="en-US" b="1" cap="none" dirty="0">
              <a:solidFill>
                <a:schemeClr val="accent2"/>
              </a:solidFill>
              <a:latin typeface="微软雅黑" panose="020B0503020204020204" pitchFamily="34" charset="-122"/>
              <a:ea typeface="微软雅黑" panose="020B0503020204020204" pitchFamily="34" charset="-122"/>
            </a:endParaRPr>
          </a:p>
        </p:txBody>
      </p:sp>
      <p:sp>
        <p:nvSpPr>
          <p:cNvPr id="13" name="矩形 12"/>
          <p:cNvSpPr/>
          <p:nvPr/>
        </p:nvSpPr>
        <p:spPr>
          <a:xfrm>
            <a:off x="3765100" y="5086161"/>
            <a:ext cx="2050882" cy="646331"/>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mj-ea"/>
                <a:ea typeface="+mj-ea"/>
              </a:rPr>
              <a:t>讲师：</a:t>
            </a:r>
            <a:r>
              <a:rPr lang="en-US" altLang="zh-CN" sz="3600" b="1" dirty="0">
                <a:solidFill>
                  <a:schemeClr val="bg1"/>
                </a:solidFill>
                <a:effectLst>
                  <a:outerShdw blurRad="38100" dist="38100" dir="2700000" algn="tl">
                    <a:srgbClr val="000000">
                      <a:alpha val="43137"/>
                    </a:srgbClr>
                  </a:outerShdw>
                </a:effectLst>
                <a:latin typeface="+mj-ea"/>
                <a:ea typeface="+mj-ea"/>
              </a:rPr>
              <a:t>Eva</a:t>
            </a:r>
            <a:endParaRPr lang="zh-CN" altLang="en-US" sz="3600" b="1" dirty="0">
              <a:solidFill>
                <a:schemeClr val="bg1"/>
              </a:solidFill>
              <a:effectLst>
                <a:outerShdw blurRad="38100" dist="38100" dir="2700000" algn="tl">
                  <a:srgbClr val="000000">
                    <a:alpha val="43137"/>
                  </a:srgbClr>
                </a:outerShdw>
              </a:effectLst>
              <a:latin typeface="+mj-ea"/>
              <a:ea typeface="+mj-ea"/>
            </a:endParaRPr>
          </a:p>
        </p:txBody>
      </p:sp>
      <p:sp>
        <p:nvSpPr>
          <p:cNvPr id="5" name="标题 1"/>
          <p:cNvSpPr txBox="1"/>
          <p:nvPr/>
        </p:nvSpPr>
        <p:spPr>
          <a:xfrm>
            <a:off x="-574861" y="1288166"/>
            <a:ext cx="5934759" cy="550701"/>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ln>
                  <a:noFill/>
                </a:ln>
                <a:solidFill>
                  <a:schemeClr val="bg1"/>
                </a:solidFill>
                <a:latin typeface="+mj-lt"/>
                <a:ea typeface="+mj-ea"/>
                <a:cs typeface="+mj-cs"/>
              </a:defRPr>
            </a:lvl1pPr>
          </a:lstStyle>
          <a:p>
            <a:pPr algn="ctr"/>
            <a:r>
              <a:rPr lang="en-US" altLang="zh-CN" sz="2800" b="1" dirty="0">
                <a:solidFill>
                  <a:schemeClr val="tx2">
                    <a:lumMod val="75000"/>
                  </a:schemeClr>
                </a:solidFill>
                <a:latin typeface="微软雅黑" panose="020B0503020204020204" pitchFamily="34" charset="-122"/>
                <a:ea typeface="微软雅黑" panose="020B0503020204020204" pitchFamily="34" charset="-122"/>
              </a:rPr>
              <a:t>POINT</a:t>
            </a:r>
            <a:r>
              <a:rPr lang="en-US" altLang="zh-CN" sz="2800" b="1" dirty="0">
                <a:solidFill>
                  <a:schemeClr val="accent6">
                    <a:lumMod val="50000"/>
                  </a:schemeClr>
                </a:solidFill>
                <a:latin typeface="微软雅黑" panose="020B0503020204020204" pitchFamily="34" charset="-122"/>
                <a:ea typeface="微软雅黑" panose="020B0503020204020204" pitchFamily="34" charset="-122"/>
              </a:rPr>
              <a:t>.</a:t>
            </a:r>
            <a:r>
              <a:rPr lang="en-US" altLang="zh-CN" sz="2800" b="1" dirty="0">
                <a:solidFill>
                  <a:schemeClr val="accent6">
                    <a:lumMod val="75000"/>
                  </a:schemeClr>
                </a:solidFill>
                <a:latin typeface="微软雅黑" panose="020B0503020204020204" pitchFamily="34" charset="-122"/>
                <a:ea typeface="微软雅黑" panose="020B0503020204020204" pitchFamily="34" charset="-122"/>
              </a:rPr>
              <a:t> </a:t>
            </a:r>
            <a:r>
              <a:rPr lang="zh-CN" altLang="en-US" sz="2800" b="1" dirty="0">
                <a:solidFill>
                  <a:schemeClr val="tx2">
                    <a:lumMod val="75000"/>
                  </a:schemeClr>
                </a:solidFill>
                <a:latin typeface="微软雅黑" panose="020B0503020204020204" pitchFamily="34" charset="-122"/>
                <a:ea typeface="微软雅黑" panose="020B0503020204020204" pitchFamily="34" charset="-122"/>
              </a:rPr>
              <a:t>小数点课堂</a:t>
            </a:r>
            <a:endParaRPr lang="zh-CN" altLang="en-US" sz="2800" b="1"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026399" y="2130258"/>
            <a:ext cx="3602233" cy="3602233"/>
          </a:xfrm>
          <a:prstGeom prst="rect">
            <a:avLst/>
          </a:prstGeom>
        </p:spPr>
      </p:pic>
      <p:sp>
        <p:nvSpPr>
          <p:cNvPr id="3" name="TextBox 2"/>
          <p:cNvSpPr txBox="1"/>
          <p:nvPr/>
        </p:nvSpPr>
        <p:spPr>
          <a:xfrm>
            <a:off x="1389887" y="2073478"/>
            <a:ext cx="4649165" cy="1323439"/>
          </a:xfrm>
          <a:prstGeom prst="rect">
            <a:avLst/>
          </a:prstGeom>
          <a:noFill/>
        </p:spPr>
        <p:txBody>
          <a:bodyPr wrap="square" rtlCol="0">
            <a:spAutoFit/>
          </a:bodyPr>
          <a:lstStyle/>
          <a:p>
            <a:r>
              <a:rPr lang="zh-CN" altLang="en-US" sz="8000" b="1" dirty="0">
                <a:solidFill>
                  <a:schemeClr val="bg1"/>
                </a:solidFill>
                <a:effectLst>
                  <a:outerShdw blurRad="38100" dist="38100" dir="2700000" algn="tl">
                    <a:srgbClr val="000000">
                      <a:alpha val="43137"/>
                    </a:srgbClr>
                  </a:outerShdw>
                </a:effectLst>
                <a:uFill>
                  <a:solidFill>
                    <a:schemeClr val="accent4">
                      <a:lumMod val="60000"/>
                      <a:lumOff val="40000"/>
                    </a:schemeClr>
                  </a:solidFill>
                </a:uFill>
                <a:latin typeface="+mj-ea"/>
                <a:ea typeface="+mj-ea"/>
              </a:rPr>
              <a:t>用户画像 </a:t>
            </a:r>
            <a:endParaRPr lang="zh-CN" altLang="en-US" sz="8000" b="1" dirty="0">
              <a:solidFill>
                <a:schemeClr val="bg1"/>
              </a:solidFill>
              <a:effectLst>
                <a:outerShdw blurRad="38100" dist="38100" dir="2700000" algn="tl">
                  <a:srgbClr val="000000">
                    <a:alpha val="43137"/>
                  </a:srgbClr>
                </a:outerShdw>
              </a:effectLst>
              <a:uFill>
                <a:solidFill>
                  <a:schemeClr val="accent4">
                    <a:lumMod val="60000"/>
                    <a:lumOff val="40000"/>
                  </a:schemeClr>
                </a:solidFill>
              </a:uFill>
              <a:latin typeface="+mj-ea"/>
              <a:ea typeface="+mj-ea"/>
            </a:endParaRPr>
          </a:p>
        </p:txBody>
      </p:sp>
      <p:sp>
        <p:nvSpPr>
          <p:cNvPr id="7" name="流程图: 准备 6"/>
          <p:cNvSpPr/>
          <p:nvPr/>
        </p:nvSpPr>
        <p:spPr>
          <a:xfrm>
            <a:off x="170823" y="160773"/>
            <a:ext cx="11857054" cy="6591719"/>
          </a:xfrm>
          <a:prstGeom prst="flowChartPreparation">
            <a:avLst/>
          </a:prstGeom>
          <a:noFill/>
          <a:ln w="6350" cmpd="dbl">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0579" y="160773"/>
            <a:ext cx="11947490" cy="6591719"/>
          </a:xfrm>
          <a:prstGeom prst="rect">
            <a:avLst/>
          </a:prstGeom>
          <a:noFill/>
          <a:ln w="15875" cmpd="dbl">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34065" y="2637840"/>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1">
                  <a:lumMod val="50000"/>
                </a:schemeClr>
              </a:solidFill>
            </a:endParaRPr>
          </a:p>
        </p:txBody>
      </p:sp>
      <p:sp>
        <p:nvSpPr>
          <p:cNvPr id="3" name="TextBox 2"/>
          <p:cNvSpPr txBox="1"/>
          <p:nvPr/>
        </p:nvSpPr>
        <p:spPr>
          <a:xfrm>
            <a:off x="3863085" y="2876767"/>
            <a:ext cx="513708" cy="768350"/>
          </a:xfrm>
          <a:prstGeom prst="rect">
            <a:avLst/>
          </a:prstGeom>
          <a:noFill/>
        </p:spPr>
        <p:txBody>
          <a:bodyPr wrap="square" rtlCol="0">
            <a:spAutoFit/>
          </a:bodyPr>
          <a:lstStyle/>
          <a:p>
            <a:r>
              <a:rPr lang="en-US" altLang="zh-CN" sz="4400" b="1" dirty="0">
                <a:solidFill>
                  <a:schemeClr val="bg1"/>
                </a:solidFill>
                <a:latin typeface="思源黑体 CN Medium" pitchFamily="34" charset="-122"/>
                <a:ea typeface="思源黑体 CN Medium" pitchFamily="34" charset="-122"/>
              </a:rPr>
              <a:t>3</a:t>
            </a:r>
            <a:endParaRPr lang="zh-CN" altLang="en-US" sz="4400" b="1" dirty="0">
              <a:solidFill>
                <a:schemeClr val="bg1"/>
              </a:solidFill>
              <a:latin typeface="思源黑体 CN Medium" pitchFamily="34" charset="-122"/>
              <a:ea typeface="思源黑体 CN Medium" pitchFamily="34" charset="-122"/>
            </a:endParaRPr>
          </a:p>
        </p:txBody>
      </p:sp>
      <p:sp>
        <p:nvSpPr>
          <p:cNvPr id="4" name="TextBox 3"/>
          <p:cNvSpPr txBox="1"/>
          <p:nvPr/>
        </p:nvSpPr>
        <p:spPr>
          <a:xfrm>
            <a:off x="4890502" y="2871297"/>
            <a:ext cx="4284323" cy="769441"/>
          </a:xfrm>
          <a:prstGeom prst="rect">
            <a:avLst/>
          </a:prstGeom>
          <a:noFill/>
        </p:spPr>
        <p:txBody>
          <a:bodyPr wrap="square" rtlCol="0">
            <a:spAutoFit/>
          </a:bodyPr>
          <a:lstStyle/>
          <a:p>
            <a:r>
              <a:rPr lang="zh-CN" altLang="en-US" sz="4400" b="1" dirty="0">
                <a:solidFill>
                  <a:schemeClr val="accent3"/>
                </a:solidFill>
                <a:latin typeface="黑体" panose="02010609060101010101" charset="-122"/>
                <a:ea typeface="黑体" panose="02010609060101010101" charset="-122"/>
              </a:rPr>
              <a:t>课程作业</a:t>
            </a:r>
            <a:endParaRPr lang="zh-CN" altLang="en-US" sz="4400" b="1" dirty="0">
              <a:solidFill>
                <a:schemeClr val="accent3"/>
              </a:solidFill>
              <a:latin typeface="黑体" panose="02010609060101010101" charset="-122"/>
              <a:ea typeface="黑体"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txBox="1"/>
          <p:nvPr/>
        </p:nvSpPr>
        <p:spPr>
          <a:xfrm>
            <a:off x="3416076" y="2402713"/>
            <a:ext cx="7799910" cy="1517842"/>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100" kern="1200" cap="none">
                <a:solidFill>
                  <a:schemeClr val="bg2">
                    <a:lumMod val="75000"/>
                  </a:schemeClr>
                </a:solidFill>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lgn="ctr"/>
            <a:r>
              <a:rPr lang="zh-CN" sz="4800" b="1" dirty="0">
                <a:solidFill>
                  <a:schemeClr val="tx1">
                    <a:lumMod val="75000"/>
                    <a:lumOff val="25000"/>
                  </a:schemeClr>
                </a:solidFill>
                <a:latin typeface="黑体" panose="02010609060101010101" charset="-122"/>
              </a:rPr>
              <a:t>账号打通</a:t>
            </a:r>
            <a:endParaRPr lang="zh-CN" sz="4800" b="1" dirty="0">
              <a:solidFill>
                <a:schemeClr val="tx1">
                  <a:lumMod val="75000"/>
                  <a:lumOff val="25000"/>
                </a:schemeClr>
              </a:solidFill>
              <a:latin typeface="黑体" panose="02010609060101010101" charset="-122"/>
              <a:ea typeface="黑体" panose="02010609060101010101" charset="-122"/>
            </a:endParaRPr>
          </a:p>
        </p:txBody>
      </p:sp>
      <p:sp>
        <p:nvSpPr>
          <p:cNvPr id="6" name="圆角矩形 5"/>
          <p:cNvSpPr/>
          <p:nvPr/>
        </p:nvSpPr>
        <p:spPr>
          <a:xfrm>
            <a:off x="1317285" y="2153402"/>
            <a:ext cx="2743682" cy="2141631"/>
          </a:xfrm>
          <a:prstGeom prst="roundRect">
            <a:avLst>
              <a:gd name="adj" fmla="val 9228"/>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zh-CN" altLang="en-US" sz="2400">
              <a:solidFill>
                <a:srgbClr val="C00000"/>
              </a:solidFill>
            </a:endParaRPr>
          </a:p>
        </p:txBody>
      </p:sp>
      <p:pic>
        <p:nvPicPr>
          <p:cNvPr id="7" name="图片 6"/>
          <p:cNvPicPr>
            <a:picLocks noChangeAspect="1"/>
          </p:cNvPicPr>
          <p:nvPr/>
        </p:nvPicPr>
        <p:blipFill rotWithShape="1">
          <a:blip r:embed="rId1" cstate="print">
            <a:extLst>
              <a:ext uri="{28A0092B-C50C-407E-A947-70E740481C1C}">
                <a14:useLocalDpi xmlns:a14="http://schemas.microsoft.com/office/drawing/2010/main" val="0"/>
              </a:ext>
            </a:extLst>
          </a:blip>
          <a:srcRect r="16712"/>
          <a:stretch>
            <a:fillRect/>
          </a:stretch>
        </p:blipFill>
        <p:spPr>
          <a:xfrm>
            <a:off x="1526032" y="2326025"/>
            <a:ext cx="2326188" cy="1863498"/>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账号打通原因</a:t>
            </a:r>
            <a:endParaRPr lang="en-US" altLang="zh-CN"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847686" y="945260"/>
            <a:ext cx="527685" cy="768350"/>
          </a:xfrm>
          <a:prstGeom prst="rect">
            <a:avLst/>
          </a:prstGeom>
        </p:spPr>
        <p:txBody>
          <a:bodyPr wrap="none">
            <a:spAutoFit/>
          </a:bodyPr>
          <a:lstStyle/>
          <a:p>
            <a:r>
              <a:rPr lang="en-US" altLang="zh-CN" sz="4400" b="1" dirty="0">
                <a:solidFill>
                  <a:schemeClr val="bg1"/>
                </a:solidFill>
                <a:latin typeface="+mj-ea"/>
                <a:ea typeface="+mj-ea"/>
              </a:rPr>
              <a:t>1</a:t>
            </a:r>
            <a:endParaRPr lang="zh-CN" altLang="en-US" sz="4400" b="1" dirty="0">
              <a:solidFill>
                <a:schemeClr val="bg1"/>
              </a:solidFill>
              <a:latin typeface="+mj-ea"/>
              <a:ea typeface="+mj-ea"/>
            </a:endParaRPr>
          </a:p>
        </p:txBody>
      </p:sp>
      <p:grpSp>
        <p:nvGrpSpPr>
          <p:cNvPr id="37" name="组合 36"/>
          <p:cNvGrpSpPr/>
          <p:nvPr/>
        </p:nvGrpSpPr>
        <p:grpSpPr>
          <a:xfrm>
            <a:off x="802822" y="2032987"/>
            <a:ext cx="9202312" cy="4432345"/>
            <a:chOff x="802822" y="2032987"/>
            <a:chExt cx="9202312" cy="4432345"/>
          </a:xfrm>
        </p:grpSpPr>
        <p:cxnSp>
          <p:nvCxnSpPr>
            <p:cNvPr id="38" name="直接连接符 37"/>
            <p:cNvCxnSpPr/>
            <p:nvPr/>
          </p:nvCxnSpPr>
          <p:spPr>
            <a:xfrm>
              <a:off x="4207347" y="2032987"/>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sp>
          <p:nvSpPr>
            <p:cNvPr id="2" name="文本框 1"/>
            <p:cNvSpPr txBox="1"/>
            <p:nvPr/>
          </p:nvSpPr>
          <p:spPr>
            <a:xfrm>
              <a:off x="3036162" y="2049185"/>
              <a:ext cx="1161643" cy="461665"/>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访问</a:t>
              </a:r>
              <a:endParaRPr lang="zh-CN" altLang="en-US" sz="2400" dirty="0">
                <a:solidFill>
                  <a:schemeClr val="bg1"/>
                </a:solidFill>
                <a:latin typeface="思源黑体 CN Medium" pitchFamily="34" charset="-122"/>
                <a:ea typeface="思源黑体 CN Medium" pitchFamily="34" charset="-122"/>
              </a:endParaRPr>
            </a:p>
          </p:txBody>
        </p:sp>
        <p:sp>
          <p:nvSpPr>
            <p:cNvPr id="7" name="文本框 6"/>
            <p:cNvSpPr txBox="1"/>
            <p:nvPr/>
          </p:nvSpPr>
          <p:spPr>
            <a:xfrm>
              <a:off x="4235998" y="2049186"/>
              <a:ext cx="1115416" cy="468960"/>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注册</a:t>
              </a:r>
              <a:endParaRPr lang="zh-CN" altLang="en-US" sz="2400" dirty="0">
                <a:solidFill>
                  <a:schemeClr val="bg1"/>
                </a:solidFill>
                <a:latin typeface="思源黑体 CN Medium" pitchFamily="34" charset="-122"/>
                <a:ea typeface="思源黑体 CN Medium" pitchFamily="34" charset="-122"/>
              </a:endParaRPr>
            </a:p>
          </p:txBody>
        </p:sp>
        <p:sp>
          <p:nvSpPr>
            <p:cNvPr id="8" name="文本框 7"/>
            <p:cNvSpPr txBox="1"/>
            <p:nvPr/>
          </p:nvSpPr>
          <p:spPr>
            <a:xfrm>
              <a:off x="5387831" y="2064981"/>
              <a:ext cx="1127615" cy="461665"/>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登录</a:t>
              </a:r>
              <a:endParaRPr lang="zh-CN" altLang="en-US" sz="2400" dirty="0">
                <a:solidFill>
                  <a:schemeClr val="bg1"/>
                </a:solidFill>
                <a:latin typeface="思源黑体 CN Medium" pitchFamily="34" charset="-122"/>
                <a:ea typeface="思源黑体 CN Medium" pitchFamily="34" charset="-122"/>
              </a:endParaRPr>
            </a:p>
          </p:txBody>
        </p:sp>
        <p:sp>
          <p:nvSpPr>
            <p:cNvPr id="10" name="文本框 9"/>
            <p:cNvSpPr txBox="1"/>
            <p:nvPr/>
          </p:nvSpPr>
          <p:spPr>
            <a:xfrm>
              <a:off x="6564297" y="2062942"/>
              <a:ext cx="976965" cy="461665"/>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开户</a:t>
              </a:r>
              <a:endParaRPr lang="zh-CN" altLang="en-US" sz="2400" dirty="0">
                <a:solidFill>
                  <a:schemeClr val="bg1"/>
                </a:solidFill>
                <a:latin typeface="思源黑体 CN Medium" pitchFamily="34" charset="-122"/>
                <a:ea typeface="思源黑体 CN Medium" pitchFamily="34" charset="-122"/>
              </a:endParaRPr>
            </a:p>
          </p:txBody>
        </p:sp>
        <p:sp>
          <p:nvSpPr>
            <p:cNvPr id="11" name="文本框 10"/>
            <p:cNvSpPr txBox="1"/>
            <p:nvPr/>
          </p:nvSpPr>
          <p:spPr>
            <a:xfrm>
              <a:off x="7556745" y="2062942"/>
              <a:ext cx="1010333" cy="461665"/>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成交</a:t>
              </a:r>
              <a:endParaRPr lang="zh-CN" altLang="en-US" sz="2400" dirty="0">
                <a:solidFill>
                  <a:schemeClr val="bg1"/>
                </a:solidFill>
                <a:latin typeface="思源黑体 CN Medium" pitchFamily="34" charset="-122"/>
                <a:ea typeface="思源黑体 CN Medium" pitchFamily="34" charset="-122"/>
              </a:endParaRPr>
            </a:p>
          </p:txBody>
        </p:sp>
        <p:sp>
          <p:nvSpPr>
            <p:cNvPr id="3" name="文本框 2"/>
            <p:cNvSpPr txBox="1"/>
            <p:nvPr/>
          </p:nvSpPr>
          <p:spPr>
            <a:xfrm>
              <a:off x="802822" y="3630993"/>
              <a:ext cx="1154763" cy="461665"/>
            </a:xfrm>
            <a:prstGeom prst="rect">
              <a:avLst/>
            </a:prstGeom>
            <a:noFill/>
          </p:spPr>
          <p:txBody>
            <a:bodyPr wrap="square" rtlCol="0">
              <a:spAutoFit/>
            </a:bodyPr>
            <a:lstStyle/>
            <a:p>
              <a:r>
                <a:rPr lang="zh-CN" altLang="en-US" sz="2400" dirty="0">
                  <a:latin typeface="思源黑体 CN Medium" pitchFamily="34" charset="-122"/>
                  <a:ea typeface="思源黑体 CN Medium" pitchFamily="34" charset="-122"/>
                </a:rPr>
                <a:t>线上</a:t>
              </a:r>
              <a:endParaRPr lang="zh-CN" altLang="en-US" sz="2400" dirty="0">
                <a:latin typeface="思源黑体 CN Medium" pitchFamily="34" charset="-122"/>
                <a:ea typeface="思源黑体 CN Medium" pitchFamily="34" charset="-122"/>
              </a:endParaRPr>
            </a:p>
          </p:txBody>
        </p:sp>
        <p:sp>
          <p:nvSpPr>
            <p:cNvPr id="12" name="文本框 11"/>
            <p:cNvSpPr txBox="1"/>
            <p:nvPr/>
          </p:nvSpPr>
          <p:spPr>
            <a:xfrm>
              <a:off x="847686" y="5061778"/>
              <a:ext cx="1154763" cy="461665"/>
            </a:xfrm>
            <a:prstGeom prst="rect">
              <a:avLst/>
            </a:prstGeom>
            <a:noFill/>
          </p:spPr>
          <p:txBody>
            <a:bodyPr wrap="square" rtlCol="0">
              <a:spAutoFit/>
            </a:bodyPr>
            <a:lstStyle/>
            <a:p>
              <a:r>
                <a:rPr lang="zh-CN" altLang="en-US" sz="2400" dirty="0">
                  <a:latin typeface="思源黑体 CN Medium" pitchFamily="34" charset="-122"/>
                  <a:ea typeface="思源黑体 CN Medium" pitchFamily="34" charset="-122"/>
                </a:rPr>
                <a:t>线下</a:t>
              </a:r>
              <a:endParaRPr lang="zh-CN" altLang="en-US" sz="2400" dirty="0">
                <a:latin typeface="思源黑体 CN Medium" pitchFamily="34" charset="-122"/>
                <a:ea typeface="思源黑体 CN Medium" pitchFamily="34" charset="-122"/>
              </a:endParaRPr>
            </a:p>
          </p:txBody>
        </p:sp>
        <p:sp>
          <p:nvSpPr>
            <p:cNvPr id="13" name="文本框 12"/>
            <p:cNvSpPr txBox="1"/>
            <p:nvPr/>
          </p:nvSpPr>
          <p:spPr>
            <a:xfrm>
              <a:off x="8594371" y="2049185"/>
              <a:ext cx="1161643" cy="461665"/>
            </a:xfrm>
            <a:prstGeom prst="rect">
              <a:avLst/>
            </a:prstGeom>
            <a:solidFill>
              <a:srgbClr val="FFC000"/>
            </a:solidFill>
          </p:spPr>
          <p:txBody>
            <a:bodyPr wrap="square" rtlCol="0">
              <a:spAutoFit/>
            </a:bodyPr>
            <a:lstStyle/>
            <a:p>
              <a:r>
                <a:rPr lang="zh-CN" altLang="en-US" sz="2400" dirty="0">
                  <a:solidFill>
                    <a:schemeClr val="bg1"/>
                  </a:solidFill>
                  <a:latin typeface="思源黑体 CN Medium" pitchFamily="34" charset="-122"/>
                  <a:ea typeface="思源黑体 CN Medium" pitchFamily="34" charset="-122"/>
                </a:rPr>
                <a:t>投诉</a:t>
              </a:r>
              <a:endParaRPr lang="zh-CN" altLang="en-US" sz="2400" dirty="0">
                <a:solidFill>
                  <a:schemeClr val="bg1"/>
                </a:solidFill>
                <a:latin typeface="思源黑体 CN Medium" pitchFamily="34" charset="-122"/>
                <a:ea typeface="思源黑体 CN Medium" pitchFamily="34" charset="-122"/>
              </a:endParaRPr>
            </a:p>
          </p:txBody>
        </p:sp>
        <p:sp>
          <p:nvSpPr>
            <p:cNvPr id="4" name="文本框 3"/>
            <p:cNvSpPr txBox="1"/>
            <p:nvPr/>
          </p:nvSpPr>
          <p:spPr>
            <a:xfrm>
              <a:off x="2068497" y="2902998"/>
              <a:ext cx="967666" cy="461665"/>
            </a:xfrm>
            <a:prstGeom prst="rect">
              <a:avLst/>
            </a:prstGeom>
            <a:noFill/>
          </p:spPr>
          <p:txBody>
            <a:bodyPr wrap="square" rtlCol="0">
              <a:spAutoFit/>
            </a:bodyPr>
            <a:lstStyle/>
            <a:p>
              <a:r>
                <a:rPr lang="en-US" altLang="zh-CN" sz="2400" dirty="0">
                  <a:latin typeface="思源黑体 CN Medium" pitchFamily="34" charset="-122"/>
                  <a:ea typeface="思源黑体 CN Medium" pitchFamily="34" charset="-122"/>
                </a:rPr>
                <a:t>PC</a:t>
              </a:r>
              <a:endParaRPr lang="zh-CN" altLang="en-US" sz="2400" dirty="0">
                <a:latin typeface="思源黑体 CN Medium" pitchFamily="34" charset="-122"/>
                <a:ea typeface="思源黑体 CN Medium" pitchFamily="34" charset="-122"/>
              </a:endParaRPr>
            </a:p>
          </p:txBody>
        </p:sp>
        <p:sp>
          <p:nvSpPr>
            <p:cNvPr id="14" name="文本框 13"/>
            <p:cNvSpPr txBox="1"/>
            <p:nvPr/>
          </p:nvSpPr>
          <p:spPr>
            <a:xfrm>
              <a:off x="2068497" y="3438630"/>
              <a:ext cx="1935332" cy="461665"/>
            </a:xfrm>
            <a:prstGeom prst="rect">
              <a:avLst/>
            </a:prstGeom>
            <a:noFill/>
          </p:spPr>
          <p:txBody>
            <a:bodyPr wrap="square" rtlCol="0">
              <a:spAutoFit/>
            </a:bodyPr>
            <a:lstStyle/>
            <a:p>
              <a:r>
                <a:rPr lang="en-US" altLang="zh-CN" sz="2400" dirty="0">
                  <a:latin typeface="思源黑体 CN Medium" pitchFamily="34" charset="-122"/>
                  <a:ea typeface="思源黑体 CN Medium" pitchFamily="34" charset="-122"/>
                </a:rPr>
                <a:t>web</a:t>
              </a:r>
              <a:endParaRPr lang="zh-CN" altLang="en-US" sz="2400" dirty="0">
                <a:latin typeface="思源黑体 CN Medium" pitchFamily="34" charset="-122"/>
                <a:ea typeface="思源黑体 CN Medium" pitchFamily="34" charset="-122"/>
              </a:endParaRPr>
            </a:p>
          </p:txBody>
        </p:sp>
        <p:sp>
          <p:nvSpPr>
            <p:cNvPr id="15" name="文本框 14"/>
            <p:cNvSpPr txBox="1"/>
            <p:nvPr/>
          </p:nvSpPr>
          <p:spPr>
            <a:xfrm>
              <a:off x="2068497" y="4110439"/>
              <a:ext cx="1162975" cy="461665"/>
            </a:xfrm>
            <a:prstGeom prst="rect">
              <a:avLst/>
            </a:prstGeom>
            <a:noFill/>
          </p:spPr>
          <p:txBody>
            <a:bodyPr wrap="square" rtlCol="0">
              <a:spAutoFit/>
            </a:bodyPr>
            <a:lstStyle/>
            <a:p>
              <a:r>
                <a:rPr lang="en-US" altLang="zh-CN" sz="2400" dirty="0">
                  <a:latin typeface="思源黑体 CN Medium" pitchFamily="34" charset="-122"/>
                  <a:ea typeface="思源黑体 CN Medium" pitchFamily="34" charset="-122"/>
                </a:rPr>
                <a:t>APP</a:t>
              </a:r>
              <a:endParaRPr lang="zh-CN" altLang="en-US" sz="2400" dirty="0">
                <a:latin typeface="思源黑体 CN Medium" pitchFamily="34" charset="-122"/>
                <a:ea typeface="思源黑体 CN Medium" pitchFamily="34" charset="-122"/>
              </a:endParaRPr>
            </a:p>
          </p:txBody>
        </p:sp>
        <p:sp>
          <p:nvSpPr>
            <p:cNvPr id="16" name="矩形 15"/>
            <p:cNvSpPr/>
            <p:nvPr/>
          </p:nvSpPr>
          <p:spPr>
            <a:xfrm>
              <a:off x="3054455" y="3669462"/>
              <a:ext cx="1143351"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197806" y="3678224"/>
              <a:ext cx="45719" cy="59203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flipV="1">
              <a:off x="4233981" y="4222439"/>
              <a:ext cx="1365828" cy="478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rot="5400000" flipV="1">
              <a:off x="4792635" y="3641835"/>
              <a:ext cx="1229844"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16200000">
              <a:off x="6048472" y="3764232"/>
              <a:ext cx="47824" cy="9642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rot="5400000" flipV="1">
              <a:off x="5473208" y="4124282"/>
              <a:ext cx="2178938" cy="5903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flipV="1">
              <a:off x="6561411" y="5197550"/>
              <a:ext cx="1043458"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5400000" flipV="1">
              <a:off x="7026625" y="4643933"/>
              <a:ext cx="1138655" cy="5903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flipV="1">
              <a:off x="7611841" y="4110439"/>
              <a:ext cx="1117776" cy="5886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flipV="1">
              <a:off x="8692971" y="6244196"/>
              <a:ext cx="1312163" cy="4571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rot="5400000" flipV="1">
              <a:off x="7603502" y="5190891"/>
              <a:ext cx="2178938" cy="5903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9"/>
            <p:cNvSpPr>
              <a:spLocks noEditPoints="1"/>
            </p:cNvSpPr>
            <p:nvPr/>
          </p:nvSpPr>
          <p:spPr bwMode="auto">
            <a:xfrm flipH="1">
              <a:off x="3446119" y="3393142"/>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28" name="Freeform 9"/>
            <p:cNvSpPr>
              <a:spLocks noEditPoints="1"/>
            </p:cNvSpPr>
            <p:nvPr/>
          </p:nvSpPr>
          <p:spPr bwMode="auto">
            <a:xfrm flipH="1">
              <a:off x="4671236" y="3935323"/>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30" name="Freeform 9"/>
            <p:cNvSpPr>
              <a:spLocks noEditPoints="1"/>
            </p:cNvSpPr>
            <p:nvPr/>
          </p:nvSpPr>
          <p:spPr bwMode="auto">
            <a:xfrm flipH="1">
              <a:off x="6875963" y="4933246"/>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31" name="Freeform 9"/>
            <p:cNvSpPr>
              <a:spLocks noEditPoints="1"/>
            </p:cNvSpPr>
            <p:nvPr/>
          </p:nvSpPr>
          <p:spPr bwMode="auto">
            <a:xfrm flipH="1">
              <a:off x="7858240" y="3790431"/>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32" name="Freeform 9"/>
            <p:cNvSpPr>
              <a:spLocks noEditPoints="1"/>
            </p:cNvSpPr>
            <p:nvPr/>
          </p:nvSpPr>
          <p:spPr bwMode="auto">
            <a:xfrm flipH="1">
              <a:off x="8976548" y="5940932"/>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33" name="矩形 32"/>
            <p:cNvSpPr/>
            <p:nvPr/>
          </p:nvSpPr>
          <p:spPr>
            <a:xfrm rot="16200000">
              <a:off x="5918522" y="2512977"/>
              <a:ext cx="77040" cy="115223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9"/>
            <p:cNvSpPr>
              <a:spLocks noEditPoints="1"/>
            </p:cNvSpPr>
            <p:nvPr/>
          </p:nvSpPr>
          <p:spPr bwMode="auto">
            <a:xfrm flipH="1">
              <a:off x="5829962" y="3917542"/>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sp>
          <p:nvSpPr>
            <p:cNvPr id="35" name="文本框 34"/>
            <p:cNvSpPr txBox="1"/>
            <p:nvPr/>
          </p:nvSpPr>
          <p:spPr>
            <a:xfrm>
              <a:off x="2024360" y="5028272"/>
              <a:ext cx="1162975" cy="461665"/>
            </a:xfrm>
            <a:prstGeom prst="rect">
              <a:avLst/>
            </a:prstGeom>
            <a:noFill/>
          </p:spPr>
          <p:txBody>
            <a:bodyPr wrap="square" rtlCol="0">
              <a:spAutoFit/>
            </a:bodyPr>
            <a:lstStyle/>
            <a:p>
              <a:r>
                <a:rPr lang="zh-CN" altLang="en-US" sz="2400" dirty="0">
                  <a:latin typeface="思源黑体 CN Medium" pitchFamily="34" charset="-122"/>
                  <a:ea typeface="思源黑体 CN Medium" pitchFamily="34" charset="-122"/>
                </a:rPr>
                <a:t>营业厅</a:t>
              </a:r>
              <a:endParaRPr lang="zh-CN" altLang="en-US" sz="2400" dirty="0">
                <a:latin typeface="思源黑体 CN Medium" pitchFamily="34" charset="-122"/>
                <a:ea typeface="思源黑体 CN Medium" pitchFamily="34" charset="-122"/>
              </a:endParaRPr>
            </a:p>
          </p:txBody>
        </p:sp>
        <p:sp>
          <p:nvSpPr>
            <p:cNvPr id="36" name="文本框 35"/>
            <p:cNvSpPr txBox="1"/>
            <p:nvPr/>
          </p:nvSpPr>
          <p:spPr>
            <a:xfrm>
              <a:off x="2024360" y="5800792"/>
              <a:ext cx="1162975" cy="461665"/>
            </a:xfrm>
            <a:prstGeom prst="rect">
              <a:avLst/>
            </a:prstGeom>
            <a:noFill/>
          </p:spPr>
          <p:txBody>
            <a:bodyPr wrap="square" rtlCol="0">
              <a:spAutoFit/>
            </a:bodyPr>
            <a:lstStyle/>
            <a:p>
              <a:r>
                <a:rPr lang="zh-CN" altLang="en-US" sz="2400" dirty="0">
                  <a:latin typeface="思源黑体 CN Medium" pitchFamily="34" charset="-122"/>
                  <a:ea typeface="思源黑体 CN Medium" pitchFamily="34" charset="-122"/>
                </a:rPr>
                <a:t>客服</a:t>
              </a:r>
              <a:endParaRPr lang="zh-CN" altLang="en-US" sz="2400" dirty="0">
                <a:latin typeface="思源黑体 CN Medium" pitchFamily="34" charset="-122"/>
                <a:ea typeface="思源黑体 CN Medium" pitchFamily="34" charset="-122"/>
              </a:endParaRPr>
            </a:p>
          </p:txBody>
        </p:sp>
        <p:cxnSp>
          <p:nvCxnSpPr>
            <p:cNvPr id="39" name="直接连接符 38"/>
            <p:cNvCxnSpPr/>
            <p:nvPr/>
          </p:nvCxnSpPr>
          <p:spPr>
            <a:xfrm>
              <a:off x="5380923" y="2040282"/>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40" name="直接连接符 39"/>
            <p:cNvCxnSpPr/>
            <p:nvPr/>
          </p:nvCxnSpPr>
          <p:spPr>
            <a:xfrm>
              <a:off x="3044911" y="2049185"/>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42" name="直接连接符 41"/>
            <p:cNvCxnSpPr/>
            <p:nvPr/>
          </p:nvCxnSpPr>
          <p:spPr>
            <a:xfrm flipV="1">
              <a:off x="3036162" y="2049185"/>
              <a:ext cx="6845732" cy="1326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546234" y="2050743"/>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sp>
          <p:nvSpPr>
            <p:cNvPr id="29" name="Freeform 9"/>
            <p:cNvSpPr>
              <a:spLocks noEditPoints="1"/>
            </p:cNvSpPr>
            <p:nvPr/>
          </p:nvSpPr>
          <p:spPr bwMode="auto">
            <a:xfrm flipH="1">
              <a:off x="5782959" y="2802131"/>
              <a:ext cx="491319" cy="524400"/>
            </a:xfrm>
            <a:custGeom>
              <a:avLst/>
              <a:gdLst>
                <a:gd name="T0" fmla="*/ 743 w 957"/>
                <a:gd name="T1" fmla="*/ 313 h 1020"/>
                <a:gd name="T2" fmla="*/ 756 w 957"/>
                <a:gd name="T3" fmla="*/ 428 h 1020"/>
                <a:gd name="T4" fmla="*/ 704 w 957"/>
                <a:gd name="T5" fmla="*/ 513 h 1020"/>
                <a:gd name="T6" fmla="*/ 724 w 957"/>
                <a:gd name="T7" fmla="*/ 341 h 1020"/>
                <a:gd name="T8" fmla="*/ 704 w 957"/>
                <a:gd name="T9" fmla="*/ 152 h 1020"/>
                <a:gd name="T10" fmla="*/ 953 w 957"/>
                <a:gd name="T11" fmla="*/ 925 h 1020"/>
                <a:gd name="T12" fmla="*/ 704 w 957"/>
                <a:gd name="T13" fmla="*/ 1020 h 1020"/>
                <a:gd name="T14" fmla="*/ 478 w 957"/>
                <a:gd name="T15" fmla="*/ 16 h 1020"/>
                <a:gd name="T16" fmla="*/ 704 w 957"/>
                <a:gd name="T17" fmla="*/ 308 h 1020"/>
                <a:gd name="T18" fmla="*/ 679 w 957"/>
                <a:gd name="T19" fmla="*/ 494 h 1020"/>
                <a:gd name="T20" fmla="*/ 704 w 957"/>
                <a:gd name="T21" fmla="*/ 513 h 1020"/>
                <a:gd name="T22" fmla="*/ 665 w 957"/>
                <a:gd name="T23" fmla="*/ 566 h 1020"/>
                <a:gd name="T24" fmla="*/ 684 w 957"/>
                <a:gd name="T25" fmla="*/ 723 h 1020"/>
                <a:gd name="T26" fmla="*/ 704 w 957"/>
                <a:gd name="T27" fmla="*/ 1020 h 1020"/>
                <a:gd name="T28" fmla="*/ 478 w 957"/>
                <a:gd name="T29" fmla="*/ 984 h 1020"/>
                <a:gd name="T30" fmla="*/ 493 w 957"/>
                <a:gd name="T31" fmla="*/ 969 h 1020"/>
                <a:gd name="T32" fmla="*/ 478 w 957"/>
                <a:gd name="T33" fmla="*/ 955 h 1020"/>
                <a:gd name="T34" fmla="*/ 480 w 957"/>
                <a:gd name="T35" fmla="*/ 945 h 1020"/>
                <a:gd name="T36" fmla="*/ 480 w 957"/>
                <a:gd name="T37" fmla="*/ 916 h 1020"/>
                <a:gd name="T38" fmla="*/ 478 w 957"/>
                <a:gd name="T39" fmla="*/ 901 h 1020"/>
                <a:gd name="T40" fmla="*/ 589 w 957"/>
                <a:gd name="T41" fmla="*/ 663 h 1020"/>
                <a:gd name="T42" fmla="*/ 479 w 957"/>
                <a:gd name="T43" fmla="*/ 709 h 1020"/>
                <a:gd name="T44" fmla="*/ 478 w 957"/>
                <a:gd name="T45" fmla="*/ 613 h 1020"/>
                <a:gd name="T46" fmla="*/ 519 w 957"/>
                <a:gd name="T47" fmla="*/ 628 h 1020"/>
                <a:gd name="T48" fmla="*/ 478 w 957"/>
                <a:gd name="T49" fmla="*/ 512 h 1020"/>
                <a:gd name="T50" fmla="*/ 587 w 957"/>
                <a:gd name="T51" fmla="*/ 502 h 1020"/>
                <a:gd name="T52" fmla="*/ 664 w 957"/>
                <a:gd name="T53" fmla="*/ 319 h 1020"/>
                <a:gd name="T54" fmla="*/ 478 w 957"/>
                <a:gd name="T55" fmla="*/ 16 h 1020"/>
                <a:gd name="T56" fmla="*/ 395 w 957"/>
                <a:gd name="T57" fmla="*/ 35 h 1020"/>
                <a:gd name="T58" fmla="*/ 478 w 957"/>
                <a:gd name="T59" fmla="*/ 16 h 1020"/>
                <a:gd name="T60" fmla="*/ 425 w 957"/>
                <a:gd name="T61" fmla="*/ 204 h 1020"/>
                <a:gd name="T62" fmla="*/ 294 w 957"/>
                <a:gd name="T63" fmla="*/ 284 h 1020"/>
                <a:gd name="T64" fmla="*/ 362 w 957"/>
                <a:gd name="T65" fmla="*/ 506 h 1020"/>
                <a:gd name="T66" fmla="*/ 477 w 957"/>
                <a:gd name="T67" fmla="*/ 478 h 1020"/>
                <a:gd name="T68" fmla="*/ 478 w 957"/>
                <a:gd name="T69" fmla="*/ 512 h 1020"/>
                <a:gd name="T70" fmla="*/ 438 w 957"/>
                <a:gd name="T71" fmla="*/ 628 h 1020"/>
                <a:gd name="T72" fmla="*/ 478 w 957"/>
                <a:gd name="T73" fmla="*/ 709 h 1020"/>
                <a:gd name="T74" fmla="*/ 370 w 957"/>
                <a:gd name="T75" fmla="*/ 665 h 1020"/>
                <a:gd name="T76" fmla="*/ 478 w 957"/>
                <a:gd name="T77" fmla="*/ 901 h 1020"/>
                <a:gd name="T78" fmla="*/ 478 w 957"/>
                <a:gd name="T79" fmla="*/ 916 h 1020"/>
                <a:gd name="T80" fmla="*/ 478 w 957"/>
                <a:gd name="T81" fmla="*/ 945 h 1020"/>
                <a:gd name="T82" fmla="*/ 466 w 957"/>
                <a:gd name="T83" fmla="*/ 969 h 1020"/>
                <a:gd name="T84" fmla="*/ 478 w 957"/>
                <a:gd name="T85" fmla="*/ 1020 h 1020"/>
                <a:gd name="T86" fmla="*/ 253 w 957"/>
                <a:gd name="T87" fmla="*/ 730 h 1020"/>
                <a:gd name="T88" fmla="*/ 342 w 957"/>
                <a:gd name="T89" fmla="*/ 640 h 1020"/>
                <a:gd name="T90" fmla="*/ 265 w 957"/>
                <a:gd name="T91" fmla="*/ 519 h 1020"/>
                <a:gd name="T92" fmla="*/ 253 w 957"/>
                <a:gd name="T93" fmla="*/ 477 h 1020"/>
                <a:gd name="T94" fmla="*/ 276 w 957"/>
                <a:gd name="T95" fmla="*/ 341 h 1020"/>
                <a:gd name="T96" fmla="*/ 253 w 957"/>
                <a:gd name="T97" fmla="*/ 143 h 1020"/>
                <a:gd name="T98" fmla="*/ 214 w 957"/>
                <a:gd name="T99" fmla="*/ 313 h 1020"/>
                <a:gd name="T100" fmla="*/ 253 w 957"/>
                <a:gd name="T101" fmla="*/ 310 h 1020"/>
                <a:gd name="T102" fmla="*/ 253 w 957"/>
                <a:gd name="T103" fmla="*/ 477 h 1020"/>
                <a:gd name="T104" fmla="*/ 227 w 957"/>
                <a:gd name="T105" fmla="*/ 490 h 1020"/>
                <a:gd name="T106" fmla="*/ 199 w 957"/>
                <a:gd name="T107" fmla="*/ 359 h 1020"/>
                <a:gd name="T108" fmla="*/ 253 w 957"/>
                <a:gd name="T109" fmla="*/ 1020 h 1020"/>
                <a:gd name="T110" fmla="*/ 3 w 957"/>
                <a:gd name="T111" fmla="*/ 925 h 1020"/>
                <a:gd name="T112" fmla="*/ 253 w 957"/>
                <a:gd name="T113" fmla="*/ 1020 h 10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7" h="1020">
                  <a:moveTo>
                    <a:pt x="704" y="152"/>
                  </a:moveTo>
                  <a:cubicBezTo>
                    <a:pt x="723" y="197"/>
                    <a:pt x="736" y="251"/>
                    <a:pt x="743" y="313"/>
                  </a:cubicBezTo>
                  <a:cubicBezTo>
                    <a:pt x="750" y="327"/>
                    <a:pt x="755" y="342"/>
                    <a:pt x="757" y="359"/>
                  </a:cubicBezTo>
                  <a:cubicBezTo>
                    <a:pt x="761" y="381"/>
                    <a:pt x="760" y="406"/>
                    <a:pt x="756" y="428"/>
                  </a:cubicBezTo>
                  <a:cubicBezTo>
                    <a:pt x="751" y="452"/>
                    <a:pt x="742" y="473"/>
                    <a:pt x="729" y="490"/>
                  </a:cubicBezTo>
                  <a:cubicBezTo>
                    <a:pt x="722" y="500"/>
                    <a:pt x="713" y="508"/>
                    <a:pt x="704" y="513"/>
                  </a:cubicBezTo>
                  <a:cubicBezTo>
                    <a:pt x="704" y="476"/>
                    <a:pt x="704" y="476"/>
                    <a:pt x="704" y="476"/>
                  </a:cubicBezTo>
                  <a:cubicBezTo>
                    <a:pt x="730" y="445"/>
                    <a:pt x="739" y="384"/>
                    <a:pt x="724" y="341"/>
                  </a:cubicBezTo>
                  <a:cubicBezTo>
                    <a:pt x="718" y="320"/>
                    <a:pt x="710" y="310"/>
                    <a:pt x="704" y="308"/>
                  </a:cubicBezTo>
                  <a:lnTo>
                    <a:pt x="704" y="152"/>
                  </a:lnTo>
                  <a:close/>
                  <a:moveTo>
                    <a:pt x="704" y="731"/>
                  </a:moveTo>
                  <a:cubicBezTo>
                    <a:pt x="815" y="772"/>
                    <a:pt x="957" y="791"/>
                    <a:pt x="953" y="925"/>
                  </a:cubicBezTo>
                  <a:cubicBezTo>
                    <a:pt x="952" y="956"/>
                    <a:pt x="940" y="988"/>
                    <a:pt x="921" y="1020"/>
                  </a:cubicBezTo>
                  <a:cubicBezTo>
                    <a:pt x="704" y="1020"/>
                    <a:pt x="704" y="1020"/>
                    <a:pt x="704" y="1020"/>
                  </a:cubicBezTo>
                  <a:lnTo>
                    <a:pt x="704" y="731"/>
                  </a:lnTo>
                  <a:close/>
                  <a:moveTo>
                    <a:pt x="478" y="16"/>
                  </a:moveTo>
                  <a:cubicBezTo>
                    <a:pt x="588" y="0"/>
                    <a:pt x="661" y="52"/>
                    <a:pt x="704" y="152"/>
                  </a:cubicBezTo>
                  <a:cubicBezTo>
                    <a:pt x="704" y="308"/>
                    <a:pt x="704" y="308"/>
                    <a:pt x="704" y="308"/>
                  </a:cubicBezTo>
                  <a:cubicBezTo>
                    <a:pt x="693" y="305"/>
                    <a:pt x="684" y="321"/>
                    <a:pt x="680" y="350"/>
                  </a:cubicBezTo>
                  <a:cubicBezTo>
                    <a:pt x="675" y="381"/>
                    <a:pt x="674" y="429"/>
                    <a:pt x="679" y="494"/>
                  </a:cubicBezTo>
                  <a:cubicBezTo>
                    <a:pt x="688" y="491"/>
                    <a:pt x="697" y="484"/>
                    <a:pt x="704" y="476"/>
                  </a:cubicBezTo>
                  <a:cubicBezTo>
                    <a:pt x="704" y="513"/>
                    <a:pt x="704" y="513"/>
                    <a:pt x="704" y="513"/>
                  </a:cubicBezTo>
                  <a:cubicBezTo>
                    <a:pt x="700" y="515"/>
                    <a:pt x="696" y="517"/>
                    <a:pt x="692" y="519"/>
                  </a:cubicBezTo>
                  <a:cubicBezTo>
                    <a:pt x="684" y="535"/>
                    <a:pt x="675" y="552"/>
                    <a:pt x="665" y="566"/>
                  </a:cubicBezTo>
                  <a:cubicBezTo>
                    <a:pt x="654" y="594"/>
                    <a:pt x="635" y="619"/>
                    <a:pt x="614" y="640"/>
                  </a:cubicBezTo>
                  <a:cubicBezTo>
                    <a:pt x="621" y="675"/>
                    <a:pt x="640" y="705"/>
                    <a:pt x="684" y="723"/>
                  </a:cubicBezTo>
                  <a:cubicBezTo>
                    <a:pt x="690" y="726"/>
                    <a:pt x="697" y="728"/>
                    <a:pt x="704" y="731"/>
                  </a:cubicBezTo>
                  <a:cubicBezTo>
                    <a:pt x="704" y="1020"/>
                    <a:pt x="704" y="1020"/>
                    <a:pt x="704" y="1020"/>
                  </a:cubicBezTo>
                  <a:cubicBezTo>
                    <a:pt x="478" y="1020"/>
                    <a:pt x="478" y="1020"/>
                    <a:pt x="478" y="1020"/>
                  </a:cubicBezTo>
                  <a:cubicBezTo>
                    <a:pt x="478" y="984"/>
                    <a:pt x="478" y="984"/>
                    <a:pt x="478" y="984"/>
                  </a:cubicBezTo>
                  <a:cubicBezTo>
                    <a:pt x="479" y="984"/>
                    <a:pt x="479" y="984"/>
                    <a:pt x="480" y="984"/>
                  </a:cubicBezTo>
                  <a:cubicBezTo>
                    <a:pt x="487" y="984"/>
                    <a:pt x="493" y="977"/>
                    <a:pt x="493" y="969"/>
                  </a:cubicBezTo>
                  <a:cubicBezTo>
                    <a:pt x="493" y="961"/>
                    <a:pt x="487" y="955"/>
                    <a:pt x="480" y="955"/>
                  </a:cubicBezTo>
                  <a:cubicBezTo>
                    <a:pt x="479" y="955"/>
                    <a:pt x="479" y="955"/>
                    <a:pt x="478" y="955"/>
                  </a:cubicBezTo>
                  <a:cubicBezTo>
                    <a:pt x="478" y="945"/>
                    <a:pt x="478" y="945"/>
                    <a:pt x="478" y="945"/>
                  </a:cubicBezTo>
                  <a:cubicBezTo>
                    <a:pt x="479" y="945"/>
                    <a:pt x="479" y="945"/>
                    <a:pt x="480" y="945"/>
                  </a:cubicBezTo>
                  <a:cubicBezTo>
                    <a:pt x="487" y="945"/>
                    <a:pt x="493" y="938"/>
                    <a:pt x="493" y="930"/>
                  </a:cubicBezTo>
                  <a:cubicBezTo>
                    <a:pt x="493" y="922"/>
                    <a:pt x="487" y="916"/>
                    <a:pt x="480" y="916"/>
                  </a:cubicBezTo>
                  <a:cubicBezTo>
                    <a:pt x="479" y="916"/>
                    <a:pt x="479" y="916"/>
                    <a:pt x="478" y="916"/>
                  </a:cubicBezTo>
                  <a:cubicBezTo>
                    <a:pt x="478" y="901"/>
                    <a:pt x="478" y="901"/>
                    <a:pt x="478" y="901"/>
                  </a:cubicBezTo>
                  <a:cubicBezTo>
                    <a:pt x="556" y="871"/>
                    <a:pt x="598" y="831"/>
                    <a:pt x="661" y="751"/>
                  </a:cubicBezTo>
                  <a:cubicBezTo>
                    <a:pt x="625" y="737"/>
                    <a:pt x="602" y="703"/>
                    <a:pt x="589" y="663"/>
                  </a:cubicBezTo>
                  <a:cubicBezTo>
                    <a:pt x="553" y="691"/>
                    <a:pt x="514" y="709"/>
                    <a:pt x="485" y="709"/>
                  </a:cubicBezTo>
                  <a:cubicBezTo>
                    <a:pt x="483" y="709"/>
                    <a:pt x="481" y="709"/>
                    <a:pt x="479" y="709"/>
                  </a:cubicBezTo>
                  <a:cubicBezTo>
                    <a:pt x="478" y="709"/>
                    <a:pt x="478" y="709"/>
                    <a:pt x="478" y="709"/>
                  </a:cubicBezTo>
                  <a:cubicBezTo>
                    <a:pt x="478" y="613"/>
                    <a:pt x="478" y="613"/>
                    <a:pt x="478" y="613"/>
                  </a:cubicBezTo>
                  <a:cubicBezTo>
                    <a:pt x="479" y="613"/>
                    <a:pt x="479" y="613"/>
                    <a:pt x="479" y="613"/>
                  </a:cubicBezTo>
                  <a:cubicBezTo>
                    <a:pt x="493" y="613"/>
                    <a:pt x="503" y="634"/>
                    <a:pt x="519" y="628"/>
                  </a:cubicBezTo>
                  <a:cubicBezTo>
                    <a:pt x="555" y="615"/>
                    <a:pt x="571" y="591"/>
                    <a:pt x="571" y="565"/>
                  </a:cubicBezTo>
                  <a:cubicBezTo>
                    <a:pt x="571" y="529"/>
                    <a:pt x="525" y="512"/>
                    <a:pt x="478" y="512"/>
                  </a:cubicBezTo>
                  <a:cubicBezTo>
                    <a:pt x="478" y="478"/>
                    <a:pt x="478" y="478"/>
                    <a:pt x="478" y="478"/>
                  </a:cubicBezTo>
                  <a:cubicBezTo>
                    <a:pt x="531" y="470"/>
                    <a:pt x="566" y="485"/>
                    <a:pt x="587" y="502"/>
                  </a:cubicBezTo>
                  <a:cubicBezTo>
                    <a:pt x="588" y="503"/>
                    <a:pt x="590" y="504"/>
                    <a:pt x="591" y="506"/>
                  </a:cubicBezTo>
                  <a:cubicBezTo>
                    <a:pt x="644" y="538"/>
                    <a:pt x="663" y="405"/>
                    <a:pt x="664" y="319"/>
                  </a:cubicBezTo>
                  <a:cubicBezTo>
                    <a:pt x="580" y="314"/>
                    <a:pt x="531" y="271"/>
                    <a:pt x="478" y="235"/>
                  </a:cubicBezTo>
                  <a:lnTo>
                    <a:pt x="478" y="16"/>
                  </a:lnTo>
                  <a:close/>
                  <a:moveTo>
                    <a:pt x="253" y="143"/>
                  </a:moveTo>
                  <a:cubicBezTo>
                    <a:pt x="281" y="83"/>
                    <a:pt x="325" y="38"/>
                    <a:pt x="395" y="35"/>
                  </a:cubicBezTo>
                  <a:cubicBezTo>
                    <a:pt x="408" y="31"/>
                    <a:pt x="422" y="27"/>
                    <a:pt x="437" y="25"/>
                  </a:cubicBezTo>
                  <a:cubicBezTo>
                    <a:pt x="451" y="21"/>
                    <a:pt x="465" y="18"/>
                    <a:pt x="478" y="16"/>
                  </a:cubicBezTo>
                  <a:cubicBezTo>
                    <a:pt x="478" y="235"/>
                    <a:pt x="478" y="235"/>
                    <a:pt x="478" y="235"/>
                  </a:cubicBezTo>
                  <a:cubicBezTo>
                    <a:pt x="461" y="223"/>
                    <a:pt x="444" y="212"/>
                    <a:pt x="425" y="204"/>
                  </a:cubicBezTo>
                  <a:cubicBezTo>
                    <a:pt x="378" y="183"/>
                    <a:pt x="333" y="179"/>
                    <a:pt x="316" y="207"/>
                  </a:cubicBezTo>
                  <a:cubicBezTo>
                    <a:pt x="303" y="228"/>
                    <a:pt x="296" y="254"/>
                    <a:pt x="294" y="284"/>
                  </a:cubicBezTo>
                  <a:cubicBezTo>
                    <a:pt x="294" y="285"/>
                    <a:pt x="294" y="287"/>
                    <a:pt x="294" y="289"/>
                  </a:cubicBezTo>
                  <a:cubicBezTo>
                    <a:pt x="290" y="370"/>
                    <a:pt x="303" y="542"/>
                    <a:pt x="362" y="506"/>
                  </a:cubicBezTo>
                  <a:cubicBezTo>
                    <a:pt x="364" y="504"/>
                    <a:pt x="365" y="503"/>
                    <a:pt x="367" y="502"/>
                  </a:cubicBezTo>
                  <a:cubicBezTo>
                    <a:pt x="388" y="485"/>
                    <a:pt x="423" y="469"/>
                    <a:pt x="477" y="478"/>
                  </a:cubicBezTo>
                  <a:cubicBezTo>
                    <a:pt x="478" y="478"/>
                    <a:pt x="478" y="478"/>
                    <a:pt x="478" y="478"/>
                  </a:cubicBezTo>
                  <a:cubicBezTo>
                    <a:pt x="478" y="512"/>
                    <a:pt x="478" y="512"/>
                    <a:pt x="478" y="512"/>
                  </a:cubicBezTo>
                  <a:cubicBezTo>
                    <a:pt x="432" y="512"/>
                    <a:pt x="384" y="529"/>
                    <a:pt x="382" y="561"/>
                  </a:cubicBezTo>
                  <a:cubicBezTo>
                    <a:pt x="380" y="588"/>
                    <a:pt x="400" y="615"/>
                    <a:pt x="438" y="628"/>
                  </a:cubicBezTo>
                  <a:cubicBezTo>
                    <a:pt x="454" y="634"/>
                    <a:pt x="464" y="613"/>
                    <a:pt x="478" y="613"/>
                  </a:cubicBezTo>
                  <a:cubicBezTo>
                    <a:pt x="478" y="709"/>
                    <a:pt x="478" y="709"/>
                    <a:pt x="478" y="709"/>
                  </a:cubicBezTo>
                  <a:cubicBezTo>
                    <a:pt x="477" y="709"/>
                    <a:pt x="475" y="709"/>
                    <a:pt x="472" y="709"/>
                  </a:cubicBezTo>
                  <a:cubicBezTo>
                    <a:pt x="444" y="709"/>
                    <a:pt x="405" y="692"/>
                    <a:pt x="370" y="665"/>
                  </a:cubicBezTo>
                  <a:cubicBezTo>
                    <a:pt x="357" y="704"/>
                    <a:pt x="334" y="737"/>
                    <a:pt x="298" y="751"/>
                  </a:cubicBezTo>
                  <a:cubicBezTo>
                    <a:pt x="358" y="841"/>
                    <a:pt x="407" y="878"/>
                    <a:pt x="478" y="901"/>
                  </a:cubicBezTo>
                  <a:cubicBezTo>
                    <a:pt x="478" y="901"/>
                    <a:pt x="478" y="901"/>
                    <a:pt x="478" y="901"/>
                  </a:cubicBezTo>
                  <a:cubicBezTo>
                    <a:pt x="478" y="916"/>
                    <a:pt x="478" y="916"/>
                    <a:pt x="478" y="916"/>
                  </a:cubicBezTo>
                  <a:cubicBezTo>
                    <a:pt x="471" y="916"/>
                    <a:pt x="466" y="923"/>
                    <a:pt x="466" y="930"/>
                  </a:cubicBezTo>
                  <a:cubicBezTo>
                    <a:pt x="466" y="938"/>
                    <a:pt x="471" y="944"/>
                    <a:pt x="478" y="945"/>
                  </a:cubicBezTo>
                  <a:cubicBezTo>
                    <a:pt x="478" y="955"/>
                    <a:pt x="478" y="955"/>
                    <a:pt x="478" y="955"/>
                  </a:cubicBezTo>
                  <a:cubicBezTo>
                    <a:pt x="471" y="956"/>
                    <a:pt x="466" y="962"/>
                    <a:pt x="466" y="969"/>
                  </a:cubicBezTo>
                  <a:cubicBezTo>
                    <a:pt x="466" y="977"/>
                    <a:pt x="471" y="983"/>
                    <a:pt x="478" y="984"/>
                  </a:cubicBezTo>
                  <a:cubicBezTo>
                    <a:pt x="478" y="1020"/>
                    <a:pt x="478" y="1020"/>
                    <a:pt x="478" y="1020"/>
                  </a:cubicBezTo>
                  <a:cubicBezTo>
                    <a:pt x="253" y="1020"/>
                    <a:pt x="253" y="1020"/>
                    <a:pt x="253" y="1020"/>
                  </a:cubicBezTo>
                  <a:cubicBezTo>
                    <a:pt x="253" y="730"/>
                    <a:pt x="253" y="730"/>
                    <a:pt x="253" y="730"/>
                  </a:cubicBezTo>
                  <a:cubicBezTo>
                    <a:pt x="260" y="728"/>
                    <a:pt x="266" y="726"/>
                    <a:pt x="272" y="723"/>
                  </a:cubicBezTo>
                  <a:cubicBezTo>
                    <a:pt x="317" y="704"/>
                    <a:pt x="336" y="675"/>
                    <a:pt x="342" y="640"/>
                  </a:cubicBezTo>
                  <a:cubicBezTo>
                    <a:pt x="322" y="619"/>
                    <a:pt x="304" y="595"/>
                    <a:pt x="293" y="569"/>
                  </a:cubicBezTo>
                  <a:cubicBezTo>
                    <a:pt x="282" y="554"/>
                    <a:pt x="273" y="537"/>
                    <a:pt x="265" y="519"/>
                  </a:cubicBezTo>
                  <a:cubicBezTo>
                    <a:pt x="261" y="517"/>
                    <a:pt x="257" y="516"/>
                    <a:pt x="253" y="513"/>
                  </a:cubicBezTo>
                  <a:cubicBezTo>
                    <a:pt x="253" y="477"/>
                    <a:pt x="253" y="477"/>
                    <a:pt x="253" y="477"/>
                  </a:cubicBezTo>
                  <a:cubicBezTo>
                    <a:pt x="260" y="485"/>
                    <a:pt x="269" y="491"/>
                    <a:pt x="278" y="494"/>
                  </a:cubicBezTo>
                  <a:cubicBezTo>
                    <a:pt x="283" y="431"/>
                    <a:pt x="283" y="374"/>
                    <a:pt x="276" y="341"/>
                  </a:cubicBezTo>
                  <a:cubicBezTo>
                    <a:pt x="271" y="317"/>
                    <a:pt x="262" y="308"/>
                    <a:pt x="253" y="310"/>
                  </a:cubicBezTo>
                  <a:lnTo>
                    <a:pt x="253" y="143"/>
                  </a:lnTo>
                  <a:close/>
                  <a:moveTo>
                    <a:pt x="214" y="313"/>
                  </a:moveTo>
                  <a:cubicBezTo>
                    <a:pt x="214" y="313"/>
                    <a:pt x="214" y="313"/>
                    <a:pt x="214" y="313"/>
                  </a:cubicBezTo>
                  <a:cubicBezTo>
                    <a:pt x="218" y="258"/>
                    <a:pt x="229" y="195"/>
                    <a:pt x="253" y="143"/>
                  </a:cubicBezTo>
                  <a:cubicBezTo>
                    <a:pt x="253" y="310"/>
                    <a:pt x="253" y="310"/>
                    <a:pt x="253" y="310"/>
                  </a:cubicBezTo>
                  <a:cubicBezTo>
                    <a:pt x="246" y="312"/>
                    <a:pt x="238" y="323"/>
                    <a:pt x="233" y="339"/>
                  </a:cubicBezTo>
                  <a:cubicBezTo>
                    <a:pt x="217" y="383"/>
                    <a:pt x="226" y="445"/>
                    <a:pt x="253" y="477"/>
                  </a:cubicBezTo>
                  <a:cubicBezTo>
                    <a:pt x="253" y="513"/>
                    <a:pt x="253" y="513"/>
                    <a:pt x="253" y="513"/>
                  </a:cubicBezTo>
                  <a:cubicBezTo>
                    <a:pt x="243" y="508"/>
                    <a:pt x="235" y="500"/>
                    <a:pt x="227" y="490"/>
                  </a:cubicBezTo>
                  <a:cubicBezTo>
                    <a:pt x="214" y="473"/>
                    <a:pt x="206" y="452"/>
                    <a:pt x="201" y="428"/>
                  </a:cubicBezTo>
                  <a:cubicBezTo>
                    <a:pt x="196" y="406"/>
                    <a:pt x="195" y="381"/>
                    <a:pt x="199" y="359"/>
                  </a:cubicBezTo>
                  <a:cubicBezTo>
                    <a:pt x="202" y="342"/>
                    <a:pt x="206" y="326"/>
                    <a:pt x="214" y="313"/>
                  </a:cubicBezTo>
                  <a:moveTo>
                    <a:pt x="253" y="1020"/>
                  </a:moveTo>
                  <a:cubicBezTo>
                    <a:pt x="35" y="1020"/>
                    <a:pt x="35" y="1020"/>
                    <a:pt x="35" y="1020"/>
                  </a:cubicBezTo>
                  <a:cubicBezTo>
                    <a:pt x="16" y="988"/>
                    <a:pt x="4" y="956"/>
                    <a:pt x="3" y="925"/>
                  </a:cubicBezTo>
                  <a:cubicBezTo>
                    <a:pt x="0" y="791"/>
                    <a:pt x="142" y="772"/>
                    <a:pt x="253" y="730"/>
                  </a:cubicBezTo>
                  <a:lnTo>
                    <a:pt x="253" y="1020"/>
                  </a:lnTo>
                  <a:close/>
                </a:path>
              </a:pathLst>
            </a:custGeom>
            <a:solidFill>
              <a:schemeClr val="accent5"/>
            </a:solidFill>
            <a:ln>
              <a:noFill/>
            </a:ln>
          </p:spPr>
          <p:txBody>
            <a:bodyPr lIns="162560" tIns="81280" rIns="162560" bIns="81280"/>
            <a:lstStyle/>
            <a:p>
              <a:pPr>
                <a:defRPr/>
              </a:pPr>
              <a:endParaRPr lang="id-ID" sz="3200" dirty="0">
                <a:latin typeface="字魂59号-创粗黑" panose="00000500000000000000" pitchFamily="2" charset="-122"/>
              </a:endParaRPr>
            </a:p>
          </p:txBody>
        </p:sp>
        <p:cxnSp>
          <p:nvCxnSpPr>
            <p:cNvPr id="44" name="直接连接符 43"/>
            <p:cNvCxnSpPr/>
            <p:nvPr/>
          </p:nvCxnSpPr>
          <p:spPr>
            <a:xfrm>
              <a:off x="7559011" y="2032987"/>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45" name="直接连接符 44"/>
            <p:cNvCxnSpPr/>
            <p:nvPr/>
          </p:nvCxnSpPr>
          <p:spPr>
            <a:xfrm>
              <a:off x="8652409" y="2054912"/>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cxnSp>
          <p:nvCxnSpPr>
            <p:cNvPr id="47" name="直接连接符 46"/>
            <p:cNvCxnSpPr/>
            <p:nvPr/>
          </p:nvCxnSpPr>
          <p:spPr>
            <a:xfrm>
              <a:off x="7559011" y="2050743"/>
              <a:ext cx="9544" cy="4296676"/>
            </a:xfrm>
            <a:prstGeom prst="line">
              <a:avLst/>
            </a:prstGeom>
            <a:ln w="3175">
              <a:solidFill>
                <a:schemeClr val="bg1">
                  <a:lumMod val="75000"/>
                </a:schemeClr>
              </a:solidFill>
              <a:prstDash val="sysDash"/>
            </a:ln>
          </p:spPr>
          <p:style>
            <a:lnRef idx="1">
              <a:schemeClr val="accent2"/>
            </a:lnRef>
            <a:fillRef idx="0">
              <a:schemeClr val="accent2"/>
            </a:fillRef>
            <a:effectRef idx="0">
              <a:schemeClr val="accent2"/>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账号打通原因</a:t>
            </a:r>
            <a:endParaRPr lang="en-US" altLang="zh-CN"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847686" y="945260"/>
            <a:ext cx="527685" cy="768350"/>
          </a:xfrm>
          <a:prstGeom prst="rect">
            <a:avLst/>
          </a:prstGeom>
        </p:spPr>
        <p:txBody>
          <a:bodyPr wrap="none">
            <a:spAutoFit/>
          </a:bodyPr>
          <a:lstStyle/>
          <a:p>
            <a:r>
              <a:rPr lang="en-US" altLang="zh-CN" sz="4400" b="1" dirty="0">
                <a:solidFill>
                  <a:schemeClr val="bg1"/>
                </a:solidFill>
                <a:latin typeface="+mj-ea"/>
                <a:ea typeface="+mj-ea"/>
              </a:rPr>
              <a:t>1</a:t>
            </a:r>
            <a:endParaRPr lang="zh-CN" altLang="en-US" sz="4400" b="1" dirty="0">
              <a:solidFill>
                <a:schemeClr val="bg1"/>
              </a:solidFill>
              <a:latin typeface="+mj-ea"/>
              <a:ea typeface="+mj-ea"/>
            </a:endParaRPr>
          </a:p>
        </p:txBody>
      </p:sp>
      <p:sp>
        <p:nvSpPr>
          <p:cNvPr id="41" name="文本框 40"/>
          <p:cNvSpPr txBox="1"/>
          <p:nvPr/>
        </p:nvSpPr>
        <p:spPr>
          <a:xfrm>
            <a:off x="2004695" y="1946275"/>
            <a:ext cx="8979535" cy="2430145"/>
          </a:xfrm>
          <a:prstGeom prst="rect">
            <a:avLst/>
          </a:prstGeom>
          <a:noFill/>
        </p:spPr>
        <p:txBody>
          <a:bodyPr wrap="square" rtlCol="0">
            <a:spAutoFit/>
          </a:bodyPr>
          <a:p>
            <a:r>
              <a:rPr lang="zh-CN" altLang="en-US" sz="2400" dirty="0" smtClean="0">
                <a:latin typeface="思源黑体 CN Medium" pitchFamily="34" charset="-122"/>
                <a:ea typeface="思源黑体 CN Medium" pitchFamily="34" charset="-122"/>
              </a:rPr>
              <a:t>简单</a:t>
            </a:r>
            <a:r>
              <a:rPr lang="en-US" altLang="zh-CN" sz="2400" dirty="0" smtClean="0">
                <a:latin typeface="思源黑体 CN Medium" pitchFamily="34" charset="-122"/>
                <a:ea typeface="思源黑体 CN Medium" pitchFamily="34" charset="-122"/>
              </a:rPr>
              <a:t>CASE</a:t>
            </a:r>
            <a:r>
              <a:rPr lang="zh-CN" altLang="en-US" sz="2400" dirty="0" smtClean="0">
                <a:latin typeface="思源黑体 CN Medium" pitchFamily="34" charset="-122"/>
                <a:ea typeface="思源黑体 CN Medium" pitchFamily="34" charset="-122"/>
              </a:rPr>
              <a:t>：</a:t>
            </a:r>
            <a:endParaRPr lang="en-US" altLang="zh-CN" sz="2400" dirty="0" smtClean="0">
              <a:latin typeface="思源黑体 CN Medium" pitchFamily="34" charset="-122"/>
              <a:ea typeface="思源黑体 CN Medium" pitchFamily="34" charset="-122"/>
            </a:endParaRPr>
          </a:p>
          <a:p>
            <a:endParaRPr lang="en-US" altLang="zh-CN" sz="2400" dirty="0" smtClean="0">
              <a:latin typeface="思源黑体 CN Medium" pitchFamily="34" charset="-122"/>
              <a:ea typeface="思源黑体 CN Medium" pitchFamily="34" charset="-122"/>
            </a:endParaRPr>
          </a:p>
          <a:p>
            <a:r>
              <a:rPr lang="zh-CN" altLang="en-US" sz="2400" dirty="0" smtClean="0">
                <a:latin typeface="思源黑体 CN Medium" pitchFamily="34" charset="-122"/>
                <a:ea typeface="思源黑体 CN Medium" pitchFamily="34" charset="-122"/>
              </a:rPr>
              <a:t>统计全平台用户数量，用户规模增长的时候。</a:t>
            </a:r>
            <a:endParaRPr lang="zh-CN" altLang="en-US" sz="2400" dirty="0" smtClean="0">
              <a:latin typeface="思源黑体 CN Medium" pitchFamily="34" charset="-122"/>
              <a:ea typeface="思源黑体 CN Medium" pitchFamily="34" charset="-122"/>
            </a:endParaRPr>
          </a:p>
          <a:p>
            <a:pPr algn="ctr"/>
            <a:endParaRPr lang="zh-CN" altLang="en-US" sz="4000" dirty="0" smtClean="0">
              <a:latin typeface="思源黑体 CN Medium" pitchFamily="34" charset="-122"/>
              <a:ea typeface="思源黑体 CN Medium" pitchFamily="34" charset="-122"/>
            </a:endParaRPr>
          </a:p>
          <a:p>
            <a:pPr algn="ctr"/>
            <a:r>
              <a:rPr lang="zh-CN" altLang="en-US" sz="4000" dirty="0" smtClean="0">
                <a:latin typeface="思源黑体 CN Medium" pitchFamily="34" charset="-122"/>
                <a:ea typeface="思源黑体 CN Medium" pitchFamily="34" charset="-122"/>
              </a:rPr>
              <a:t>用户规模</a:t>
            </a:r>
            <a:r>
              <a:rPr lang="en-US" altLang="zh-CN" sz="4000" dirty="0" smtClean="0">
                <a:latin typeface="思源黑体 CN Medium" pitchFamily="34" charset="-122"/>
                <a:ea typeface="思源黑体 CN Medium" pitchFamily="34" charset="-122"/>
              </a:rPr>
              <a:t>=</a:t>
            </a:r>
            <a:r>
              <a:rPr lang="en-US" altLang="zh-CN" sz="4000" dirty="0" smtClean="0">
                <a:solidFill>
                  <a:schemeClr val="accent3"/>
                </a:solidFill>
                <a:latin typeface="思源黑体 CN Medium" pitchFamily="34" charset="-122"/>
                <a:ea typeface="思源黑体 CN Medium" pitchFamily="34" charset="-122"/>
              </a:rPr>
              <a:t>SUM(</a:t>
            </a:r>
            <a:r>
              <a:rPr lang="zh-CN" altLang="en-US" sz="4000" dirty="0" smtClean="0">
                <a:latin typeface="思源黑体 CN Medium" pitchFamily="34" charset="-122"/>
                <a:ea typeface="思源黑体 CN Medium" pitchFamily="34" charset="-122"/>
              </a:rPr>
              <a:t>PC+WEB+APP</a:t>
            </a:r>
            <a:r>
              <a:rPr lang="en-US" altLang="zh-CN" sz="4000" dirty="0" smtClean="0">
                <a:solidFill>
                  <a:schemeClr val="accent3"/>
                </a:solidFill>
                <a:latin typeface="思源黑体 CN Medium" pitchFamily="34" charset="-122"/>
                <a:ea typeface="思源黑体 CN Medium" pitchFamily="34" charset="-122"/>
              </a:rPr>
              <a:t>)</a:t>
            </a:r>
            <a:endParaRPr lang="en-US" altLang="zh-CN" sz="4000" dirty="0" smtClean="0">
              <a:solidFill>
                <a:schemeClr val="accent3"/>
              </a:solidFill>
              <a:latin typeface="思源黑体 CN Medium" pitchFamily="34" charset="-122"/>
              <a:ea typeface="思源黑体 CN Medium"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唯一标识</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847686" y="945260"/>
            <a:ext cx="527685" cy="768350"/>
          </a:xfrm>
          <a:prstGeom prst="rect">
            <a:avLst/>
          </a:prstGeom>
        </p:spPr>
        <p:txBody>
          <a:bodyPr wrap="none">
            <a:spAutoFit/>
          </a:bodyPr>
          <a:lstStyle/>
          <a:p>
            <a:r>
              <a:rPr lang="en-US" altLang="zh-CN" sz="4400" b="1" dirty="0">
                <a:solidFill>
                  <a:schemeClr val="bg1"/>
                </a:solidFill>
                <a:latin typeface="+mj-ea"/>
                <a:ea typeface="+mj-ea"/>
              </a:rPr>
              <a:t>2</a:t>
            </a:r>
            <a:endParaRPr lang="zh-CN" altLang="en-US" sz="4400" b="1" dirty="0">
              <a:solidFill>
                <a:schemeClr val="bg1"/>
              </a:solidFill>
              <a:latin typeface="+mj-ea"/>
              <a:ea typeface="+mj-ea"/>
            </a:endParaRPr>
          </a:p>
        </p:txBody>
      </p:sp>
      <p:graphicFrame>
        <p:nvGraphicFramePr>
          <p:cNvPr id="41" name="表格 47"/>
          <p:cNvGraphicFramePr>
            <a:graphicFrameLocks noGrp="1"/>
          </p:cNvGraphicFramePr>
          <p:nvPr>
            <p:custDataLst>
              <p:tags r:id="rId1"/>
            </p:custDataLst>
          </p:nvPr>
        </p:nvGraphicFramePr>
        <p:xfrm>
          <a:off x="2134235" y="1643380"/>
          <a:ext cx="9563100" cy="5086985"/>
        </p:xfrm>
        <a:graphic>
          <a:graphicData uri="http://schemas.openxmlformats.org/drawingml/2006/table">
            <a:tbl>
              <a:tblPr firstRow="1" bandRow="1">
                <a:tableStyleId>{F5AB1C69-6EDB-4FF4-983F-18BD219EF322}</a:tableStyleId>
              </a:tblPr>
              <a:tblGrid>
                <a:gridCol w="3187700"/>
                <a:gridCol w="2913380"/>
                <a:gridCol w="3462020"/>
              </a:tblGrid>
              <a:tr h="457200">
                <a:tc>
                  <a:txBody>
                    <a:bodyPr/>
                    <a:lstStyle/>
                    <a:p>
                      <a:pPr algn="ctr"/>
                      <a:endParaRPr lang="zh-CN" altLang="en-US" sz="2400" dirty="0">
                        <a:ea typeface="思源黑体 CN Medium"/>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ea typeface="思源黑体 CN Medium"/>
                        </a:rPr>
                        <a:t>识别用户</a:t>
                      </a:r>
                      <a:r>
                        <a:rPr lang="en-US" altLang="zh-CN" sz="2400" dirty="0">
                          <a:ea typeface="思源黑体 CN Medium"/>
                        </a:rPr>
                        <a:t>ID</a:t>
                      </a:r>
                      <a:endParaRPr lang="zh-CN" altLang="en-US" sz="2400" dirty="0">
                        <a:ea typeface="思源黑体 CN Medium"/>
                      </a:endParaRPr>
                    </a:p>
                  </a:txBody>
                  <a:tcPr anchor="ctr"/>
                </a:tc>
                <a:tc>
                  <a:txBody>
                    <a:bodyPr/>
                    <a:lstStyle/>
                    <a:p>
                      <a:pPr algn="ctr"/>
                      <a:endParaRPr lang="zh-CN" altLang="en-US" sz="2400" dirty="0">
                        <a:ea typeface="思源黑体 CN Medium"/>
                      </a:endParaRPr>
                    </a:p>
                  </a:txBody>
                  <a:tcPr anchor="ctr"/>
                </a:tc>
              </a:tr>
              <a:tr h="1005840">
                <a:tc>
                  <a:txBody>
                    <a:bodyPr/>
                    <a:lstStyle/>
                    <a:p>
                      <a:pPr algn="ctr"/>
                      <a:r>
                        <a:rPr lang="zh-CN" altLang="en-US" sz="2400" dirty="0"/>
                        <a:t>网页端</a:t>
                      </a:r>
                      <a:endParaRPr lang="zh-CN" altLang="en-US" sz="2400" dirty="0"/>
                    </a:p>
                  </a:txBody>
                  <a:tcPr anchor="ctr"/>
                </a:tc>
                <a:tc>
                  <a:txBody>
                    <a:bodyPr/>
                    <a:lstStyle/>
                    <a:p>
                      <a:pPr marL="342900" indent="-342900" algn="l">
                        <a:buFont typeface="Arial" panose="020B0604020202020204" pitchFamily="34" charset="0"/>
                        <a:buChar char="•"/>
                      </a:pPr>
                      <a:r>
                        <a:rPr lang="en-US" altLang="zh-CN" sz="2000" dirty="0"/>
                        <a:t>IP</a:t>
                      </a:r>
                      <a:endParaRPr lang="en-US" altLang="zh-CN" sz="2000" dirty="0"/>
                    </a:p>
                    <a:p>
                      <a:pPr marL="342900" indent="-342900" algn="l">
                        <a:buFont typeface="Arial" panose="020B0604020202020204" pitchFamily="34" charset="0"/>
                        <a:buChar char="•"/>
                      </a:pPr>
                      <a:r>
                        <a:rPr lang="en-US" altLang="zh-CN" sz="2000" dirty="0" err="1"/>
                        <a:t>IP+Agent</a:t>
                      </a:r>
                      <a:endParaRPr lang="en-US" altLang="zh-CN" sz="2000" dirty="0"/>
                    </a:p>
                    <a:p>
                      <a:pPr marL="342900" indent="-342900" algn="l">
                        <a:buFont typeface="Arial" panose="020B0604020202020204" pitchFamily="34" charset="0"/>
                        <a:buChar char="•"/>
                      </a:pPr>
                      <a:r>
                        <a:rPr lang="en-US" altLang="zh-CN" sz="2000" dirty="0"/>
                        <a:t>Cookie</a:t>
                      </a:r>
                      <a:endParaRPr lang="zh-CN" altLang="en-US" sz="2000" dirty="0"/>
                    </a:p>
                  </a:txBody>
                  <a:tcPr anchor="ctr"/>
                </a:tc>
                <a:tc>
                  <a:txBody>
                    <a:bodyPr/>
                    <a:lstStyle/>
                    <a:p>
                      <a:pPr algn="ctr"/>
                      <a:endParaRPr lang="zh-CN" altLang="en-US" sz="2000" dirty="0"/>
                    </a:p>
                  </a:txBody>
                  <a:tcPr anchor="ctr"/>
                </a:tc>
              </a:tr>
              <a:tr h="1615440">
                <a:tc rowSpan="3">
                  <a:txBody>
                    <a:bodyPr/>
                    <a:lstStyle/>
                    <a:p>
                      <a:pPr algn="ctr"/>
                      <a:r>
                        <a:rPr lang="zh-CN" altLang="en-US" sz="2400" dirty="0"/>
                        <a:t>移动设备号</a:t>
                      </a:r>
                      <a:endParaRPr lang="zh-CN" altLang="en-US" sz="2400" dirty="0"/>
                    </a:p>
                  </a:txBody>
                  <a:tcPr anchor="ctr"/>
                </a:tc>
                <a:tc>
                  <a:txBody>
                    <a:bodyPr/>
                    <a:lstStyle/>
                    <a:p>
                      <a:pPr marL="342900" indent="-342900" algn="l">
                        <a:buFont typeface="Arial" panose="020B0604020202020204" pitchFamily="34" charset="0"/>
                        <a:buChar char="•"/>
                      </a:pPr>
                      <a:r>
                        <a:rPr lang="en-US" altLang="zh-CN" sz="2000" dirty="0"/>
                        <a:t>IOS</a:t>
                      </a:r>
                      <a:r>
                        <a:rPr lang="zh-CN" altLang="en-US" sz="2000" dirty="0"/>
                        <a:t>：</a:t>
                      </a:r>
                      <a:r>
                        <a:rPr lang="en-US" altLang="zh-CN" sz="2000" dirty="0"/>
                        <a:t>IDFA</a:t>
                      </a:r>
                      <a:endParaRPr lang="en-US" altLang="zh-CN" sz="2000" dirty="0"/>
                    </a:p>
                    <a:p>
                      <a:pPr marL="342900" indent="-342900" algn="l">
                        <a:buFont typeface="Arial" panose="020B0604020202020204" pitchFamily="34" charset="0"/>
                        <a:buChar char="•"/>
                      </a:pPr>
                      <a:r>
                        <a:rPr lang="en-US" altLang="zh-CN" sz="2000" dirty="0"/>
                        <a:t>IOS</a:t>
                      </a:r>
                      <a:r>
                        <a:rPr lang="zh-CN" altLang="en-US" sz="2000" dirty="0"/>
                        <a:t>：</a:t>
                      </a:r>
                      <a:r>
                        <a:rPr lang="en-US" altLang="zh-CN" sz="2000" dirty="0"/>
                        <a:t>IDFV</a:t>
                      </a:r>
                      <a:endParaRPr lang="en-US" altLang="zh-CN" sz="2000" dirty="0"/>
                    </a:p>
                    <a:p>
                      <a:pPr marL="342900" indent="-342900" algn="l">
                        <a:buFont typeface="Arial" panose="020B0604020202020204" pitchFamily="34" charset="0"/>
                        <a:buChar char="•"/>
                      </a:pPr>
                      <a:r>
                        <a:rPr lang="zh-CN" altLang="en-US" sz="2000" dirty="0"/>
                        <a:t>安卓：</a:t>
                      </a:r>
                      <a:r>
                        <a:rPr lang="en-US" altLang="zh-CN" sz="2000" dirty="0"/>
                        <a:t>IMEI/IMSI</a:t>
                      </a:r>
                      <a:endParaRPr lang="en-US" altLang="zh-CN" sz="2000" dirty="0"/>
                    </a:p>
                    <a:p>
                      <a:pPr marL="342900" indent="-342900" algn="l">
                        <a:buFont typeface="Arial" panose="020B0604020202020204" pitchFamily="34" charset="0"/>
                        <a:buChar char="•"/>
                      </a:pPr>
                      <a:r>
                        <a:rPr lang="zh-CN" altLang="en-US" sz="2000" dirty="0"/>
                        <a:t>安卓：</a:t>
                      </a:r>
                      <a:r>
                        <a:rPr lang="en-US" altLang="zh-CN" sz="2000" dirty="0"/>
                        <a:t>ANDROID_ID</a:t>
                      </a:r>
                      <a:endParaRPr lang="en-US" altLang="zh-CN" sz="2000" dirty="0"/>
                    </a:p>
                    <a:p>
                      <a:pPr marL="342900" indent="-342900" algn="l">
                        <a:buFont typeface="Arial" panose="020B0604020202020204" pitchFamily="34" charset="0"/>
                        <a:buChar char="•"/>
                      </a:pPr>
                      <a:r>
                        <a:rPr lang="zh-CN" altLang="en-US" sz="2000" dirty="0"/>
                        <a:t>安卓：</a:t>
                      </a:r>
                      <a:r>
                        <a:rPr lang="en-US" altLang="zh-CN" sz="2000" dirty="0"/>
                        <a:t>OAID</a:t>
                      </a:r>
                      <a:endParaRPr lang="en-US" altLang="zh-CN" sz="2000" dirty="0"/>
                    </a:p>
                  </a:txBody>
                  <a:tcPr anchor="ctr"/>
                </a:tc>
                <a:tc>
                  <a:txBody>
                    <a:bodyPr/>
                    <a:lstStyle/>
                    <a:p>
                      <a:pPr algn="l"/>
                      <a:r>
                        <a:rPr lang="zh-CN" altLang="en-US" sz="2000" dirty="0"/>
                        <a:t>用一厂商不同</a:t>
                      </a:r>
                      <a:r>
                        <a:rPr lang="en-US" altLang="zh-CN" sz="2000" dirty="0"/>
                        <a:t>APP</a:t>
                      </a:r>
                      <a:endParaRPr lang="en-US" altLang="zh-CN" sz="2000" dirty="0"/>
                    </a:p>
                    <a:p>
                      <a:pPr algn="l"/>
                      <a:r>
                        <a:rPr lang="zh-CN" altLang="en-US" sz="2000" dirty="0"/>
                        <a:t>同一设备下的不同</a:t>
                      </a:r>
                      <a:r>
                        <a:rPr lang="en-US" altLang="zh-CN" sz="2000" dirty="0"/>
                        <a:t>APP</a:t>
                      </a:r>
                      <a:endParaRPr lang="zh-CN" altLang="en-US" sz="2000" dirty="0"/>
                    </a:p>
                  </a:txBody>
                  <a:tcPr/>
                </a:tc>
              </a:tr>
              <a:tr h="669290">
                <a:tc vMerge="1">
                  <a:tcPr anchor="ctr"/>
                </a:tc>
                <a:tc>
                  <a:txBody>
                    <a:bodyPr/>
                    <a:lstStyle/>
                    <a:p>
                      <a:pPr algn="ctr"/>
                      <a:r>
                        <a:rPr lang="zh-CN" altLang="en-US" sz="2000" dirty="0"/>
                        <a:t>通行证</a:t>
                      </a:r>
                      <a:endParaRPr lang="zh-CN" altLang="en-US" sz="2000" dirty="0"/>
                    </a:p>
                  </a:txBody>
                  <a:tcPr anchor="ctr"/>
                </a:tc>
                <a:tc>
                  <a:txBody>
                    <a:bodyPr/>
                    <a:lstStyle/>
                    <a:p>
                      <a:pPr algn="ctr"/>
                      <a:endParaRPr lang="zh-CN" altLang="en-US" sz="2000" dirty="0"/>
                    </a:p>
                  </a:txBody>
                  <a:tcPr anchor="ctr"/>
                </a:tc>
              </a:tr>
              <a:tr h="669925">
                <a:tc vMerge="1">
                  <a:tcPr anchor="ctr"/>
                </a:tc>
                <a:tc>
                  <a:txBody>
                    <a:bodyPr/>
                    <a:lstStyle/>
                    <a:p>
                      <a:pPr algn="ctr"/>
                      <a:r>
                        <a:rPr lang="zh-CN" altLang="en-US" sz="2000" dirty="0"/>
                        <a:t>交易账号</a:t>
                      </a:r>
                      <a:endParaRPr lang="zh-CN" altLang="en-US" sz="2000" dirty="0"/>
                    </a:p>
                  </a:txBody>
                  <a:tcPr anchor="ctr"/>
                </a:tc>
                <a:tc>
                  <a:txBody>
                    <a:bodyPr/>
                    <a:lstStyle/>
                    <a:p>
                      <a:pPr algn="ctr"/>
                      <a:endParaRPr lang="zh-CN" altLang="en-US" sz="2000" dirty="0"/>
                    </a:p>
                  </a:txBody>
                  <a:tcPr anchor="ctr"/>
                </a:tc>
              </a:tr>
              <a:tr h="669290">
                <a:tc>
                  <a:txBody>
                    <a:bodyPr/>
                    <a:lstStyle/>
                    <a:p>
                      <a:pPr algn="ctr"/>
                      <a:r>
                        <a:rPr lang="zh-CN" altLang="en-US" sz="2400" dirty="0"/>
                        <a:t>手机号</a:t>
                      </a:r>
                      <a:r>
                        <a:rPr lang="en-US" altLang="zh-CN" sz="2400" dirty="0"/>
                        <a:t>/</a:t>
                      </a:r>
                      <a:r>
                        <a:rPr lang="zh-CN" altLang="en-US" sz="2400" dirty="0"/>
                        <a:t>身份证</a:t>
                      </a:r>
                      <a:r>
                        <a:rPr lang="en-US" altLang="zh-CN" sz="2400" dirty="0"/>
                        <a:t>/</a:t>
                      </a:r>
                      <a:r>
                        <a:rPr lang="zh-CN" altLang="en-US" sz="2400" dirty="0"/>
                        <a:t>其他</a:t>
                      </a:r>
                      <a:endParaRPr lang="zh-CN" altLang="en-US" sz="2400" dirty="0"/>
                    </a:p>
                  </a:txBody>
                  <a:tcPr anchor="ctr"/>
                </a:tc>
                <a:tc>
                  <a:txBody>
                    <a:bodyPr/>
                    <a:lstStyle/>
                    <a:p>
                      <a:pPr algn="ctr"/>
                      <a:endParaRPr lang="zh-CN" altLang="en-US" sz="2000" dirty="0"/>
                    </a:p>
                  </a:txBody>
                  <a:tcPr anchor="ctr"/>
                </a:tc>
                <a:tc>
                  <a:txBody>
                    <a:bodyPr/>
                    <a:lstStyle/>
                    <a:p>
                      <a:pPr algn="ctr"/>
                      <a:endParaRPr lang="zh-CN" altLang="en-US" sz="2000" dirty="0"/>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唯一标识</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847686" y="945260"/>
            <a:ext cx="527685" cy="768350"/>
          </a:xfrm>
          <a:prstGeom prst="rect">
            <a:avLst/>
          </a:prstGeom>
        </p:spPr>
        <p:txBody>
          <a:bodyPr wrap="none">
            <a:spAutoFit/>
          </a:bodyPr>
          <a:lstStyle/>
          <a:p>
            <a:r>
              <a:rPr lang="en-US" altLang="zh-CN" sz="4400" b="1" dirty="0">
                <a:solidFill>
                  <a:schemeClr val="bg1"/>
                </a:solidFill>
                <a:latin typeface="+mj-ea"/>
                <a:ea typeface="+mj-ea"/>
              </a:rPr>
              <a:t>2</a:t>
            </a:r>
            <a:endParaRPr lang="zh-CN" altLang="en-US" sz="4400" b="1" dirty="0">
              <a:solidFill>
                <a:schemeClr val="bg1"/>
              </a:solidFill>
              <a:latin typeface="+mj-ea"/>
              <a:ea typeface="+mj-ea"/>
            </a:endParaRPr>
          </a:p>
        </p:txBody>
      </p:sp>
      <p:pic>
        <p:nvPicPr>
          <p:cNvPr id="2" name="图片 1"/>
          <p:cNvPicPr>
            <a:picLocks noChangeAspect="1"/>
          </p:cNvPicPr>
          <p:nvPr/>
        </p:nvPicPr>
        <p:blipFill>
          <a:blip r:embed="rId1"/>
          <a:stretch>
            <a:fillRect/>
          </a:stretch>
        </p:blipFill>
        <p:spPr>
          <a:xfrm>
            <a:off x="2005965" y="2165350"/>
            <a:ext cx="9967595" cy="2203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账号打通方法</a:t>
            </a:r>
            <a:endParaRPr lang="zh-CN" altLang="en-US" b="1" dirty="0">
              <a:solidFill>
                <a:schemeClr val="accent3"/>
              </a:solidFill>
              <a:latin typeface="黑体" panose="02010609060101010101" charset="-122"/>
              <a:ea typeface="黑体" panose="02010609060101010101" charset="-122"/>
            </a:endParaRPr>
          </a:p>
        </p:txBody>
      </p:sp>
      <p:sp>
        <p:nvSpPr>
          <p:cNvPr id="6" name="椭圆 5"/>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9" name="矩形 8"/>
          <p:cNvSpPr/>
          <p:nvPr/>
        </p:nvSpPr>
        <p:spPr>
          <a:xfrm>
            <a:off x="847686" y="945260"/>
            <a:ext cx="527685" cy="768350"/>
          </a:xfrm>
          <a:prstGeom prst="rect">
            <a:avLst/>
          </a:prstGeom>
        </p:spPr>
        <p:txBody>
          <a:bodyPr wrap="none">
            <a:spAutoFit/>
          </a:bodyPr>
          <a:lstStyle/>
          <a:p>
            <a:r>
              <a:rPr lang="en-US" altLang="zh-CN" sz="4400" b="1" dirty="0">
                <a:solidFill>
                  <a:schemeClr val="bg1"/>
                </a:solidFill>
                <a:latin typeface="+mj-ea"/>
                <a:ea typeface="+mj-ea"/>
              </a:rPr>
              <a:t>3</a:t>
            </a:r>
            <a:endParaRPr lang="zh-CN" altLang="en-US" sz="4400" b="1" dirty="0">
              <a:solidFill>
                <a:schemeClr val="bg1"/>
              </a:solidFill>
              <a:latin typeface="+mj-ea"/>
              <a:ea typeface="+mj-ea"/>
            </a:endParaRPr>
          </a:p>
        </p:txBody>
      </p:sp>
      <p:sp>
        <p:nvSpPr>
          <p:cNvPr id="2" name="文本框 1"/>
          <p:cNvSpPr txBox="1"/>
          <p:nvPr/>
        </p:nvSpPr>
        <p:spPr>
          <a:xfrm>
            <a:off x="2086252" y="1714701"/>
            <a:ext cx="6427433" cy="2889381"/>
          </a:xfrm>
          <a:prstGeom prst="rect">
            <a:avLst/>
          </a:prstGeom>
          <a:noFill/>
        </p:spPr>
        <p:txBody>
          <a:bodyPr wrap="square" rtlCol="0">
            <a:spAutoFit/>
          </a:bodyPr>
          <a:lstStyle/>
          <a:p>
            <a:pPr>
              <a:lnSpc>
                <a:spcPct val="150000"/>
              </a:lnSpc>
            </a:pPr>
            <a:r>
              <a:rPr lang="zh-CN" altLang="en-US" sz="2800" b="1" dirty="0">
                <a:solidFill>
                  <a:srgbClr val="FFC000"/>
                </a:solidFill>
                <a:latin typeface="思源黑体 CN Medium" pitchFamily="34" charset="-122"/>
                <a:ea typeface="思源黑体 CN Medium" pitchFamily="34" charset="-122"/>
              </a:rPr>
              <a:t>账号打通的一般逻辑</a:t>
            </a:r>
            <a:endParaRPr lang="en-US" altLang="zh-CN" sz="2800" b="1" dirty="0">
              <a:solidFill>
                <a:srgbClr val="FFC000"/>
              </a:solidFill>
              <a:latin typeface="思源黑体 CN Medium" pitchFamily="34" charset="-122"/>
              <a:ea typeface="思源黑体 CN Medium" pitchFamily="34" charset="-122"/>
            </a:endParaRPr>
          </a:p>
          <a:p>
            <a:pPr marL="457200" indent="-457200">
              <a:lnSpc>
                <a:spcPct val="150000"/>
              </a:lnSpc>
              <a:buAutoNum type="arabicPeriod"/>
            </a:pPr>
            <a:r>
              <a:rPr lang="zh-CN" altLang="en-US" sz="2400" dirty="0">
                <a:latin typeface="思源黑体 CN Medium" pitchFamily="34" charset="-122"/>
                <a:ea typeface="思源黑体 CN Medium" pitchFamily="34" charset="-122"/>
              </a:rPr>
              <a:t>身份证</a:t>
            </a:r>
            <a:r>
              <a:rPr lang="en-US" altLang="zh-CN" sz="2400" dirty="0">
                <a:latin typeface="思源黑体 CN Medium" pitchFamily="34" charset="-122"/>
                <a:ea typeface="思源黑体 CN Medium" pitchFamily="34" charset="-122"/>
              </a:rPr>
              <a:t>/</a:t>
            </a:r>
            <a:r>
              <a:rPr lang="zh-CN" altLang="en-US" sz="2400" dirty="0">
                <a:latin typeface="思源黑体 CN Medium" pitchFamily="34" charset="-122"/>
                <a:ea typeface="思源黑体 CN Medium" pitchFamily="34" charset="-122"/>
              </a:rPr>
              <a:t>手机号</a:t>
            </a:r>
            <a:r>
              <a:rPr lang="en-US" altLang="zh-CN" sz="2400" dirty="0">
                <a:latin typeface="思源黑体 CN Medium" pitchFamily="34" charset="-122"/>
                <a:ea typeface="思源黑体 CN Medium" pitchFamily="34" charset="-122"/>
              </a:rPr>
              <a:t>: </a:t>
            </a:r>
            <a:endParaRPr lang="en-US" altLang="zh-CN" sz="2400" dirty="0">
              <a:latin typeface="思源黑体 CN Medium" pitchFamily="34" charset="-122"/>
              <a:ea typeface="思源黑体 CN Medium" pitchFamily="34" charset="-122"/>
            </a:endParaRPr>
          </a:p>
          <a:p>
            <a:pPr marL="457200" indent="-457200">
              <a:lnSpc>
                <a:spcPct val="150000"/>
              </a:lnSpc>
              <a:buAutoNum type="arabicPeriod"/>
            </a:pPr>
            <a:r>
              <a:rPr lang="zh-CN" altLang="en-US" sz="2400" dirty="0">
                <a:latin typeface="思源黑体 CN Medium" pitchFamily="34" charset="-122"/>
                <a:ea typeface="思源黑体 CN Medium" pitchFamily="34" charset="-122"/>
              </a:rPr>
              <a:t>主动绑定</a:t>
            </a:r>
            <a:endParaRPr lang="en-US" altLang="zh-CN" sz="2400" dirty="0">
              <a:latin typeface="思源黑体 CN Medium" pitchFamily="34" charset="-122"/>
              <a:ea typeface="思源黑体 CN Medium" pitchFamily="34" charset="-122"/>
            </a:endParaRPr>
          </a:p>
          <a:p>
            <a:pPr marL="457200" indent="-457200">
              <a:lnSpc>
                <a:spcPct val="150000"/>
              </a:lnSpc>
              <a:buAutoNum type="arabicPeriod"/>
            </a:pPr>
            <a:r>
              <a:rPr lang="zh-CN" altLang="en-US" sz="2400" dirty="0">
                <a:latin typeface="思源黑体 CN Medium" pitchFamily="34" charset="-122"/>
                <a:ea typeface="思源黑体 CN Medium" pitchFamily="34" charset="-122"/>
              </a:rPr>
              <a:t>在同一个会话中同时登录的账号</a:t>
            </a:r>
            <a:endParaRPr lang="en-US" altLang="zh-CN" sz="2400" dirty="0">
              <a:latin typeface="思源黑体 CN Medium" pitchFamily="34" charset="-122"/>
              <a:ea typeface="思源黑体 CN Medium" pitchFamily="34" charset="-122"/>
            </a:endParaRPr>
          </a:p>
          <a:p>
            <a:pPr marL="457200" indent="-457200">
              <a:lnSpc>
                <a:spcPct val="150000"/>
              </a:lnSpc>
              <a:buFont typeface="+mj-lt"/>
              <a:buAutoNum type="arabicPeriod"/>
            </a:pPr>
            <a:r>
              <a:rPr lang="zh-CN" altLang="en-US" sz="2400" dirty="0">
                <a:latin typeface="思源黑体 CN Medium" pitchFamily="34" charset="-122"/>
                <a:ea typeface="思源黑体 CN Medium" pitchFamily="34" charset="-122"/>
              </a:rPr>
              <a:t>产品功能实现，比如账号绑定，一键登录</a:t>
            </a:r>
            <a:endParaRPr lang="en-US" altLang="zh-CN" sz="2400" dirty="0">
              <a:latin typeface="思源黑体 CN Medium" pitchFamily="34" charset="-122"/>
              <a:ea typeface="思源黑体 CN Medium"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3"/>
          <p:cNvSpPr txBox="1"/>
          <p:nvPr/>
        </p:nvSpPr>
        <p:spPr>
          <a:xfrm>
            <a:off x="2005687" y="987536"/>
            <a:ext cx="8534401" cy="7814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chemeClr val="accent3"/>
                </a:solidFill>
                <a:latin typeface="黑体" panose="02010609060101010101" charset="-122"/>
                <a:ea typeface="黑体" panose="02010609060101010101" charset="-122"/>
              </a:rPr>
              <a:t>统一账号和多账号标签体系并存</a:t>
            </a:r>
            <a:endParaRPr lang="zh-CN" altLang="en-US" b="1" dirty="0">
              <a:solidFill>
                <a:schemeClr val="accent3"/>
              </a:solidFill>
              <a:latin typeface="黑体" panose="02010609060101010101" charset="-122"/>
              <a:ea typeface="黑体" panose="02010609060101010101" charset="-122"/>
            </a:endParaRPr>
          </a:p>
        </p:txBody>
      </p:sp>
      <p:sp>
        <p:nvSpPr>
          <p:cNvPr id="3" name="椭圆 2"/>
          <p:cNvSpPr/>
          <p:nvPr/>
        </p:nvSpPr>
        <p:spPr>
          <a:xfrm>
            <a:off x="513461" y="737119"/>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3"/>
              </a:solidFill>
            </a:endParaRPr>
          </a:p>
        </p:txBody>
      </p:sp>
      <p:sp>
        <p:nvSpPr>
          <p:cNvPr id="4" name="矩形 3"/>
          <p:cNvSpPr/>
          <p:nvPr/>
        </p:nvSpPr>
        <p:spPr>
          <a:xfrm>
            <a:off x="847686" y="945260"/>
            <a:ext cx="527685" cy="768350"/>
          </a:xfrm>
          <a:prstGeom prst="rect">
            <a:avLst/>
          </a:prstGeom>
        </p:spPr>
        <p:txBody>
          <a:bodyPr wrap="none">
            <a:spAutoFit/>
          </a:bodyPr>
          <a:lstStyle/>
          <a:p>
            <a:r>
              <a:rPr lang="en-US" altLang="zh-CN" sz="4400" b="1" dirty="0">
                <a:solidFill>
                  <a:schemeClr val="bg1"/>
                </a:solidFill>
                <a:latin typeface="+mj-ea"/>
                <a:ea typeface="+mj-ea"/>
              </a:rPr>
              <a:t>4</a:t>
            </a:r>
            <a:endParaRPr lang="zh-CN" altLang="en-US" sz="4400" b="1" dirty="0">
              <a:solidFill>
                <a:schemeClr val="bg1"/>
              </a:solidFill>
              <a:latin typeface="+mj-ea"/>
              <a:ea typeface="+mj-ea"/>
            </a:endParaRPr>
          </a:p>
        </p:txBody>
      </p:sp>
      <p:sp>
        <p:nvSpPr>
          <p:cNvPr id="5" name="文本框 4"/>
          <p:cNvSpPr txBox="1"/>
          <p:nvPr/>
        </p:nvSpPr>
        <p:spPr>
          <a:xfrm>
            <a:off x="1535836" y="2122990"/>
            <a:ext cx="6844684" cy="523220"/>
          </a:xfrm>
          <a:prstGeom prst="rect">
            <a:avLst/>
          </a:prstGeom>
          <a:noFill/>
        </p:spPr>
        <p:txBody>
          <a:bodyPr wrap="square" rtlCol="0">
            <a:spAutoFit/>
          </a:bodyPr>
          <a:lstStyle/>
          <a:p>
            <a:r>
              <a:rPr lang="zh-CN" altLang="en-US" sz="2800" b="1" dirty="0">
                <a:solidFill>
                  <a:srgbClr val="FFC000"/>
                </a:solidFill>
                <a:latin typeface="思源黑体 CN Medium" pitchFamily="34" charset="-122"/>
                <a:ea typeface="思源黑体 CN Medium" pitchFamily="34" charset="-122"/>
              </a:rPr>
              <a:t>多账号标签体系存在的意义</a:t>
            </a:r>
            <a:endParaRPr lang="zh-CN" altLang="en-US" sz="2800" b="1" dirty="0">
              <a:solidFill>
                <a:srgbClr val="FFC000"/>
              </a:solidFill>
              <a:latin typeface="思源黑体 CN Medium" pitchFamily="34" charset="-122"/>
              <a:ea typeface="思源黑体 CN Medium" pitchFamily="34" charset="-122"/>
            </a:endParaRPr>
          </a:p>
        </p:txBody>
      </p:sp>
      <p:sp>
        <p:nvSpPr>
          <p:cNvPr id="6" name="文本框 5"/>
          <p:cNvSpPr txBox="1"/>
          <p:nvPr/>
        </p:nvSpPr>
        <p:spPr>
          <a:xfrm>
            <a:off x="1535836" y="2787025"/>
            <a:ext cx="9897936" cy="2614930"/>
          </a:xfrm>
          <a:prstGeom prst="rect">
            <a:avLst/>
          </a:prstGeom>
          <a:noFill/>
        </p:spPr>
        <p:txBody>
          <a:bodyPr wrap="square" rtlCol="0">
            <a:spAutoFit/>
          </a:bodyPr>
          <a:lstStyle/>
          <a:p>
            <a:pPr>
              <a:spcAft>
                <a:spcPts val="1200"/>
              </a:spcAft>
            </a:pPr>
            <a:r>
              <a:rPr lang="zh-CN" altLang="en-US" sz="2400" dirty="0">
                <a:latin typeface="思源黑体 CN Medium" pitchFamily="34" charset="-122"/>
                <a:ea typeface="思源黑体 CN Medium" pitchFamily="34" charset="-122"/>
              </a:rPr>
              <a:t>首先，账号打通的过程是漫长的，并且需要不断完善。</a:t>
            </a:r>
            <a:endParaRPr lang="en-US" altLang="zh-CN" sz="2400" dirty="0">
              <a:latin typeface="思源黑体 CN Medium" pitchFamily="34" charset="-122"/>
              <a:ea typeface="思源黑体 CN Medium" pitchFamily="34" charset="-122"/>
            </a:endParaRPr>
          </a:p>
          <a:p>
            <a:pPr>
              <a:spcAft>
                <a:spcPts val="1200"/>
              </a:spcAft>
            </a:pPr>
            <a:r>
              <a:rPr lang="zh-CN" altLang="en-US" sz="2400" dirty="0">
                <a:latin typeface="思源黑体 CN Medium" pitchFamily="34" charset="-122"/>
                <a:ea typeface="思源黑体 CN Medium" pitchFamily="34" charset="-122"/>
              </a:rPr>
              <a:t>其次，用户使用账号存在着多对多的关系，即使打通后，数据也是有偏差的。</a:t>
            </a:r>
            <a:endParaRPr lang="en-US" altLang="zh-CN" sz="2400" dirty="0">
              <a:latin typeface="思源黑体 CN Medium" pitchFamily="34" charset="-122"/>
              <a:ea typeface="思源黑体 CN Medium" pitchFamily="34" charset="-122"/>
            </a:endParaRPr>
          </a:p>
          <a:p>
            <a:pPr>
              <a:spcAft>
                <a:spcPts val="1200"/>
              </a:spcAft>
            </a:pPr>
            <a:r>
              <a:rPr lang="zh-CN" altLang="en-US" sz="2400" dirty="0">
                <a:latin typeface="思源黑体 CN Medium" pitchFamily="34" charset="-122"/>
                <a:ea typeface="思源黑体 CN Medium" pitchFamily="34" charset="-122"/>
              </a:rPr>
              <a:t>最后，建立多账号的标签体系是有业务应用价值的。比如，当设备号用户没有登录的情况下，为了安全方面的考虑，我们给用户做个性化服务时就直接根据设备号的历史行为做为判断依据</a:t>
            </a:r>
            <a:endParaRPr lang="zh-CN" altLang="en-US" sz="2400" dirty="0">
              <a:latin typeface="思源黑体 CN Medium" pitchFamily="34" charset="-122"/>
              <a:ea typeface="思源黑体 CN Medium"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534065" y="2637840"/>
            <a:ext cx="1138451" cy="1138451"/>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w="57150">
                <a:solidFill>
                  <a:schemeClr val="tx1"/>
                </a:solidFill>
              </a:ln>
              <a:solidFill>
                <a:schemeClr val="accent1">
                  <a:lumMod val="50000"/>
                </a:schemeClr>
              </a:solidFill>
            </a:endParaRPr>
          </a:p>
        </p:txBody>
      </p:sp>
      <p:sp>
        <p:nvSpPr>
          <p:cNvPr id="3" name="TextBox 2"/>
          <p:cNvSpPr txBox="1"/>
          <p:nvPr/>
        </p:nvSpPr>
        <p:spPr>
          <a:xfrm>
            <a:off x="3863085" y="2876767"/>
            <a:ext cx="513708" cy="768350"/>
          </a:xfrm>
          <a:prstGeom prst="rect">
            <a:avLst/>
          </a:prstGeom>
          <a:noFill/>
        </p:spPr>
        <p:txBody>
          <a:bodyPr wrap="square" rtlCol="0">
            <a:spAutoFit/>
          </a:bodyPr>
          <a:lstStyle/>
          <a:p>
            <a:r>
              <a:rPr lang="en-US" altLang="zh-CN" sz="4400" b="1" dirty="0">
                <a:solidFill>
                  <a:schemeClr val="bg1"/>
                </a:solidFill>
                <a:latin typeface="思源黑体 CN Medium" pitchFamily="34" charset="-122"/>
                <a:ea typeface="思源黑体 CN Medium" pitchFamily="34" charset="-122"/>
              </a:rPr>
              <a:t>2</a:t>
            </a:r>
            <a:endParaRPr lang="zh-CN" altLang="en-US" sz="4400" b="1" dirty="0">
              <a:solidFill>
                <a:schemeClr val="bg1"/>
              </a:solidFill>
              <a:latin typeface="思源黑体 CN Medium" pitchFamily="34" charset="-122"/>
              <a:ea typeface="思源黑体 CN Medium" pitchFamily="34" charset="-122"/>
            </a:endParaRPr>
          </a:p>
        </p:txBody>
      </p:sp>
      <p:sp>
        <p:nvSpPr>
          <p:cNvPr id="4" name="TextBox 3"/>
          <p:cNvSpPr txBox="1"/>
          <p:nvPr/>
        </p:nvSpPr>
        <p:spPr>
          <a:xfrm>
            <a:off x="4890502" y="2871297"/>
            <a:ext cx="4284323" cy="769441"/>
          </a:xfrm>
          <a:prstGeom prst="rect">
            <a:avLst/>
          </a:prstGeom>
          <a:noFill/>
        </p:spPr>
        <p:txBody>
          <a:bodyPr wrap="square" rtlCol="0">
            <a:spAutoFit/>
          </a:bodyPr>
          <a:lstStyle/>
          <a:p>
            <a:r>
              <a:rPr lang="zh-CN" altLang="en-US" sz="4400" b="1" dirty="0">
                <a:solidFill>
                  <a:schemeClr val="accent3"/>
                </a:solidFill>
                <a:latin typeface="黑体" panose="02010609060101010101" charset="-122"/>
                <a:ea typeface="黑体" panose="02010609060101010101" charset="-122"/>
              </a:rPr>
              <a:t>本周小结</a:t>
            </a:r>
            <a:endParaRPr lang="zh-CN" altLang="en-US" sz="4400" b="1" dirty="0">
              <a:solidFill>
                <a:schemeClr val="accent3"/>
              </a:solidFill>
              <a:latin typeface="黑体" panose="02010609060101010101" charset="-122"/>
              <a:ea typeface="黑体" panose="02010609060101010101" charset="-122"/>
            </a:endParaRPr>
          </a:p>
        </p:txBody>
      </p:sp>
    </p:spTree>
  </p:cSld>
  <p:clrMapOvr>
    <a:masterClrMapping/>
  </p:clrMapOvr>
</p:sld>
</file>

<file path=ppt/tags/tag1.xml><?xml version="1.0" encoding="utf-8"?>
<p:tagLst xmlns:p="http://schemas.openxmlformats.org/presentationml/2006/main">
  <p:tag name="KSO_WM_UNIT_TABLE_BEAUTIFY" val="smartTable{ec62e8ff-9034-4cd8-a85d-1de498285090}"/>
  <p:tag name="TABLE_ENDDRAG_ORIGIN_RECT" val="753*392"/>
  <p:tag name="TABLE_ENDDRAG_RECT" val="168*129*753*392"/>
</p:tagLst>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3E3D2D"/>
      </a:dk2>
      <a:lt2>
        <a:srgbClr val="CAF278"/>
      </a:lt2>
      <a:accent1>
        <a:srgbClr val="94C600"/>
      </a:accent1>
      <a:accent2>
        <a:srgbClr val="71685A"/>
      </a:accent2>
      <a:accent3>
        <a:srgbClr val="E68200"/>
      </a:accent3>
      <a:accent4>
        <a:srgbClr val="909465"/>
      </a:accent4>
      <a:accent5>
        <a:srgbClr val="956B43"/>
      </a:accent5>
      <a:accent6>
        <a:srgbClr val="FEA022"/>
      </a:accent6>
      <a:hlink>
        <a:srgbClr val="E68200"/>
      </a:hlink>
      <a:folHlink>
        <a:srgbClr val="FFA94A"/>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气流">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400" dirty="0" smtClean="0">
            <a:latin typeface="思源黑体 CN Medium" pitchFamily="34" charset="-122"/>
            <a:ea typeface="思源黑体 CN Medium"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Words>
  <Application>WPS 演示</Application>
  <PresentationFormat>宽屏</PresentationFormat>
  <Paragraphs>115</Paragraphs>
  <Slides>10</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宋体</vt:lpstr>
      <vt:lpstr>Wingdings</vt:lpstr>
      <vt:lpstr>思源黑体 CN Medium</vt:lpstr>
      <vt:lpstr>黑体</vt:lpstr>
      <vt:lpstr>微软雅黑</vt:lpstr>
      <vt:lpstr>Wingdings 3</vt:lpstr>
      <vt:lpstr>字魂59号-创粗黑</vt:lpstr>
      <vt:lpstr>思源黑体 CN Medium</vt:lpstr>
      <vt:lpstr>Arial Unicode MS</vt:lpstr>
      <vt:lpstr>Arial Black</vt:lpstr>
      <vt:lpstr>等线</vt:lpstr>
      <vt:lpstr>Office 主题​​</vt:lpstr>
      <vt:lpstr> -从构建到产品运营实战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POINT.小数点数据 VBA for Excel（初级）</dc:title>
  <dc:creator>lijuan yao</dc:creator>
  <cp:lastModifiedBy>忆青林</cp:lastModifiedBy>
  <cp:revision>870</cp:revision>
  <dcterms:created xsi:type="dcterms:W3CDTF">2018-07-03T11:29:00Z</dcterms:created>
  <dcterms:modified xsi:type="dcterms:W3CDTF">2022-01-15T14:36:38Z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C19B4CDCD85E43C481242D9622EA4F59</vt:lpwstr>
  </property>
  <property fmtid="{D5CDD505-2E9C-101B-9397-08002B2CF9AE}" pid="3" name="KSOProductBuildVer">
    <vt:lpwstr>2052-11.1.0.11294</vt:lpwstr>
  </property>
</Properties>
</file>