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5" r:id="rId3"/>
    <p:sldId id="258" r:id="rId4"/>
    <p:sldId id="344" r:id="rId5"/>
    <p:sldId id="378" r:id="rId6"/>
    <p:sldId id="429" r:id="rId7"/>
    <p:sldId id="381" r:id="rId8"/>
    <p:sldId id="431" r:id="rId9"/>
    <p:sldId id="432" r:id="rId10"/>
    <p:sldId id="433" r:id="rId11"/>
    <p:sldId id="379" r:id="rId12"/>
    <p:sldId id="434" r:id="rId13"/>
    <p:sldId id="430" r:id="rId14"/>
    <p:sldId id="436" r:id="rId15"/>
    <p:sldId id="439" r:id="rId16"/>
    <p:sldId id="440" r:id="rId17"/>
    <p:sldId id="446" r:id="rId18"/>
    <p:sldId id="437" r:id="rId19"/>
    <p:sldId id="445" r:id="rId20"/>
    <p:sldId id="447" r:id="rId21"/>
    <p:sldId id="438" r:id="rId22"/>
    <p:sldId id="448" r:id="rId23"/>
    <p:sldId id="44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57"/>
    <a:srgbClr val="BFBFBF"/>
    <a:srgbClr val="1043B6"/>
    <a:srgbClr val="4C6B00"/>
    <a:srgbClr val="FFC000"/>
    <a:srgbClr val="E68200"/>
    <a:srgbClr val="1F5C99"/>
    <a:srgbClr val="FFF5E7"/>
    <a:srgbClr val="2E2E2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8339" autoAdjust="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7FEB-26B8-4EA9-8335-5C7C9CDDB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AB08-4B2E-4382-A4E0-158028FDE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E218-0D54-4B3F-883A-7342370866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-419450" y="1258406"/>
            <a:ext cx="7799911" cy="2020335"/>
          </a:xfrm>
          <a:noFill/>
        </p:spPr>
        <p:txBody>
          <a:bodyPr>
            <a:no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0" r="821" b="26206"/>
          <a:stretch>
            <a:fillRect/>
          </a:stretch>
        </p:blipFill>
        <p:spPr>
          <a:xfrm>
            <a:off x="9749450" y="119641"/>
            <a:ext cx="2020834" cy="683664"/>
          </a:xfrm>
          <a:prstGeom prst="rect">
            <a:avLst/>
          </a:prstGeom>
        </p:spPr>
      </p:pic>
      <p:sp>
        <p:nvSpPr>
          <p:cNvPr id="8" name="副标题 2"/>
          <p:cNvSpPr txBox="1"/>
          <p:nvPr userDrawn="1"/>
        </p:nvSpPr>
        <p:spPr>
          <a:xfrm>
            <a:off x="9053067" y="734938"/>
            <a:ext cx="3225593" cy="284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ike.baidu.com/item/%E7%94%A8%E6%88%B7%E6%B5%81%E5%A4%B1/5939449?fr=aladd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47044" y="2500586"/>
            <a:ext cx="7799911" cy="2059913"/>
          </a:xfrm>
        </p:spPr>
        <p:txBody>
          <a:bodyPr>
            <a:noAutofit/>
          </a:bodyPr>
          <a:lstStyle/>
          <a:p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从构建到产品运营实战</a:t>
            </a:r>
            <a:endParaRPr lang="zh-CN" altLang="en-US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5100" y="5086161"/>
            <a:ext cx="205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讲师：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Eva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-574861" y="1288166"/>
            <a:ext cx="5934759" cy="5507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2130258"/>
            <a:ext cx="3602233" cy="3602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9887" y="2073478"/>
            <a:ext cx="4649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4">
                      <a:lumMod val="60000"/>
                      <a:lumOff val="40000"/>
                    </a:schemeClr>
                  </a:solidFill>
                </a:uFill>
                <a:latin typeface="+mj-ea"/>
                <a:ea typeface="+mj-ea"/>
              </a:rPr>
              <a:t>用户画像 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4">
                    <a:lumMod val="60000"/>
                    <a:lumOff val="40000"/>
                  </a:schemeClr>
                </a:solidFill>
              </a:uFill>
              <a:latin typeface="+mj-ea"/>
              <a:ea typeface="+mj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170823" y="160773"/>
            <a:ext cx="11857054" cy="6591719"/>
          </a:xfrm>
          <a:prstGeom prst="flowChartPreparation">
            <a:avLst/>
          </a:prstGeom>
          <a:noFill/>
          <a:ln w="6350" cmpd="dbl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579" y="160773"/>
            <a:ext cx="11947490" cy="6591719"/>
          </a:xfrm>
          <a:prstGeom prst="rect">
            <a:avLst/>
          </a:prstGeom>
          <a:noFill/>
          <a:ln w="15875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41475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989651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0378" y="1892029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How?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545126" y="2696056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定义流失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545126" y="3476568"/>
            <a:ext cx="1483238" cy="54816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用户数据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18" name="连接符: 肘形 17"/>
          <p:cNvCxnSpPr/>
          <p:nvPr/>
        </p:nvCxnSpPr>
        <p:spPr>
          <a:xfrm rot="10800000" flipV="1">
            <a:off x="1526076" y="2936848"/>
            <a:ext cx="12700" cy="780512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4945157" y="3041221"/>
            <a:ext cx="923784" cy="7094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建模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21" name="连接符: 肘形 20"/>
          <p:cNvCxnSpPr>
            <a:stCxn id="15" idx="3"/>
            <a:endCxn id="19" idx="1"/>
          </p:cNvCxnSpPr>
          <p:nvPr/>
        </p:nvCxnSpPr>
        <p:spPr>
          <a:xfrm>
            <a:off x="3028364" y="2970140"/>
            <a:ext cx="1916793" cy="42579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8364" y="2506962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因变量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cxnSp>
        <p:nvCxnSpPr>
          <p:cNvPr id="23" name="连接符: 肘形 22"/>
          <p:cNvCxnSpPr>
            <a:endCxn id="19" idx="1"/>
          </p:cNvCxnSpPr>
          <p:nvPr/>
        </p:nvCxnSpPr>
        <p:spPr>
          <a:xfrm flipV="1">
            <a:off x="3028363" y="3395937"/>
            <a:ext cx="1916794" cy="283634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28364" y="3795743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自变量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582620" y="3056686"/>
            <a:ext cx="2154302" cy="6695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离线效果评估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387101" y="3027349"/>
            <a:ext cx="2154301" cy="66955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在线效果评估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35" name="直接箭头连接符 34"/>
          <p:cNvCxnSpPr>
            <a:stCxn id="19" idx="3"/>
            <a:endCxn id="29" idx="1"/>
          </p:cNvCxnSpPr>
          <p:nvPr/>
        </p:nvCxnSpPr>
        <p:spPr>
          <a:xfrm flipV="1">
            <a:off x="5868941" y="3391461"/>
            <a:ext cx="7136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736922" y="3391461"/>
            <a:ext cx="6501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84463" y="4077633"/>
            <a:ext cx="215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逻辑回归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SVM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随机森林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GBDT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XGBOOST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神经网络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2307" y="4101728"/>
            <a:ext cx="21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准确率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召回率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62937" y="4010793"/>
            <a:ext cx="215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制定业务目标：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活动人群中，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天后再次发生购买的用户占比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A/B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测试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7869" y="2506962"/>
            <a:ext cx="10857822" cy="40713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41475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989651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0378" y="1892029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How?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545126" y="2696056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定义流失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545126" y="3476568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用户数据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18" name="连接符: 肘形 17"/>
          <p:cNvCxnSpPr/>
          <p:nvPr/>
        </p:nvCxnSpPr>
        <p:spPr>
          <a:xfrm rot="10800000" flipV="1">
            <a:off x="1526076" y="2936848"/>
            <a:ext cx="12700" cy="780512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4945157" y="3041221"/>
            <a:ext cx="923784" cy="7094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建模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21" name="连接符: 肘形 20"/>
          <p:cNvCxnSpPr>
            <a:stCxn id="15" idx="3"/>
            <a:endCxn id="19" idx="1"/>
          </p:cNvCxnSpPr>
          <p:nvPr/>
        </p:nvCxnSpPr>
        <p:spPr>
          <a:xfrm>
            <a:off x="3028364" y="2970140"/>
            <a:ext cx="1916793" cy="42579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8364" y="2506962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因变量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cxnSp>
        <p:nvCxnSpPr>
          <p:cNvPr id="23" name="连接符: 肘形 22"/>
          <p:cNvCxnSpPr>
            <a:endCxn id="19" idx="1"/>
          </p:cNvCxnSpPr>
          <p:nvPr/>
        </p:nvCxnSpPr>
        <p:spPr>
          <a:xfrm flipV="1">
            <a:off x="3028363" y="3395937"/>
            <a:ext cx="1916794" cy="283634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28364" y="3795743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自变量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582620" y="3056686"/>
            <a:ext cx="2154302" cy="6695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离线效果评估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387101" y="3027349"/>
            <a:ext cx="2154301" cy="66955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在线效果评估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35" name="直接箭头连接符 34"/>
          <p:cNvCxnSpPr>
            <a:stCxn id="19" idx="3"/>
            <a:endCxn id="29" idx="1"/>
          </p:cNvCxnSpPr>
          <p:nvPr/>
        </p:nvCxnSpPr>
        <p:spPr>
          <a:xfrm flipV="1">
            <a:off x="5868941" y="3391461"/>
            <a:ext cx="7136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736922" y="3391461"/>
            <a:ext cx="6501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84463" y="4077633"/>
            <a:ext cx="215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逻辑回归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SVM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随机森林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GBDT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XGBOOST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神经网络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2307" y="4101728"/>
            <a:ext cx="21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准确率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召回率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62937" y="4010793"/>
            <a:ext cx="215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制定业务目标：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活动人群中，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天后再次发生购买的用户占比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A/B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测试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7869" y="2506962"/>
            <a:ext cx="10857822" cy="40713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定义流失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98753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6708" y="1875570"/>
            <a:ext cx="9304463" cy="391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对于用户流失，不同网站定义是不同的。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对于游戏类网站，用户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个月不登录，那么就认为该用户流失了。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而对于购物类的网站，尤其是主要售卖家居类耐用品的网站，用户可能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个月不购买都不算做流失。因此，就涉及如何定义流失？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指标</a:t>
            </a:r>
            <a:endParaRPr lang="en-US" altLang="zh-CN" sz="28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Interval=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距离上一次访问或买的时间间隔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以购买为例，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Interval=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当前时间点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用户最近一次发生购买的时间点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当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Interval&gt;N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天时，认为用户流失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定义流失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100740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504" y="2036207"/>
            <a:ext cx="7016725" cy="42566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3877" y="6203126"/>
            <a:ext cx="65373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最后一次购买距离倒数第二次购买时间间隔</a:t>
            </a:r>
            <a:endParaRPr lang="zh-CN" altLang="en-US" sz="20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1544" y="2974785"/>
            <a:ext cx="641960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累计分布</a:t>
            </a:r>
            <a:endParaRPr lang="en-US" altLang="zh-CN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概率</a:t>
            </a:r>
            <a:endParaRPr lang="zh-CN" altLang="en-US" sz="2400" b="1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641883" y="2390402"/>
            <a:ext cx="294754" cy="267242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409379" y="2622060"/>
            <a:ext cx="316122" cy="77955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16536" y="2622060"/>
            <a:ext cx="211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考虑放弃</a:t>
            </a:r>
            <a:endParaRPr lang="zh-CN" altLang="en-US" sz="2400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89260" y="3120475"/>
            <a:ext cx="151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N</a:t>
            </a:r>
            <a:r>
              <a:rPr lang="zh-CN" altLang="en-US" sz="2400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天？</a:t>
            </a:r>
            <a:endParaRPr lang="zh-CN" altLang="en-US" sz="2400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定义流失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100740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表格 10"/>
          <p:cNvGraphicFramePr>
            <a:graphicFrameLocks noGrp="1"/>
          </p:cNvGraphicFramePr>
          <p:nvPr/>
        </p:nvGraphicFramePr>
        <p:xfrm>
          <a:off x="2085587" y="2010447"/>
          <a:ext cx="7786384" cy="41973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7731"/>
                <a:gridCol w="1297731"/>
                <a:gridCol w="1139617"/>
                <a:gridCol w="1139617"/>
                <a:gridCol w="1177169"/>
                <a:gridCol w="1734519"/>
              </a:tblGrid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总用户数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流失用户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本月新增流失用户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流失率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流失率（同比）</a:t>
                      </a:r>
                      <a:endParaRPr lang="zh-CN" altLang="en-US" dirty="0"/>
                    </a:p>
                  </a:txBody>
                  <a:tcPr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325694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228451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70.14%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+ 20%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228925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474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+ 40%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326789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229507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582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70.23%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+ 10%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326297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70.49%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+ 30%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326913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230618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595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- 10%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327514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231209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- 15%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081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328163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231672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463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- 15%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867270" y="6449256"/>
            <a:ext cx="1032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数据来源：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hlinkClick r:id="rId1"/>
              </a:rPr>
              <a:t>https://baike.baidu.com/item/%E7%94%A8%E6%88%B7%E6%B5%81%E5%A4%B1/5939449?fr=aladdin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定义流失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100740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5687" y="1704831"/>
            <a:ext cx="9304463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为什么知道了流失，还需要流失预警模型？</a:t>
            </a:r>
            <a:endParaRPr lang="zh-CN" altLang="en-US" sz="2800" b="1" dirty="0">
              <a:solidFill>
                <a:srgbClr val="FFC000"/>
              </a:solidFill>
              <a:ea typeface="思源黑体 CN Medium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6708" y="2374681"/>
            <a:ext cx="9304463" cy="437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滞后性</a:t>
            </a:r>
            <a:endParaRPr lang="en-US" altLang="zh-CN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通常情况下，用户流失是根据用户最近一次访问时间间隔计算的，往往等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我们知道将用户定义为流失，想挽回用户已经来不及了。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无法流失追溯原因</a:t>
            </a:r>
            <a:endParaRPr lang="en-US" altLang="zh-CN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单一维度的判断用户流失，往往无法知道用户究竟为什么离开？是因为使用了某个功能体验不好？还是不懂得如何正确的使用？比如，通过发现某金融交易次数越多，用户越可能流失，进一步发现小白用户过多的操作股票会导致手续费增加，使得收益率降低，甚至为负。再比如，近一段时间使用某个功能的用户更可能流失等等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41475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989651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0378" y="1892029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How?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545126" y="2696056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定义流失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545126" y="3476568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用户数据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18" name="连接符: 肘形 17"/>
          <p:cNvCxnSpPr/>
          <p:nvPr/>
        </p:nvCxnSpPr>
        <p:spPr>
          <a:xfrm rot="10800000" flipV="1">
            <a:off x="1526076" y="2936848"/>
            <a:ext cx="12700" cy="780512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4945157" y="3041221"/>
            <a:ext cx="923784" cy="70943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建模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21" name="连接符: 肘形 20"/>
          <p:cNvCxnSpPr>
            <a:stCxn id="15" idx="3"/>
            <a:endCxn id="19" idx="1"/>
          </p:cNvCxnSpPr>
          <p:nvPr/>
        </p:nvCxnSpPr>
        <p:spPr>
          <a:xfrm>
            <a:off x="3028364" y="2970140"/>
            <a:ext cx="1916793" cy="425797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8364" y="2506962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因变量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cxnSp>
        <p:nvCxnSpPr>
          <p:cNvPr id="23" name="连接符: 肘形 22"/>
          <p:cNvCxnSpPr>
            <a:endCxn id="19" idx="1"/>
          </p:cNvCxnSpPr>
          <p:nvPr/>
        </p:nvCxnSpPr>
        <p:spPr>
          <a:xfrm flipV="1">
            <a:off x="3028363" y="3395937"/>
            <a:ext cx="1916794" cy="283634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28364" y="3795743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自变量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582620" y="3056686"/>
            <a:ext cx="2154302" cy="6695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离线效果评估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387101" y="3027349"/>
            <a:ext cx="2154301" cy="66955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在线效果评估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35" name="直接箭头连接符 34"/>
          <p:cNvCxnSpPr>
            <a:stCxn id="19" idx="3"/>
            <a:endCxn id="29" idx="1"/>
          </p:cNvCxnSpPr>
          <p:nvPr/>
        </p:nvCxnSpPr>
        <p:spPr>
          <a:xfrm flipV="1">
            <a:off x="5868941" y="3391461"/>
            <a:ext cx="7136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736922" y="3391461"/>
            <a:ext cx="6501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84463" y="4077633"/>
            <a:ext cx="215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逻辑回归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SVM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随机森林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GBDT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XGBOOST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神经网络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2307" y="4101728"/>
            <a:ext cx="21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准确率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召回率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62937" y="4010793"/>
            <a:ext cx="215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制定业务目标：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活动人群中，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天后再次发生购买的用户占比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A/B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测试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7869" y="2506962"/>
            <a:ext cx="10857822" cy="40713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建模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数据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295" y="98753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6076" y="2019758"/>
            <a:ext cx="8630539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用户ID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开户时长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年龄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性别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家庭住址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电话信息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本币活期储蓄波动率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本币活期月均余额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本币活期月均月占比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5263" y="2019758"/>
            <a:ext cx="6096000" cy="46612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本币定期月均余额比例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本币一年以下整整波动率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本币一年以上整整波动率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本币存款波动率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本币活期存款总余额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本币存款月均余额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存款波动率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活期存款总余额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存款月均余额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…</a:t>
            </a:r>
            <a:endParaRPr lang="zh-CN" altLang="en-US" sz="2000" dirty="0">
              <a:latin typeface="思源黑体 CN Bold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109708" y="2272683"/>
            <a:ext cx="416367" cy="2352583"/>
          </a:xfrm>
          <a:prstGeom prst="lef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9256" y="2741194"/>
            <a:ext cx="55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68200"/>
                </a:solidFill>
                <a:latin typeface="思源黑体 CN Medium" pitchFamily="34" charset="-122"/>
                <a:ea typeface="思源黑体 CN Medium" pitchFamily="34" charset="-122"/>
              </a:rPr>
              <a:t>用户属性</a:t>
            </a:r>
            <a:endParaRPr lang="zh-CN" altLang="en-US" sz="2400" dirty="0">
              <a:solidFill>
                <a:srgbClr val="E682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968549" y="5022379"/>
            <a:ext cx="416367" cy="862614"/>
          </a:xfrm>
          <a:prstGeom prst="leftBrac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0800000">
            <a:off x="7505916" y="2186230"/>
            <a:ext cx="416367" cy="3684234"/>
          </a:xfrm>
          <a:prstGeom prst="leftBrace">
            <a:avLst>
              <a:gd name="adj1" fmla="val 8333"/>
              <a:gd name="adj2" fmla="val 49759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63443" y="2959431"/>
            <a:ext cx="559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用户行为偏好</a:t>
            </a:r>
            <a:endParaRPr lang="en-US" altLang="zh-CN" sz="2400" dirty="0">
              <a:solidFill>
                <a:srgbClr val="FFC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70573" y="3143281"/>
            <a:ext cx="2024109" cy="765486"/>
          </a:xfrm>
          <a:prstGeom prst="rect">
            <a:avLst/>
          </a:prstGeom>
          <a:solidFill>
            <a:srgbClr val="E682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Bold"/>
                <a:ea typeface="思源黑体 CN Medium" pitchFamily="34" charset="-122"/>
              </a:rPr>
              <a:t>自变量</a:t>
            </a:r>
            <a:endParaRPr lang="zh-CN" altLang="en-US" sz="3200" b="1" dirty="0">
              <a:solidFill>
                <a:schemeClr val="bg1"/>
              </a:solidFill>
              <a:latin typeface="思源黑体 CN Bold"/>
              <a:ea typeface="思源黑体 CN Medium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4560" y="3066231"/>
            <a:ext cx="2024109" cy="765486"/>
          </a:xfrm>
          <a:prstGeom prst="rect">
            <a:avLst/>
          </a:prstGeom>
          <a:solidFill>
            <a:srgbClr val="E682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Bold"/>
                <a:ea typeface="思源黑体 CN Medium" pitchFamily="34" charset="-122"/>
              </a:rPr>
              <a:t>因变量</a:t>
            </a:r>
            <a:endParaRPr lang="zh-CN" altLang="en-US" sz="3200" b="1" dirty="0">
              <a:solidFill>
                <a:schemeClr val="bg1"/>
              </a:solidFill>
              <a:latin typeface="思源黑体 CN Bold"/>
              <a:ea typeface="思源黑体 CN Medium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20484" y="3988015"/>
            <a:ext cx="2133918" cy="463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客户是否流失：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1/0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27" y="1633867"/>
            <a:ext cx="11925695" cy="5185085"/>
          </a:xfrm>
          <a:prstGeom prst="rect">
            <a:avLst/>
          </a:prstGeom>
        </p:spPr>
      </p:pic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建模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数据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295" y="98753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41475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989651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0378" y="1892029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How?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545126" y="2696056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定义流失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545126" y="3476568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用户数据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18" name="连接符: 肘形 17"/>
          <p:cNvCxnSpPr/>
          <p:nvPr/>
        </p:nvCxnSpPr>
        <p:spPr>
          <a:xfrm rot="10800000" flipV="1">
            <a:off x="1526076" y="2936848"/>
            <a:ext cx="12700" cy="780512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4945157" y="3041221"/>
            <a:ext cx="923784" cy="70943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建模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21" name="连接符: 肘形 20"/>
          <p:cNvCxnSpPr>
            <a:stCxn id="15" idx="3"/>
            <a:endCxn id="19" idx="1"/>
          </p:cNvCxnSpPr>
          <p:nvPr/>
        </p:nvCxnSpPr>
        <p:spPr>
          <a:xfrm>
            <a:off x="3028364" y="2970140"/>
            <a:ext cx="1916793" cy="425797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8364" y="2506962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因变量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cxnSp>
        <p:nvCxnSpPr>
          <p:cNvPr id="23" name="连接符: 肘形 22"/>
          <p:cNvCxnSpPr>
            <a:endCxn id="19" idx="1"/>
          </p:cNvCxnSpPr>
          <p:nvPr/>
        </p:nvCxnSpPr>
        <p:spPr>
          <a:xfrm flipV="1">
            <a:off x="3028363" y="3395937"/>
            <a:ext cx="1916794" cy="283634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28364" y="3795743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自变量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582620" y="3056686"/>
            <a:ext cx="2154302" cy="66955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离线效果评估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387101" y="3027349"/>
            <a:ext cx="2154301" cy="66955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在线效果评估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35" name="直接箭头连接符 34"/>
          <p:cNvCxnSpPr>
            <a:stCxn id="19" idx="3"/>
            <a:endCxn id="29" idx="1"/>
          </p:cNvCxnSpPr>
          <p:nvPr/>
        </p:nvCxnSpPr>
        <p:spPr>
          <a:xfrm flipV="1">
            <a:off x="5868941" y="3391461"/>
            <a:ext cx="713679" cy="44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736922" y="3391461"/>
            <a:ext cx="650179" cy="44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84463" y="4077633"/>
            <a:ext cx="215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逻辑回归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SVM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随机森林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GBDT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XGBOOST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神经网络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2307" y="4101728"/>
            <a:ext cx="21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准确率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召回率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62937" y="4010793"/>
            <a:ext cx="215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制定业务目标：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活动人群中，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天后再次发生购买的用户占比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A/B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测试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7869" y="2506962"/>
            <a:ext cx="10857822" cy="40713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3566997" y="2465296"/>
            <a:ext cx="7799910" cy="151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用户画像本质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7285" y="2153402"/>
            <a:ext cx="2743682" cy="2141631"/>
          </a:xfrm>
          <a:prstGeom prst="roundRect">
            <a:avLst>
              <a:gd name="adj" fmla="val 9228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2"/>
          <a:stretch>
            <a:fillRect/>
          </a:stretch>
        </p:blipFill>
        <p:spPr>
          <a:xfrm>
            <a:off x="1526032" y="2326025"/>
            <a:ext cx="2326188" cy="1863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建模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评估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295" y="98753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5687" y="1842441"/>
            <a:ext cx="9304463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精准率（查准率）</a:t>
            </a:r>
            <a:endParaRPr lang="zh-CN" altLang="en-US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预测为正例（疾病）的样本中，有多少真正为正例（疾病）的样本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3"/>
                </a:solidFill>
                <a:ea typeface="思源黑体 CN Medium" pitchFamily="34" charset="-122"/>
              </a:rPr>
              <a:t>召回率（查全率）</a:t>
            </a:r>
            <a:endParaRPr lang="en-US" altLang="zh-CN" sz="2400" b="1" dirty="0">
              <a:solidFill>
                <a:schemeClr val="accent3"/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在所有正例样本中有多少被预测准确了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18175" y="4166510"/>
            <a:ext cx="4350050" cy="2618913"/>
            <a:chOff x="1526076" y="4131001"/>
            <a:chExt cx="4350050" cy="2618913"/>
          </a:xfrm>
        </p:grpSpPr>
        <p:grpSp>
          <p:nvGrpSpPr>
            <p:cNvPr id="20" name="组合 19"/>
            <p:cNvGrpSpPr/>
            <p:nvPr/>
          </p:nvGrpSpPr>
          <p:grpSpPr>
            <a:xfrm>
              <a:off x="1526076" y="4131001"/>
              <a:ext cx="4350050" cy="2618913"/>
              <a:chOff x="1526076" y="4131001"/>
              <a:chExt cx="4350050" cy="2618913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526076" y="4553458"/>
                <a:ext cx="3799642" cy="2069284"/>
                <a:chOff x="1615737" y="4355264"/>
                <a:chExt cx="3799642" cy="2069284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1615737" y="4355264"/>
                  <a:ext cx="2175029" cy="2069284"/>
                </a:xfrm>
                <a:prstGeom prst="ellipse">
                  <a:avLst/>
                </a:prstGeom>
                <a:solidFill>
                  <a:srgbClr val="1043B6">
                    <a:alpha val="3803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bg1"/>
                      </a:solidFill>
                      <a:ea typeface="思源黑体 CN Medium" pitchFamily="34" charset="-122"/>
                    </a:rPr>
                    <a:t>反例</a:t>
                  </a:r>
                  <a:endParaRPr lang="zh-CN" altLang="en-US" sz="2400" b="1" dirty="0">
                    <a:solidFill>
                      <a:schemeClr val="bg1"/>
                    </a:solidFill>
                    <a:ea typeface="思源黑体 CN Medium" pitchFamily="34" charset="-122"/>
                  </a:endParaRP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790766" y="4616386"/>
                  <a:ext cx="1624613" cy="1447062"/>
                </a:xfrm>
                <a:prstGeom prst="ellipse">
                  <a:avLst/>
                </a:prstGeom>
                <a:solidFill>
                  <a:srgbClr val="FFB657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bg1"/>
                      </a:solidFill>
                      <a:ea typeface="思源黑体 CN Medium" pitchFamily="34" charset="-122"/>
                    </a:rPr>
                    <a:t>正例</a:t>
                  </a:r>
                  <a:endParaRPr lang="en-US" altLang="zh-CN" sz="2400" b="1" dirty="0">
                    <a:solidFill>
                      <a:schemeClr val="bg1"/>
                    </a:solidFill>
                    <a:ea typeface="思源黑体 CN Medium" pitchFamily="34" charset="-122"/>
                  </a:endParaRPr>
                </a:p>
                <a:p>
                  <a:pPr algn="ctr"/>
                  <a:r>
                    <a:rPr lang="en-US" altLang="zh-CN" sz="2400" b="1" dirty="0">
                      <a:solidFill>
                        <a:schemeClr val="bg1"/>
                      </a:solidFill>
                      <a:ea typeface="思源黑体 CN Medium" pitchFamily="34" charset="-122"/>
                    </a:rPr>
                    <a:t>C</a:t>
                  </a:r>
                  <a:endParaRPr lang="zh-CN" altLang="en-US" sz="2400" b="1" dirty="0">
                    <a:solidFill>
                      <a:schemeClr val="bg1"/>
                    </a:solidFill>
                    <a:ea typeface="思源黑体 CN Medium" pitchFamily="34" charset="-122"/>
                  </a:endParaRPr>
                </a:p>
              </p:txBody>
            </p:sp>
            <p:sp>
              <p:nvSpPr>
                <p:cNvPr id="3" name="椭圆 2"/>
                <p:cNvSpPr/>
                <p:nvPr/>
              </p:nvSpPr>
              <p:spPr>
                <a:xfrm>
                  <a:off x="2778713" y="5028037"/>
                  <a:ext cx="1624613" cy="668149"/>
                </a:xfrm>
                <a:prstGeom prst="ellipse">
                  <a:avLst/>
                </a:prstGeom>
                <a:solidFill>
                  <a:srgbClr val="FF0000">
                    <a:alpha val="4196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>
                <a:xfrm>
                  <a:off x="3790766" y="5028037"/>
                  <a:ext cx="0" cy="66814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/>
              <p:cNvSpPr/>
              <p:nvPr/>
            </p:nvSpPr>
            <p:spPr>
              <a:xfrm>
                <a:off x="3701105" y="4131001"/>
                <a:ext cx="2175021" cy="2618913"/>
              </a:xfrm>
              <a:prstGeom prst="rect">
                <a:avLst/>
              </a:prstGeom>
              <a:noFill/>
              <a:ln w="38100">
                <a:solidFill>
                  <a:srgbClr val="FFB65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736177" y="5340325"/>
              <a:ext cx="40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A</a:t>
              </a:r>
              <a:endParaRPr lang="zh-CN" altLang="en-US" sz="2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32495" y="5325034"/>
              <a:ext cx="40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B</a:t>
              </a:r>
              <a:endParaRPr lang="zh-CN" altLang="en-US" sz="2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736177" y="4247263"/>
              <a:ext cx="16369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召回率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=A/C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6480" y="4411353"/>
            <a:ext cx="3799642" cy="2149245"/>
            <a:chOff x="6488694" y="4473497"/>
            <a:chExt cx="3799642" cy="2149245"/>
          </a:xfrm>
        </p:grpSpPr>
        <p:grpSp>
          <p:nvGrpSpPr>
            <p:cNvPr id="44" name="组合 43"/>
            <p:cNvGrpSpPr/>
            <p:nvPr/>
          </p:nvGrpSpPr>
          <p:grpSpPr>
            <a:xfrm>
              <a:off x="6488694" y="4553458"/>
              <a:ext cx="3799642" cy="2069284"/>
              <a:chOff x="1615737" y="4355264"/>
              <a:chExt cx="3799642" cy="2069284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615737" y="4355264"/>
                <a:ext cx="2175029" cy="2069284"/>
              </a:xfrm>
              <a:prstGeom prst="ellipse">
                <a:avLst/>
              </a:prstGeom>
              <a:solidFill>
                <a:srgbClr val="1043B6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思源黑体 CN Medium" pitchFamily="34" charset="-122"/>
                  </a:rPr>
                  <a:t>反例</a:t>
                </a:r>
                <a:endParaRPr lang="zh-CN" altLang="en-US" sz="2400" b="1" dirty="0">
                  <a:solidFill>
                    <a:schemeClr val="bg1"/>
                  </a:solidFill>
                  <a:ea typeface="思源黑体 CN Medium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790766" y="4616386"/>
                <a:ext cx="1624613" cy="1447062"/>
              </a:xfrm>
              <a:prstGeom prst="ellipse">
                <a:avLst/>
              </a:prstGeom>
              <a:solidFill>
                <a:srgbClr val="FFB657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ea typeface="思源黑体 CN Medium" pitchFamily="34" charset="-122"/>
                  </a:rPr>
                  <a:t>正例</a:t>
                </a:r>
                <a:endParaRPr lang="en-US" altLang="zh-CN" sz="2400" b="1" dirty="0">
                  <a:solidFill>
                    <a:schemeClr val="bg1"/>
                  </a:solidFill>
                  <a:ea typeface="思源黑体 CN Medium" pitchFamily="34" charset="-122"/>
                </a:endParaRP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ea typeface="思源黑体 CN Medium" pitchFamily="34" charset="-122"/>
                  </a:rPr>
                  <a:t>C</a:t>
                </a:r>
                <a:endParaRPr lang="zh-CN" altLang="en-US" sz="2400" b="1" dirty="0">
                  <a:solidFill>
                    <a:schemeClr val="bg1"/>
                  </a:solidFill>
                  <a:ea typeface="思源黑体 CN Medium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778713" y="5028037"/>
                <a:ext cx="1624613" cy="668149"/>
              </a:xfrm>
              <a:prstGeom prst="ellipse">
                <a:avLst/>
              </a:prstGeom>
              <a:solidFill>
                <a:srgbClr val="FF0000">
                  <a:alpha val="4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3790766" y="5028037"/>
                <a:ext cx="0" cy="668149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/>
            <p:cNvSpPr txBox="1"/>
            <p:nvPr/>
          </p:nvSpPr>
          <p:spPr>
            <a:xfrm>
              <a:off x="8698795" y="5340325"/>
              <a:ext cx="40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A</a:t>
              </a:r>
              <a:endParaRPr lang="zh-CN" altLang="en-US" sz="2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095113" y="5325034"/>
              <a:ext cx="40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B</a:t>
              </a:r>
              <a:endParaRPr lang="zh-CN" altLang="en-US" sz="2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449512" y="4473497"/>
              <a:ext cx="1871600" cy="1480758"/>
              <a:chOff x="7449512" y="4473497"/>
              <a:chExt cx="1871600" cy="148075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7449512" y="4473497"/>
                <a:ext cx="1638075" cy="39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精准率</a:t>
                </a:r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itchFamily="34" charset="-122"/>
                    <a:ea typeface="思源黑体 CN Medium" pitchFamily="34" charset="-122"/>
                  </a:rPr>
                  <a:t>=A/A+B</a:t>
                </a:r>
                <a:endPara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606839" y="5188059"/>
                <a:ext cx="1714273" cy="76619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41475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295" y="989651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10378" y="1892029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How?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545126" y="2696056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定义流失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545126" y="3476568"/>
            <a:ext cx="1483238" cy="548167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用户数据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18" name="连接符: 肘形 17"/>
          <p:cNvCxnSpPr/>
          <p:nvPr/>
        </p:nvCxnSpPr>
        <p:spPr>
          <a:xfrm rot="10800000" flipV="1">
            <a:off x="1526076" y="2936848"/>
            <a:ext cx="12700" cy="780512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/>
          <p:cNvSpPr/>
          <p:nvPr/>
        </p:nvSpPr>
        <p:spPr>
          <a:xfrm>
            <a:off x="4945157" y="3041221"/>
            <a:ext cx="923784" cy="70943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建模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21" name="连接符: 肘形 20"/>
          <p:cNvCxnSpPr>
            <a:stCxn id="15" idx="3"/>
            <a:endCxn id="19" idx="1"/>
          </p:cNvCxnSpPr>
          <p:nvPr/>
        </p:nvCxnSpPr>
        <p:spPr>
          <a:xfrm>
            <a:off x="3028364" y="2970140"/>
            <a:ext cx="1916793" cy="425797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28364" y="2506962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因变量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cxnSp>
        <p:nvCxnSpPr>
          <p:cNvPr id="23" name="连接符: 肘形 22"/>
          <p:cNvCxnSpPr>
            <a:endCxn id="19" idx="1"/>
          </p:cNvCxnSpPr>
          <p:nvPr/>
        </p:nvCxnSpPr>
        <p:spPr>
          <a:xfrm flipV="1">
            <a:off x="3028363" y="3395937"/>
            <a:ext cx="1916794" cy="283634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28364" y="3795743"/>
            <a:ext cx="178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自变量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582620" y="3056686"/>
            <a:ext cx="2154302" cy="66955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离线效果评估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387101" y="3027349"/>
            <a:ext cx="2154301" cy="66955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ea typeface="思源黑体 CN Medium" pitchFamily="34" charset="-122"/>
              </a:rPr>
              <a:t>在线效果评估</a:t>
            </a:r>
            <a:endParaRPr lang="zh-CN" altLang="en-US" sz="2400" b="1" dirty="0">
              <a:solidFill>
                <a:schemeClr val="bg1"/>
              </a:solidFill>
              <a:ea typeface="思源黑体 CN Medium" pitchFamily="34" charset="-122"/>
            </a:endParaRPr>
          </a:p>
        </p:txBody>
      </p:sp>
      <p:cxnSp>
        <p:nvCxnSpPr>
          <p:cNvPr id="35" name="直接箭头连接符 34"/>
          <p:cNvCxnSpPr>
            <a:stCxn id="19" idx="3"/>
            <a:endCxn id="29" idx="1"/>
          </p:cNvCxnSpPr>
          <p:nvPr/>
        </p:nvCxnSpPr>
        <p:spPr>
          <a:xfrm flipV="1">
            <a:off x="5868941" y="3391461"/>
            <a:ext cx="713679" cy="44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736922" y="3391461"/>
            <a:ext cx="650179" cy="44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84463" y="4077633"/>
            <a:ext cx="2154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逻辑回归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SVM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决策树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随机森林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GBDT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XGBOOST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神经网络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02307" y="4101728"/>
            <a:ext cx="215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准确率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召回率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462937" y="4010793"/>
            <a:ext cx="2154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制定业务目标：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活动人群中，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天后再次发生购买的用户占比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A/B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测试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7869" y="2506962"/>
            <a:ext cx="10857822" cy="40713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建模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在线效果评估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295" y="987536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2.4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836691" y="2344279"/>
          <a:ext cx="9082842" cy="20536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3807"/>
                <a:gridCol w="1513807"/>
                <a:gridCol w="1513807"/>
                <a:gridCol w="1513807"/>
                <a:gridCol w="1513807"/>
                <a:gridCol w="1513807"/>
              </a:tblGrid>
              <a:tr h="615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组别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人数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触达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复购率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触达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复购率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</a:tr>
              <a:tr h="615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实验组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10000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3000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16%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30%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</a:tr>
              <a:tr h="615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对照组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10000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3500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7%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20%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用户画像本质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9257" y="2567852"/>
            <a:ext cx="67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“用户画像的本质就是给用户打标签”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1832" y="2736528"/>
            <a:ext cx="1960064" cy="1844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用户画像本质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1244" y="3429000"/>
            <a:ext cx="1951989" cy="2212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/>
          <p:cNvSpPr txBox="1"/>
          <p:nvPr/>
        </p:nvSpPr>
        <p:spPr>
          <a:xfrm>
            <a:off x="1890278" y="2503879"/>
            <a:ext cx="7644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“用户画像的本质就是理解用户，并用一种通识的语言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（人类，机器能够理解）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将数据应用于生产和实践中，从而帮助产品和运营决策提供方向。”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用户画像方法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05687" y="2070702"/>
            <a:ext cx="67381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给用户“打标签”是实现用户画像的一种重要手段，按照计算方式不同。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统计类标签（第四周）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规则类标签（第四周）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模型类标签（第三周）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预测类标签（第二周）</a:t>
            </a:r>
            <a:endParaRPr lang="en-US" altLang="zh-CN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6792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预测类标签</a:t>
            </a:r>
            <a:endParaRPr lang="en-US" altLang="zh-CN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— </a:t>
            </a:r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用户流失预警模型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预测类模型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5687" y="1844961"/>
            <a:ext cx="9304463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：根据搜集到的数据，对未来可能发生的事件或者行为进行预测。预测的结果往往是某件事情会不会发生？或者发生某件事情的概率是多少？比如：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预测某个用户是不是潜在购买用户？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或者根据用户其他属性和行为特征预测用户的性别？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根据用户历史购买商品的行为偏好，判断用户对某个指定商品购买的可能性等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明天会不会下雨？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未来一周股票会不会大涨？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“大师，我能不能成为世界首富”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76708" y="1478436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What 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5586" y="1875570"/>
            <a:ext cx="9304463" cy="104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定义：根据用户画像数据，对用户未来发生流失的可能性进行预测。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85586" y="2396930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Why? 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18011" y="3620597"/>
            <a:ext cx="9403596" cy="1422954"/>
            <a:chOff x="2236507" y="1486506"/>
            <a:chExt cx="9403596" cy="1422954"/>
          </a:xfrm>
        </p:grpSpPr>
        <p:sp>
          <p:nvSpPr>
            <p:cNvPr id="10" name="文本框 9"/>
            <p:cNvSpPr txBox="1"/>
            <p:nvPr/>
          </p:nvSpPr>
          <p:spPr>
            <a:xfrm>
              <a:off x="2335640" y="1486506"/>
              <a:ext cx="9304463" cy="142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Companies can boost their profits by almost 100% by retaining just 5% more of their customers.                  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——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思源黑体 CN Bold"/>
                </a:rPr>
                <a:t>Reichheld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思源黑体 CN Bold"/>
                </a:rPr>
                <a:t>和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思源黑体 CN Bold"/>
                </a:rPr>
                <a:t>Sasser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思源黑体 CN Bold"/>
                </a:rPr>
                <a:t>发表在哈佛商业评论（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思源黑体 CN Bold"/>
                </a:rPr>
                <a:t>Harvard Business Review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思源黑体 CN Bold"/>
                </a:rPr>
                <a:t>）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思源黑体 CN Bold"/>
                <a:ea typeface="思源黑体 CN Medium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236507" y="1668668"/>
              <a:ext cx="0" cy="1089734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085586" y="3099237"/>
            <a:ext cx="3844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1.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客户获取成本&gt;&gt;客户保留成本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5586" y="5286051"/>
            <a:ext cx="830387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2.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通过分析各个阶段流失率变化，了解企业运营健康情况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3.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在用户尚未发生流失前采取一定的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召回策略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, 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核心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在于将召回时间提前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流失预警模型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9295" y="98317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2.3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3644" y="1900139"/>
            <a:ext cx="930446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4867" y="1847435"/>
            <a:ext cx="930446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C000"/>
                </a:solidFill>
                <a:latin typeface="思源黑体 CN Medium" pitchFamily="34" charset="-122"/>
                <a:ea typeface="思源黑体 CN Medium" pitchFamily="34" charset="-122"/>
              </a:rPr>
              <a:t>Who?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63644" y="2494079"/>
            <a:ext cx="10328356" cy="326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这里主要指在平台</a:t>
            </a:r>
            <a:r>
              <a:rPr lang="zh-CN" altLang="en-US" sz="2000" b="1" dirty="0">
                <a:solidFill>
                  <a:srgbClr val="FFC000"/>
                </a:solidFill>
                <a:ea typeface="思源黑体 CN Medium" pitchFamily="34" charset="-122"/>
              </a:rPr>
              <a:t>已经注册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或者</a:t>
            </a:r>
            <a:r>
              <a:rPr lang="zh-CN" altLang="en-US" sz="2000" b="1" dirty="0">
                <a:solidFill>
                  <a:srgbClr val="FFC000"/>
                </a:solidFill>
                <a:ea typeface="思源黑体 CN Medium" pitchFamily="34" charset="-122"/>
              </a:rPr>
              <a:t>发生购买行为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的用户群体。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 </a:t>
            </a:r>
            <a:r>
              <a:rPr lang="zh-CN" altLang="en-US" sz="2000" b="1" dirty="0">
                <a:solidFill>
                  <a:schemeClr val="accent3"/>
                </a:solidFill>
                <a:ea typeface="思源黑体 CN Medium" pitchFamily="34" charset="-122"/>
              </a:rPr>
              <a:t>访客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初来乍到，重点应放在如何引导用户注册或者进一步体验产品功能。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2. </a:t>
            </a:r>
            <a:r>
              <a:rPr lang="zh-CN" altLang="en-US" sz="2000" b="1" dirty="0">
                <a:solidFill>
                  <a:schemeClr val="accent3"/>
                </a:solidFill>
                <a:ea typeface="思源黑体 CN Medium" pitchFamily="34" charset="-122"/>
              </a:rPr>
              <a:t>访客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尚未留下手机号或邮箱等信息，</a:t>
            </a:r>
            <a:r>
              <a:rPr lang="zh-CN" altLang="en-US" sz="2000" b="1" dirty="0">
                <a:solidFill>
                  <a:schemeClr val="accent3"/>
                </a:solidFill>
                <a:ea typeface="思源黑体 CN Medium" pitchFamily="34" charset="-122"/>
              </a:rPr>
              <a:t>很难触达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用户对这部分用户进行召回。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对于企业而言，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产品初期，产品尚未成熟，因重点关注核心产品功能，重点在培养种子用户。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此时即便花高额成本召回老用户，最后也会因为平台本身软肋丧失掉这些用户。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E682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思源黑体 CN Medium" pitchFamily="34" charset="-122"/>
            <a:ea typeface="思源黑体 CN Medium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WPS 演示</Application>
  <PresentationFormat>宽屏</PresentationFormat>
  <Paragraphs>523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思源黑体 CN Medium</vt:lpstr>
      <vt:lpstr>黑体</vt:lpstr>
      <vt:lpstr>微软雅黑</vt:lpstr>
      <vt:lpstr>Wingdings 3</vt:lpstr>
      <vt:lpstr>思源黑体 CN Bold</vt:lpstr>
      <vt:lpstr>Arial Unicode MS</vt:lpstr>
      <vt:lpstr>Arial Black</vt:lpstr>
      <vt:lpstr>等线</vt:lpstr>
      <vt:lpstr>Calibri</vt:lpstr>
      <vt:lpstr>Office 主题​​</vt:lpstr>
      <vt:lpstr> -从构建到产品运营实战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POINT.小数点数据 VBA for Excel（初级）</dc:title>
  <dc:creator>lijuan yao</dc:creator>
  <cp:lastModifiedBy>EⅤA</cp:lastModifiedBy>
  <cp:revision>736</cp:revision>
  <dcterms:created xsi:type="dcterms:W3CDTF">2018-07-03T11:29:00Z</dcterms:created>
  <dcterms:modified xsi:type="dcterms:W3CDTF">2021-05-30T08:16:23Z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4EFB4F08CA634BE79A2D1611F4F4C27A</vt:lpwstr>
  </property>
  <property fmtid="{D5CDD505-2E9C-101B-9397-08002B2CF9AE}" pid="3" name="KSOProductBuildVer">
    <vt:lpwstr>2052-11.1.0.10495</vt:lpwstr>
  </property>
</Properties>
</file>