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30"/>
  </p:handoutMasterIdLst>
  <p:sldIdLst>
    <p:sldId id="295" r:id="rId3"/>
    <p:sldId id="258" r:id="rId4"/>
    <p:sldId id="445" r:id="rId5"/>
    <p:sldId id="344" r:id="rId6"/>
    <p:sldId id="446" r:id="rId7"/>
    <p:sldId id="433" r:id="rId8"/>
    <p:sldId id="448" r:id="rId9"/>
    <p:sldId id="449" r:id="rId10"/>
    <p:sldId id="450" r:id="rId11"/>
    <p:sldId id="451" r:id="rId12"/>
    <p:sldId id="452" r:id="rId13"/>
    <p:sldId id="453" r:id="rId14"/>
    <p:sldId id="458" r:id="rId15"/>
    <p:sldId id="457" r:id="rId16"/>
    <p:sldId id="455" r:id="rId17"/>
    <p:sldId id="460" r:id="rId18"/>
    <p:sldId id="459" r:id="rId20"/>
    <p:sldId id="461" r:id="rId21"/>
    <p:sldId id="447" r:id="rId22"/>
    <p:sldId id="463" r:id="rId23"/>
    <p:sldId id="464" r:id="rId24"/>
    <p:sldId id="465" r:id="rId25"/>
    <p:sldId id="466" r:id="rId26"/>
    <p:sldId id="470" r:id="rId27"/>
    <p:sldId id="468" r:id="rId28"/>
    <p:sldId id="46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57"/>
    <a:srgbClr val="BFBFBF"/>
    <a:srgbClr val="1043B6"/>
    <a:srgbClr val="4C6B00"/>
    <a:srgbClr val="FFC000"/>
    <a:srgbClr val="E68200"/>
    <a:srgbClr val="1F5C99"/>
    <a:srgbClr val="FFF5E7"/>
    <a:srgbClr val="2E2E22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279" autoAdjust="0"/>
  </p:normalViewPr>
  <p:slideViewPr>
    <p:cSldViewPr snapToGrid="0">
      <p:cViewPr varScale="1">
        <p:scale>
          <a:sx n="72" d="100"/>
          <a:sy n="72" d="100"/>
        </p:scale>
        <p:origin x="436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282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27FEB-26B8-4EA9-8335-5C7C9CDDBF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0AB08-4B2E-4382-A4E0-158028FDE7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0E218-0D54-4B3F-883A-7342370866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B5749-E10A-4E2A-A499-3763882727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多重共线性是线性回归中常见的问题之一，变量之间有多重共线性往往使得模型不够稳定，对模型中的微小变动非常敏感。</a:t>
            </a:r>
            <a:endParaRPr lang="en-US" altLang="zh-CN" dirty="0"/>
          </a:p>
          <a:p>
            <a:r>
              <a:rPr lang="zh-CN" altLang="en-US" dirty="0"/>
              <a:t>多重共线性存在也会使得原本有价值的变量最后在模型中被剔除（由于</a:t>
            </a:r>
            <a:r>
              <a:rPr lang="en-US" altLang="zh-CN" dirty="0"/>
              <a:t>p</a:t>
            </a:r>
            <a:r>
              <a:rPr lang="zh-CN" altLang="en-US" dirty="0"/>
              <a:t>值</a:t>
            </a:r>
            <a:r>
              <a:rPr lang="en-US" altLang="zh-CN" dirty="0"/>
              <a:t>&gt;0.05</a:t>
            </a:r>
            <a:r>
              <a:rPr lang="zh-CN" altLang="en-US" dirty="0"/>
              <a:t>，接受原假设，认为该变量不能显著影响</a:t>
            </a:r>
            <a:r>
              <a:rPr lang="en-US" altLang="zh-CN" dirty="0"/>
              <a:t>Y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B5749-E10A-4E2A-A499-3763882727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B5749-E10A-4E2A-A499-3763882727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B5749-E10A-4E2A-A499-3763882727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B5749-E10A-4E2A-A499-3763882727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B5749-E10A-4E2A-A499-3763882727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B5749-E10A-4E2A-A499-3763882727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B5749-E10A-4E2A-A499-3763882727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B5749-E10A-4E2A-A499-3763882727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正则化为了防止过拟合，加入惩罚项，最终可以达到简化模型，防止过拟合。</a:t>
            </a:r>
            <a:r>
              <a:rPr lang="en-US" altLang="zh-CN" dirty="0"/>
              <a:t>L1</a:t>
            </a:r>
            <a:r>
              <a:rPr lang="zh-CN" altLang="en-US" dirty="0"/>
              <a:t>是假设求解的参数服从拉普拉斯分布，</a:t>
            </a:r>
            <a:r>
              <a:rPr lang="en-US" altLang="zh-CN" dirty="0"/>
              <a:t>L2</a:t>
            </a:r>
            <a:r>
              <a:rPr lang="zh-CN" altLang="en-US" dirty="0"/>
              <a:t>是假设求解的参数服从高斯分布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B5749-E10A-4E2A-A499-3763882727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-419450" y="1258406"/>
            <a:ext cx="7799911" cy="2020335"/>
          </a:xfrm>
          <a:noFill/>
        </p:spPr>
        <p:txBody>
          <a:bodyPr>
            <a:noAutofit/>
          </a:bodyPr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小数点课堂</a:t>
            </a:r>
            <a:b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4800" b="1" cap="none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80" r="821" b="26206"/>
          <a:stretch>
            <a:fillRect/>
          </a:stretch>
        </p:blipFill>
        <p:spPr>
          <a:xfrm>
            <a:off x="9749450" y="119641"/>
            <a:ext cx="2020834" cy="683664"/>
          </a:xfrm>
          <a:prstGeom prst="rect">
            <a:avLst/>
          </a:prstGeom>
        </p:spPr>
      </p:pic>
      <p:sp>
        <p:nvSpPr>
          <p:cNvPr id="8" name="副标题 2"/>
          <p:cNvSpPr txBox="1"/>
          <p:nvPr userDrawn="1"/>
        </p:nvSpPr>
        <p:spPr>
          <a:xfrm>
            <a:off x="9053067" y="734938"/>
            <a:ext cx="3225593" cy="2841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小数点数据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2247044" y="2500586"/>
            <a:ext cx="7799911" cy="2059913"/>
          </a:xfrm>
        </p:spPr>
        <p:txBody>
          <a:bodyPr>
            <a:noAutofit/>
          </a:bodyPr>
          <a:lstStyle/>
          <a:p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从构建到产品运营实战</a:t>
            </a:r>
            <a:endParaRPr lang="zh-CN" altLang="en-US" b="1" cap="none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65100" y="5086161"/>
            <a:ext cx="20508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讲师：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Eva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-574861" y="1288166"/>
            <a:ext cx="5934759" cy="5507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小数点课堂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399" y="2130258"/>
            <a:ext cx="3602233" cy="36022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9887" y="2073478"/>
            <a:ext cx="46491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accent4">
                      <a:lumMod val="60000"/>
                      <a:lumOff val="40000"/>
                    </a:schemeClr>
                  </a:solidFill>
                </a:uFill>
                <a:latin typeface="+mj-ea"/>
                <a:ea typeface="+mj-ea"/>
              </a:rPr>
              <a:t>用户画像 </a:t>
            </a:r>
            <a:endParaRPr lang="zh-CN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chemeClr val="accent4">
                    <a:lumMod val="60000"/>
                    <a:lumOff val="40000"/>
                  </a:schemeClr>
                </a:solidFill>
              </a:uFill>
              <a:latin typeface="+mj-ea"/>
              <a:ea typeface="+mj-ea"/>
            </a:endParaRPr>
          </a:p>
        </p:txBody>
      </p:sp>
      <p:sp>
        <p:nvSpPr>
          <p:cNvPr id="7" name="流程图: 准备 6"/>
          <p:cNvSpPr/>
          <p:nvPr/>
        </p:nvSpPr>
        <p:spPr>
          <a:xfrm>
            <a:off x="170823" y="160773"/>
            <a:ext cx="11857054" cy="6591719"/>
          </a:xfrm>
          <a:prstGeom prst="flowChartPreparation">
            <a:avLst/>
          </a:prstGeom>
          <a:noFill/>
          <a:ln w="6350" cmpd="dbl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0579" y="160773"/>
            <a:ext cx="11947490" cy="6591719"/>
          </a:xfrm>
          <a:prstGeom prst="rect">
            <a:avLst/>
          </a:prstGeom>
          <a:noFill/>
          <a:ln w="15875" cmpd="dbl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线性回归</a:t>
            </a:r>
            <a:r>
              <a:rPr lang="en-US" altLang="zh-CN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梯度下降法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9295" y="983178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2.2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26367" y="3906096"/>
            <a:ext cx="523200" cy="566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2005687" y="2053123"/>
                <a:ext cx="9029257" cy="39215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bg1">
                        <a:lumMod val="50000"/>
                      </a:schemeClr>
                    </a:solidFill>
                    <a:ea typeface="思源黑体 CN Medium" pitchFamily="34" charset="-122"/>
                  </a:rPr>
                  <a:t>梯度下降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  <a:ea typeface="思源黑体 CN Medium" pitchFamily="34" charset="-122"/>
                  </a:rPr>
                  <a:t>方法是机器学习，深度学习中最常见的最优化算法之一。</a:t>
                </a:r>
                <a:endParaRPr lang="en-US" altLang="zh-CN" sz="2400" dirty="0">
                  <a:solidFill>
                    <a:schemeClr val="bg1">
                      <a:lumMod val="50000"/>
                    </a:schemeClr>
                  </a:solidFill>
                  <a:ea typeface="思源黑体 CN Medium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  <a:ea typeface="思源黑体 CN Medium" pitchFamily="34" charset="-122"/>
                  </a:rPr>
                  <a:t>常见于线性回归，逻辑回归和神经网络算法当中。</a:t>
                </a:r>
                <a:endParaRPr lang="en-US" altLang="zh-CN" sz="2400" dirty="0">
                  <a:solidFill>
                    <a:schemeClr val="bg1">
                      <a:lumMod val="50000"/>
                    </a:schemeClr>
                  </a:solidFill>
                  <a:ea typeface="思源黑体 CN Medium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bg1">
                        <a:lumMod val="50000"/>
                      </a:schemeClr>
                    </a:solidFill>
                    <a:ea typeface="思源黑体 CN Medium" pitchFamily="34" charset="-122"/>
                  </a:rPr>
                  <a:t>梯度下降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  <a:ea typeface="思源黑体 CN Medium" pitchFamily="34" charset="-122"/>
                  </a:rPr>
                  <a:t>是</a:t>
                </a:r>
                <a:r>
                  <a:rPr lang="zh-CN" altLang="en-US" sz="2400" b="1" dirty="0">
                    <a:solidFill>
                      <a:schemeClr val="accent3"/>
                    </a:solidFill>
                    <a:ea typeface="思源黑体 CN Medium" pitchFamily="34" charset="-122"/>
                  </a:rPr>
                  <a:t>迭代法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  <a:ea typeface="思源黑体 CN Medium" pitchFamily="34" charset="-122"/>
                  </a:rPr>
                  <a:t>的一种</a:t>
                </a: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ea typeface="思源黑体 CN Medium" pitchFamily="34" charset="-122"/>
                  </a:rPr>
                  <a:t>,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  <a:ea typeface="思源黑体 CN Medium" pitchFamily="34" charset="-122"/>
                  </a:rPr>
                  <a:t>可以用于求解最小二乘问题</a:t>
                </a: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ea typeface="思源黑体 CN Medium" pitchFamily="34" charset="-122"/>
                  </a:rPr>
                  <a:t>(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  <a:ea typeface="思源黑体 CN Medium" pitchFamily="34" charset="-122"/>
                  </a:rPr>
                  <a:t>线性和非线性都可以</a:t>
                </a: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ea typeface="思源黑体 CN Medium" pitchFamily="34" charset="-122"/>
                  </a:rPr>
                  <a:t>)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  <a:ea typeface="思源黑体 CN Medium" pitchFamily="34" charset="-122"/>
                  </a:rPr>
                  <a:t>。梯度下降法的计算过程就是沿着</a:t>
                </a:r>
                <a:r>
                  <a:rPr lang="zh-CN" altLang="en-US" sz="2400" b="1" dirty="0">
                    <a:solidFill>
                      <a:schemeClr val="accent3"/>
                    </a:solidFill>
                    <a:ea typeface="思源黑体 CN Medium" pitchFamily="34" charset="-122"/>
                  </a:rPr>
                  <a:t>梯度下降的方向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  <a:ea typeface="思源黑体 CN Medium" pitchFamily="34" charset="-122"/>
                  </a:rPr>
                  <a:t>求解极小值。</a:t>
                </a:r>
                <a:endParaRPr lang="zh-CN" altLang="en-US" sz="2400" dirty="0">
                  <a:solidFill>
                    <a:schemeClr val="bg1">
                      <a:lumMod val="50000"/>
                    </a:schemeClr>
                  </a:solidFill>
                  <a:ea typeface="思源黑体 CN Medium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accent3"/>
                    </a:solidFill>
                    <a:ea typeface="思源黑体 CN Medium" pitchFamily="34" charset="-122"/>
                  </a:rPr>
                  <a:t>我们要做什么？</a:t>
                </a:r>
                <a:endParaRPr lang="en-US" altLang="zh-CN" sz="2400" b="1" dirty="0">
                  <a:solidFill>
                    <a:schemeClr val="accent3"/>
                  </a:solidFill>
                  <a:ea typeface="思源黑体 CN Medium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bg1">
                        <a:lumMod val="50000"/>
                      </a:schemeClr>
                    </a:solidFill>
                    <a:ea typeface="思源黑体 CN Medium" pitchFamily="34" charset="-122"/>
                  </a:rPr>
                  <a:t>梯度下降法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  <a:ea typeface="思源黑体 CN Medium" pitchFamily="34" charset="-122"/>
                  </a:rPr>
                  <a:t>一步步逼近最优</a:t>
                </a:r>
                <a14:m>
                  <m:oMath xmlns:m="http://schemas.openxmlformats.org/officeDocument/2006/math">
                    <m:r>
                      <a:rPr lang="zh-CN" altLang="en-US" sz="24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解</m:t>
                    </m:r>
                    <m:r>
                      <a:rPr lang="zh-CN" altLang="en-US" sz="2400" b="1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sz="2400" b="1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b="1" i="1">
                                <a:solidFill>
                                  <a:schemeClr val="accent3"/>
                                </a:solidFill>
                                <a:latin typeface="Cambria Math" panose="02040503050406030204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>
                            <a:solidFill>
                              <a:schemeClr val="accent3"/>
                            </a:solidFill>
                            <a:latin typeface="Cambria Math" panose="02040503050406030204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chemeClr val="accent3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sz="2400" b="1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b="1" i="1">
                                <a:solidFill>
                                  <a:schemeClr val="accent3"/>
                                </a:solidFill>
                                <a:latin typeface="Cambria Math" panose="02040503050406030204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>
                            <a:solidFill>
                              <a:schemeClr val="accent3"/>
                            </a:solidFill>
                            <a:latin typeface="Cambria Math" panose="02040503050406030204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bg1">
                        <a:lumMod val="50000"/>
                      </a:schemeClr>
                    </a:solidFill>
                    <a:ea typeface="思源黑体 CN Medium" pitchFamily="34" charset="-122"/>
                  </a:rPr>
                  <a:t>，使得</a:t>
                </a:r>
                <a:r>
                  <a:rPr lang="en-US" altLang="zh-CN" sz="2400" b="1" dirty="0">
                    <a:solidFill>
                      <a:schemeClr val="accent3"/>
                    </a:solidFill>
                    <a:ea typeface="思源黑体 CN Medium" pitchFamily="34" charset="-122"/>
                  </a:rPr>
                  <a:t>J(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sz="2400" b="1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b="1" i="1">
                                <a:solidFill>
                                  <a:schemeClr val="accent3"/>
                                </a:solidFill>
                                <a:latin typeface="Cambria Math" panose="02040503050406030204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>
                            <a:solidFill>
                              <a:schemeClr val="accent3"/>
                            </a:solidFill>
                            <a:latin typeface="Cambria Math" panose="02040503050406030204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chemeClr val="accent3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sz="2400" b="1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b="1" i="1">
                                <a:solidFill>
                                  <a:schemeClr val="accent3"/>
                                </a:solidFill>
                                <a:latin typeface="Cambria Math" panose="02040503050406030204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>
                            <a:solidFill>
                              <a:schemeClr val="accent3"/>
                            </a:solidFill>
                            <a:latin typeface="Cambria Math" panose="02040503050406030204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chemeClr val="accent3"/>
                    </a:solidFill>
                    <a:ea typeface="思源黑体 CN Medium" pitchFamily="34" charset="-122"/>
                  </a:rPr>
                  <a:t>)</a:t>
                </a:r>
                <a:r>
                  <a:rPr lang="zh-CN" altLang="en-US" sz="2400" b="1" dirty="0">
                    <a:solidFill>
                      <a:schemeClr val="bg1">
                        <a:lumMod val="50000"/>
                      </a:schemeClr>
                    </a:solidFill>
                    <a:ea typeface="思源黑体 CN Medium" pitchFamily="34" charset="-122"/>
                  </a:rPr>
                  <a:t>最小</a:t>
                </a:r>
                <a:endParaRPr lang="zh-CN" altLang="en-US" sz="2400" b="1" dirty="0">
                  <a:solidFill>
                    <a:schemeClr val="bg1">
                      <a:lumMod val="50000"/>
                    </a:schemeClr>
                  </a:solidFill>
                  <a:ea typeface="思源黑体 CN Medium" pitchFamily="34" charset="-122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687" y="2053123"/>
                <a:ext cx="9029257" cy="3921586"/>
              </a:xfrm>
              <a:prstGeom prst="rect">
                <a:avLst/>
              </a:prstGeom>
              <a:blipFill rotWithShape="1">
                <a:blip r:embed="rId1"/>
                <a:stretch>
                  <a:fillRect l="-4" t="-4" r="6" b="-7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6352" y="3606164"/>
            <a:ext cx="5490164" cy="23423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1" y="2544164"/>
            <a:ext cx="7026902" cy="4012706"/>
          </a:xfrm>
          <a:prstGeom prst="rect">
            <a:avLst/>
          </a:prstGeom>
        </p:spPr>
      </p:pic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线性回归</a:t>
            </a:r>
            <a:r>
              <a:rPr lang="en-US" altLang="zh-CN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b="1" dirty="0">
                <a:solidFill>
                  <a:srgbClr val="FFC000"/>
                </a:solidFill>
                <a:latin typeface="黑体" panose="02010609060101010101" charset="-122"/>
                <a:ea typeface="黑体" panose="02010609060101010101" charset="-122"/>
              </a:rPr>
              <a:t>梯度</a:t>
            </a:r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下降法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9295" y="983178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2.2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26367" y="3906096"/>
            <a:ext cx="523200" cy="566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067831" y="1866357"/>
            <a:ext cx="9029257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C000"/>
                </a:solidFill>
                <a:ea typeface="思源黑体 CN Medium" pitchFamily="34" charset="-122"/>
              </a:rPr>
              <a:t>什么是梯度？</a:t>
            </a:r>
            <a:endParaRPr lang="zh-CN" altLang="en-US" sz="2400" dirty="0">
              <a:solidFill>
                <a:srgbClr val="FFC000"/>
              </a:solidFill>
              <a:ea typeface="思源黑体 CN Medium" pitchFamily="3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3471627" y="5014104"/>
            <a:ext cx="1498903" cy="1542766"/>
            <a:chOff x="1482571" y="4944959"/>
            <a:chExt cx="1498903" cy="1542766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1890942" y="4944959"/>
              <a:ext cx="0" cy="1542766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1935332" y="4944959"/>
              <a:ext cx="466078" cy="202238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2392533" y="5147197"/>
              <a:ext cx="128725" cy="230819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2521258" y="5349435"/>
              <a:ext cx="195310" cy="230819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2694373" y="5580254"/>
              <a:ext cx="150920" cy="286034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2862993" y="5866288"/>
              <a:ext cx="118481" cy="488741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1482571" y="5580254"/>
              <a:ext cx="390671" cy="36825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ea typeface="思源黑体 CN Medium"/>
                </a:rPr>
                <a:t>1</a:t>
              </a:r>
              <a:endParaRPr lang="zh-CN" altLang="en-US" b="1" dirty="0">
                <a:ea typeface="思源黑体 CN Medium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2550254" y="5046078"/>
              <a:ext cx="390671" cy="368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ea typeface="思源黑体 CN Medium"/>
                </a:rPr>
                <a:t>2</a:t>
              </a:r>
              <a:endParaRPr lang="zh-CN" altLang="en-US" b="1" dirty="0">
                <a:ea typeface="思源黑体 CN Medium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线性回归</a:t>
            </a:r>
            <a:r>
              <a:rPr lang="en-US" altLang="zh-CN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b="1" dirty="0">
                <a:solidFill>
                  <a:srgbClr val="FFC000"/>
                </a:solidFill>
                <a:latin typeface="黑体" panose="02010609060101010101" charset="-122"/>
                <a:ea typeface="黑体" panose="02010609060101010101" charset="-122"/>
              </a:rPr>
              <a:t>梯度</a:t>
            </a:r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下降法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9295" y="983178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2.2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26367" y="3906096"/>
            <a:ext cx="523200" cy="566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93" y="2694014"/>
            <a:ext cx="6196294" cy="339796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52583"/>
            <a:ext cx="5871099" cy="40808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067831" y="1866357"/>
            <a:ext cx="9029257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C000"/>
                </a:solidFill>
                <a:ea typeface="思源黑体 CN Medium" pitchFamily="34" charset="-122"/>
              </a:rPr>
              <a:t>梯度</a:t>
            </a:r>
            <a:r>
              <a:rPr lang="en-US" altLang="zh-CN" sz="2400" b="1" dirty="0">
                <a:solidFill>
                  <a:srgbClr val="FFC000"/>
                </a:solidFill>
                <a:ea typeface="思源黑体 CN Medium" pitchFamily="34" charset="-122"/>
              </a:rPr>
              <a:t>=</a:t>
            </a:r>
            <a:r>
              <a:rPr lang="zh-CN" altLang="en-US" sz="2400" b="1" dirty="0">
                <a:solidFill>
                  <a:srgbClr val="FFC000"/>
                </a:solidFill>
                <a:ea typeface="思源黑体 CN Medium" pitchFamily="34" charset="-122"/>
              </a:rPr>
              <a:t>求导</a:t>
            </a:r>
            <a:r>
              <a:rPr lang="en-US" altLang="zh-CN" sz="2400" b="1" dirty="0">
                <a:solidFill>
                  <a:srgbClr val="FFC000"/>
                </a:solidFill>
                <a:ea typeface="思源黑体 CN Medium" pitchFamily="34" charset="-122"/>
              </a:rPr>
              <a:t>/</a:t>
            </a:r>
            <a:r>
              <a:rPr lang="zh-CN" altLang="en-US" sz="2400" b="1" dirty="0">
                <a:solidFill>
                  <a:srgbClr val="FFC000"/>
                </a:solidFill>
                <a:ea typeface="思源黑体 CN Medium" pitchFamily="34" charset="-122"/>
              </a:rPr>
              <a:t>求偏导</a:t>
            </a:r>
            <a:endParaRPr lang="zh-CN" altLang="en-US" sz="2400" dirty="0">
              <a:solidFill>
                <a:srgbClr val="FFC000"/>
              </a:solidFill>
              <a:ea typeface="思源黑体 CN Medium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线性回归</a:t>
            </a:r>
            <a:r>
              <a:rPr lang="en-US" altLang="zh-CN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b="1" dirty="0">
                <a:solidFill>
                  <a:srgbClr val="FFC000"/>
                </a:solidFill>
                <a:latin typeface="黑体" panose="02010609060101010101" charset="-122"/>
                <a:ea typeface="黑体" panose="02010609060101010101" charset="-122"/>
              </a:rPr>
              <a:t>梯度</a:t>
            </a:r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下降法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9295" y="983178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2.2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201662" y="2086252"/>
                <a:ext cx="6161103" cy="2820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Medium" pitchFamily="34" charset="-122"/>
                    <a:ea typeface="思源黑体 CN Medium" pitchFamily="34" charset="-122"/>
                  </a:rPr>
                  <a:t>一般步骤：</a:t>
                </a:r>
                <a:endPara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itchFamily="34" charset="-122"/>
                  <a:ea typeface="思源黑体 CN Medium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思源黑体 CN Medium" pitchFamily="34" charset="-122"/>
                  </a:rPr>
                  <a:t>确定损失函数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思源黑体 CN Medium" pitchFamily="34" charset="-122"/>
                  </a:rPr>
                  <a:t>J(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思源黑体 CN Medium" pitchFamily="34" charset="-122"/>
                  </a:rPr>
                  <a:t>)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思源黑体 CN Medium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思源黑体 CN Medium" pitchFamily="34" charset="-122"/>
                  </a:rPr>
                  <a:t>对损失函数求偏导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思源黑体 CN Medium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思源黑体 CN Medium" pitchFamily="34" charset="-122"/>
                  </a:rPr>
                  <a:t>确定学习率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思源黑体 CN Medium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Medium" pitchFamily="34" charset="-122"/>
                    <a:ea typeface="思源黑体 CN Medium" pitchFamily="34" charset="-122"/>
                  </a:rPr>
                  <a:t>更新参数</a:t>
                </a: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itchFamily="34" charset="-122"/>
                  <a:ea typeface="思源黑体 CN Medium" pitchFamily="34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662" y="2086252"/>
                <a:ext cx="6161103" cy="2820259"/>
              </a:xfrm>
              <a:prstGeom prst="rect">
                <a:avLst/>
              </a:prstGeom>
              <a:blipFill rotWithShape="1">
                <a:blip r:embed="rId1"/>
                <a:stretch>
                  <a:fillRect l="-2" t="-10" r="7" b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291" y="2574806"/>
            <a:ext cx="5580810" cy="211864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576" y="4748361"/>
            <a:ext cx="3836525" cy="1122103"/>
          </a:xfrm>
          <a:prstGeom prst="rect">
            <a:avLst/>
          </a:prstGeom>
        </p:spPr>
      </p:pic>
      <p:sp>
        <p:nvSpPr>
          <p:cNvPr id="12" name="箭头: 下 11"/>
          <p:cNvSpPr/>
          <p:nvPr/>
        </p:nvSpPr>
        <p:spPr>
          <a:xfrm>
            <a:off x="8265111" y="4627598"/>
            <a:ext cx="372862" cy="48895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线性回归</a:t>
            </a:r>
            <a:r>
              <a:rPr lang="en-US" altLang="zh-CN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b="1" dirty="0">
                <a:solidFill>
                  <a:srgbClr val="FFC000"/>
                </a:solidFill>
                <a:latin typeface="黑体" panose="02010609060101010101" charset="-122"/>
                <a:ea typeface="黑体" panose="02010609060101010101" charset="-122"/>
              </a:rPr>
              <a:t>梯度</a:t>
            </a:r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下降法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9295" y="983178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2.2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26367" y="3906096"/>
            <a:ext cx="523200" cy="566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93" y="2694014"/>
            <a:ext cx="6196294" cy="339796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52583"/>
            <a:ext cx="5871099" cy="40808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067831" y="1866357"/>
            <a:ext cx="9029257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C000"/>
                </a:solidFill>
                <a:ea typeface="思源黑体 CN Medium" pitchFamily="34" charset="-122"/>
              </a:rPr>
              <a:t>学习率（</a:t>
            </a:r>
            <a:r>
              <a:rPr lang="en-US" altLang="zh-CN" sz="2400" b="1" dirty="0">
                <a:solidFill>
                  <a:srgbClr val="FFC000"/>
                </a:solidFill>
                <a:ea typeface="思源黑体 CN Medium" pitchFamily="34" charset="-122"/>
              </a:rPr>
              <a:t>Learning rate</a:t>
            </a:r>
            <a:r>
              <a:rPr lang="zh-CN" altLang="en-US" sz="2400" b="1" dirty="0">
                <a:solidFill>
                  <a:srgbClr val="FFC000"/>
                </a:solidFill>
                <a:ea typeface="思源黑体 CN Medium" pitchFamily="34" charset="-122"/>
              </a:rPr>
              <a:t>）</a:t>
            </a:r>
            <a:endParaRPr lang="zh-CN" altLang="en-US" sz="2400" dirty="0">
              <a:solidFill>
                <a:srgbClr val="FFC000"/>
              </a:solidFill>
              <a:ea typeface="思源黑体 CN Medium" pitchFamily="3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1526076" y="4394448"/>
            <a:ext cx="2300202" cy="78022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651912" y="4722920"/>
            <a:ext cx="2076709" cy="0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1757779" y="4722920"/>
            <a:ext cx="1970842" cy="168676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1757779" y="4394448"/>
            <a:ext cx="2068498" cy="497148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526076" y="4472470"/>
            <a:ext cx="2202545" cy="152796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239352" y="4374345"/>
            <a:ext cx="35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rPr>
              <a:t>过大的学习率问题？</a:t>
            </a:r>
            <a:endParaRPr lang="zh-CN" altLang="en-US" sz="2400" b="1" dirty="0">
              <a:solidFill>
                <a:schemeClr val="accent3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线性回归</a:t>
            </a:r>
            <a:r>
              <a:rPr lang="en-US" altLang="zh-CN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其他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9295" y="983178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2.3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03341" y="2020067"/>
            <a:ext cx="5060272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C000"/>
                </a:solidFill>
                <a:latin typeface="思源黑体 CN Medium" pitchFamily="34" charset="-122"/>
                <a:ea typeface="思源黑体 CN Medium" pitchFamily="34" charset="-122"/>
              </a:rPr>
              <a:t>虚拟变量（哑变量）</a:t>
            </a:r>
            <a:endParaRPr lang="en-US" altLang="zh-CN" sz="2400" b="1" dirty="0">
              <a:solidFill>
                <a:srgbClr val="FFC000"/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多重共线性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过拟合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…</a:t>
            </a:r>
            <a:endParaRPr lang="en-US" altLang="zh-CN" sz="2400" b="1" dirty="0">
              <a:solidFill>
                <a:srgbClr val="FFC000"/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FFC000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477740" y="2173515"/>
            <a:ext cx="5060272" cy="2813399"/>
            <a:chOff x="6096000" y="2253414"/>
            <a:chExt cx="5060272" cy="2813399"/>
          </a:xfrm>
        </p:grpSpPr>
        <p:sp>
          <p:nvSpPr>
            <p:cNvPr id="8" name="文本框 7"/>
            <p:cNvSpPr txBox="1"/>
            <p:nvPr/>
          </p:nvSpPr>
          <p:spPr>
            <a:xfrm>
              <a:off x="6096000" y="2253414"/>
              <a:ext cx="5060272" cy="28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 CN Medium" pitchFamily="34" charset="-122"/>
                  <a:ea typeface="思源黑体 CN Medium" pitchFamily="34" charset="-122"/>
                </a:rPr>
                <a:t>季节或屋顶构造与房价之间</a:t>
              </a:r>
              <a:endParaRPr lang="en-US" altLang="zh-CN" sz="2400" dirty="0">
                <a:latin typeface="思源黑体 CN Medium" pitchFamily="34" charset="-122"/>
                <a:ea typeface="思源黑体 CN Medium" pitchFamily="34" charset="-122"/>
              </a:endParaRPr>
            </a:p>
            <a:p>
              <a:endParaRPr lang="en-US" altLang="zh-CN" sz="2400" dirty="0">
                <a:latin typeface="思源黑体 CN Medium" pitchFamily="34" charset="-122"/>
                <a:ea typeface="思源黑体 CN Medium" pitchFamily="34" charset="-122"/>
              </a:endParaRPr>
            </a:p>
            <a:p>
              <a:r>
                <a:rPr lang="en-US" altLang="zh-CN" sz="2400" b="1" dirty="0">
                  <a:latin typeface="思源黑体 CN Medium" pitchFamily="34" charset="-122"/>
                  <a:ea typeface="思源黑体 CN Medium" pitchFamily="34" charset="-122"/>
                </a:rPr>
                <a:t>Season </a:t>
              </a:r>
              <a:endParaRPr lang="en-US" altLang="zh-CN" sz="2400" b="1" dirty="0">
                <a:latin typeface="思源黑体 CN Medium" pitchFamily="34" charset="-122"/>
                <a:ea typeface="思源黑体 CN Medium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思源黑体 CN Medium" pitchFamily="34" charset="-122"/>
                  <a:ea typeface="思源黑体 CN Medium" pitchFamily="34" charset="-122"/>
                </a:rPr>
                <a:t>Spring</a:t>
              </a:r>
              <a:endParaRPr lang="en-US" altLang="zh-CN" dirty="0">
                <a:latin typeface="思源黑体 CN Medium" pitchFamily="34" charset="-122"/>
                <a:ea typeface="思源黑体 CN Medium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思源黑体 CN Medium" pitchFamily="34" charset="-122"/>
                  <a:ea typeface="思源黑体 CN Medium" pitchFamily="34" charset="-122"/>
                </a:rPr>
                <a:t>Summer</a:t>
              </a:r>
              <a:endParaRPr lang="en-US" altLang="zh-CN" dirty="0">
                <a:latin typeface="思源黑体 CN Medium" pitchFamily="34" charset="-122"/>
                <a:ea typeface="思源黑体 CN Medium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思源黑体 CN Medium" pitchFamily="34" charset="-122"/>
                  <a:ea typeface="思源黑体 CN Medium" pitchFamily="34" charset="-122"/>
                </a:rPr>
                <a:t>Autumn</a:t>
              </a:r>
              <a:endParaRPr lang="en-US" altLang="zh-CN" dirty="0">
                <a:latin typeface="思源黑体 CN Medium" pitchFamily="34" charset="-122"/>
                <a:ea typeface="思源黑体 CN Medium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思源黑体 CN Medium" pitchFamily="34" charset="-122"/>
                  <a:ea typeface="思源黑体 CN Medium" pitchFamily="34" charset="-122"/>
                </a:rPr>
                <a:t>Winter</a:t>
              </a:r>
              <a:endParaRPr lang="zh-CN" altLang="en-US" dirty="0"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sp>
          <p:nvSpPr>
            <p:cNvPr id="9" name="右大括号 8"/>
            <p:cNvSpPr/>
            <p:nvPr/>
          </p:nvSpPr>
          <p:spPr>
            <a:xfrm>
              <a:off x="7599285" y="3565958"/>
              <a:ext cx="906878" cy="1274925"/>
            </a:xfrm>
            <a:prstGeom prst="rightBrac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506163" y="3418591"/>
              <a:ext cx="189982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思源黑体 CN Medium" pitchFamily="34" charset="-122"/>
                  <a:ea typeface="思源黑体 CN Medium" pitchFamily="34" charset="-122"/>
                </a:rPr>
                <a:t>[1,0,0]</a:t>
              </a:r>
              <a:endParaRPr lang="en-US" altLang="zh-CN" sz="2400" dirty="0">
                <a:latin typeface="思源黑体 CN Medium" pitchFamily="34" charset="-122"/>
                <a:ea typeface="思源黑体 CN Medium" pitchFamily="34" charset="-122"/>
              </a:endParaRPr>
            </a:p>
            <a:p>
              <a:r>
                <a:rPr lang="en-US" altLang="zh-CN" sz="2400" dirty="0">
                  <a:latin typeface="思源黑体 CN Medium" pitchFamily="34" charset="-122"/>
                  <a:ea typeface="思源黑体 CN Medium" pitchFamily="34" charset="-122"/>
                </a:rPr>
                <a:t>[0,1,0]</a:t>
              </a:r>
              <a:endParaRPr lang="en-US" altLang="zh-CN" sz="2400" dirty="0">
                <a:latin typeface="思源黑体 CN Medium" pitchFamily="34" charset="-122"/>
                <a:ea typeface="思源黑体 CN Medium" pitchFamily="34" charset="-122"/>
              </a:endParaRPr>
            </a:p>
            <a:p>
              <a:r>
                <a:rPr lang="en-US" altLang="zh-CN" sz="2400" dirty="0">
                  <a:latin typeface="思源黑体 CN Medium" pitchFamily="34" charset="-122"/>
                  <a:ea typeface="思源黑体 CN Medium" pitchFamily="34" charset="-122"/>
                </a:rPr>
                <a:t>[0,0,1]</a:t>
              </a:r>
              <a:endParaRPr lang="en-US" altLang="zh-CN" sz="2400" dirty="0">
                <a:latin typeface="思源黑体 CN Medium" pitchFamily="34" charset="-122"/>
                <a:ea typeface="思源黑体 CN Medium" pitchFamily="34" charset="-122"/>
              </a:endParaRPr>
            </a:p>
            <a:p>
              <a:r>
                <a:rPr lang="en-US" altLang="zh-CN" sz="2400" dirty="0">
                  <a:latin typeface="思源黑体 CN Medium" pitchFamily="34" charset="-122"/>
                  <a:ea typeface="思源黑体 CN Medium" pitchFamily="34" charset="-122"/>
                </a:rPr>
                <a:t>[0,0,0]</a:t>
              </a:r>
              <a:endParaRPr lang="zh-CN" altLang="en-US" sz="2400" dirty="0">
                <a:latin typeface="思源黑体 CN Medium" pitchFamily="34" charset="-122"/>
                <a:ea typeface="思源黑体 CN Medium" pitchFamily="34" charset="-122"/>
              </a:endParaRPr>
            </a:p>
          </p:txBody>
        </p:sp>
      </p:grpSp>
      <p:sp>
        <p:nvSpPr>
          <p:cNvPr id="12" name="箭头: 右 11"/>
          <p:cNvSpPr/>
          <p:nvPr/>
        </p:nvSpPr>
        <p:spPr>
          <a:xfrm>
            <a:off x="5114007" y="2253414"/>
            <a:ext cx="710213" cy="4172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线性回归</a:t>
            </a:r>
            <a:r>
              <a:rPr lang="en-US" altLang="zh-CN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其他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9295" y="983178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2.3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03341" y="2020067"/>
            <a:ext cx="5060272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虚拟变量（哑变量）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C000"/>
                </a:solidFill>
                <a:latin typeface="思源黑体 CN Medium" pitchFamily="34" charset="-122"/>
                <a:ea typeface="思源黑体 CN Medium" pitchFamily="34" charset="-122"/>
              </a:rPr>
              <a:t>多重共线性</a:t>
            </a:r>
            <a:endParaRPr lang="en-US" altLang="zh-CN" sz="2400" b="1" dirty="0">
              <a:solidFill>
                <a:srgbClr val="FFC000"/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过拟合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…</a:t>
            </a:r>
            <a:endParaRPr lang="en-US" altLang="zh-CN" sz="2400" b="1" dirty="0">
              <a:solidFill>
                <a:srgbClr val="FFC000"/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FFC000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9901" y="2636439"/>
            <a:ext cx="6765732" cy="3382866"/>
          </a:xfrm>
          <a:prstGeom prst="rect">
            <a:avLst/>
          </a:prstGeom>
        </p:spPr>
      </p:pic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线性回归</a:t>
            </a:r>
            <a:r>
              <a:rPr lang="en-US" altLang="zh-CN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其他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9295" y="983178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2.3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26367" y="3906096"/>
            <a:ext cx="523200" cy="566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03341" y="2123762"/>
            <a:ext cx="5060272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虚拟变量（哑变量）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多重共线性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C000"/>
                </a:solidFill>
                <a:latin typeface="思源黑体 CN Medium" pitchFamily="34" charset="-122"/>
                <a:ea typeface="思源黑体 CN Medium" pitchFamily="34" charset="-122"/>
              </a:rPr>
              <a:t>过拟合</a:t>
            </a:r>
            <a:endParaRPr lang="en-US" altLang="zh-CN" sz="2400" b="1" dirty="0">
              <a:solidFill>
                <a:srgbClr val="FFC000"/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…</a:t>
            </a:r>
            <a:endParaRPr lang="en-US" altLang="zh-CN" sz="2400" b="1" dirty="0">
              <a:solidFill>
                <a:srgbClr val="FFC000"/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FFC000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线性回归</a:t>
            </a:r>
            <a:r>
              <a:rPr lang="en-US" altLang="zh-CN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其他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9295" y="983178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2.3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24725" y="2017336"/>
            <a:ext cx="631595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思源黑体 CN Medium" pitchFamily="34" charset="-122"/>
                <a:ea typeface="思源黑体 CN Medium" pitchFamily="34" charset="-122"/>
              </a:rPr>
              <a:t>解决过拟合问题，提高模型泛化能力：</a:t>
            </a:r>
            <a:endParaRPr lang="en-US" altLang="zh-CN" sz="2400" dirty="0"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思源黑体 CN Medium" pitchFamily="34" charset="-122"/>
              <a:ea typeface="思源黑体 CN Medium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思源黑体 CN Medium" pitchFamily="34" charset="-122"/>
                <a:ea typeface="思源黑体 CN Medium" pitchFamily="34" charset="-122"/>
              </a:rPr>
              <a:t>降低模型复杂度</a:t>
            </a:r>
            <a:endParaRPr lang="en-US" altLang="zh-CN" sz="2400" dirty="0">
              <a:latin typeface="思源黑体 CN Medium" pitchFamily="34" charset="-122"/>
              <a:ea typeface="思源黑体 CN Medium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思源黑体 CN Medium" pitchFamily="34" charset="-122"/>
                <a:ea typeface="思源黑体 CN Medium" pitchFamily="34" charset="-122"/>
              </a:rPr>
              <a:t>L1/L2</a:t>
            </a:r>
            <a:r>
              <a:rPr lang="zh-CN" altLang="en-US" sz="2400" dirty="0">
                <a:latin typeface="思源黑体 CN Medium" pitchFamily="34" charset="-122"/>
                <a:ea typeface="思源黑体 CN Medium" pitchFamily="34" charset="-122"/>
              </a:rPr>
              <a:t>正则化</a:t>
            </a:r>
            <a:endParaRPr lang="en-US" altLang="zh-CN" sz="2400" dirty="0">
              <a:latin typeface="思源黑体 CN Medium" pitchFamily="34" charset="-122"/>
              <a:ea typeface="思源黑体 CN Medium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思源黑体 CN Medium" pitchFamily="34" charset="-122"/>
                <a:ea typeface="思源黑体 CN Medium" pitchFamily="34" charset="-122"/>
              </a:rPr>
              <a:t>增加训练数据量</a:t>
            </a:r>
            <a:endParaRPr lang="en-US" altLang="zh-CN" sz="2400" dirty="0">
              <a:latin typeface="思源黑体 CN Medium" pitchFamily="34" charset="-122"/>
              <a:ea typeface="思源黑体 CN Medium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534065" y="2637840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3085" y="2876767"/>
            <a:ext cx="513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3</a:t>
            </a:r>
            <a:endParaRPr lang="zh-CN" altLang="en-US" sz="4400" b="1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0502" y="2871297"/>
            <a:ext cx="6792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逻辑回归</a:t>
            </a:r>
            <a:endParaRPr lang="zh-CN" altLang="en-US" sz="4400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/>
          <p:nvPr/>
        </p:nvSpPr>
        <p:spPr>
          <a:xfrm>
            <a:off x="4796002" y="2465296"/>
            <a:ext cx="5869966" cy="1517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监督学习</a:t>
            </a:r>
            <a:endParaRPr lang="en-US" altLang="zh-CN" sz="48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17285" y="2153402"/>
            <a:ext cx="2743682" cy="2141631"/>
          </a:xfrm>
          <a:prstGeom prst="roundRect">
            <a:avLst>
              <a:gd name="adj" fmla="val 9228"/>
            </a:avLst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/>
            <a:endParaRPr lang="zh-CN" altLang="en-US" sz="2400">
              <a:solidFill>
                <a:srgbClr val="C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12"/>
          <a:stretch>
            <a:fillRect/>
          </a:stretch>
        </p:blipFill>
        <p:spPr>
          <a:xfrm>
            <a:off x="1526032" y="2326025"/>
            <a:ext cx="2326188" cy="18634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逻辑回归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9295" y="983178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3.1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24725" y="2017336"/>
            <a:ext cx="793737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思源黑体 CN Medium" pitchFamily="34" charset="-122"/>
                <a:ea typeface="思源黑体 CN Medium" pitchFamily="34" charset="-122"/>
              </a:rPr>
              <a:t>又称</a:t>
            </a:r>
            <a:r>
              <a:rPr lang="zh-CN" altLang="en-US" sz="2400" b="1" dirty="0">
                <a:latin typeface="思源黑体 CN Medium" pitchFamily="34" charset="-122"/>
                <a:ea typeface="思源黑体 CN Medium" pitchFamily="34" charset="-122"/>
              </a:rPr>
              <a:t>广义线性回归</a:t>
            </a:r>
            <a:r>
              <a:rPr lang="zh-CN" altLang="en-US" sz="2400" dirty="0">
                <a:latin typeface="思源黑体 CN Medium" pitchFamily="34" charset="-122"/>
                <a:ea typeface="思源黑体 CN Medium" pitchFamily="34" charset="-122"/>
              </a:rPr>
              <a:t>，常用于解决二分类或多分类问题。</a:t>
            </a:r>
            <a:endParaRPr lang="en-US" altLang="zh-CN" sz="2400" dirty="0"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29905" y="2584863"/>
            <a:ext cx="6096000" cy="87331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26695">
              <a:lnSpc>
                <a:spcPct val="110000"/>
              </a:lnSpc>
            </a:pPr>
            <a:r>
              <a:rPr lang="zh-CN" altLang="en-US" sz="2400" b="1" dirty="0">
                <a:ea typeface="思源黑体 CN Medium" pitchFamily="34" charset="-122"/>
              </a:rPr>
              <a:t>比如，</a:t>
            </a:r>
            <a:r>
              <a:rPr lang="zh-CN" altLang="en-US" sz="2400" dirty="0">
                <a:ea typeface="思源黑体 CN Medium" pitchFamily="34" charset="-122"/>
              </a:rPr>
              <a:t>垃圾邮件分类</a:t>
            </a:r>
            <a:endParaRPr lang="en-US" altLang="zh-CN" sz="2400" dirty="0">
              <a:ea typeface="思源黑体 CN Medium" pitchFamily="34" charset="-122"/>
            </a:endParaRPr>
          </a:p>
          <a:p>
            <a:pPr indent="226695">
              <a:lnSpc>
                <a:spcPct val="110000"/>
              </a:lnSpc>
            </a:pPr>
            <a:endParaRPr lang="zh-CN" altLang="zh-CN" sz="2400" dirty="0">
              <a:ea typeface="思源黑体 CN Medium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逻辑回归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9295" y="983178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3.1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90286" y="2154313"/>
            <a:ext cx="5932802" cy="3589397"/>
            <a:chOff x="725632" y="2281067"/>
            <a:chExt cx="5932802" cy="3589397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632" y="2281067"/>
              <a:ext cx="5602370" cy="3589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1" name="组合 10"/>
            <p:cNvGrpSpPr/>
            <p:nvPr/>
          </p:nvGrpSpPr>
          <p:grpSpPr>
            <a:xfrm>
              <a:off x="1068408" y="3253470"/>
              <a:ext cx="4227607" cy="2277817"/>
              <a:chOff x="-204060" y="2687293"/>
              <a:chExt cx="6141912" cy="3397204"/>
            </a:xfrm>
          </p:grpSpPr>
          <p:cxnSp>
            <p:nvCxnSpPr>
              <p:cNvPr id="12" name="直接连接符 11"/>
              <p:cNvCxnSpPr/>
              <p:nvPr/>
            </p:nvCxnSpPr>
            <p:spPr>
              <a:xfrm flipH="1">
                <a:off x="-157440" y="2687293"/>
                <a:ext cx="6048672" cy="326268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H="1">
                <a:off x="-204060" y="3458347"/>
                <a:ext cx="6141912" cy="124929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H="1">
                <a:off x="253376" y="2687293"/>
                <a:ext cx="5112132" cy="339720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H="1">
                <a:off x="-204060" y="2988153"/>
                <a:ext cx="5980060" cy="249796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62"/>
                <p:cNvSpPr txBox="1"/>
                <p:nvPr/>
              </p:nvSpPr>
              <p:spPr>
                <a:xfrm>
                  <a:off x="2268285" y="4288939"/>
                  <a:ext cx="4390149" cy="605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trlPr>
                              <a:rPr lang="en-US" altLang="zh-CN" sz="32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/>
                              </a:rPr>
                              <m:t>𝑌</m:t>
                            </m:r>
                          </m:e>
                        </m:acc>
                        <m:r>
                          <a:rPr lang="en-US" altLang="zh-CN" sz="3200" i="1" smtClean="0">
                            <a:solidFill>
                              <a:schemeClr val="accent3"/>
                            </a:solidFill>
                            <a:latin typeface="Cambria Math" panose="02040503050406030204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32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trlPr>
                                  <a:rPr lang="en-US" altLang="zh-CN" sz="320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320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3200" b="0" i="1" smtClean="0">
                            <a:solidFill>
                              <a:schemeClr val="accent3"/>
                            </a:solidFill>
                            <a:latin typeface="Cambria Math" panose="02040503050406030204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trlPr>
                                  <a:rPr lang="en-US" altLang="zh-CN" sz="320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320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8285" y="4288939"/>
                  <a:ext cx="4390149" cy="60555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本框 16"/>
            <p:cNvSpPr txBox="1"/>
            <p:nvPr/>
          </p:nvSpPr>
          <p:spPr>
            <a:xfrm>
              <a:off x="3785035" y="2797840"/>
              <a:ext cx="2542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3"/>
                  </a:solidFill>
                  <a:latin typeface="思源黑体 CN Medium" pitchFamily="34" charset="-122"/>
                  <a:ea typeface="思源黑体 CN Medium" pitchFamily="34" charset="-122"/>
                </a:rPr>
                <a:t>The best fit</a:t>
              </a:r>
              <a:endParaRPr lang="zh-CN" altLang="en-US" sz="2400" b="1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850295" y="1455155"/>
            <a:ext cx="4210006" cy="5016360"/>
            <a:chOff x="7224559" y="1907641"/>
            <a:chExt cx="4210006" cy="50163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/>
                <p:cNvSpPr/>
                <p:nvPr/>
              </p:nvSpPr>
              <p:spPr>
                <a:xfrm>
                  <a:off x="7339596" y="2420262"/>
                  <a:ext cx="3341043" cy="4715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zh-CN" sz="2400" dirty="0"/>
                </a:p>
              </p:txBody>
            </p:sp>
          </mc:Choice>
          <mc:Fallback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9596" y="2420262"/>
                  <a:ext cx="3341043" cy="47153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本框 18"/>
            <p:cNvSpPr txBox="1"/>
            <p:nvPr/>
          </p:nvSpPr>
          <p:spPr>
            <a:xfrm>
              <a:off x="7339596" y="1907641"/>
              <a:ext cx="29788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 CN Medium" pitchFamily="34" charset="-122"/>
                  <a:ea typeface="思源黑体 CN Medium" pitchFamily="34" charset="-122"/>
                </a:rPr>
                <a:t>一元线性回归方程：</a:t>
              </a:r>
              <a:endParaRPr lang="zh-CN" altLang="en-US" sz="2400" dirty="0"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400587" y="3081433"/>
              <a:ext cx="29788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 CN Medium" pitchFamily="34" charset="-122"/>
                  <a:ea typeface="思源黑体 CN Medium" pitchFamily="34" charset="-122"/>
                </a:rPr>
                <a:t>多元线性回归方程：</a:t>
              </a:r>
              <a:endParaRPr lang="zh-CN" altLang="en-US" sz="2400" dirty="0"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矩形 20"/>
                <p:cNvSpPr/>
                <p:nvPr/>
              </p:nvSpPr>
              <p:spPr>
                <a:xfrm>
                  <a:off x="7289776" y="3604226"/>
                  <a:ext cx="4144789" cy="4715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2400" dirty="0"/>
                    <a:t>+</a:t>
                  </a:r>
                  <a:r>
                    <a:rPr lang="zh-CN" altLang="en-US" sz="24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9776" y="3604226"/>
                  <a:ext cx="4144789" cy="471539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矩形 21"/>
                <p:cNvSpPr/>
                <p:nvPr/>
              </p:nvSpPr>
              <p:spPr>
                <a:xfrm>
                  <a:off x="8214136" y="4661867"/>
                  <a:ext cx="1971886" cy="4682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4136" y="4661867"/>
                  <a:ext cx="1971886" cy="46820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/>
            <p:cNvSpPr/>
            <p:nvPr/>
          </p:nvSpPr>
          <p:spPr>
            <a:xfrm>
              <a:off x="7726052" y="4401498"/>
              <a:ext cx="2824383" cy="985981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7224559" y="5784354"/>
              <a:ext cx="4064992" cy="985981"/>
            </a:xfrm>
            <a:prstGeom prst="rect">
              <a:avLst/>
            </a:prstGeom>
            <a:noFill/>
            <a:ln>
              <a:solidFill>
                <a:srgbClr val="FFB65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矩形 1"/>
                <p:cNvSpPr/>
                <p:nvPr/>
              </p:nvSpPr>
              <p:spPr>
                <a:xfrm>
                  <a:off x="7400587" y="5861979"/>
                  <a:ext cx="3868688" cy="10620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zh-CN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zh-CN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𝝋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zh-CN" altLang="zh-CN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𝒆𝒙𝒑</m:t>
                                </m:r>
                              </m:e>
                              <m:sup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p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zh-CN" sz="2000" b="1" dirty="0"/>
                </a:p>
                <a:p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0587" y="5861979"/>
                  <a:ext cx="3868688" cy="106202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箭头: 下 2"/>
            <p:cNvSpPr/>
            <p:nvPr/>
          </p:nvSpPr>
          <p:spPr>
            <a:xfrm>
              <a:off x="8859176" y="5341649"/>
              <a:ext cx="502994" cy="490763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9671901" y="4889163"/>
            <a:ext cx="240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思源黑体 CN Medium" pitchFamily="34" charset="-122"/>
                <a:ea typeface="思源黑体 CN Medium" pitchFamily="34" charset="-122"/>
              </a:rPr>
              <a:t>Sigmoid</a:t>
            </a:r>
            <a:r>
              <a:rPr lang="zh-CN" altLang="en-US" sz="2400" b="1" dirty="0">
                <a:solidFill>
                  <a:srgbClr val="FFC000"/>
                </a:solidFill>
                <a:latin typeface="思源黑体 CN Medium" pitchFamily="34" charset="-122"/>
                <a:ea typeface="思源黑体 CN Medium" pitchFamily="34" charset="-122"/>
              </a:rPr>
              <a:t>函数</a:t>
            </a:r>
            <a:endParaRPr lang="zh-CN" altLang="en-US" sz="2400" b="1" dirty="0">
              <a:solidFill>
                <a:srgbClr val="FFC000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6375" y="3464351"/>
            <a:ext cx="4710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y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150353" y="5514167"/>
            <a:ext cx="17666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x1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7164" y="2149311"/>
            <a:ext cx="5764836" cy="3842411"/>
          </a:xfrm>
          <a:prstGeom prst="rect">
            <a:avLst/>
          </a:prstGeom>
        </p:spPr>
      </p:pic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逻辑回归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9295" y="983178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3.1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05687" y="2038986"/>
            <a:ext cx="2318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思源黑体 CN Medium" pitchFamily="34" charset="-122"/>
                <a:ea typeface="思源黑体 CN Medium" pitchFamily="34" charset="-122"/>
              </a:rPr>
              <a:t>Sigmoid</a:t>
            </a:r>
            <a:r>
              <a:rPr lang="zh-CN" altLang="en-US" sz="2400" b="1" dirty="0">
                <a:solidFill>
                  <a:srgbClr val="FFC000"/>
                </a:solidFill>
                <a:latin typeface="思源黑体 CN Medium" pitchFamily="34" charset="-122"/>
                <a:ea typeface="思源黑体 CN Medium" pitchFamily="34" charset="-122"/>
              </a:rPr>
              <a:t>函数</a:t>
            </a:r>
            <a:endParaRPr lang="zh-CN" altLang="en-US" sz="2400" b="1" dirty="0">
              <a:solidFill>
                <a:srgbClr val="FFC000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2005687" y="2696066"/>
                <a:ext cx="2625527" cy="848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>
                  <a:ea typeface="思源黑体 CN Medium"/>
                </a:endParaRP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687" y="2696066"/>
                <a:ext cx="2625527" cy="848437"/>
              </a:xfrm>
              <a:prstGeom prst="rect">
                <a:avLst/>
              </a:prstGeom>
              <a:blipFill rotWithShape="1">
                <a:blip r:embed="rId2"/>
                <a:stretch>
                  <a:fillRect l="-14" t="-58" r="6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/>
          <p:cNvSpPr txBox="1"/>
          <p:nvPr/>
        </p:nvSpPr>
        <p:spPr>
          <a:xfrm>
            <a:off x="639296" y="3812639"/>
            <a:ext cx="6393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 CN Medium" pitchFamily="34" charset="-122"/>
                <a:ea typeface="思源黑体 CN Medium" pitchFamily="34" charset="-122"/>
              </a:rPr>
              <a:t>S</a:t>
            </a:r>
            <a:r>
              <a:rPr lang="zh-CN" altLang="en-US" sz="2400" dirty="0">
                <a:latin typeface="思源黑体 CN Medium" pitchFamily="34" charset="-122"/>
                <a:ea typeface="思源黑体 CN Medium" pitchFamily="34" charset="-122"/>
              </a:rPr>
              <a:t>型函数，定义域（</a:t>
            </a:r>
            <a:r>
              <a:rPr lang="en-US" altLang="zh-CN" sz="2400" dirty="0">
                <a:latin typeface="思源黑体 CN Medium" pitchFamily="34" charset="-122"/>
                <a:ea typeface="思源黑体 CN Medium" pitchFamily="34" charset="-122"/>
              </a:rPr>
              <a:t>-Inf</a:t>
            </a:r>
            <a:r>
              <a:rPr lang="zh-CN" altLang="en-US" sz="2400" dirty="0">
                <a:latin typeface="思源黑体 CN Medium" pitchFamily="34" charset="-122"/>
                <a:ea typeface="思源黑体 CN Medium" pitchFamily="34" charset="-122"/>
              </a:rPr>
              <a:t>，</a:t>
            </a:r>
            <a:r>
              <a:rPr lang="en-US" altLang="zh-CN" sz="2400" dirty="0">
                <a:latin typeface="思源黑体 CN Medium" pitchFamily="34" charset="-122"/>
                <a:ea typeface="思源黑体 CN Medium" pitchFamily="34" charset="-122"/>
              </a:rPr>
              <a:t>Inf</a:t>
            </a:r>
            <a:r>
              <a:rPr lang="zh-CN" altLang="en-US" sz="2400" dirty="0">
                <a:latin typeface="思源黑体 CN Medium" pitchFamily="34" charset="-122"/>
                <a:ea typeface="思源黑体 CN Medium" pitchFamily="34" charset="-122"/>
              </a:rPr>
              <a:t>），值域（</a:t>
            </a:r>
            <a:r>
              <a:rPr lang="en-US" altLang="zh-CN" sz="2400" dirty="0">
                <a:latin typeface="思源黑体 CN Medium" pitchFamily="34" charset="-122"/>
                <a:ea typeface="思源黑体 CN Medium" pitchFamily="34" charset="-122"/>
              </a:rPr>
              <a:t>0,1</a:t>
            </a:r>
            <a:r>
              <a:rPr lang="zh-CN" altLang="en-US" sz="2400" dirty="0">
                <a:latin typeface="思源黑体 CN Medium" pitchFamily="34" charset="-122"/>
                <a:ea typeface="思源黑体 CN Medium" pitchFamily="34" charset="-122"/>
              </a:rPr>
              <a:t>）</a:t>
            </a:r>
            <a:endParaRPr lang="en-US" altLang="zh-CN" sz="2400" dirty="0">
              <a:latin typeface="思源黑体 CN Medium" pitchFamily="34" charset="-122"/>
              <a:ea typeface="思源黑体 CN Medium" pitchFamily="34" charset="-122"/>
            </a:endParaRPr>
          </a:p>
          <a:p>
            <a:r>
              <a:rPr lang="zh-CN" altLang="en-US" sz="2400" dirty="0">
                <a:latin typeface="思源黑体 CN Medium" pitchFamily="34" charset="-122"/>
                <a:ea typeface="思源黑体 CN Medium" pitchFamily="34" charset="-122"/>
              </a:rPr>
              <a:t>可求导。</a:t>
            </a:r>
            <a:endParaRPr lang="zh-CN" altLang="en-US" sz="2400" dirty="0">
              <a:latin typeface="思源黑体 CN Medium" pitchFamily="34" charset="-122"/>
              <a:ea typeface="思源黑体 CN Medium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651912" y="5115117"/>
            <a:ext cx="2770281" cy="946120"/>
            <a:chOff x="1894788" y="5072591"/>
            <a:chExt cx="2770281" cy="9461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矩形 28"/>
                <p:cNvSpPr/>
                <p:nvPr/>
              </p:nvSpPr>
              <p:spPr>
                <a:xfrm>
                  <a:off x="3001600" y="5072591"/>
                  <a:ext cx="16634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𝒊𝒇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𝝋</m:t>
                        </m:r>
                        <m:d>
                          <m:d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600" y="5072591"/>
                  <a:ext cx="1663469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矩形 29"/>
                <p:cNvSpPr/>
                <p:nvPr/>
              </p:nvSpPr>
              <p:spPr>
                <a:xfrm>
                  <a:off x="3001600" y="5579864"/>
                  <a:ext cx="16634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𝒊𝒇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𝝋</m:t>
                        </m:r>
                        <m:d>
                          <m:d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600" y="5579864"/>
                  <a:ext cx="1663469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文本框 30"/>
            <p:cNvSpPr txBox="1"/>
            <p:nvPr/>
          </p:nvSpPr>
          <p:spPr>
            <a:xfrm>
              <a:off x="2389425" y="5081462"/>
              <a:ext cx="9426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思源黑体 CN Medium" pitchFamily="34" charset="-122"/>
                  <a:ea typeface="思源黑体 CN Medium" pitchFamily="34" charset="-122"/>
                </a:rPr>
                <a:t>1</a:t>
              </a:r>
              <a:endParaRPr lang="zh-CN" altLang="en-US" sz="2000" b="1" dirty="0"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415079" y="5618601"/>
              <a:ext cx="9426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思源黑体 CN Medium" pitchFamily="34" charset="-122"/>
                  <a:ea typeface="思源黑体 CN Medium" pitchFamily="34" charset="-122"/>
                </a:rPr>
                <a:t>0</a:t>
              </a:r>
              <a:endParaRPr lang="zh-CN" altLang="en-US" sz="2000" b="1" dirty="0"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sp>
          <p:nvSpPr>
            <p:cNvPr id="33" name="左大括号 32"/>
            <p:cNvSpPr/>
            <p:nvPr/>
          </p:nvSpPr>
          <p:spPr>
            <a:xfrm>
              <a:off x="1894788" y="5231876"/>
              <a:ext cx="386257" cy="607771"/>
            </a:xfrm>
            <a:prstGeom prst="leftBrace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/>
              <p:cNvSpPr/>
              <p:nvPr/>
            </p:nvSpPr>
            <p:spPr>
              <a:xfrm>
                <a:off x="4478927" y="5432786"/>
                <a:ext cx="1753942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其中</m:t>
                          </m:r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927" y="5432786"/>
                <a:ext cx="1753942" cy="374270"/>
              </a:xfrm>
              <a:prstGeom prst="rect">
                <a:avLst/>
              </a:prstGeom>
              <a:blipFill rotWithShape="1">
                <a:blip r:embed="rId5"/>
                <a:stretch>
                  <a:fillRect l="-16" t="-96" r="20" b="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逻辑回归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9295" y="983178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3.1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3139" y="2408111"/>
            <a:ext cx="3836525" cy="112210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84905" y="2738329"/>
            <a:ext cx="435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 CN Medium" pitchFamily="34" charset="-122"/>
                <a:ea typeface="思源黑体 CN Medium" pitchFamily="34" charset="-122"/>
              </a:rPr>
              <a:t>—— </a:t>
            </a:r>
            <a:r>
              <a:rPr lang="zh-CN" altLang="en-US" sz="2400" dirty="0">
                <a:latin typeface="思源黑体 CN Medium" pitchFamily="34" charset="-122"/>
                <a:ea typeface="思源黑体 CN Medium" pitchFamily="34" charset="-122"/>
              </a:rPr>
              <a:t>线性回归的损失函数</a:t>
            </a:r>
            <a:endParaRPr lang="zh-CN" altLang="en-US" sz="2400" dirty="0"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3461" y="3950538"/>
            <a:ext cx="10876374" cy="1616793"/>
          </a:xfrm>
          <a:prstGeom prst="rect">
            <a:avLst/>
          </a:prstGeom>
          <a:noFill/>
          <a:ln w="19050">
            <a:solidFill>
              <a:srgbClr val="FFB65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817" y="4492777"/>
            <a:ext cx="4740456" cy="76724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45996" y="4440025"/>
            <a:ext cx="105916" cy="44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思源黑体 CN Medium" pitchFamily="34" charset="-122"/>
              <a:ea typeface="思源黑体 CN Medium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57129" y="4574269"/>
                <a:ext cx="1312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思源黑体 CN Medium" pitchFamily="34" charset="-122"/>
                        </a:rPr>
                        <m:t>J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思源黑体 CN Medium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思源黑体 CN Medium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b="0" i="1" dirty="0" smtClean="0">
                                  <a:latin typeface="Cambria Math" panose="02040503050406030204" pitchFamily="18" charset="0"/>
                                  <a:ea typeface="思源黑体 CN Medium" pitchFamily="34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思源黑体 CN Medium" pitchFamily="34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思源黑体 CN Medium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思源黑体 CN Medium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  <a:ea typeface="思源黑体 CN Medium" pitchFamily="34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思源黑体 CN Medium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0" dirty="0" smtClean="0">
                          <a:latin typeface="Cambria Math" panose="02040503050406030204" pitchFamily="18" charset="0"/>
                          <a:ea typeface="思源黑体 CN Medium" pitchFamily="34" charset="-122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思源黑体 CN Medium" pitchFamily="34" charset="-122"/>
                  <a:ea typeface="思源黑体 CN Medium" pitchFamily="34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29" y="4574269"/>
                <a:ext cx="131293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" t="-99" r="48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6290821" y="4574269"/>
            <a:ext cx="435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 CN Medium" pitchFamily="34" charset="-122"/>
                <a:ea typeface="思源黑体 CN Medium" pitchFamily="34" charset="-122"/>
              </a:rPr>
              <a:t>—— </a:t>
            </a:r>
            <a:r>
              <a:rPr lang="zh-CN" altLang="en-US" sz="2400" dirty="0">
                <a:latin typeface="思源黑体 CN Medium" pitchFamily="34" charset="-122"/>
                <a:ea typeface="思源黑体 CN Medium" pitchFamily="34" charset="-122"/>
              </a:rPr>
              <a:t>逻辑回归的损失函数</a:t>
            </a:r>
            <a:endParaRPr lang="zh-CN" altLang="en-US" sz="2400" dirty="0">
              <a:latin typeface="思源黑体 CN Medium" pitchFamily="34" charset="-122"/>
              <a:ea typeface="思源黑体 CN Medium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逻辑回归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9295" y="983178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3.1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7397" y="2149607"/>
            <a:ext cx="5882061" cy="13337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353" y="3483404"/>
            <a:ext cx="7252370" cy="100779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353" y="4810602"/>
            <a:ext cx="7047626" cy="1059862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15660" y="3075740"/>
            <a:ext cx="2058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 CN Medium" pitchFamily="34" charset="-122"/>
                <a:ea typeface="思源黑体 CN Medium" pitchFamily="34" charset="-122"/>
              </a:rPr>
              <a:t>对数似然函数：</a:t>
            </a:r>
            <a:endParaRPr lang="zh-CN" altLang="en-US" sz="2400" dirty="0"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82685" y="2111487"/>
            <a:ext cx="2058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 CN Medium" pitchFamily="34" charset="-122"/>
                <a:ea typeface="思源黑体 CN Medium" pitchFamily="34" charset="-122"/>
              </a:rPr>
              <a:t>似然函数：</a:t>
            </a:r>
            <a:endParaRPr lang="zh-CN" altLang="en-US" sz="2400" dirty="0"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82685" y="4390660"/>
            <a:ext cx="311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 CN Medium" pitchFamily="34" charset="-122"/>
                <a:ea typeface="思源黑体 CN Medium" pitchFamily="34" charset="-122"/>
              </a:rPr>
              <a:t>逻辑回归的损失函数：</a:t>
            </a:r>
            <a:endParaRPr lang="zh-CN" altLang="en-US" sz="2400" dirty="0">
              <a:latin typeface="思源黑体 CN Medium" pitchFamily="34" charset="-122"/>
              <a:ea typeface="思源黑体 CN Medium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1272" y="2428673"/>
            <a:ext cx="4740456" cy="76724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717" y="4561452"/>
            <a:ext cx="5580810" cy="21186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逻辑回归</a:t>
            </a:r>
            <a:r>
              <a:rPr lang="en-US" altLang="zh-CN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b="1" dirty="0">
                <a:solidFill>
                  <a:srgbClr val="FFC000"/>
                </a:solidFill>
                <a:latin typeface="黑体" panose="02010609060101010101" charset="-122"/>
                <a:ea typeface="黑体" panose="02010609060101010101" charset="-122"/>
              </a:rPr>
              <a:t>梯度</a:t>
            </a:r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下降法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9295" y="983178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3.2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201662" y="2086252"/>
                <a:ext cx="6161103" cy="2820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Medium" pitchFamily="34" charset="-122"/>
                    <a:ea typeface="思源黑体 CN Medium" pitchFamily="34" charset="-122"/>
                  </a:rPr>
                  <a:t>一般步骤：</a:t>
                </a:r>
                <a:endPara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itchFamily="34" charset="-122"/>
                  <a:ea typeface="思源黑体 CN Medium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思源黑体 CN Medium" pitchFamily="34" charset="-122"/>
                  </a:rPr>
                  <a:t>确定损失函数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思源黑体 CN Medium" pitchFamily="34" charset="-122"/>
                  </a:rPr>
                  <a:t>J(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思源黑体 CN Medium" pitchFamily="34" charset="-122"/>
                  </a:rPr>
                  <a:t>)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思源黑体 CN Medium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思源黑体 CN Medium" pitchFamily="34" charset="-122"/>
                  </a:rPr>
                  <a:t>对损失函数求偏导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思源黑体 CN Medium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思源黑体 CN Medium" pitchFamily="34" charset="-122"/>
                  </a:rPr>
                  <a:t>确定学习率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思源黑体 CN Medium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Medium" pitchFamily="34" charset="-122"/>
                    <a:ea typeface="思源黑体 CN Medium" pitchFamily="34" charset="-122"/>
                  </a:rPr>
                  <a:t>更新参数</a:t>
                </a: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itchFamily="34" charset="-122"/>
                  <a:ea typeface="思源黑体 CN Medium" pitchFamily="34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662" y="2086252"/>
                <a:ext cx="6161103" cy="2820259"/>
              </a:xfrm>
              <a:prstGeom prst="rect">
                <a:avLst/>
              </a:prstGeom>
              <a:blipFill rotWithShape="1">
                <a:blip r:embed="rId3"/>
                <a:stretch>
                  <a:fillRect l="-2" t="-10" r="7" b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头: 下 11"/>
          <p:cNvSpPr/>
          <p:nvPr/>
        </p:nvSpPr>
        <p:spPr>
          <a:xfrm>
            <a:off x="8362765" y="3982465"/>
            <a:ext cx="372862" cy="48895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934469" y="1835512"/>
            <a:ext cx="2516957" cy="2074144"/>
            <a:chOff x="7069672" y="1502174"/>
            <a:chExt cx="2516957" cy="2074144"/>
          </a:xfrm>
        </p:grpSpPr>
        <p:sp>
          <p:nvSpPr>
            <p:cNvPr id="15" name="文本框 14"/>
            <p:cNvSpPr txBox="1"/>
            <p:nvPr/>
          </p:nvSpPr>
          <p:spPr>
            <a:xfrm>
              <a:off x="7069672" y="1502174"/>
              <a:ext cx="25169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思源黑体 CN Medium" pitchFamily="34" charset="-122"/>
                  <a:ea typeface="思源黑体 CN Medium" pitchFamily="34" charset="-122"/>
                </a:rPr>
                <a:t>真实是否发生，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思源黑体 CN Medium" pitchFamily="34" charset="-122"/>
                  <a:ea typeface="思源黑体 CN Medium" pitchFamily="34" charset="-122"/>
                </a:rPr>
                <a:t>1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思源黑体 CN Medium" pitchFamily="34" charset="-122"/>
                  <a:ea typeface="思源黑体 CN Medium" pitchFamily="34" charset="-122"/>
                </a:rPr>
                <a:t>或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思源黑体 CN Medium" pitchFamily="34" charset="-122"/>
                  <a:ea typeface="思源黑体 CN Medium" pitchFamily="34" charset="-122"/>
                </a:rPr>
                <a:t>0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7658356" y="1840728"/>
              <a:ext cx="0" cy="491522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7713253" y="3237764"/>
              <a:ext cx="1759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思源黑体 CN Medium" pitchFamily="34" charset="-122"/>
                  <a:ea typeface="思源黑体 CN Medium" pitchFamily="34" charset="-122"/>
                </a:rPr>
                <a:t>预测发生的概率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8366778" y="2604140"/>
              <a:ext cx="0" cy="491522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逻辑回归</a:t>
            </a:r>
            <a:r>
              <a:rPr lang="en-US" altLang="zh-CN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其他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9295" y="983178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3.3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24725" y="2017336"/>
            <a:ext cx="631595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思源黑体 CN Medium" pitchFamily="34" charset="-122"/>
                <a:ea typeface="思源黑体 CN Medium" pitchFamily="34" charset="-122"/>
              </a:rPr>
              <a:t>解决过拟合问题，提高模型泛化能力：</a:t>
            </a:r>
            <a:endParaRPr lang="en-US" altLang="zh-CN" sz="2400" dirty="0"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思源黑体 CN Medium" pitchFamily="34" charset="-122"/>
              <a:ea typeface="思源黑体 CN Medium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思源黑体 CN Medium" pitchFamily="34" charset="-122"/>
                <a:ea typeface="思源黑体 CN Medium" pitchFamily="34" charset="-122"/>
              </a:rPr>
              <a:t>降低模型复杂度</a:t>
            </a:r>
            <a:endParaRPr lang="en-US" altLang="zh-CN" sz="2400" dirty="0">
              <a:latin typeface="思源黑体 CN Medium" pitchFamily="34" charset="-122"/>
              <a:ea typeface="思源黑体 CN Medium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思源黑体 CN Medium" pitchFamily="34" charset="-122"/>
                <a:ea typeface="思源黑体 CN Medium" pitchFamily="34" charset="-122"/>
              </a:rPr>
              <a:t>L1/L2</a:t>
            </a:r>
            <a:r>
              <a:rPr lang="zh-CN" altLang="en-US" sz="2400" dirty="0">
                <a:latin typeface="思源黑体 CN Medium" pitchFamily="34" charset="-122"/>
                <a:ea typeface="思源黑体 CN Medium" pitchFamily="34" charset="-122"/>
              </a:rPr>
              <a:t>正则化</a:t>
            </a:r>
            <a:endParaRPr lang="en-US" altLang="zh-CN" sz="2400" dirty="0">
              <a:latin typeface="思源黑体 CN Medium" pitchFamily="34" charset="-122"/>
              <a:ea typeface="思源黑体 CN Medium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思源黑体 CN Medium" pitchFamily="34" charset="-122"/>
                <a:ea typeface="思源黑体 CN Medium" pitchFamily="34" charset="-122"/>
              </a:rPr>
              <a:t>增加训练数据量</a:t>
            </a:r>
            <a:endParaRPr lang="en-US" altLang="zh-CN" sz="2400" dirty="0">
              <a:latin typeface="思源黑体 CN Medium" pitchFamily="34" charset="-122"/>
              <a:ea typeface="思源黑体 CN Medium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534065" y="2637840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3085" y="2876767"/>
            <a:ext cx="513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1</a:t>
            </a:r>
            <a:endParaRPr lang="zh-CN" altLang="en-US" sz="4400" b="1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0502" y="2871297"/>
            <a:ext cx="6792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监督学习</a:t>
            </a:r>
            <a:endParaRPr lang="zh-CN" altLang="en-US" sz="4400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监督学习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7686" y="945260"/>
            <a:ext cx="5325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05687" y="2112339"/>
            <a:ext cx="10328356" cy="3728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C000"/>
                </a:solidFill>
                <a:ea typeface="思源黑体 CN Medium" pitchFamily="34" charset="-122"/>
              </a:rPr>
              <a:t>有监督学习（</a:t>
            </a:r>
            <a:r>
              <a:rPr lang="en-US" altLang="zh-CN" sz="2000" b="1" dirty="0">
                <a:solidFill>
                  <a:srgbClr val="FFC000"/>
                </a:solidFill>
              </a:rPr>
              <a:t> </a:t>
            </a:r>
            <a:r>
              <a:rPr lang="en-US" altLang="zh-CN" sz="2000" b="1" dirty="0">
                <a:solidFill>
                  <a:srgbClr val="FFC000"/>
                </a:solidFill>
                <a:ea typeface="思源黑体 CN Medium" pitchFamily="34" charset="-122"/>
              </a:rPr>
              <a:t>supervised learning </a:t>
            </a:r>
            <a:r>
              <a:rPr lang="zh-CN" altLang="en-US" sz="2000" b="1" dirty="0">
                <a:solidFill>
                  <a:srgbClr val="FFC000"/>
                </a:solidFill>
                <a:ea typeface="思源黑体 CN Medium" pitchFamily="34" charset="-122"/>
              </a:rPr>
              <a:t>）</a:t>
            </a:r>
            <a:endParaRPr lang="en-US" altLang="zh-CN" sz="2000" b="1" dirty="0">
              <a:solidFill>
                <a:srgbClr val="FFC000"/>
              </a:solidFill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利用给定的训练数据集训练出一套规则（函数），然后利用这套规则（函数）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预测结果。通常有监督的学习是通过</a:t>
            </a:r>
            <a:r>
              <a:rPr lang="zh-CN" altLang="en-US" sz="2000" b="1" dirty="0">
                <a:solidFill>
                  <a:schemeClr val="accent3"/>
                </a:solidFill>
                <a:ea typeface="思源黑体 CN Medium" pitchFamily="34" charset="-122"/>
              </a:rPr>
              <a:t>有标注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的数据集训练，比如，利用一部分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心脏病用户（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1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）和正常用户（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0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）及其日常生活习惯和属性作为训练集，预测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新群体发生心脏病的概率。有监督学习一般有：分类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&amp;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回归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C000"/>
                </a:solidFill>
                <a:ea typeface="思源黑体 CN Medium" pitchFamily="34" charset="-122"/>
              </a:rPr>
              <a:t>非监督学习（</a:t>
            </a:r>
            <a:r>
              <a:rPr lang="en-US" altLang="zh-CN" sz="2000" b="1" dirty="0">
                <a:solidFill>
                  <a:srgbClr val="FFC000"/>
                </a:solidFill>
              </a:rPr>
              <a:t> un</a:t>
            </a:r>
            <a:r>
              <a:rPr lang="en-US" altLang="zh-CN" sz="2000" b="1" dirty="0">
                <a:solidFill>
                  <a:srgbClr val="FFC000"/>
                </a:solidFill>
                <a:ea typeface="思源黑体 CN Medium" pitchFamily="34" charset="-122"/>
              </a:rPr>
              <a:t>supervised learning </a:t>
            </a:r>
            <a:r>
              <a:rPr lang="zh-CN" altLang="en-US" sz="2000" b="1" dirty="0">
                <a:solidFill>
                  <a:srgbClr val="FFC000"/>
                </a:solidFill>
                <a:ea typeface="思源黑体 CN Medium" pitchFamily="34" charset="-122"/>
              </a:rPr>
              <a:t>）</a:t>
            </a:r>
            <a:endParaRPr lang="en-US" altLang="zh-CN" sz="2000" b="1" dirty="0">
              <a:solidFill>
                <a:srgbClr val="FFC000"/>
              </a:solidFill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数据集没有被标注，样本的类别事先未知。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分为两大类：基于样本间相似性聚类和基于概率密度函数估计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ea typeface="思源黑体 CN Medium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534065" y="2637840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3085" y="2876767"/>
            <a:ext cx="513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2</a:t>
            </a:r>
            <a:endParaRPr lang="zh-CN" altLang="en-US" sz="4400" b="1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0502" y="2871297"/>
            <a:ext cx="6792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线性回归</a:t>
            </a:r>
            <a:endParaRPr lang="zh-CN" altLang="en-US" sz="4400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线性回归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9295" y="983178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2.1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34666" y="1997477"/>
            <a:ext cx="8906410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思源黑体 CN Medium" pitchFamily="34" charset="-122"/>
                <a:ea typeface="思源黑体 CN Medium" pitchFamily="34" charset="-122"/>
              </a:rPr>
              <a:t>监督学习的一种，用来表示自变量</a:t>
            </a:r>
            <a:r>
              <a:rPr lang="en-US" altLang="zh-CN" sz="2400" dirty="0">
                <a:latin typeface="思源黑体 CN Medium" pitchFamily="34" charset="-122"/>
                <a:ea typeface="思源黑体 CN Medium" pitchFamily="34" charset="-122"/>
              </a:rPr>
              <a:t>x</a:t>
            </a:r>
            <a:r>
              <a:rPr lang="zh-CN" altLang="en-US" sz="2400" dirty="0">
                <a:latin typeface="思源黑体 CN Medium" pitchFamily="34" charset="-122"/>
                <a:ea typeface="思源黑体 CN Medium" pitchFamily="34" charset="-122"/>
              </a:rPr>
              <a:t>和因变量</a:t>
            </a:r>
            <a:r>
              <a:rPr lang="en-US" altLang="zh-CN" sz="2400" dirty="0">
                <a:latin typeface="思源黑体 CN Medium" pitchFamily="34" charset="-122"/>
                <a:ea typeface="思源黑体 CN Medium" pitchFamily="34" charset="-122"/>
              </a:rPr>
              <a:t>y</a:t>
            </a:r>
            <a:r>
              <a:rPr lang="zh-CN" altLang="en-US" sz="2400" dirty="0">
                <a:latin typeface="思源黑体 CN Medium" pitchFamily="34" charset="-122"/>
                <a:ea typeface="思源黑体 CN Medium" pitchFamily="34" charset="-122"/>
              </a:rPr>
              <a:t>的线性关系模型，当有且只有一个自变量时，称为简单或</a:t>
            </a:r>
            <a:r>
              <a:rPr lang="zh-CN" altLang="en-US" sz="2400" b="1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rPr>
              <a:t>一元线性回归</a:t>
            </a:r>
            <a:r>
              <a:rPr lang="zh-CN" altLang="en-US" sz="2400" dirty="0">
                <a:latin typeface="思源黑体 CN Medium" pitchFamily="34" charset="-122"/>
                <a:ea typeface="思源黑体 CN Medium" pitchFamily="34" charset="-122"/>
              </a:rPr>
              <a:t>。有多个自变量时，称为</a:t>
            </a:r>
            <a:r>
              <a:rPr lang="zh-CN" altLang="en-US" sz="2400" b="1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rPr>
              <a:t>多元线性回归</a:t>
            </a:r>
            <a:r>
              <a:rPr lang="zh-CN" altLang="en-US" sz="2400" dirty="0">
                <a:latin typeface="思源黑体 CN Medium" pitchFamily="34" charset="-122"/>
                <a:ea typeface="思源黑体 CN Medium" pitchFamily="34" charset="-122"/>
              </a:rPr>
              <a:t>。</a:t>
            </a:r>
            <a:endParaRPr lang="en-US" altLang="zh-CN" sz="2400" dirty="0"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思源黑体 CN Medium" pitchFamily="34" charset="-122"/>
                <a:ea typeface="思源黑体 CN Medium" pitchFamily="34" charset="-122"/>
              </a:rPr>
              <a:t>线性回归是使用一条直线，平面或者超平面</a:t>
            </a:r>
            <a:r>
              <a:rPr lang="zh-CN" altLang="en-US" sz="2400" b="1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rPr>
              <a:t>拟合</a:t>
            </a:r>
            <a:r>
              <a:rPr lang="zh-CN" altLang="en-US" sz="2400" dirty="0">
                <a:latin typeface="思源黑体 CN Medium" pitchFamily="34" charset="-122"/>
                <a:ea typeface="思源黑体 CN Medium" pitchFamily="34" charset="-122"/>
              </a:rPr>
              <a:t>训练数据，然后再通过拟合曲线</a:t>
            </a:r>
            <a:r>
              <a:rPr lang="zh-CN" altLang="en-US" sz="2400" b="1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rPr>
              <a:t>预测</a:t>
            </a:r>
            <a:r>
              <a:rPr lang="zh-CN" altLang="en-US" sz="2400" dirty="0">
                <a:latin typeface="思源黑体 CN Medium" pitchFamily="34" charset="-122"/>
                <a:ea typeface="思源黑体 CN Medium" pitchFamily="34" charset="-122"/>
              </a:rPr>
              <a:t>新的数据集的过程。</a:t>
            </a:r>
            <a:endParaRPr lang="en-US" altLang="zh-CN" sz="2400" dirty="0"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思源黑体 CN Medium" pitchFamily="34" charset="-122"/>
              <a:ea typeface="思源黑体 CN Medium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线性回归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9295" y="983178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2.1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/>
            </p:nvGraphicFramePr>
            <p:xfrm>
              <a:off x="3036163" y="2130507"/>
              <a:ext cx="5573313" cy="4457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5806"/>
                    <a:gridCol w="1916474"/>
                    <a:gridCol w="1587705"/>
                    <a:gridCol w="1393328"/>
                  </a:tblGrid>
                  <a:tr h="65122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zh-CN" altLang="en-US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序号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zh-CN" altLang="en-US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面积</a:t>
                          </a:r>
                          <a:r>
                            <a:rPr lang="zh-CN" altLang="en-US" baseline="0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i="1" smtClean="0"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ea typeface="微软雅黑" panose="020B0503020204020204" pitchFamily="34" charset="-122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ea typeface="微软雅黑" panose="020B0503020204020204" pitchFamily="34" charset="-122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en-US" altLang="zh-CN" i="1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</a:endParaRPr>
                        </a:p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0" smtClean="0">
                                    <a:ln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ln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n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/>
                                        <a:ea typeface="微软雅黑" panose="020B0503020204020204" pitchFamily="34" charset="-122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n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/>
                                        <a:ea typeface="微软雅黑" panose="020B0503020204020204" pitchFamily="34" charset="-122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b="1" i="0" smtClean="0">
                                    <a:ln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微软雅黑" panose="020B0503020204020204" pitchFamily="34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zh-CN" altLang="en-US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卧室</a:t>
                          </a:r>
                          <a:endParaRPr lang="en-US" altLang="zh-CN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0" smtClean="0">
                                    <a:ln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ln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n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/>
                                        <a:ea typeface="微软雅黑" panose="020B0503020204020204" pitchFamily="34" charset="-122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n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/>
                                        <a:ea typeface="微软雅黑" panose="020B0503020204020204" pitchFamily="34" charset="-122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b="1" i="0" smtClean="0">
                                    <a:ln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微软雅黑" panose="020B0503020204020204" pitchFamily="34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zh-CN" altLang="en-US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价格 </a:t>
                          </a:r>
                          <a:endParaRPr lang="en-US" altLang="zh-CN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0" smtClean="0">
                                    <a:ln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r>
                                  <a:rPr lang="en-US" altLang="zh-CN" b="1" i="0" smtClean="0">
                                    <a:ln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微软雅黑" panose="020B0503020204020204" pitchFamily="34" charset="-122"/>
                                  </a:rPr>
                                  <m:t>𝐲</m:t>
                                </m:r>
                                <m:r>
                                  <a:rPr lang="en-US" altLang="zh-CN" b="1" i="0" smtClean="0">
                                    <a:ln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微软雅黑" panose="020B0503020204020204" pitchFamily="34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5122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2104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400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5122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1600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330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5122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2400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369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5122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1416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232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5122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3000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540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/>
            </p:nvGraphicFramePr>
            <p:xfrm>
              <a:off x="3036163" y="2130507"/>
              <a:ext cx="5573313" cy="4457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5806"/>
                    <a:gridCol w="1916474"/>
                    <a:gridCol w="1587705"/>
                    <a:gridCol w="1393328"/>
                  </a:tblGrid>
                  <a:tr h="122809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zh-CN" altLang="en-US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序号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  <a:tr h="65122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2104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400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5122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1600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330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5122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2400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369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5122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1416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232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5122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3000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altLang="zh-CN" dirty="0">
                              <a:ln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540</a:t>
                          </a:r>
                          <a:endParaRPr lang="zh-CN" altLang="en-US" dirty="0"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9" name="组合 8"/>
          <p:cNvGrpSpPr/>
          <p:nvPr/>
        </p:nvGrpSpPr>
        <p:grpSpPr>
          <a:xfrm>
            <a:off x="4792546" y="3240569"/>
            <a:ext cx="972544" cy="668906"/>
            <a:chOff x="4139952" y="2390364"/>
            <a:chExt cx="972544" cy="6689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4"/>
                <p:cNvSpPr txBox="1"/>
                <p:nvPr/>
              </p:nvSpPr>
              <p:spPr>
                <a:xfrm>
                  <a:off x="4139952" y="2492896"/>
                  <a:ext cx="792088" cy="5663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800" i="1" smtClean="0">
                                <a:ln>
                                  <a:noFill/>
                                </a:ln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n>
                                  <a:noFill/>
                                </a:ln>
                                <a:solidFill>
                                  <a:schemeClr val="accent3"/>
                                </a:solidFill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n>
                                  <a:noFill/>
                                </a:ln>
                                <a:solidFill>
                                  <a:schemeClr val="accent3"/>
                                </a:solidFill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zh-CN" altLang="en-US" sz="2800" dirty="0">
                    <a:ln>
                      <a:noFill/>
                    </a:ln>
                    <a:solidFill>
                      <a:schemeClr val="accent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10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2492896"/>
                  <a:ext cx="792088" cy="566374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5"/>
            <p:cNvSpPr txBox="1"/>
            <p:nvPr/>
          </p:nvSpPr>
          <p:spPr>
            <a:xfrm>
              <a:off x="4500428" y="2390364"/>
              <a:ext cx="6120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/>
                  </a:solidFill>
                </a:rPr>
                <a:t>(1)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353567" y="3240569"/>
            <a:ext cx="972544" cy="669675"/>
            <a:chOff x="4139952" y="2390364"/>
            <a:chExt cx="972544" cy="6696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8"/>
                <p:cNvSpPr txBox="1"/>
                <p:nvPr/>
              </p:nvSpPr>
              <p:spPr>
                <a:xfrm>
                  <a:off x="4139952" y="2492896"/>
                  <a:ext cx="792088" cy="5671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800" i="1" smtClean="0">
                                <a:ln>
                                  <a:noFill/>
                                </a:ln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n>
                                  <a:noFill/>
                                </a:ln>
                                <a:solidFill>
                                  <a:schemeClr val="accent3"/>
                                </a:solidFill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n>
                                  <a:noFill/>
                                </a:ln>
                                <a:solidFill>
                                  <a:schemeClr val="accent3"/>
                                </a:solidFill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zh-CN" altLang="en-US" sz="2800" dirty="0">
                    <a:ln>
                      <a:noFill/>
                    </a:ln>
                    <a:solidFill>
                      <a:schemeClr val="accent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13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2492896"/>
                  <a:ext cx="792088" cy="567143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9"/>
            <p:cNvSpPr txBox="1"/>
            <p:nvPr/>
          </p:nvSpPr>
          <p:spPr>
            <a:xfrm>
              <a:off x="4500428" y="2390364"/>
              <a:ext cx="6120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/>
                  </a:solidFill>
                </a:rPr>
                <a:t>(1)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077986" y="3240569"/>
            <a:ext cx="831865" cy="625752"/>
            <a:chOff x="4139952" y="2390364"/>
            <a:chExt cx="831865" cy="625752"/>
          </a:xfrm>
        </p:grpSpPr>
        <p:sp>
          <p:nvSpPr>
            <p:cNvPr id="16" name="TextBox 11"/>
            <p:cNvSpPr txBox="1"/>
            <p:nvPr/>
          </p:nvSpPr>
          <p:spPr>
            <a:xfrm>
              <a:off x="4139952" y="2492896"/>
              <a:ext cx="79208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zh-CN" altLang="en-US" sz="2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2"/>
            <p:cNvSpPr txBox="1"/>
            <p:nvPr/>
          </p:nvSpPr>
          <p:spPr>
            <a:xfrm>
              <a:off x="4359749" y="2390364"/>
              <a:ext cx="6120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/>
                  </a:solidFill>
                </a:rPr>
                <a:t>(1)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792546" y="4018721"/>
            <a:ext cx="972544" cy="668906"/>
            <a:chOff x="4139952" y="2390364"/>
            <a:chExt cx="972544" cy="6689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4"/>
                <p:cNvSpPr txBox="1"/>
                <p:nvPr/>
              </p:nvSpPr>
              <p:spPr>
                <a:xfrm>
                  <a:off x="4139952" y="2492896"/>
                  <a:ext cx="792088" cy="5663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800" i="1" smtClean="0">
                                <a:ln>
                                  <a:noFill/>
                                </a:ln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n>
                                  <a:noFill/>
                                </a:ln>
                                <a:solidFill>
                                  <a:schemeClr val="accent3"/>
                                </a:solidFill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n>
                                  <a:noFill/>
                                </a:ln>
                                <a:solidFill>
                                  <a:schemeClr val="accent3"/>
                                </a:solidFill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zh-CN" altLang="en-US" sz="2800" dirty="0">
                    <a:ln>
                      <a:noFill/>
                    </a:ln>
                    <a:solidFill>
                      <a:schemeClr val="accent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19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2492896"/>
                  <a:ext cx="792088" cy="566374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5"/>
            <p:cNvSpPr txBox="1"/>
            <p:nvPr/>
          </p:nvSpPr>
          <p:spPr>
            <a:xfrm>
              <a:off x="4500428" y="2390364"/>
              <a:ext cx="6120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/>
                  </a:solidFill>
                </a:rPr>
                <a:t>(2)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53567" y="4018721"/>
            <a:ext cx="972544" cy="669675"/>
            <a:chOff x="4139952" y="2390364"/>
            <a:chExt cx="972544" cy="6696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17"/>
                <p:cNvSpPr txBox="1"/>
                <p:nvPr/>
              </p:nvSpPr>
              <p:spPr>
                <a:xfrm>
                  <a:off x="4139952" y="2492896"/>
                  <a:ext cx="792088" cy="5671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800" i="1" smtClean="0">
                                <a:ln>
                                  <a:noFill/>
                                </a:ln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n>
                                  <a:noFill/>
                                </a:ln>
                                <a:solidFill>
                                  <a:schemeClr val="accent3"/>
                                </a:solidFill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n>
                                  <a:noFill/>
                                </a:ln>
                                <a:solidFill>
                                  <a:schemeClr val="accent3"/>
                                </a:solidFill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zh-CN" altLang="en-US" sz="2800" dirty="0">
                    <a:ln>
                      <a:noFill/>
                    </a:ln>
                    <a:solidFill>
                      <a:schemeClr val="accent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22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2492896"/>
                  <a:ext cx="792088" cy="567143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18"/>
            <p:cNvSpPr txBox="1"/>
            <p:nvPr/>
          </p:nvSpPr>
          <p:spPr>
            <a:xfrm>
              <a:off x="4500428" y="2390364"/>
              <a:ext cx="6120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/>
                  </a:solidFill>
                </a:rPr>
                <a:t>(2)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077986" y="4018721"/>
            <a:ext cx="864532" cy="625752"/>
            <a:chOff x="4139952" y="2390364"/>
            <a:chExt cx="864532" cy="625752"/>
          </a:xfrm>
        </p:grpSpPr>
        <p:sp>
          <p:nvSpPr>
            <p:cNvPr id="25" name="TextBox 20"/>
            <p:cNvSpPr txBox="1"/>
            <p:nvPr/>
          </p:nvSpPr>
          <p:spPr>
            <a:xfrm>
              <a:off x="4139952" y="2492896"/>
              <a:ext cx="79208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zh-CN" altLang="en-US" sz="2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21"/>
            <p:cNvSpPr txBox="1"/>
            <p:nvPr/>
          </p:nvSpPr>
          <p:spPr>
            <a:xfrm>
              <a:off x="4392416" y="2390364"/>
              <a:ext cx="6120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/>
                  </a:solidFill>
                </a:rPr>
                <a:t>(2)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792546" y="4722795"/>
            <a:ext cx="972544" cy="668906"/>
            <a:chOff x="4139952" y="2390364"/>
            <a:chExt cx="972544" cy="6689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3"/>
                <p:cNvSpPr txBox="1"/>
                <p:nvPr/>
              </p:nvSpPr>
              <p:spPr>
                <a:xfrm>
                  <a:off x="4139952" y="2492896"/>
                  <a:ext cx="792088" cy="5663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800" i="1" smtClean="0">
                                <a:ln>
                                  <a:noFill/>
                                </a:ln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n>
                                  <a:noFill/>
                                </a:ln>
                                <a:solidFill>
                                  <a:schemeClr val="accent3"/>
                                </a:solidFill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n>
                                  <a:noFill/>
                                </a:ln>
                                <a:solidFill>
                                  <a:schemeClr val="accent3"/>
                                </a:solidFill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zh-CN" altLang="en-US" sz="2800" dirty="0">
                    <a:ln>
                      <a:noFill/>
                    </a:ln>
                    <a:solidFill>
                      <a:schemeClr val="accent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28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2492896"/>
                  <a:ext cx="792088" cy="566374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4"/>
            <p:cNvSpPr txBox="1"/>
            <p:nvPr/>
          </p:nvSpPr>
          <p:spPr>
            <a:xfrm>
              <a:off x="4500428" y="2390364"/>
              <a:ext cx="6120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/>
                  </a:solidFill>
                </a:rPr>
                <a:t>(3)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353567" y="4722795"/>
            <a:ext cx="972544" cy="669675"/>
            <a:chOff x="4139952" y="2390364"/>
            <a:chExt cx="972544" cy="6696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26"/>
                <p:cNvSpPr txBox="1"/>
                <p:nvPr/>
              </p:nvSpPr>
              <p:spPr>
                <a:xfrm>
                  <a:off x="4139952" y="2492896"/>
                  <a:ext cx="792088" cy="5671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800" i="1" smtClean="0">
                                <a:ln>
                                  <a:noFill/>
                                </a:ln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n>
                                  <a:noFill/>
                                </a:ln>
                                <a:solidFill>
                                  <a:schemeClr val="accent3"/>
                                </a:solidFill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n>
                                  <a:noFill/>
                                </a:ln>
                                <a:solidFill>
                                  <a:schemeClr val="accent3"/>
                                </a:solidFill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zh-CN" altLang="en-US" sz="2800" dirty="0">
                    <a:ln>
                      <a:noFill/>
                    </a:ln>
                    <a:solidFill>
                      <a:schemeClr val="accent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31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2492896"/>
                  <a:ext cx="792088" cy="567143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27"/>
            <p:cNvSpPr txBox="1"/>
            <p:nvPr/>
          </p:nvSpPr>
          <p:spPr>
            <a:xfrm>
              <a:off x="4500428" y="2390364"/>
              <a:ext cx="6120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/>
                  </a:solidFill>
                </a:rPr>
                <a:t>(3)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077986" y="4722795"/>
            <a:ext cx="850085" cy="625752"/>
            <a:chOff x="4139952" y="2390364"/>
            <a:chExt cx="850085" cy="625752"/>
          </a:xfrm>
        </p:grpSpPr>
        <p:sp>
          <p:nvSpPr>
            <p:cNvPr id="34" name="TextBox 29"/>
            <p:cNvSpPr txBox="1"/>
            <p:nvPr/>
          </p:nvSpPr>
          <p:spPr>
            <a:xfrm>
              <a:off x="4139952" y="2492896"/>
              <a:ext cx="79208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zh-CN" altLang="en-US" sz="2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Box 30"/>
            <p:cNvSpPr txBox="1"/>
            <p:nvPr/>
          </p:nvSpPr>
          <p:spPr>
            <a:xfrm>
              <a:off x="4377969" y="2390364"/>
              <a:ext cx="6120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/>
                  </a:solidFill>
                </a:rPr>
                <a:t>(3)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792546" y="5372737"/>
            <a:ext cx="972544" cy="668906"/>
            <a:chOff x="4139952" y="2390364"/>
            <a:chExt cx="972544" cy="6689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2"/>
                <p:cNvSpPr txBox="1"/>
                <p:nvPr/>
              </p:nvSpPr>
              <p:spPr>
                <a:xfrm>
                  <a:off x="4139952" y="2492896"/>
                  <a:ext cx="792088" cy="5663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800" i="1" smtClean="0">
                                <a:ln>
                                  <a:noFill/>
                                </a:ln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n>
                                  <a:noFill/>
                                </a:ln>
                                <a:solidFill>
                                  <a:schemeClr val="accent3"/>
                                </a:solidFill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n>
                                  <a:noFill/>
                                </a:ln>
                                <a:solidFill>
                                  <a:schemeClr val="accent3"/>
                                </a:solidFill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zh-CN" altLang="en-US" sz="2800" dirty="0">
                    <a:ln>
                      <a:noFill/>
                    </a:ln>
                    <a:solidFill>
                      <a:schemeClr val="accent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37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2492896"/>
                  <a:ext cx="792088" cy="566374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3"/>
            <p:cNvSpPr txBox="1"/>
            <p:nvPr/>
          </p:nvSpPr>
          <p:spPr>
            <a:xfrm>
              <a:off x="4500428" y="2390364"/>
              <a:ext cx="6120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/>
                  </a:solidFill>
                </a:rPr>
                <a:t>(4)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353567" y="5372737"/>
            <a:ext cx="972544" cy="669675"/>
            <a:chOff x="4139952" y="2390364"/>
            <a:chExt cx="972544" cy="6696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5"/>
                <p:cNvSpPr txBox="1"/>
                <p:nvPr/>
              </p:nvSpPr>
              <p:spPr>
                <a:xfrm>
                  <a:off x="4139952" y="2492896"/>
                  <a:ext cx="792088" cy="5671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800" i="1" smtClean="0">
                                <a:ln>
                                  <a:noFill/>
                                </a:ln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n>
                                  <a:noFill/>
                                </a:ln>
                                <a:solidFill>
                                  <a:schemeClr val="accent3"/>
                                </a:solidFill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n>
                                  <a:noFill/>
                                </a:ln>
                                <a:solidFill>
                                  <a:schemeClr val="accent3"/>
                                </a:solidFill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zh-CN" altLang="en-US" sz="2800" dirty="0">
                    <a:ln>
                      <a:noFill/>
                    </a:ln>
                    <a:solidFill>
                      <a:schemeClr val="accent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40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2492896"/>
                  <a:ext cx="792088" cy="567143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Box 36"/>
            <p:cNvSpPr txBox="1"/>
            <p:nvPr/>
          </p:nvSpPr>
          <p:spPr>
            <a:xfrm>
              <a:off x="4500428" y="2390364"/>
              <a:ext cx="6120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/>
                  </a:solidFill>
                </a:rPr>
                <a:t>(4)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077986" y="5372737"/>
            <a:ext cx="850085" cy="625752"/>
            <a:chOff x="4139952" y="2390364"/>
            <a:chExt cx="850085" cy="625752"/>
          </a:xfrm>
        </p:grpSpPr>
        <p:sp>
          <p:nvSpPr>
            <p:cNvPr id="43" name="TextBox 38"/>
            <p:cNvSpPr txBox="1"/>
            <p:nvPr/>
          </p:nvSpPr>
          <p:spPr>
            <a:xfrm>
              <a:off x="4139952" y="2492896"/>
              <a:ext cx="79208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zh-CN" altLang="en-US" sz="2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Box 39"/>
            <p:cNvSpPr txBox="1"/>
            <p:nvPr/>
          </p:nvSpPr>
          <p:spPr>
            <a:xfrm>
              <a:off x="4377969" y="2390364"/>
              <a:ext cx="6120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/>
                  </a:solidFill>
                </a:rPr>
                <a:t>(4)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792546" y="5969251"/>
            <a:ext cx="972544" cy="668906"/>
            <a:chOff x="4139952" y="2390364"/>
            <a:chExt cx="972544" cy="6689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50"/>
                <p:cNvSpPr txBox="1"/>
                <p:nvPr/>
              </p:nvSpPr>
              <p:spPr>
                <a:xfrm>
                  <a:off x="4139952" y="2492896"/>
                  <a:ext cx="792088" cy="5663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800" i="1" smtClean="0">
                                <a:ln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</a:ln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n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</a:ln>
                                <a:solidFill>
                                  <a:schemeClr val="accent3"/>
                                </a:solidFill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n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</a:ln>
                                <a:solidFill>
                                  <a:schemeClr val="accent3"/>
                                </a:solidFill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zh-CN" altLang="en-US" sz="2800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chemeClr val="accent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46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2492896"/>
                  <a:ext cx="792088" cy="566374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51"/>
            <p:cNvSpPr txBox="1"/>
            <p:nvPr/>
          </p:nvSpPr>
          <p:spPr>
            <a:xfrm>
              <a:off x="4500428" y="2390364"/>
              <a:ext cx="6120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/>
                  </a:solidFill>
                </a:rPr>
                <a:t>(5)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353567" y="5969251"/>
            <a:ext cx="972544" cy="669675"/>
            <a:chOff x="4139952" y="2390364"/>
            <a:chExt cx="972544" cy="6696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53"/>
                <p:cNvSpPr txBox="1"/>
                <p:nvPr/>
              </p:nvSpPr>
              <p:spPr>
                <a:xfrm>
                  <a:off x="4139952" y="2492896"/>
                  <a:ext cx="792088" cy="5671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800" i="1" smtClean="0">
                                <a:ln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</a:ln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n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</a:ln>
                                <a:solidFill>
                                  <a:schemeClr val="accent3"/>
                                </a:solidFill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n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</a:ln>
                                <a:solidFill>
                                  <a:schemeClr val="accent3"/>
                                </a:solidFill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zh-CN" altLang="en-US" sz="2800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chemeClr val="accent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49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2492896"/>
                  <a:ext cx="792088" cy="567143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54"/>
            <p:cNvSpPr txBox="1"/>
            <p:nvPr/>
          </p:nvSpPr>
          <p:spPr>
            <a:xfrm>
              <a:off x="4500428" y="2390364"/>
              <a:ext cx="6120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/>
                  </a:solidFill>
                </a:rPr>
                <a:t>(5)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077986" y="5969251"/>
            <a:ext cx="850085" cy="625752"/>
            <a:chOff x="4139952" y="2390364"/>
            <a:chExt cx="850085" cy="625752"/>
          </a:xfrm>
        </p:grpSpPr>
        <p:sp>
          <p:nvSpPr>
            <p:cNvPr id="52" name="TextBox 56"/>
            <p:cNvSpPr txBox="1"/>
            <p:nvPr/>
          </p:nvSpPr>
          <p:spPr>
            <a:xfrm>
              <a:off x="4139952" y="2492896"/>
              <a:ext cx="79208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zh-CN" altLang="en-US" sz="2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57"/>
            <p:cNvSpPr txBox="1"/>
            <p:nvPr/>
          </p:nvSpPr>
          <p:spPr>
            <a:xfrm>
              <a:off x="4377969" y="2390364"/>
              <a:ext cx="6120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/>
                  </a:solidFill>
                </a:rPr>
                <a:t>(5)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22" name="矩形 121"/>
          <p:cNvSpPr/>
          <p:nvPr/>
        </p:nvSpPr>
        <p:spPr>
          <a:xfrm>
            <a:off x="3719744" y="2130507"/>
            <a:ext cx="1881948" cy="4457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7192301" y="2123185"/>
            <a:ext cx="1575205" cy="4457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线性回归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9295" y="983178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2.1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32" y="2281067"/>
            <a:ext cx="5602370" cy="358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1" name="组合 120"/>
          <p:cNvGrpSpPr/>
          <p:nvPr/>
        </p:nvGrpSpPr>
        <p:grpSpPr>
          <a:xfrm>
            <a:off x="1068408" y="3253470"/>
            <a:ext cx="4227607" cy="2277817"/>
            <a:chOff x="-204060" y="2687293"/>
            <a:chExt cx="6141912" cy="3397204"/>
          </a:xfrm>
        </p:grpSpPr>
        <p:cxnSp>
          <p:nvCxnSpPr>
            <p:cNvPr id="117" name="直接连接符 116"/>
            <p:cNvCxnSpPr/>
            <p:nvPr/>
          </p:nvCxnSpPr>
          <p:spPr>
            <a:xfrm flipH="1">
              <a:off x="-157440" y="2687293"/>
              <a:ext cx="6048672" cy="326268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H="1">
              <a:off x="-204060" y="3458347"/>
              <a:ext cx="6141912" cy="124929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flipH="1">
              <a:off x="253376" y="2687293"/>
              <a:ext cx="5112132" cy="339720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H="1">
              <a:off x="-204060" y="2988153"/>
              <a:ext cx="5980060" cy="249796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矩形 123"/>
          <p:cNvSpPr/>
          <p:nvPr/>
        </p:nvSpPr>
        <p:spPr>
          <a:xfrm>
            <a:off x="2512380" y="5689964"/>
            <a:ext cx="1518082" cy="566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326367" y="3906096"/>
            <a:ext cx="523200" cy="566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/>
          <p:cNvSpPr txBox="1"/>
          <p:nvPr/>
        </p:nvSpPr>
        <p:spPr>
          <a:xfrm>
            <a:off x="230153" y="3701844"/>
            <a:ext cx="663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价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格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3412576" y="5945818"/>
            <a:ext cx="176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面积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2268285" y="4288939"/>
                <a:ext cx="4390149" cy="605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CN" sz="32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solidFill>
                                <a:schemeClr val="accent3"/>
                              </a:solidFill>
                              <a:latin typeface="Cambria Math" panose="02040503050406030204"/>
                            </a:rPr>
                            <m:t>𝑌</m:t>
                          </m:r>
                        </m:e>
                      </m:acc>
                      <m:r>
                        <a:rPr lang="en-US" altLang="zh-CN" sz="3200" i="1" smtClean="0">
                          <a:solidFill>
                            <a:schemeClr val="accent3"/>
                          </a:solidFill>
                          <a:latin typeface="Cambria Math" panose="02040503050406030204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lang="en-US" altLang="zh-CN" sz="320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320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accent3"/>
                              </a:solidFill>
                              <a:latin typeface="Cambria Math" panose="02040503050406030204"/>
                            </a:rPr>
                            <m:t>0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chemeClr val="accent3"/>
                          </a:solidFill>
                          <a:latin typeface="Cambria Math" panose="02040503050406030204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lang="en-US" altLang="zh-CN" sz="320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320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accent3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chemeClr val="accent3"/>
                              </a:solidFill>
                              <a:latin typeface="Cambria Math" panose="02040503050406030204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accent3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285" y="4288939"/>
                <a:ext cx="4390149" cy="605550"/>
              </a:xfrm>
              <a:prstGeom prst="rect">
                <a:avLst/>
              </a:prstGeom>
              <a:blipFill rotWithShape="1">
                <a:blip r:embed="rId2"/>
                <a:stretch>
                  <a:fillRect l="-1" t="-25" r="10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3785035" y="2797840"/>
            <a:ext cx="2542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rPr>
              <a:t>The best fit</a:t>
            </a:r>
            <a:endParaRPr lang="zh-CN" altLang="en-US" sz="2400" b="1" dirty="0">
              <a:solidFill>
                <a:schemeClr val="accent3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2512380" y="4288939"/>
            <a:ext cx="0" cy="40734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左大括号 54"/>
          <p:cNvSpPr/>
          <p:nvPr/>
        </p:nvSpPr>
        <p:spPr>
          <a:xfrm>
            <a:off x="2201663" y="4288939"/>
            <a:ext cx="310717" cy="40734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33241" y="4767861"/>
            <a:ext cx="385669" cy="311017"/>
            <a:chOff x="1140407" y="5033741"/>
            <a:chExt cx="310717" cy="407348"/>
          </a:xfrm>
        </p:grpSpPr>
        <p:cxnSp>
          <p:nvCxnSpPr>
            <p:cNvPr id="69" name="直接连接符 68"/>
            <p:cNvCxnSpPr/>
            <p:nvPr/>
          </p:nvCxnSpPr>
          <p:spPr>
            <a:xfrm>
              <a:off x="1451124" y="5033741"/>
              <a:ext cx="0" cy="40734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左大括号 69"/>
            <p:cNvSpPr/>
            <p:nvPr/>
          </p:nvSpPr>
          <p:spPr>
            <a:xfrm>
              <a:off x="1140407" y="5033741"/>
              <a:ext cx="310717" cy="407348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1760161" y="4014075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error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6823481" y="2174462"/>
            <a:ext cx="5042152" cy="4185259"/>
            <a:chOff x="6823481" y="2174462"/>
            <a:chExt cx="5042152" cy="41852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7173157" y="2174462"/>
                  <a:ext cx="4692476" cy="477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dirty="0">
                      <a:latin typeface="思源黑体 CN Medium" pitchFamily="34" charset="-122"/>
                      <a:ea typeface="思源黑体 CN Medium" pitchFamily="34" charset="-122"/>
                    </a:rPr>
                    <a:t>估计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lang="en-US" altLang="zh-CN" sz="24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solidFill>
                                    <a:schemeClr val="accent3"/>
                                  </a:solidFill>
                                  <a:latin typeface="Cambria Math" panose="02040503050406030204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solidFill>
                                <a:schemeClr val="accent3"/>
                              </a:solidFill>
                              <a:latin typeface="Cambria Math" panose="02040503050406030204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zh-CN" sz="2400" dirty="0">
                      <a:solidFill>
                        <a:schemeClr val="accent3"/>
                      </a:solidFill>
                    </a:rPr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lang="en-US" altLang="zh-CN" sz="24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solidFill>
                                    <a:schemeClr val="accent3"/>
                                  </a:solidFill>
                                  <a:latin typeface="Cambria Math" panose="02040503050406030204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solidFill>
                                <a:schemeClr val="accent3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2400" dirty="0">
                      <a:latin typeface="思源黑体 CN Medium" pitchFamily="34" charset="-122"/>
                      <a:ea typeface="思源黑体 CN Medium" pitchFamily="34" charset="-122"/>
                    </a:rPr>
                    <a:t>使模型最优？</a:t>
                  </a:r>
                  <a:endParaRPr lang="en-US" altLang="zh-CN" sz="2400" dirty="0">
                    <a:latin typeface="思源黑体 CN Medium" pitchFamily="34" charset="-122"/>
                    <a:ea typeface="思源黑体 CN Medium" pitchFamily="34" charset="-122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3157" y="2174462"/>
                  <a:ext cx="4692476" cy="477118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62"/>
                <p:cNvSpPr txBox="1"/>
                <p:nvPr/>
              </p:nvSpPr>
              <p:spPr>
                <a:xfrm>
                  <a:off x="6823481" y="2849646"/>
                  <a:ext cx="4390149" cy="605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𝑒𝑟𝑟𝑜𝑟</m:t>
                        </m:r>
                        <m:r>
                          <a:rPr lang="en-US" altLang="zh-CN" sz="32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altLang="zh-CN" sz="32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32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trlPr>
                              <a:rPr lang="en-US" altLang="zh-CN" sz="32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solidFill>
                                  <a:schemeClr val="accent3"/>
                                </a:solidFill>
                                <a:latin typeface="Cambria Math" panose="02040503050406030204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zh-CN" altLang="en-US" sz="3200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>
            <p:sp>
              <p:nvSpPr>
                <p:cNvPr id="74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3481" y="2849646"/>
                  <a:ext cx="4390149" cy="60555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50674" y="3338005"/>
              <a:ext cx="4769411" cy="3021716"/>
            </a:xfrm>
            <a:prstGeom prst="rect">
              <a:avLst/>
            </a:prstGeom>
          </p:spPr>
        </p:pic>
        <p:sp>
          <p:nvSpPr>
            <p:cNvPr id="76" name="文本框 75"/>
            <p:cNvSpPr txBox="1"/>
            <p:nvPr/>
          </p:nvSpPr>
          <p:spPr>
            <a:xfrm>
              <a:off x="7301006" y="3906096"/>
              <a:ext cx="822062" cy="2393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sz="1400" b="1" dirty="0">
                <a:solidFill>
                  <a:schemeClr val="accent3"/>
                </a:solidFill>
                <a:ea typeface="思源黑体 CN Medium" pitchFamily="34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261932" y="3861785"/>
              <a:ext cx="1076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accent3"/>
                  </a:solidFill>
                  <a:latin typeface="思源黑体 CN Medium" pitchFamily="34" charset="-122"/>
                  <a:ea typeface="思源黑体 CN Medium" pitchFamily="34" charset="-122"/>
                </a:rPr>
                <a:t>minimize</a:t>
              </a:r>
              <a:endParaRPr lang="zh-CN" altLang="en-US" sz="1400" b="1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线性回归</a:t>
            </a:r>
            <a:r>
              <a:rPr lang="en-US" altLang="zh-CN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最小二乘法（</a:t>
            </a:r>
            <a:r>
              <a:rPr lang="en-US" altLang="zh-CN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OLS</a:t>
            </a:r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9295" y="983178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2.1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26367" y="3906096"/>
            <a:ext cx="523200" cy="566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4"/>
              <p:cNvSpPr txBox="1"/>
              <p:nvPr/>
            </p:nvSpPr>
            <p:spPr>
              <a:xfrm>
                <a:off x="1877947" y="1875570"/>
                <a:ext cx="6298388" cy="157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  <a:latin typeface="思源黑体 CN Medium" pitchFamily="34" charset="-122"/>
                    <a:ea typeface="思源黑体 CN Medium" pitchFamily="34" charset="-122"/>
                  </a:rPr>
                  <a:t>假设条件，残差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思源黑体 CN Medium" pitchFamily="34" charset="-122"/>
                          </a:rPr>
                        </m:ctrlPr>
                      </m:sSubPr>
                      <m:e>
                        <m:r>
                          <a:rPr lang="zh-CN" altLang="en-US" sz="2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思源黑体 CN Medium" pitchFamily="34" charset="-122"/>
                          </a:rPr>
                          <m:t>𝜺</m:t>
                        </m:r>
                      </m:e>
                      <m:sub>
                        <m:r>
                          <a:rPr lang="en-US" altLang="zh-CN" sz="2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思源黑体 CN Medium" pitchFamily="34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  <a:latin typeface="思源黑体 CN Medium" pitchFamily="34" charset="-122"/>
                    <a:ea typeface="思源黑体 CN Medium" pitchFamily="34" charset="-122"/>
                  </a:rPr>
                  <a:t>是满足以下条件：</a:t>
                </a:r>
                <a:endPara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思源黑体 CN Medium" pitchFamily="34" charset="-122"/>
                  <a:ea typeface="思源黑体 CN Medium" pitchFamily="34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  <a:latin typeface="思源黑体 CN Medium" pitchFamily="34" charset="-122"/>
                    <a:ea typeface="思源黑体 CN Medium" pitchFamily="34" charset="-122"/>
                  </a:rPr>
                  <a:t>无偏估计</a:t>
                </a:r>
                <a:endPara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思源黑体 CN Medium" pitchFamily="34" charset="-122"/>
                  <a:ea typeface="思源黑体 CN Medium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  <a:latin typeface="思源黑体 CN Medium" pitchFamily="34" charset="-122"/>
                    <a:ea typeface="思源黑体 CN Medium" pitchFamily="34" charset="-122"/>
                  </a:rPr>
                  <a:t>独立同分布</a:t>
                </a:r>
                <a:endPara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思源黑体 CN Medium" pitchFamily="34" charset="-122"/>
                  <a:ea typeface="思源黑体 CN Medium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  <a:latin typeface="思源黑体 CN Medium" pitchFamily="34" charset="-122"/>
                    <a:ea typeface="思源黑体 CN Medium" pitchFamily="34" charset="-122"/>
                  </a:rPr>
                  <a:t>服从均值为</a:t>
                </a: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思源黑体 CN Medium" pitchFamily="34" charset="-122"/>
                    <a:ea typeface="思源黑体 CN Medium" pitchFamily="34" charset="-122"/>
                  </a:rPr>
                  <a:t>0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  <a:latin typeface="思源黑体 CN Medium" pitchFamily="34" charset="-122"/>
                    <a:ea typeface="思源黑体 CN Medium" pitchFamily="34" charset="-122"/>
                  </a:rPr>
                  <a:t>，方差为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思源黑体 CN Medium" pitchFamily="34" charset="-122"/>
                          </a:rPr>
                        </m:ctrlPr>
                      </m:sSupPr>
                      <m:e>
                        <m:r>
                          <a:rPr lang="zh-CN" altLang="en-US" sz="2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思源黑体 CN Medium" pitchFamily="34" charset="-122"/>
                          </a:rPr>
                          <m:t>𝝈</m:t>
                        </m:r>
                      </m:e>
                      <m:sup>
                        <m:r>
                          <a:rPr lang="en-US" altLang="zh-CN" sz="2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思源黑体 CN Medium" pitchFamily="34" charset="-12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  <a:latin typeface="思源黑体 CN Medium" pitchFamily="34" charset="-122"/>
                    <a:ea typeface="思源黑体 CN Medium" pitchFamily="34" charset="-122"/>
                  </a:rPr>
                  <a:t>的高斯分布</a:t>
                </a:r>
                <a:endPara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思源黑体 CN Medium" pitchFamily="34" charset="-122"/>
                  <a:ea typeface="思源黑体 CN Medium" pitchFamily="34" charset="-122"/>
                </a:endParaRPr>
              </a:p>
            </p:txBody>
          </p:sp>
        </mc:Choice>
        <mc:Fallback>
          <p:sp>
            <p:nvSpPr>
              <p:cNvPr id="3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947" y="1875570"/>
                <a:ext cx="6298388" cy="1577996"/>
              </a:xfrm>
              <a:prstGeom prst="rect">
                <a:avLst/>
              </a:prstGeom>
              <a:blipFill rotWithShape="1">
                <a:blip r:embed="rId1"/>
                <a:stretch>
                  <a:fillRect l="-4" t="-26" r="1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12"/>
          <p:cNvSpPr txBox="1"/>
          <p:nvPr/>
        </p:nvSpPr>
        <p:spPr>
          <a:xfrm>
            <a:off x="1798346" y="3613374"/>
            <a:ext cx="9606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上述假设含义：残差项与因变量无关，残差项之间无相关性。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ea typeface="思源黑体 CN Medium" pitchFamily="34" charset="-122"/>
            </a:endParaRP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方便利用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高斯分布性质求解方程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ea typeface="思源黑体 CN Medium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8"/>
              <p:cNvSpPr txBox="1"/>
              <p:nvPr/>
            </p:nvSpPr>
            <p:spPr>
              <a:xfrm>
                <a:off x="5305250" y="4632070"/>
                <a:ext cx="6460622" cy="2225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/>
                        <a:ea typeface="微软雅黑" panose="020B0503020204020204" pitchFamily="34" charset="-122"/>
                      </a:rPr>
                      <m:t>令</m:t>
                    </m:r>
                    <m:r>
                      <a:rPr lang="en-US" altLang="zh-CN" sz="2400" b="0" i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  <m:r>
                      <a:rPr lang="zh-CN" altLang="en-US" sz="240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𝜕</m:t>
                    </m:r>
                    <m:r>
                      <a:rPr lang="zh-CN" altLang="en-US" sz="2400" i="1">
                        <a:latin typeface="Cambria Math" panose="02040503050406030204"/>
                        <a:ea typeface="微软雅黑" panose="020B0503020204020204" pitchFamily="34" charset="-122"/>
                      </a:rPr>
                      <m:t>𝜑</m:t>
                    </m:r>
                    <m:r>
                      <a:rPr lang="en-US" altLang="zh-CN" sz="24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lang="zh-CN" altLang="en-US" sz="24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)/</m:t>
                    </m:r>
                    <m:r>
                      <a:rPr lang="zh-CN" altLang="en-US" sz="24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𝜕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       </m:t>
                    </m:r>
                  </m:oMath>
                </a14:m>
                <a:endParaRPr lang="en-US" altLang="zh-CN" sz="2400" b="0" i="0" dirty="0">
                  <a:latin typeface="Cambria Math" panose="02040503050406030204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/>
                        <a:ea typeface="微软雅黑" panose="020B0503020204020204" pitchFamily="34" charset="-122"/>
                      </a:rPr>
                      <m:t>𝜕𝜑</m:t>
                    </m:r>
                    <m:r>
                      <a:rPr lang="en-US" altLang="zh-CN" sz="2400" i="1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/>
                        <a:ea typeface="微软雅黑" panose="020B0503020204020204" pitchFamily="34" charset="-122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/>
                        <a:ea typeface="微软雅黑" panose="020B0503020204020204" pitchFamily="34" charset="-122"/>
                      </a:rPr>
                      <m:t>)/</m:t>
                    </m:r>
                    <m:r>
                      <a:rPr lang="zh-CN" altLang="en-US" sz="2400" i="1">
                        <a:latin typeface="Cambria Math" panose="02040503050406030204"/>
                        <a:ea typeface="微软雅黑" panose="020B0503020204020204" pitchFamily="34" charset="-122"/>
                      </a:rPr>
                      <m:t>𝜕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 dirty="0" smtClean="0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=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r>
                                  <a:rPr lang="en-US" altLang="zh-CN" sz="2400" i="1" dirty="0">
                                    <a:latin typeface="Cambria Math" panose="02040503050406030204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latin typeface="Cambria Math" panose="02040503050406030204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sz="2400" b="0" i="1" dirty="0" smtClean="0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/>
                                    <a:ea typeface="微软雅黑" panose="020B0503020204020204" pitchFamily="34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/>
                                    <a:ea typeface="微软雅黑" panose="020B0503020204020204" pitchFamily="34" charset="-122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CN" sz="2400" b="0" i="1" dirty="0" smtClean="0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 dirty="0" smtClean="0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=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400" b="0" i="1" dirty="0" smtClean="0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dirty="0" smtClean="0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sz="2400" b="0" i="1" dirty="0" smtClean="0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)</m:t>
                            </m:r>
                          </m:e>
                        </m:nary>
                        <m:r>
                          <a:rPr lang="en-US" altLang="zh-CN" sz="2400" b="0" i="1" dirty="0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^</m:t>
                        </m:r>
                        <m:r>
                          <a:rPr lang="en-US" altLang="zh-CN" sz="2400" b="0" i="1" dirty="0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dirty="0">
                    <a:solidFill>
                      <a:schemeClr val="accent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zh-CN" altLang="en-US" sz="2400" b="0" dirty="0">
                    <a:solidFill>
                      <a:schemeClr val="accent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？</a:t>
                </a:r>
                <a:endParaRPr lang="en-US" altLang="zh-CN" sz="2400" b="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0" i="1" dirty="0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>
                    <a:solidFill>
                      <a:schemeClr val="accent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？</a:t>
                </a:r>
                <a:endParaRPr lang="zh-CN" altLang="en-US" sz="24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3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50" y="4632070"/>
                <a:ext cx="6460622" cy="2225930"/>
              </a:xfrm>
              <a:prstGeom prst="rect">
                <a:avLst/>
              </a:prstGeom>
              <a:blipFill rotWithShape="1">
                <a:blip r:embed="rId2"/>
                <a:stretch>
                  <a:fillRect l="-7" t="-17" r="9" b="-3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798346" y="4604179"/>
                <a:ext cx="3144801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accent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所以，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/>
                        <a:ea typeface="微软雅黑" panose="020B0503020204020204" pitchFamily="34" charset="-122"/>
                      </a:rPr>
                      <m:t>𝜑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𝜃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400</m:t>
                        </m:r>
                        <m:r>
                          <a:rPr lang="en-US" altLang="zh-CN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2014</m:t>
                        </m:r>
                        <m:r>
                          <a:rPr lang="en-US" altLang="zh-CN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/>
                        <a:ea typeface="微软雅黑" panose="020B0503020204020204" pitchFamily="34" charset="-122"/>
                      </a:rPr>
                      <m:t>+</m:t>
                    </m:r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330</m:t>
                          </m:r>
                          <m:r>
                            <a:rPr lang="en-US" altLang="zh-CN" sz="20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1600</m:t>
                          </m:r>
                          <m:r>
                            <a:rPr lang="en-US" altLang="zh-CN" sz="20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369</m:t>
                        </m:r>
                        <m:r>
                          <a:rPr lang="en-US" altLang="zh-CN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1600</m:t>
                        </m:r>
                        <m:r>
                          <a:rPr lang="en-US" altLang="zh-CN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232</m:t>
                        </m:r>
                        <m:r>
                          <a:rPr lang="en-US" altLang="zh-CN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1416</m:t>
                        </m:r>
                        <m:r>
                          <a:rPr lang="en-US" altLang="zh-CN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540</m:t>
                        </m:r>
                        <m:r>
                          <a:rPr lang="en-US" altLang="zh-CN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3000</m:t>
                        </m:r>
                        <m:r>
                          <a:rPr lang="en-US" altLang="zh-CN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46" y="4604179"/>
                <a:ext cx="3144801" cy="1938992"/>
              </a:xfrm>
              <a:prstGeom prst="rect">
                <a:avLst/>
              </a:prstGeom>
              <a:blipFill rotWithShape="1">
                <a:blip r:embed="rId3"/>
                <a:stretch>
                  <a:fillRect l="-1" t="-22" r="10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E682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思源黑体 CN Medium" pitchFamily="34" charset="-122"/>
            <a:ea typeface="思源黑体 CN Medium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2306</Words>
  <Application>WPS 演示</Application>
  <PresentationFormat>宽屏</PresentationFormat>
  <Paragraphs>401</Paragraphs>
  <Slides>26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Arial</vt:lpstr>
      <vt:lpstr>宋体</vt:lpstr>
      <vt:lpstr>Wingdings</vt:lpstr>
      <vt:lpstr>思源黑体 CN Medium</vt:lpstr>
      <vt:lpstr>黑体</vt:lpstr>
      <vt:lpstr>微软雅黑</vt:lpstr>
      <vt:lpstr>Wingdings 3</vt:lpstr>
      <vt:lpstr>Cambria Math</vt:lpstr>
      <vt:lpstr>Cambria Math</vt:lpstr>
      <vt:lpstr>Arial Unicode MS</vt:lpstr>
      <vt:lpstr>Arial Black</vt:lpstr>
      <vt:lpstr>等线</vt:lpstr>
      <vt:lpstr>思源黑体 CN Medium</vt:lpstr>
      <vt:lpstr>Calibri</vt:lpstr>
      <vt:lpstr>Office 主题​​</vt:lpstr>
      <vt:lpstr> -从构建到产品运营实战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POINT.小数点数据 VBA for Excel（初级）</dc:title>
  <dc:creator>lijuan yao</dc:creator>
  <cp:lastModifiedBy>EⅤA</cp:lastModifiedBy>
  <cp:revision>888</cp:revision>
  <dcterms:created xsi:type="dcterms:W3CDTF">2018-07-03T11:29:00Z</dcterms:created>
  <dcterms:modified xsi:type="dcterms:W3CDTF">2021-05-30T00:39:29Z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A45FD5CC9F9740209A2722E530E80239</vt:lpwstr>
  </property>
  <property fmtid="{D5CDD505-2E9C-101B-9397-08002B2CF9AE}" pid="3" name="KSOProductBuildVer">
    <vt:lpwstr>2052-11.1.0.10495</vt:lpwstr>
  </property>
</Properties>
</file>