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66" r:id="rId5"/>
    <p:sldId id="452" r:id="rId6"/>
    <p:sldId id="324" r:id="rId7"/>
    <p:sldId id="581" r:id="rId8"/>
    <p:sldId id="583" r:id="rId9"/>
    <p:sldId id="582" r:id="rId10"/>
    <p:sldId id="686" r:id="rId11"/>
    <p:sldId id="268" r:id="rId12"/>
    <p:sldId id="608" r:id="rId13"/>
    <p:sldId id="637" r:id="rId14"/>
    <p:sldId id="269" r:id="rId15"/>
    <p:sldId id="627" r:id="rId16"/>
    <p:sldId id="667" r:id="rId17"/>
    <p:sldId id="639" r:id="rId18"/>
    <p:sldId id="628" r:id="rId19"/>
    <p:sldId id="760" r:id="rId20"/>
    <p:sldId id="761" r:id="rId21"/>
    <p:sldId id="687" r:id="rId22"/>
    <p:sldId id="654" r:id="rId23"/>
    <p:sldId id="661" r:id="rId24"/>
    <p:sldId id="732" r:id="rId25"/>
    <p:sldId id="733" r:id="rId26"/>
    <p:sldId id="739" r:id="rId28"/>
    <p:sldId id="734" r:id="rId29"/>
    <p:sldId id="735" r:id="rId30"/>
    <p:sldId id="737" r:id="rId31"/>
    <p:sldId id="738" r:id="rId32"/>
    <p:sldId id="675" r:id="rId33"/>
    <p:sldId id="715" r:id="rId34"/>
    <p:sldId id="716" r:id="rId35"/>
    <p:sldId id="723" r:id="rId36"/>
    <p:sldId id="724" r:id="rId37"/>
    <p:sldId id="755" r:id="rId38"/>
    <p:sldId id="717" r:id="rId39"/>
    <p:sldId id="752" r:id="rId40"/>
    <p:sldId id="650" r:id="rId41"/>
    <p:sldId id="293"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6109"/>
    <a:srgbClr val="3020AA"/>
    <a:srgbClr val="267C9A"/>
    <a:srgbClr val="383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516" y="-102"/>
      </p:cViewPr>
      <p:guideLst>
        <p:guide orient="horz" pos="2341"/>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88.wmf"/><Relationship Id="rId1" Type="http://schemas.openxmlformats.org/officeDocument/2006/relationships/image" Target="../media/image107.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image" Target="../media/image24.wmf"/><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2" Type="http://schemas.openxmlformats.org/officeDocument/2006/relationships/image" Target="../media/image38.wmf"/><Relationship Id="rId21" Type="http://schemas.openxmlformats.org/officeDocument/2006/relationships/image" Target="../media/image37.wmf"/><Relationship Id="rId20" Type="http://schemas.openxmlformats.org/officeDocument/2006/relationships/image" Target="../media/image36.wmf"/><Relationship Id="rId2" Type="http://schemas.openxmlformats.org/officeDocument/2006/relationships/image" Target="../media/image18.wmf"/><Relationship Id="rId19" Type="http://schemas.openxmlformats.org/officeDocument/2006/relationships/image" Target="../media/image35.wmf"/><Relationship Id="rId18" Type="http://schemas.openxmlformats.org/officeDocument/2006/relationships/image" Target="../media/image34.wmf"/><Relationship Id="rId17" Type="http://schemas.openxmlformats.org/officeDocument/2006/relationships/image" Target="../media/image33.wmf"/><Relationship Id="rId16" Type="http://schemas.openxmlformats.org/officeDocument/2006/relationships/image" Target="../media/image32.wmf"/><Relationship Id="rId15" Type="http://schemas.openxmlformats.org/officeDocument/2006/relationships/image" Target="../media/image31.wmf"/><Relationship Id="rId14" Type="http://schemas.openxmlformats.org/officeDocument/2006/relationships/image" Target="../media/image30.wmf"/><Relationship Id="rId13" Type="http://schemas.openxmlformats.org/officeDocument/2006/relationships/image" Target="../media/image29.wmf"/><Relationship Id="rId12" Type="http://schemas.openxmlformats.org/officeDocument/2006/relationships/image" Target="../media/image28.wmf"/><Relationship Id="rId11" Type="http://schemas.openxmlformats.org/officeDocument/2006/relationships/image" Target="../media/image27.wmf"/><Relationship Id="rId10" Type="http://schemas.openxmlformats.org/officeDocument/2006/relationships/image" Target="../media/image26.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7" Type="http://schemas.openxmlformats.org/officeDocument/2006/relationships/image" Target="../media/image69.wmf"/><Relationship Id="rId26" Type="http://schemas.openxmlformats.org/officeDocument/2006/relationships/image" Target="../media/image68.wmf"/><Relationship Id="rId25" Type="http://schemas.openxmlformats.org/officeDocument/2006/relationships/image" Target="../media/image67.wmf"/><Relationship Id="rId24" Type="http://schemas.openxmlformats.org/officeDocument/2006/relationships/image" Target="../media/image66.wmf"/><Relationship Id="rId23" Type="http://schemas.openxmlformats.org/officeDocument/2006/relationships/image" Target="../media/image65.wmf"/><Relationship Id="rId22" Type="http://schemas.openxmlformats.org/officeDocument/2006/relationships/image" Target="../media/image64.wmf"/><Relationship Id="rId21" Type="http://schemas.openxmlformats.org/officeDocument/2006/relationships/image" Target="../media/image63.wmf"/><Relationship Id="rId20" Type="http://schemas.openxmlformats.org/officeDocument/2006/relationships/image" Target="../media/image62.wmf"/><Relationship Id="rId2" Type="http://schemas.openxmlformats.org/officeDocument/2006/relationships/image" Target="../media/image44.wmf"/><Relationship Id="rId19" Type="http://schemas.openxmlformats.org/officeDocument/2006/relationships/image" Target="../media/image61.wmf"/><Relationship Id="rId18" Type="http://schemas.openxmlformats.org/officeDocument/2006/relationships/image" Target="../media/image60.wmf"/><Relationship Id="rId17" Type="http://schemas.openxmlformats.org/officeDocument/2006/relationships/image" Target="../media/image59.wmf"/><Relationship Id="rId16" Type="http://schemas.openxmlformats.org/officeDocument/2006/relationships/image" Target="../media/image58.wmf"/><Relationship Id="rId15" Type="http://schemas.openxmlformats.org/officeDocument/2006/relationships/image" Target="../media/image57.wmf"/><Relationship Id="rId14" Type="http://schemas.openxmlformats.org/officeDocument/2006/relationships/image" Target="../media/image56.wmf"/><Relationship Id="rId13" Type="http://schemas.openxmlformats.org/officeDocument/2006/relationships/image" Target="../media/image55.wmf"/><Relationship Id="rId12" Type="http://schemas.openxmlformats.org/officeDocument/2006/relationships/image" Target="../media/image54.wmf"/><Relationship Id="rId11" Type="http://schemas.openxmlformats.org/officeDocument/2006/relationships/image" Target="../media/image53.wmf"/><Relationship Id="rId10" Type="http://schemas.openxmlformats.org/officeDocument/2006/relationships/image" Target="../media/image52.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8B37D-EA4C-4F37-92A9-F71050E7C5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DBC5A-2BDA-4A60-9B21-232BB7B4AB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3.wmf"/><Relationship Id="rId7" Type="http://schemas.openxmlformats.org/officeDocument/2006/relationships/oleObject" Target="../embeddings/oleObject4.bin"/><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5.wmf"/><Relationship Id="rId11" Type="http://schemas.openxmlformats.org/officeDocument/2006/relationships/oleObject" Target="../embeddings/oleObject6.bin"/><Relationship Id="rId10" Type="http://schemas.openxmlformats.org/officeDocument/2006/relationships/image" Target="../media/image14.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0.wmf"/><Relationship Id="rId7" Type="http://schemas.openxmlformats.org/officeDocument/2006/relationships/oleObject" Target="../embeddings/oleObject10.bin"/><Relationship Id="rId6" Type="http://schemas.openxmlformats.org/officeDocument/2006/relationships/image" Target="../media/image19.wmf"/><Relationship Id="rId5" Type="http://schemas.openxmlformats.org/officeDocument/2006/relationships/oleObject" Target="../embeddings/oleObject9.bin"/><Relationship Id="rId47" Type="http://schemas.openxmlformats.org/officeDocument/2006/relationships/vmlDrawing" Target="../drawings/vmlDrawing2.vml"/><Relationship Id="rId46" Type="http://schemas.openxmlformats.org/officeDocument/2006/relationships/slideLayout" Target="../slideLayouts/slideLayout2.xml"/><Relationship Id="rId45" Type="http://schemas.openxmlformats.org/officeDocument/2006/relationships/oleObject" Target="../embeddings/oleObject29.bin"/><Relationship Id="rId44" Type="http://schemas.openxmlformats.org/officeDocument/2006/relationships/image" Target="../media/image38.wmf"/><Relationship Id="rId43" Type="http://schemas.openxmlformats.org/officeDocument/2006/relationships/oleObject" Target="../embeddings/oleObject28.bin"/><Relationship Id="rId42" Type="http://schemas.openxmlformats.org/officeDocument/2006/relationships/image" Target="../media/image37.wmf"/><Relationship Id="rId41" Type="http://schemas.openxmlformats.org/officeDocument/2006/relationships/oleObject" Target="../embeddings/oleObject27.bin"/><Relationship Id="rId40" Type="http://schemas.openxmlformats.org/officeDocument/2006/relationships/image" Target="../media/image36.wmf"/><Relationship Id="rId4" Type="http://schemas.openxmlformats.org/officeDocument/2006/relationships/image" Target="../media/image18.wmf"/><Relationship Id="rId39" Type="http://schemas.openxmlformats.org/officeDocument/2006/relationships/oleObject" Target="../embeddings/oleObject26.bin"/><Relationship Id="rId38" Type="http://schemas.openxmlformats.org/officeDocument/2006/relationships/image" Target="../media/image35.wmf"/><Relationship Id="rId37" Type="http://schemas.openxmlformats.org/officeDocument/2006/relationships/oleObject" Target="../embeddings/oleObject25.bin"/><Relationship Id="rId36" Type="http://schemas.openxmlformats.org/officeDocument/2006/relationships/image" Target="../media/image34.wmf"/><Relationship Id="rId35" Type="http://schemas.openxmlformats.org/officeDocument/2006/relationships/oleObject" Target="../embeddings/oleObject24.bin"/><Relationship Id="rId34" Type="http://schemas.openxmlformats.org/officeDocument/2006/relationships/image" Target="../media/image33.wmf"/><Relationship Id="rId33" Type="http://schemas.openxmlformats.org/officeDocument/2006/relationships/oleObject" Target="../embeddings/oleObject23.bin"/><Relationship Id="rId32" Type="http://schemas.openxmlformats.org/officeDocument/2006/relationships/image" Target="../media/image32.wmf"/><Relationship Id="rId31" Type="http://schemas.openxmlformats.org/officeDocument/2006/relationships/oleObject" Target="../embeddings/oleObject22.bin"/><Relationship Id="rId30" Type="http://schemas.openxmlformats.org/officeDocument/2006/relationships/image" Target="../media/image31.wmf"/><Relationship Id="rId3" Type="http://schemas.openxmlformats.org/officeDocument/2006/relationships/oleObject" Target="../embeddings/oleObject8.bin"/><Relationship Id="rId29" Type="http://schemas.openxmlformats.org/officeDocument/2006/relationships/oleObject" Target="../embeddings/oleObject21.bin"/><Relationship Id="rId28" Type="http://schemas.openxmlformats.org/officeDocument/2006/relationships/image" Target="../media/image30.wmf"/><Relationship Id="rId27" Type="http://schemas.openxmlformats.org/officeDocument/2006/relationships/oleObject" Target="../embeddings/oleObject20.bin"/><Relationship Id="rId26" Type="http://schemas.openxmlformats.org/officeDocument/2006/relationships/image" Target="../media/image29.wmf"/><Relationship Id="rId25" Type="http://schemas.openxmlformats.org/officeDocument/2006/relationships/oleObject" Target="../embeddings/oleObject19.bin"/><Relationship Id="rId24" Type="http://schemas.openxmlformats.org/officeDocument/2006/relationships/image" Target="../media/image28.wmf"/><Relationship Id="rId23" Type="http://schemas.openxmlformats.org/officeDocument/2006/relationships/oleObject" Target="../embeddings/oleObject18.bin"/><Relationship Id="rId22" Type="http://schemas.openxmlformats.org/officeDocument/2006/relationships/image" Target="../media/image27.wmf"/><Relationship Id="rId21" Type="http://schemas.openxmlformats.org/officeDocument/2006/relationships/oleObject" Target="../embeddings/oleObject17.bin"/><Relationship Id="rId20" Type="http://schemas.openxmlformats.org/officeDocument/2006/relationships/image" Target="../media/image26.wmf"/><Relationship Id="rId2" Type="http://schemas.openxmlformats.org/officeDocument/2006/relationships/image" Target="../media/image17.wmf"/><Relationship Id="rId19" Type="http://schemas.openxmlformats.org/officeDocument/2006/relationships/oleObject" Target="../embeddings/oleObject16.bin"/><Relationship Id="rId18" Type="http://schemas.openxmlformats.org/officeDocument/2006/relationships/image" Target="../media/image25.wmf"/><Relationship Id="rId17" Type="http://schemas.openxmlformats.org/officeDocument/2006/relationships/oleObject" Target="../embeddings/oleObject15.bin"/><Relationship Id="rId16" Type="http://schemas.openxmlformats.org/officeDocument/2006/relationships/image" Target="../media/image24.wmf"/><Relationship Id="rId15" Type="http://schemas.openxmlformats.org/officeDocument/2006/relationships/oleObject" Target="../embeddings/oleObject14.bin"/><Relationship Id="rId14" Type="http://schemas.openxmlformats.org/officeDocument/2006/relationships/image" Target="../media/image23.wmf"/><Relationship Id="rId13" Type="http://schemas.openxmlformats.org/officeDocument/2006/relationships/oleObject" Target="../embeddings/oleObject13.bin"/><Relationship Id="rId12" Type="http://schemas.openxmlformats.org/officeDocument/2006/relationships/image" Target="../media/image22.wmf"/><Relationship Id="rId11" Type="http://schemas.openxmlformats.org/officeDocument/2006/relationships/oleObject" Target="../embeddings/oleObject12.bin"/><Relationship Id="rId10" Type="http://schemas.openxmlformats.org/officeDocument/2006/relationships/image" Target="../media/image21.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46.wmf"/><Relationship Id="rId7" Type="http://schemas.openxmlformats.org/officeDocument/2006/relationships/oleObject" Target="../embeddings/oleObject33.bin"/><Relationship Id="rId6" Type="http://schemas.openxmlformats.org/officeDocument/2006/relationships/image" Target="../media/image45.wmf"/><Relationship Id="rId56" Type="http://schemas.openxmlformats.org/officeDocument/2006/relationships/vmlDrawing" Target="../drawings/vmlDrawing3.vml"/><Relationship Id="rId55" Type="http://schemas.openxmlformats.org/officeDocument/2006/relationships/slideLayout" Target="../slideLayouts/slideLayout2.xml"/><Relationship Id="rId54" Type="http://schemas.openxmlformats.org/officeDocument/2006/relationships/image" Target="../media/image69.wmf"/><Relationship Id="rId53" Type="http://schemas.openxmlformats.org/officeDocument/2006/relationships/oleObject" Target="../embeddings/oleObject56.bin"/><Relationship Id="rId52" Type="http://schemas.openxmlformats.org/officeDocument/2006/relationships/image" Target="../media/image68.wmf"/><Relationship Id="rId51" Type="http://schemas.openxmlformats.org/officeDocument/2006/relationships/oleObject" Target="../embeddings/oleObject55.bin"/><Relationship Id="rId50" Type="http://schemas.openxmlformats.org/officeDocument/2006/relationships/image" Target="../media/image67.wmf"/><Relationship Id="rId5" Type="http://schemas.openxmlformats.org/officeDocument/2006/relationships/oleObject" Target="../embeddings/oleObject32.bin"/><Relationship Id="rId49" Type="http://schemas.openxmlformats.org/officeDocument/2006/relationships/oleObject" Target="../embeddings/oleObject54.bin"/><Relationship Id="rId48" Type="http://schemas.openxmlformats.org/officeDocument/2006/relationships/image" Target="../media/image66.wmf"/><Relationship Id="rId47" Type="http://schemas.openxmlformats.org/officeDocument/2006/relationships/oleObject" Target="../embeddings/oleObject53.bin"/><Relationship Id="rId46" Type="http://schemas.openxmlformats.org/officeDocument/2006/relationships/image" Target="../media/image65.wmf"/><Relationship Id="rId45" Type="http://schemas.openxmlformats.org/officeDocument/2006/relationships/oleObject" Target="../embeddings/oleObject52.bin"/><Relationship Id="rId44" Type="http://schemas.openxmlformats.org/officeDocument/2006/relationships/image" Target="../media/image64.wmf"/><Relationship Id="rId43" Type="http://schemas.openxmlformats.org/officeDocument/2006/relationships/oleObject" Target="../embeddings/oleObject51.bin"/><Relationship Id="rId42" Type="http://schemas.openxmlformats.org/officeDocument/2006/relationships/image" Target="../media/image63.wmf"/><Relationship Id="rId41" Type="http://schemas.openxmlformats.org/officeDocument/2006/relationships/oleObject" Target="../embeddings/oleObject50.bin"/><Relationship Id="rId40" Type="http://schemas.openxmlformats.org/officeDocument/2006/relationships/image" Target="../media/image62.wmf"/><Relationship Id="rId4" Type="http://schemas.openxmlformats.org/officeDocument/2006/relationships/image" Target="../media/image44.wmf"/><Relationship Id="rId39" Type="http://schemas.openxmlformats.org/officeDocument/2006/relationships/oleObject" Target="../embeddings/oleObject49.bin"/><Relationship Id="rId38" Type="http://schemas.openxmlformats.org/officeDocument/2006/relationships/image" Target="../media/image61.wmf"/><Relationship Id="rId37" Type="http://schemas.openxmlformats.org/officeDocument/2006/relationships/oleObject" Target="../embeddings/oleObject48.bin"/><Relationship Id="rId36" Type="http://schemas.openxmlformats.org/officeDocument/2006/relationships/image" Target="../media/image60.wmf"/><Relationship Id="rId35" Type="http://schemas.openxmlformats.org/officeDocument/2006/relationships/oleObject" Target="../embeddings/oleObject47.bin"/><Relationship Id="rId34" Type="http://schemas.openxmlformats.org/officeDocument/2006/relationships/image" Target="../media/image59.wmf"/><Relationship Id="rId33" Type="http://schemas.openxmlformats.org/officeDocument/2006/relationships/oleObject" Target="../embeddings/oleObject46.bin"/><Relationship Id="rId32" Type="http://schemas.openxmlformats.org/officeDocument/2006/relationships/image" Target="../media/image58.wmf"/><Relationship Id="rId31" Type="http://schemas.openxmlformats.org/officeDocument/2006/relationships/oleObject" Target="../embeddings/oleObject45.bin"/><Relationship Id="rId30" Type="http://schemas.openxmlformats.org/officeDocument/2006/relationships/image" Target="../media/image57.wmf"/><Relationship Id="rId3" Type="http://schemas.openxmlformats.org/officeDocument/2006/relationships/oleObject" Target="../embeddings/oleObject31.bin"/><Relationship Id="rId29" Type="http://schemas.openxmlformats.org/officeDocument/2006/relationships/oleObject" Target="../embeddings/oleObject44.bin"/><Relationship Id="rId28" Type="http://schemas.openxmlformats.org/officeDocument/2006/relationships/image" Target="../media/image56.wmf"/><Relationship Id="rId27" Type="http://schemas.openxmlformats.org/officeDocument/2006/relationships/oleObject" Target="../embeddings/oleObject43.bin"/><Relationship Id="rId26" Type="http://schemas.openxmlformats.org/officeDocument/2006/relationships/image" Target="../media/image55.wmf"/><Relationship Id="rId25" Type="http://schemas.openxmlformats.org/officeDocument/2006/relationships/oleObject" Target="../embeddings/oleObject42.bin"/><Relationship Id="rId24" Type="http://schemas.openxmlformats.org/officeDocument/2006/relationships/image" Target="../media/image54.wmf"/><Relationship Id="rId23" Type="http://schemas.openxmlformats.org/officeDocument/2006/relationships/oleObject" Target="../embeddings/oleObject41.bin"/><Relationship Id="rId22" Type="http://schemas.openxmlformats.org/officeDocument/2006/relationships/image" Target="../media/image53.wmf"/><Relationship Id="rId21" Type="http://schemas.openxmlformats.org/officeDocument/2006/relationships/oleObject" Target="../embeddings/oleObject40.bin"/><Relationship Id="rId20" Type="http://schemas.openxmlformats.org/officeDocument/2006/relationships/image" Target="../media/image52.wmf"/><Relationship Id="rId2" Type="http://schemas.openxmlformats.org/officeDocument/2006/relationships/image" Target="../media/image43.wmf"/><Relationship Id="rId19" Type="http://schemas.openxmlformats.org/officeDocument/2006/relationships/oleObject" Target="../embeddings/oleObject39.bin"/><Relationship Id="rId18" Type="http://schemas.openxmlformats.org/officeDocument/2006/relationships/image" Target="../media/image51.wmf"/><Relationship Id="rId17" Type="http://schemas.openxmlformats.org/officeDocument/2006/relationships/oleObject" Target="../embeddings/oleObject38.bin"/><Relationship Id="rId16" Type="http://schemas.openxmlformats.org/officeDocument/2006/relationships/image" Target="../media/image50.wmf"/><Relationship Id="rId15" Type="http://schemas.openxmlformats.org/officeDocument/2006/relationships/oleObject" Target="../embeddings/oleObject37.bin"/><Relationship Id="rId14" Type="http://schemas.openxmlformats.org/officeDocument/2006/relationships/image" Target="../media/image49.wmf"/><Relationship Id="rId13" Type="http://schemas.openxmlformats.org/officeDocument/2006/relationships/oleObject" Target="../embeddings/oleObject36.bin"/><Relationship Id="rId12" Type="http://schemas.openxmlformats.org/officeDocument/2006/relationships/image" Target="../media/image48.wmf"/><Relationship Id="rId11" Type="http://schemas.openxmlformats.org/officeDocument/2006/relationships/oleObject" Target="../embeddings/oleObject35.bin"/><Relationship Id="rId10" Type="http://schemas.openxmlformats.org/officeDocument/2006/relationships/image" Target="../media/image47.wmf"/><Relationship Id="rId1"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0.png"/><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77.wmf"/><Relationship Id="rId7" Type="http://schemas.openxmlformats.org/officeDocument/2006/relationships/oleObject" Target="../embeddings/oleObject57.bin"/><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5" Type="http://schemas.openxmlformats.org/officeDocument/2006/relationships/notesSlide" Target="../notesSlides/notesSlide1.xml"/><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79.wmf"/><Relationship Id="rId11" Type="http://schemas.openxmlformats.org/officeDocument/2006/relationships/oleObject" Target="../embeddings/oleObject59.bin"/><Relationship Id="rId10" Type="http://schemas.openxmlformats.org/officeDocument/2006/relationships/image" Target="../media/image78.wmf"/><Relationship Id="rId1" Type="http://schemas.openxmlformats.org/officeDocument/2006/relationships/image" Target="../media/image71.png"/></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oleObject" Target="../embeddings/oleObject62.bin"/><Relationship Id="rId4" Type="http://schemas.openxmlformats.org/officeDocument/2006/relationships/image" Target="../media/image81.wmf"/><Relationship Id="rId3" Type="http://schemas.openxmlformats.org/officeDocument/2006/relationships/oleObject" Target="../embeddings/oleObject61.bin"/><Relationship Id="rId2" Type="http://schemas.openxmlformats.org/officeDocument/2006/relationships/image" Target="../media/image80.wmf"/><Relationship Id="rId1" Type="http://schemas.openxmlformats.org/officeDocument/2006/relationships/oleObject" Target="../embeddings/oleObject60.bin"/></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0.wmf"/><Relationship Id="rId7" Type="http://schemas.openxmlformats.org/officeDocument/2006/relationships/oleObject" Target="../embeddings/oleObject66.bin"/><Relationship Id="rId6" Type="http://schemas.openxmlformats.org/officeDocument/2006/relationships/image" Target="../media/image89.wmf"/><Relationship Id="rId5" Type="http://schemas.openxmlformats.org/officeDocument/2006/relationships/oleObject" Target="../embeddings/oleObject65.bin"/><Relationship Id="rId4" Type="http://schemas.openxmlformats.org/officeDocument/2006/relationships/image" Target="../media/image88.wmf"/><Relationship Id="rId3" Type="http://schemas.openxmlformats.org/officeDocument/2006/relationships/oleObject" Target="../embeddings/oleObject64.bin"/><Relationship Id="rId2" Type="http://schemas.openxmlformats.org/officeDocument/2006/relationships/image" Target="../media/image87.wmf"/><Relationship Id="rId10" Type="http://schemas.openxmlformats.org/officeDocument/2006/relationships/vmlDrawing" Target="../drawings/vmlDrawing6.vml"/><Relationship Id="rId1" Type="http://schemas.openxmlformats.org/officeDocument/2006/relationships/oleObject" Target="../embeddings/oleObject63.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92.wmf"/><Relationship Id="rId3" Type="http://schemas.openxmlformats.org/officeDocument/2006/relationships/oleObject" Target="../embeddings/oleObject68.bin"/><Relationship Id="rId2" Type="http://schemas.openxmlformats.org/officeDocument/2006/relationships/image" Target="../media/image91.wmf"/><Relationship Id="rId1" Type="http://schemas.openxmlformats.org/officeDocument/2006/relationships/oleObject" Target="../embeddings/oleObject67.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96.wmf"/><Relationship Id="rId7" Type="http://schemas.openxmlformats.org/officeDocument/2006/relationships/oleObject" Target="../embeddings/oleObject72.bin"/><Relationship Id="rId6" Type="http://schemas.openxmlformats.org/officeDocument/2006/relationships/image" Target="../media/image95.wmf"/><Relationship Id="rId5" Type="http://schemas.openxmlformats.org/officeDocument/2006/relationships/oleObject" Target="../embeddings/oleObject71.bin"/><Relationship Id="rId4" Type="http://schemas.openxmlformats.org/officeDocument/2006/relationships/image" Target="../media/image94.wmf"/><Relationship Id="rId3" Type="http://schemas.openxmlformats.org/officeDocument/2006/relationships/oleObject" Target="../embeddings/oleObject70.bin"/><Relationship Id="rId2" Type="http://schemas.openxmlformats.org/officeDocument/2006/relationships/image" Target="../media/image93.wmf"/><Relationship Id="rId14" Type="http://schemas.openxmlformats.org/officeDocument/2006/relationships/vmlDrawing" Target="../drawings/vmlDrawing8.vml"/><Relationship Id="rId13" Type="http://schemas.openxmlformats.org/officeDocument/2006/relationships/slideLayout" Target="../slideLayouts/slideLayout2.xml"/><Relationship Id="rId12" Type="http://schemas.openxmlformats.org/officeDocument/2006/relationships/image" Target="../media/image98.wmf"/><Relationship Id="rId11" Type="http://schemas.openxmlformats.org/officeDocument/2006/relationships/oleObject" Target="../embeddings/oleObject74.bin"/><Relationship Id="rId10" Type="http://schemas.openxmlformats.org/officeDocument/2006/relationships/image" Target="../media/image97.wmf"/><Relationship Id="rId1" Type="http://schemas.openxmlformats.org/officeDocument/2006/relationships/oleObject" Target="../embeddings/oleObject69.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102.wmf"/><Relationship Id="rId7" Type="http://schemas.openxmlformats.org/officeDocument/2006/relationships/oleObject" Target="../embeddings/oleObject78.bin"/><Relationship Id="rId6" Type="http://schemas.openxmlformats.org/officeDocument/2006/relationships/image" Target="../media/image101.wmf"/><Relationship Id="rId5" Type="http://schemas.openxmlformats.org/officeDocument/2006/relationships/oleObject" Target="../embeddings/oleObject77.bin"/><Relationship Id="rId4" Type="http://schemas.openxmlformats.org/officeDocument/2006/relationships/image" Target="../media/image100.wmf"/><Relationship Id="rId3" Type="http://schemas.openxmlformats.org/officeDocument/2006/relationships/oleObject" Target="../embeddings/oleObject76.bin"/><Relationship Id="rId2" Type="http://schemas.openxmlformats.org/officeDocument/2006/relationships/image" Target="../media/image99.wmf"/><Relationship Id="rId15" Type="http://schemas.openxmlformats.org/officeDocument/2006/relationships/notesSlide" Target="../notesSlides/notesSlide5.xml"/><Relationship Id="rId14" Type="http://schemas.openxmlformats.org/officeDocument/2006/relationships/vmlDrawing" Target="../drawings/vmlDrawing9.vml"/><Relationship Id="rId13" Type="http://schemas.openxmlformats.org/officeDocument/2006/relationships/slideLayout" Target="../slideLayouts/slideLayout2.xml"/><Relationship Id="rId12" Type="http://schemas.openxmlformats.org/officeDocument/2006/relationships/image" Target="../media/image104.wmf"/><Relationship Id="rId11" Type="http://schemas.openxmlformats.org/officeDocument/2006/relationships/oleObject" Target="../embeddings/oleObject80.bin"/><Relationship Id="rId10" Type="http://schemas.openxmlformats.org/officeDocument/2006/relationships/image" Target="../media/image103.wmf"/><Relationship Id="rId1" Type="http://schemas.openxmlformats.org/officeDocument/2006/relationships/oleObject" Target="../embeddings/oleObject75.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106.wmf"/><Relationship Id="rId3" Type="http://schemas.openxmlformats.org/officeDocument/2006/relationships/oleObject" Target="../embeddings/oleObject82.bin"/><Relationship Id="rId2" Type="http://schemas.openxmlformats.org/officeDocument/2006/relationships/image" Target="../media/image105.wmf"/><Relationship Id="rId1" Type="http://schemas.openxmlformats.org/officeDocument/2006/relationships/oleObject" Target="../embeddings/oleObject81.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9.wmf"/><Relationship Id="rId7" Type="http://schemas.openxmlformats.org/officeDocument/2006/relationships/oleObject" Target="../embeddings/oleObject86.bin"/><Relationship Id="rId6" Type="http://schemas.openxmlformats.org/officeDocument/2006/relationships/image" Target="../media/image108.wmf"/><Relationship Id="rId5" Type="http://schemas.openxmlformats.org/officeDocument/2006/relationships/oleObject" Target="../embeddings/oleObject85.bin"/><Relationship Id="rId4" Type="http://schemas.openxmlformats.org/officeDocument/2006/relationships/image" Target="../media/image88.wmf"/><Relationship Id="rId3" Type="http://schemas.openxmlformats.org/officeDocument/2006/relationships/oleObject" Target="../embeddings/oleObject84.bin"/><Relationship Id="rId2" Type="http://schemas.openxmlformats.org/officeDocument/2006/relationships/image" Target="../media/image107.wmf"/><Relationship Id="rId10" Type="http://schemas.openxmlformats.org/officeDocument/2006/relationships/vmlDrawing" Target="../drawings/vmlDrawing11.vml"/><Relationship Id="rId1" Type="http://schemas.openxmlformats.org/officeDocument/2006/relationships/oleObject" Target="../embeddings/oleObject83.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3.wmf"/><Relationship Id="rId7" Type="http://schemas.openxmlformats.org/officeDocument/2006/relationships/oleObject" Target="../embeddings/oleObject90.bin"/><Relationship Id="rId6" Type="http://schemas.openxmlformats.org/officeDocument/2006/relationships/image" Target="../media/image112.wmf"/><Relationship Id="rId5" Type="http://schemas.openxmlformats.org/officeDocument/2006/relationships/oleObject" Target="../embeddings/oleObject89.bin"/><Relationship Id="rId4" Type="http://schemas.openxmlformats.org/officeDocument/2006/relationships/image" Target="../media/image111.wmf"/><Relationship Id="rId3" Type="http://schemas.openxmlformats.org/officeDocument/2006/relationships/oleObject" Target="../embeddings/oleObject88.bin"/><Relationship Id="rId2" Type="http://schemas.openxmlformats.org/officeDocument/2006/relationships/image" Target="../media/image110.wmf"/><Relationship Id="rId10" Type="http://schemas.openxmlformats.org/officeDocument/2006/relationships/vmlDrawing" Target="../drawings/vmlDrawing12.vml"/><Relationship Id="rId1" Type="http://schemas.openxmlformats.org/officeDocument/2006/relationships/oleObject" Target="../embeddings/oleObject8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89250" y="2606675"/>
            <a:ext cx="4406900" cy="1783715"/>
          </a:xfrm>
          <a:prstGeom prst="rect">
            <a:avLst/>
          </a:prstGeom>
          <a:noFill/>
        </p:spPr>
        <p:txBody>
          <a:bodyPr wrap="square" rtlCol="0">
            <a:spAutoFit/>
          </a:bodyPr>
          <a:lstStyle/>
          <a:p>
            <a:pPr>
              <a:spcBef>
                <a:spcPts val="600"/>
              </a:spcBef>
              <a:spcAft>
                <a:spcPts val="600"/>
              </a:spcAft>
            </a:pPr>
            <a:r>
              <a:rPr lang="zh-CN" altLang="en-US" sz="2000" dirty="0" smtClean="0">
                <a:latin typeface="楷体" panose="02010609060101010101" pitchFamily="49" charset="-122"/>
                <a:ea typeface="楷体" panose="02010609060101010101" pitchFamily="49" charset="-122"/>
                <a:cs typeface="楷体" panose="02010609060101010101" pitchFamily="49" charset="-122"/>
              </a:rPr>
              <a:t>姓    名：何苗惠</a:t>
            </a:r>
            <a:endParaRPr lang="en-US" altLang="zh-CN" sz="2000" dirty="0" smtClean="0">
              <a:latin typeface="楷体" panose="02010609060101010101" pitchFamily="49" charset="-122"/>
              <a:ea typeface="楷体" panose="02010609060101010101" pitchFamily="49" charset="-122"/>
              <a:cs typeface="楷体" panose="02010609060101010101" pitchFamily="49" charset="-122"/>
            </a:endParaRPr>
          </a:p>
          <a:p>
            <a:pPr>
              <a:spcBef>
                <a:spcPts val="600"/>
              </a:spcBef>
              <a:spcAft>
                <a:spcPts val="600"/>
              </a:spcAft>
            </a:pPr>
            <a:r>
              <a:rPr lang="zh-CN" altLang="en-US" sz="2000" dirty="0" smtClean="0">
                <a:latin typeface="楷体" panose="02010609060101010101" pitchFamily="49" charset="-122"/>
                <a:ea typeface="楷体" panose="02010609060101010101" pitchFamily="49" charset="-122"/>
                <a:cs typeface="楷体" panose="02010609060101010101" pitchFamily="49" charset="-122"/>
              </a:rPr>
              <a:t>专    业：运筹学与控制论</a:t>
            </a:r>
            <a:endParaRPr lang="en-US" altLang="zh-CN" sz="2000" dirty="0" smtClean="0">
              <a:latin typeface="楷体" panose="02010609060101010101" pitchFamily="49" charset="-122"/>
              <a:ea typeface="楷体" panose="02010609060101010101" pitchFamily="49" charset="-122"/>
              <a:cs typeface="楷体" panose="02010609060101010101" pitchFamily="49" charset="-122"/>
            </a:endParaRPr>
          </a:p>
          <a:p>
            <a:pPr>
              <a:spcBef>
                <a:spcPts val="600"/>
              </a:spcBef>
              <a:spcAft>
                <a:spcPts val="600"/>
              </a:spcAft>
            </a:pPr>
            <a:r>
              <a:rPr lang="zh-CN" altLang="en-US" sz="2000" dirty="0" smtClean="0">
                <a:latin typeface="楷体" panose="02010609060101010101" pitchFamily="49" charset="-122"/>
                <a:ea typeface="楷体" panose="02010609060101010101" pitchFamily="49" charset="-122"/>
                <a:cs typeface="楷体" panose="02010609060101010101" pitchFamily="49" charset="-122"/>
              </a:rPr>
              <a:t>研究方向：最优化理论与算法</a:t>
            </a:r>
            <a:endParaRPr lang="en-US" altLang="zh-CN" sz="2000" dirty="0" smtClean="0">
              <a:latin typeface="楷体" panose="02010609060101010101" pitchFamily="49" charset="-122"/>
              <a:ea typeface="楷体" panose="02010609060101010101" pitchFamily="49" charset="-122"/>
              <a:cs typeface="楷体" panose="02010609060101010101" pitchFamily="49" charset="-122"/>
            </a:endParaRPr>
          </a:p>
          <a:p>
            <a:pPr>
              <a:spcBef>
                <a:spcPts val="600"/>
              </a:spcBef>
              <a:spcAft>
                <a:spcPts val="600"/>
              </a:spcAft>
            </a:pPr>
            <a:r>
              <a:rPr lang="zh-CN" altLang="en-US" sz="2000" dirty="0" smtClean="0">
                <a:latin typeface="楷体" panose="02010609060101010101" pitchFamily="49" charset="-122"/>
                <a:ea typeface="楷体" panose="02010609060101010101" pitchFamily="49" charset="-122"/>
                <a:cs typeface="楷体" panose="02010609060101010101" pitchFamily="49" charset="-122"/>
              </a:rPr>
              <a:t>导    师：吴至友  教授</a:t>
            </a:r>
            <a:endParaRPr lang="zh-CN" altLang="en-US" sz="2000" dirty="0" smtClean="0">
              <a:latin typeface="楷体" panose="02010609060101010101" pitchFamily="49" charset="-122"/>
              <a:ea typeface="楷体" panose="02010609060101010101" pitchFamily="49" charset="-122"/>
              <a:cs typeface="楷体" panose="02010609060101010101" pitchFamily="49" charset="-122"/>
            </a:endParaRPr>
          </a:p>
        </p:txBody>
      </p:sp>
      <p:sp>
        <p:nvSpPr>
          <p:cNvPr id="2" name="圆角矩形 1"/>
          <p:cNvSpPr/>
          <p:nvPr/>
        </p:nvSpPr>
        <p:spPr>
          <a:xfrm>
            <a:off x="527685" y="1282700"/>
            <a:ext cx="8088630" cy="864235"/>
          </a:xfrm>
          <a:prstGeom prst="roundRect">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lumMod val="95000"/>
                  </a:schemeClr>
                </a:solidFill>
                <a:latin typeface="楷体" panose="02010609060101010101" pitchFamily="49" charset="-122"/>
                <a:ea typeface="楷体" panose="02010609060101010101" pitchFamily="49" charset="-122"/>
                <a:sym typeface="+mn-ea"/>
              </a:rPr>
              <a:t>知识图谱表示学习模型的参数优化方法</a:t>
            </a:r>
            <a:endParaRPr lang="zh-CN" altLang="en-US" sz="3200" b="1" dirty="0" smtClean="0">
              <a:solidFill>
                <a:schemeClr val="bg1">
                  <a:lumMod val="95000"/>
                </a:schemeClr>
              </a:solidFill>
              <a:latin typeface="楷体" panose="02010609060101010101" pitchFamily="49" charset="-122"/>
              <a:ea typeface="楷体" panose="02010609060101010101" pitchFamily="49" charset="-122"/>
              <a:sym typeface="+mn-ea"/>
            </a:endParaRPr>
          </a:p>
        </p:txBody>
      </p:sp>
      <p:sp>
        <p:nvSpPr>
          <p:cNvPr id="3" name="矩形 2"/>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何苗惠 </a:t>
            </a:r>
            <a:r>
              <a:rPr lang="en-US" altLang="zh-CN" sz="1400" b="1" dirty="0" smtClean="0">
                <a:latin typeface="楷体" panose="02010609060101010101" pitchFamily="49" charset="-122"/>
                <a:ea typeface="楷体" panose="02010609060101010101" pitchFamily="49" charset="-122"/>
              </a:rPr>
              <a:t>(2019</a:t>
            </a:r>
            <a:r>
              <a:rPr lang="zh-CN" altLang="en-US" sz="1400" b="1" dirty="0" smtClean="0">
                <a:latin typeface="楷体" panose="02010609060101010101" pitchFamily="49" charset="-122"/>
                <a:ea typeface="楷体" panose="02010609060101010101" pitchFamily="49" charset="-122"/>
              </a:rPr>
              <a:t>级运筹学与控制论</a:t>
            </a:r>
            <a:r>
              <a:rPr lang="en-US" altLang="zh-CN" sz="1400" b="1" dirty="0" smtClean="0">
                <a:latin typeface="楷体" panose="02010609060101010101" pitchFamily="49" charset="-122"/>
                <a:ea typeface="楷体" panose="02010609060101010101" pitchFamily="49" charset="-122"/>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rPr>
              <a:t>2021</a:t>
            </a:r>
            <a:r>
              <a:rPr lang="zh-CN" altLang="en-US" sz="1400" b="1" dirty="0" smtClean="0">
                <a:latin typeface="楷体" panose="02010609060101010101" pitchFamily="49" charset="-122"/>
                <a:ea typeface="楷体" panose="02010609060101010101" pitchFamily="49" charset="-122"/>
              </a:rPr>
              <a:t>年</a:t>
            </a:r>
            <a:r>
              <a:rPr lang="en-US" altLang="zh-CN" sz="1400" b="1" dirty="0" smtClean="0">
                <a:latin typeface="楷体" panose="02010609060101010101" pitchFamily="49" charset="-122"/>
                <a:ea typeface="楷体" panose="02010609060101010101" pitchFamily="49" charset="-122"/>
              </a:rPr>
              <a:t>9</a:t>
            </a:r>
            <a:r>
              <a:rPr lang="zh-CN" altLang="en-US" sz="1400" b="1" dirty="0" smtClean="0">
                <a:latin typeface="楷体" panose="02010609060101010101" pitchFamily="49" charset="-122"/>
                <a:ea typeface="楷体" panose="02010609060101010101" pitchFamily="49" charset="-122"/>
              </a:rPr>
              <a:t>月</a:t>
            </a:r>
            <a:r>
              <a:rPr lang="en-US" altLang="zh-CN" sz="1400" b="1" dirty="0" smtClean="0">
                <a:latin typeface="楷体" panose="02010609060101010101" pitchFamily="49" charset="-122"/>
                <a:ea typeface="楷体" panose="02010609060101010101" pitchFamily="49" charset="-122"/>
              </a:rPr>
              <a:t>24</a:t>
            </a:r>
            <a:r>
              <a:rPr lang="zh-CN" altLang="en-US" sz="1400" b="1" dirty="0" smtClean="0">
                <a:latin typeface="楷体" panose="02010609060101010101" pitchFamily="49" charset="-122"/>
                <a:ea typeface="楷体" panose="02010609060101010101" pitchFamily="49" charset="-122"/>
              </a:rPr>
              <a:t>日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smtClean="0">
                <a:latin typeface="楷体" panose="02010609060101010101" pitchFamily="49" charset="-122"/>
                <a:ea typeface="楷体" panose="02010609060101010101" pitchFamily="49" charset="-122"/>
              </a:rPr>
              <a:t>/3</a:t>
            </a:r>
            <a:r>
              <a:rPr lang="en-US" sz="1400" b="1" dirty="0" smtClean="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
        <p:nvSpPr>
          <p:cNvPr id="13" name="TextBox 12"/>
          <p:cNvSpPr txBox="1"/>
          <p:nvPr/>
        </p:nvSpPr>
        <p:spPr>
          <a:xfrm>
            <a:off x="1907743" y="4581128"/>
            <a:ext cx="5256584" cy="860425"/>
          </a:xfrm>
          <a:prstGeom prst="rect">
            <a:avLst/>
          </a:prstGeom>
          <a:noFill/>
        </p:spPr>
        <p:txBody>
          <a:bodyPr wrap="square" rtlCol="0">
            <a:spAutoFit/>
          </a:bodyPr>
          <a:lstStyle/>
          <a:p>
            <a:pPr algn="ctr">
              <a:spcBef>
                <a:spcPts val="600"/>
              </a:spcBef>
              <a:spcAft>
                <a:spcPts val="600"/>
              </a:spcAft>
            </a:pPr>
            <a:r>
              <a:rPr lang="zh-CN" altLang="en-US" sz="2000" dirty="0" smtClean="0">
                <a:latin typeface="楷体" panose="02010609060101010101" pitchFamily="49" charset="-122"/>
                <a:ea typeface="楷体" panose="02010609060101010101" pitchFamily="49" charset="-122"/>
                <a:cs typeface="楷体" panose="02010609060101010101" pitchFamily="49" charset="-122"/>
              </a:rPr>
              <a:t>重庆师范大学数学科学学院</a:t>
            </a:r>
            <a:endParaRPr lang="en-US" altLang="zh-CN" sz="2000" dirty="0" smtClean="0">
              <a:latin typeface="楷体" panose="02010609060101010101" pitchFamily="49" charset="-122"/>
              <a:ea typeface="楷体" panose="02010609060101010101" pitchFamily="49" charset="-122"/>
              <a:cs typeface="楷体" panose="02010609060101010101" pitchFamily="49" charset="-122"/>
            </a:endParaRPr>
          </a:p>
          <a:p>
            <a:pPr algn="ctr">
              <a:spcBef>
                <a:spcPts val="600"/>
              </a:spcBef>
              <a:spcAft>
                <a:spcPts val="600"/>
              </a:spcAft>
            </a:pPr>
            <a:r>
              <a:rPr lang="en-US" altLang="zh-CN" sz="2000" dirty="0" smtClean="0">
                <a:latin typeface="楷体" panose="02010609060101010101" pitchFamily="49" charset="-122"/>
                <a:ea typeface="楷体" panose="02010609060101010101" pitchFamily="49" charset="-122"/>
                <a:cs typeface="楷体" panose="02010609060101010101" pitchFamily="49" charset="-122"/>
              </a:rPr>
              <a:t>2021</a:t>
            </a:r>
            <a:r>
              <a:rPr lang="zh-CN" altLang="en-US" sz="2000" dirty="0" smtClean="0">
                <a:latin typeface="楷体" panose="02010609060101010101" pitchFamily="49" charset="-122"/>
                <a:ea typeface="楷体" panose="02010609060101010101" pitchFamily="49" charset="-122"/>
                <a:cs typeface="楷体" panose="02010609060101010101" pitchFamily="49" charset="-122"/>
              </a:rPr>
              <a:t>年</a:t>
            </a:r>
            <a:r>
              <a:rPr lang="en-US" altLang="zh-CN" sz="2000" dirty="0" smtClean="0">
                <a:latin typeface="楷体" panose="02010609060101010101" pitchFamily="49" charset="-122"/>
                <a:ea typeface="楷体" panose="02010609060101010101" pitchFamily="49" charset="-122"/>
                <a:cs typeface="楷体" panose="02010609060101010101" pitchFamily="49" charset="-122"/>
              </a:rPr>
              <a:t>9</a:t>
            </a:r>
            <a:r>
              <a:rPr lang="zh-CN" altLang="en-US" sz="2000" dirty="0" smtClean="0">
                <a:latin typeface="楷体" panose="02010609060101010101" pitchFamily="49" charset="-122"/>
                <a:ea typeface="楷体" panose="02010609060101010101" pitchFamily="49" charset="-122"/>
                <a:cs typeface="楷体" panose="02010609060101010101" pitchFamily="49" charset="-122"/>
              </a:rPr>
              <a:t>月</a:t>
            </a:r>
            <a:r>
              <a:rPr lang="en-US" altLang="zh-CN" sz="2000" dirty="0" smtClean="0">
                <a:latin typeface="楷体" panose="02010609060101010101" pitchFamily="49" charset="-122"/>
                <a:ea typeface="楷体" panose="02010609060101010101" pitchFamily="49" charset="-122"/>
                <a:cs typeface="楷体" panose="02010609060101010101" pitchFamily="49" charset="-122"/>
              </a:rPr>
              <a:t>24</a:t>
            </a:r>
            <a:r>
              <a:rPr lang="zh-CN" altLang="en-US" sz="2000" dirty="0" smtClean="0">
                <a:latin typeface="楷体" panose="02010609060101010101" pitchFamily="49" charset="-122"/>
                <a:ea typeface="楷体" panose="02010609060101010101" pitchFamily="49" charset="-122"/>
                <a:cs typeface="楷体" panose="02010609060101010101" pitchFamily="49" charset="-122"/>
              </a:rPr>
              <a:t>日</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提纲</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2" name="TextBox 1"/>
          <p:cNvSpPr txBox="1"/>
          <p:nvPr/>
        </p:nvSpPr>
        <p:spPr>
          <a:xfrm>
            <a:off x="1493568" y="2024174"/>
            <a:ext cx="6534472" cy="461665"/>
          </a:xfrm>
          <a:prstGeom prst="rect">
            <a:avLst/>
          </a:prstGeom>
          <a:noFill/>
        </p:spPr>
        <p:txBody>
          <a:bodyPr wrap="square" rtlCol="0">
            <a:spAutoFit/>
          </a:bodyPr>
          <a:lstStyle>
            <a:defPPr>
              <a:defRPr lang="zh-CN"/>
            </a:defPPr>
            <a:lvl1pPr>
              <a:defRPr sz="2400" b="1">
                <a:solidFill>
                  <a:schemeClr val="bg1">
                    <a:lumMod val="85000"/>
                  </a:schemeClr>
                </a:solidFill>
                <a:latin typeface="楷体" panose="02010609060101010101" pitchFamily="49" charset="-122"/>
                <a:ea typeface="楷体" panose="02010609060101010101" pitchFamily="49" charset="-122"/>
              </a:defRPr>
            </a:lvl1pPr>
          </a:lstStyle>
          <a:p>
            <a:r>
              <a:rPr lang="zh-CN" altLang="en-US" dirty="0"/>
              <a:t>研究背景及意义</a:t>
            </a:r>
            <a:endParaRPr lang="zh-CN" altLang="en-US" dirty="0"/>
          </a:p>
        </p:txBody>
      </p:sp>
      <p:sp>
        <p:nvSpPr>
          <p:cNvPr id="12" name="椭圆 11"/>
          <p:cNvSpPr/>
          <p:nvPr/>
        </p:nvSpPr>
        <p:spPr>
          <a:xfrm>
            <a:off x="1124735" y="2110991"/>
            <a:ext cx="288032" cy="288032"/>
          </a:xfrm>
          <a:prstGeom prst="ellipse">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solidFill>
                  <a:schemeClr val="bg1">
                    <a:lumMod val="85000"/>
                  </a:schemeClr>
                </a:solidFill>
                <a:latin typeface="Times New Roman" panose="02020603050405020304" pitchFamily="18" charset="0"/>
                <a:cs typeface="Times New Roman" panose="02020603050405020304" pitchFamily="18" charset="0"/>
              </a:rPr>
              <a:t>1</a:t>
            </a:r>
            <a:endParaRPr lang="zh-CN" altLang="en-US"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3" name="椭圆 12"/>
          <p:cNvSpPr/>
          <p:nvPr/>
        </p:nvSpPr>
        <p:spPr>
          <a:xfrm>
            <a:off x="1124735" y="3092980"/>
            <a:ext cx="288032" cy="288032"/>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14" name="椭圆 13"/>
          <p:cNvSpPr/>
          <p:nvPr/>
        </p:nvSpPr>
        <p:spPr>
          <a:xfrm>
            <a:off x="1124735" y="4086846"/>
            <a:ext cx="288032" cy="288032"/>
          </a:xfrm>
          <a:prstGeom prst="ellipse">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solidFill>
                  <a:schemeClr val="bg1">
                    <a:lumMod val="85000"/>
                  </a:schemeClr>
                </a:solidFill>
                <a:latin typeface="Times New Roman" panose="02020603050405020304" pitchFamily="18" charset="0"/>
                <a:cs typeface="Times New Roman" panose="02020603050405020304" pitchFamily="18" charset="0"/>
              </a:rPr>
              <a:t>3</a:t>
            </a:r>
            <a:endParaRPr lang="zh-CN" altLang="en-US"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493568" y="3006163"/>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t>国内外研究现状</a:t>
            </a:r>
            <a:endParaRPr lang="zh-CN" altLang="en-US" dirty="0"/>
          </a:p>
        </p:txBody>
      </p:sp>
      <p:sp>
        <p:nvSpPr>
          <p:cNvPr id="16" name="TextBox 15"/>
          <p:cNvSpPr txBox="1"/>
          <p:nvPr/>
        </p:nvSpPr>
        <p:spPr>
          <a:xfrm>
            <a:off x="1493568" y="4000029"/>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solidFill>
                  <a:schemeClr val="bg1">
                    <a:lumMod val="85000"/>
                  </a:schemeClr>
                </a:solidFill>
              </a:rPr>
              <a:t>研究内容</a:t>
            </a:r>
            <a:endParaRPr lang="zh-CN" altLang="en-US" dirty="0">
              <a:solidFill>
                <a:schemeClr val="bg1">
                  <a:lumMod val="85000"/>
                </a:schemeClr>
              </a:solidFill>
            </a:endParaRPr>
          </a:p>
        </p:txBody>
      </p:sp>
      <p:sp>
        <p:nvSpPr>
          <p:cNvPr id="17" name="矩形 16"/>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9250" y="1649730"/>
            <a:ext cx="8661400" cy="706755"/>
          </a:xfrm>
          <a:prstGeom prst="rect">
            <a:avLst/>
          </a:prstGeom>
          <a:noFill/>
        </p:spPr>
        <p:txBody>
          <a:bodyPr wrap="square" rtlCol="0">
            <a:spAutoFit/>
          </a:bodyPr>
          <a:lstStyle/>
          <a:p>
            <a:pPr indent="0" algn="l">
              <a:buFont typeface="Wingdings" panose="05000000000000000000" charset="0"/>
              <a:buNone/>
            </a:pPr>
            <a:r>
              <a:rPr lang="zh-CN" altLang="en-US" sz="2000" dirty="0">
                <a:latin typeface="楷体" panose="02010609060101010101" pitchFamily="49" charset="-122"/>
                <a:ea typeface="楷体" panose="02010609060101010101" pitchFamily="49" charset="-122"/>
                <a:sym typeface="+mn-ea"/>
              </a:rPr>
              <a:t>至今为止，已有大量针对知识图谱表示学习模型。</a:t>
            </a:r>
            <a:r>
              <a:rPr lang="zh-CN" altLang="en-US" sz="2000" b="1" dirty="0">
                <a:latin typeface="楷体" panose="02010609060101010101" pitchFamily="49" charset="-122"/>
                <a:ea typeface="楷体" panose="02010609060101010101" pitchFamily="49" charset="-122"/>
                <a:sym typeface="+mn-ea"/>
              </a:rPr>
              <a:t>这些模型大致分为距离模型、双线性模型、神经网络模型、旋转模型</a:t>
            </a:r>
            <a:r>
              <a:rPr lang="zh-CN" altLang="en-US" sz="2000" dirty="0">
                <a:latin typeface="楷体" panose="02010609060101010101" pitchFamily="49" charset="-122"/>
                <a:ea typeface="楷体" panose="02010609060101010101" pitchFamily="49" charset="-122"/>
                <a:sym typeface="+mn-ea"/>
              </a:rPr>
              <a:t>。</a:t>
            </a:r>
            <a:endParaRPr lang="zh-CN" altLang="en-US" sz="2000" dirty="0">
              <a:solidFill>
                <a:schemeClr val="tx1"/>
              </a:solidFill>
              <a:latin typeface="楷体" panose="02010609060101010101" pitchFamily="49" charset="-122"/>
              <a:ea typeface="楷体" panose="02010609060101010101" pitchFamily="49" charset="-122"/>
              <a:cs typeface="+mn-ea"/>
              <a:sym typeface="+mn-ea"/>
            </a:endParaRPr>
          </a:p>
        </p:txBody>
      </p:sp>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研究现状</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2" name="文本框 1"/>
          <p:cNvSpPr txBox="1"/>
          <p:nvPr/>
        </p:nvSpPr>
        <p:spPr>
          <a:xfrm>
            <a:off x="0" y="1045845"/>
            <a:ext cx="4488815" cy="460375"/>
          </a:xfrm>
          <a:prstGeom prst="rect">
            <a:avLst/>
          </a:prstGeom>
          <a:noFill/>
        </p:spPr>
        <p:txBody>
          <a:bodyPr wrap="squar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知识图谱表示学习的模型</a:t>
            </a:r>
            <a:endParaRPr lang="zh-CN" altLang="en-US" sz="2400" dirty="0">
              <a:latin typeface="楷体" panose="02010609060101010101" pitchFamily="49" charset="-122"/>
              <a:ea typeface="楷体" panose="02010609060101010101" pitchFamily="49" charset="-122"/>
              <a:sym typeface="+mn-ea"/>
            </a:endParaRPr>
          </a:p>
        </p:txBody>
      </p:sp>
      <p:sp>
        <p:nvSpPr>
          <p:cNvPr id="4" name="文本框 3"/>
          <p:cNvSpPr txBox="1"/>
          <p:nvPr/>
        </p:nvSpPr>
        <p:spPr>
          <a:xfrm>
            <a:off x="117475" y="2588260"/>
            <a:ext cx="8909685" cy="3476625"/>
          </a:xfrm>
          <a:prstGeom prst="rect">
            <a:avLst/>
          </a:prstGeom>
          <a:noFill/>
        </p:spPr>
        <p:txBody>
          <a:bodyPr wrap="square" rtlCol="0" anchor="t">
            <a:spAutoFit/>
          </a:bodyPr>
          <a:p>
            <a:pPr marL="285750" indent="-28575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rPr>
              <a:t>距离模型将关系建模成从头实体到尾实体的距离变换，并通过变换后的</a:t>
            </a:r>
            <a:r>
              <a:rPr lang="zh-CN" altLang="en-US" sz="2000">
                <a:solidFill>
                  <a:srgbClr val="FF0000"/>
                </a:solidFill>
                <a:latin typeface="楷体" panose="02010609060101010101" pitchFamily="49" charset="-122"/>
                <a:ea typeface="楷体" panose="02010609060101010101" pitchFamily="49" charset="-122"/>
                <a:cs typeface="楷体" panose="02010609060101010101" pitchFamily="49" charset="-122"/>
              </a:rPr>
              <a:t>距离差</a:t>
            </a:r>
            <a:r>
              <a:rPr lang="zh-CN" altLang="en-US" sz="2000">
                <a:latin typeface="楷体" panose="02010609060101010101" pitchFamily="49" charset="-122"/>
                <a:ea typeface="楷体" panose="02010609060101010101" pitchFamily="49" charset="-122"/>
                <a:cs typeface="楷体" panose="02010609060101010101" pitchFamily="49" charset="-122"/>
              </a:rPr>
              <a:t>来定义打分函数，包括</a:t>
            </a:r>
            <a:r>
              <a:rPr lang="en-US" altLang="zh-CN" sz="2000">
                <a:latin typeface="楷体" panose="02010609060101010101" pitchFamily="49" charset="-122"/>
                <a:ea typeface="楷体" panose="02010609060101010101" pitchFamily="49" charset="-122"/>
                <a:cs typeface="楷体" panose="02010609060101010101" pitchFamily="49" charset="-122"/>
              </a:rPr>
              <a:t>TransE[1]</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TransH[2]</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TransR[3]</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TransD[4]</a:t>
            </a:r>
            <a:r>
              <a:rPr lang="zh-CN" altLang="en-US" sz="2000">
                <a:latin typeface="楷体" panose="02010609060101010101" pitchFamily="49" charset="-122"/>
                <a:ea typeface="楷体" panose="02010609060101010101" pitchFamily="49" charset="-122"/>
                <a:cs typeface="楷体" panose="02010609060101010101" pitchFamily="49" charset="-122"/>
              </a:rPr>
              <a:t>等。</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285750" indent="-285750">
              <a:buFont typeface="Wingdings" panose="05000000000000000000" charset="0"/>
              <a:buChar char="Ø"/>
            </a:pP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285750" indent="-28575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rPr>
              <a:t>双线性模型采用</a:t>
            </a:r>
            <a:r>
              <a:rPr lang="zh-CN" altLang="en-US" sz="2000">
                <a:solidFill>
                  <a:srgbClr val="FF0000"/>
                </a:solidFill>
                <a:latin typeface="楷体" panose="02010609060101010101" pitchFamily="49" charset="-122"/>
                <a:ea typeface="楷体" panose="02010609060101010101" pitchFamily="49" charset="-122"/>
                <a:cs typeface="楷体" panose="02010609060101010101" pitchFamily="49" charset="-122"/>
              </a:rPr>
              <a:t>乘积形式</a:t>
            </a:r>
            <a:r>
              <a:rPr lang="zh-CN" altLang="en-US" sz="2000">
                <a:latin typeface="楷体" panose="02010609060101010101" pitchFamily="49" charset="-122"/>
                <a:ea typeface="楷体" panose="02010609060101010101" pitchFamily="49" charset="-122"/>
                <a:cs typeface="楷体" panose="02010609060101010101" pitchFamily="49" charset="-122"/>
              </a:rPr>
              <a:t>的打分函数来衡量实体和关系的</a:t>
            </a:r>
            <a:r>
              <a:rPr lang="zh-CN" altLang="en-US" sz="2000">
                <a:solidFill>
                  <a:srgbClr val="FF0000"/>
                </a:solidFill>
                <a:latin typeface="楷体" panose="02010609060101010101" pitchFamily="49" charset="-122"/>
                <a:ea typeface="楷体" panose="02010609060101010101" pitchFamily="49" charset="-122"/>
                <a:cs typeface="楷体" panose="02010609060101010101" pitchFamily="49" charset="-122"/>
              </a:rPr>
              <a:t>语义相关性</a:t>
            </a:r>
            <a:r>
              <a:rPr lang="zh-CN" altLang="en-US" sz="2000">
                <a:latin typeface="楷体" panose="02010609060101010101" pitchFamily="49" charset="-122"/>
                <a:ea typeface="楷体" panose="02010609060101010101" pitchFamily="49" charset="-122"/>
                <a:cs typeface="楷体" panose="02010609060101010101" pitchFamily="49" charset="-122"/>
              </a:rPr>
              <a:t>，包括</a:t>
            </a:r>
            <a:r>
              <a:rPr lang="en-US" altLang="zh-CN" sz="2000">
                <a:latin typeface="楷体" panose="02010609060101010101" pitchFamily="49" charset="-122"/>
                <a:ea typeface="楷体" panose="02010609060101010101" pitchFamily="49" charset="-122"/>
                <a:cs typeface="楷体" panose="02010609060101010101" pitchFamily="49" charset="-122"/>
              </a:rPr>
              <a:t>RESCAL[5]</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DistMult[6]</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ComplEx[7]</a:t>
            </a:r>
            <a:r>
              <a:rPr lang="zh-CN" altLang="en-US" sz="2000">
                <a:latin typeface="楷体" panose="02010609060101010101" pitchFamily="49" charset="-122"/>
                <a:ea typeface="楷体" panose="02010609060101010101" pitchFamily="49" charset="-122"/>
                <a:cs typeface="楷体" panose="02010609060101010101" pitchFamily="49" charset="-122"/>
              </a:rPr>
              <a:t>等。</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285750" indent="-285750">
              <a:buFont typeface="Wingdings" panose="05000000000000000000" charset="0"/>
              <a:buChar char="Ø"/>
            </a:pP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285750" indent="-28575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rPr>
              <a:t>神经网络模型将</a:t>
            </a:r>
            <a:r>
              <a:rPr lang="en-US" altLang="zh-CN" sz="2000">
                <a:latin typeface="楷体" panose="02010609060101010101" pitchFamily="49" charset="-122"/>
                <a:ea typeface="楷体" panose="02010609060101010101" pitchFamily="49" charset="-122"/>
                <a:cs typeface="楷体" panose="02010609060101010101" pitchFamily="49" charset="-122"/>
              </a:rPr>
              <a:t>(h</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r</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t)</a:t>
            </a:r>
            <a:r>
              <a:rPr lang="zh-CN" altLang="en-US" sz="2000">
                <a:latin typeface="楷体" panose="02010609060101010101" pitchFamily="49" charset="-122"/>
                <a:ea typeface="楷体" panose="02010609060101010101" pitchFamily="49" charset="-122"/>
                <a:cs typeface="楷体" panose="02010609060101010101" pitchFamily="49" charset="-122"/>
              </a:rPr>
              <a:t> 同时输入</a:t>
            </a:r>
            <a:r>
              <a:rPr lang="zh-CN" altLang="en-US" sz="2000">
                <a:solidFill>
                  <a:srgbClr val="FF0000"/>
                </a:solidFill>
                <a:latin typeface="楷体" panose="02010609060101010101" pitchFamily="49" charset="-122"/>
                <a:ea typeface="楷体" panose="02010609060101010101" pitchFamily="49" charset="-122"/>
                <a:cs typeface="楷体" panose="02010609060101010101" pitchFamily="49" charset="-122"/>
              </a:rPr>
              <a:t>神经网络</a:t>
            </a:r>
            <a:r>
              <a:rPr lang="zh-CN" altLang="en-US" sz="2000">
                <a:latin typeface="楷体" panose="02010609060101010101" pitchFamily="49" charset="-122"/>
                <a:ea typeface="楷体" panose="02010609060101010101" pitchFamily="49" charset="-122"/>
                <a:cs typeface="楷体" panose="02010609060101010101" pitchFamily="49" charset="-122"/>
              </a:rPr>
              <a:t>来判断三元组的打分。包括ConvE</a:t>
            </a:r>
            <a:r>
              <a:rPr lang="en-US" altLang="zh-CN" sz="2000">
                <a:latin typeface="楷体" panose="02010609060101010101" pitchFamily="49" charset="-122"/>
                <a:ea typeface="楷体" panose="02010609060101010101" pitchFamily="49" charset="-122"/>
                <a:cs typeface="楷体" panose="02010609060101010101" pitchFamily="49" charset="-122"/>
              </a:rPr>
              <a:t>[8]</a:t>
            </a:r>
            <a:r>
              <a:rPr lang="zh-CN" altLang="en-US" sz="2000">
                <a:latin typeface="楷体" panose="02010609060101010101" pitchFamily="49" charset="-122"/>
                <a:ea typeface="楷体" panose="02010609060101010101" pitchFamily="49" charset="-122"/>
                <a:cs typeface="楷体" panose="02010609060101010101" pitchFamily="49" charset="-122"/>
              </a:rPr>
              <a:t>、CapsE</a:t>
            </a:r>
            <a:r>
              <a:rPr lang="en-US" altLang="zh-CN" sz="2000">
                <a:latin typeface="楷体" panose="02010609060101010101" pitchFamily="49" charset="-122"/>
                <a:ea typeface="楷体" panose="02010609060101010101" pitchFamily="49" charset="-122"/>
                <a:cs typeface="楷体" panose="02010609060101010101" pitchFamily="49" charset="-122"/>
              </a:rPr>
              <a:t>[9]</a:t>
            </a:r>
            <a:r>
              <a:rPr lang="zh-CN" altLang="en-US" sz="2000">
                <a:latin typeface="楷体" panose="02010609060101010101" pitchFamily="49" charset="-122"/>
                <a:ea typeface="楷体" panose="02010609060101010101" pitchFamily="49" charset="-122"/>
                <a:cs typeface="楷体" panose="02010609060101010101" pitchFamily="49" charset="-122"/>
              </a:rPr>
              <a:t>等。</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285750" indent="-285750">
              <a:buFont typeface="Wingdings" panose="05000000000000000000" charset="0"/>
              <a:buChar char="Ø"/>
            </a:pP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285750" indent="-28575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rPr>
              <a:t>旋转模型把关系当作头实体和尾实体之间的</a:t>
            </a:r>
            <a:r>
              <a:rPr lang="zh-CN" altLang="en-US" sz="2000">
                <a:solidFill>
                  <a:srgbClr val="FF0000"/>
                </a:solidFill>
                <a:latin typeface="楷体" panose="02010609060101010101" pitchFamily="49" charset="-122"/>
                <a:ea typeface="楷体" panose="02010609060101010101" pitchFamily="49" charset="-122"/>
                <a:cs typeface="楷体" panose="02010609060101010101" pitchFamily="49" charset="-122"/>
              </a:rPr>
              <a:t>旋转</a:t>
            </a:r>
            <a:r>
              <a:rPr lang="zh-CN" altLang="en-US" sz="2000">
                <a:latin typeface="楷体" panose="02010609060101010101" pitchFamily="49" charset="-122"/>
                <a:ea typeface="楷体" panose="02010609060101010101" pitchFamily="49" charset="-122"/>
                <a:cs typeface="楷体" panose="02010609060101010101" pitchFamily="49" charset="-122"/>
              </a:rPr>
              <a:t>，包括RotatE</a:t>
            </a:r>
            <a:r>
              <a:rPr lang="en-US" altLang="zh-CN" sz="2000">
                <a:latin typeface="楷体" panose="02010609060101010101" pitchFamily="49" charset="-122"/>
                <a:ea typeface="楷体" panose="02010609060101010101" pitchFamily="49" charset="-122"/>
                <a:cs typeface="楷体" panose="02010609060101010101" pitchFamily="49" charset="-122"/>
              </a:rPr>
              <a:t>[10]</a:t>
            </a:r>
            <a:r>
              <a:rPr lang="zh-CN" altLang="en-US" sz="2000">
                <a:latin typeface="楷体" panose="02010609060101010101" pitchFamily="49" charset="-122"/>
                <a:ea typeface="楷体" panose="02010609060101010101" pitchFamily="49" charset="-122"/>
                <a:cs typeface="楷体" panose="02010609060101010101" pitchFamily="49" charset="-122"/>
              </a:rPr>
              <a:t>、QuatE</a:t>
            </a:r>
            <a:r>
              <a:rPr lang="en-US" altLang="zh-CN" sz="2000">
                <a:latin typeface="楷体" panose="02010609060101010101" pitchFamily="49" charset="-122"/>
                <a:ea typeface="楷体" panose="02010609060101010101" pitchFamily="49" charset="-122"/>
                <a:cs typeface="楷体" panose="02010609060101010101" pitchFamily="49" charset="-122"/>
              </a:rPr>
              <a:t>[11]</a:t>
            </a:r>
            <a:r>
              <a:rPr lang="zh-CN" altLang="en-US" sz="2000">
                <a:latin typeface="楷体" panose="02010609060101010101" pitchFamily="49" charset="-122"/>
                <a:ea typeface="楷体" panose="02010609060101010101" pitchFamily="49" charset="-122"/>
                <a:cs typeface="楷体" panose="02010609060101010101" pitchFamily="49" charset="-122"/>
              </a:rPr>
              <a:t>等模型。</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研究现状</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
        <p:nvSpPr>
          <p:cNvPr id="2" name="文本框 1"/>
          <p:cNvSpPr txBox="1"/>
          <p:nvPr/>
        </p:nvSpPr>
        <p:spPr>
          <a:xfrm>
            <a:off x="0" y="1045845"/>
            <a:ext cx="4488815" cy="460375"/>
          </a:xfrm>
          <a:prstGeom prst="rect">
            <a:avLst/>
          </a:prstGeom>
          <a:noFill/>
        </p:spPr>
        <p:txBody>
          <a:bodyPr wrap="squar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现有方法的问题</a:t>
            </a:r>
            <a:endParaRPr lang="zh-CN" altLang="en-US" sz="2400" dirty="0">
              <a:latin typeface="楷体" panose="02010609060101010101" pitchFamily="49" charset="-122"/>
              <a:ea typeface="楷体" panose="02010609060101010101" pitchFamily="49" charset="-122"/>
              <a:sym typeface="+mn-ea"/>
            </a:endParaRPr>
          </a:p>
        </p:txBody>
      </p:sp>
      <p:sp>
        <p:nvSpPr>
          <p:cNvPr id="6" name="文本框 5"/>
          <p:cNvSpPr txBox="1"/>
          <p:nvPr/>
        </p:nvSpPr>
        <p:spPr>
          <a:xfrm>
            <a:off x="523875" y="1728470"/>
            <a:ext cx="8096885" cy="706755"/>
          </a:xfrm>
          <a:prstGeom prst="rect">
            <a:avLst/>
          </a:prstGeom>
          <a:noFill/>
        </p:spPr>
        <p:txBody>
          <a:bodyPr wrap="square" rtlCol="0" anchor="t">
            <a:spAutoFit/>
          </a:bodyPr>
          <a:p>
            <a:pPr marL="342900" indent="-342900">
              <a:buFont typeface="Wingdings" panose="05000000000000000000" charset="0"/>
              <a:buChar char="Ø"/>
            </a:pPr>
            <a:r>
              <a:rPr lang="zh-CN" altLang="en-US" sz="2000" dirty="0" smtClean="0">
                <a:latin typeface="楷体" panose="02010609060101010101" pitchFamily="49" charset="-122"/>
                <a:ea typeface="楷体" panose="02010609060101010101" pitchFamily="49" charset="-122"/>
                <a:cs typeface="楷体" panose="02010609060101010101" pitchFamily="49" charset="-122"/>
                <a:sym typeface="+mn-ea"/>
              </a:rPr>
              <a:t>问题：实体和关系的向量表示是表示学习模型所优化的参数，而现有方法对非冗余三元组的补全性能较弱</a:t>
            </a:r>
            <a:r>
              <a:rPr lang="en-US" altLang="zh-CN" sz="2000" dirty="0" smtClean="0">
                <a:latin typeface="楷体" panose="02010609060101010101" pitchFamily="49" charset="-122"/>
                <a:ea typeface="楷体" panose="02010609060101010101" pitchFamily="49" charset="-122"/>
                <a:cs typeface="楷体" panose="02010609060101010101" pitchFamily="49" charset="-122"/>
                <a:sym typeface="+mn-ea"/>
              </a:rPr>
              <a:t>[12]</a:t>
            </a:r>
            <a:r>
              <a:rPr lang="zh-CN" altLang="en-US" sz="2000" dirty="0" smtClean="0">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000">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11" name="组合 10"/>
          <p:cNvGrpSpPr/>
          <p:nvPr/>
        </p:nvGrpSpPr>
        <p:grpSpPr>
          <a:xfrm>
            <a:off x="1297305" y="2657475"/>
            <a:ext cx="6765925" cy="3053080"/>
            <a:chOff x="2110" y="4038"/>
            <a:chExt cx="10655" cy="4808"/>
          </a:xfrm>
        </p:grpSpPr>
        <p:pic>
          <p:nvPicPr>
            <p:cNvPr id="7" name="图片 6"/>
            <p:cNvPicPr>
              <a:picLocks noChangeAspect="1"/>
            </p:cNvPicPr>
            <p:nvPr/>
          </p:nvPicPr>
          <p:blipFill>
            <a:blip r:embed="rId1"/>
            <a:stretch>
              <a:fillRect/>
            </a:stretch>
          </p:blipFill>
          <p:spPr>
            <a:xfrm>
              <a:off x="2110" y="4800"/>
              <a:ext cx="9147" cy="4047"/>
            </a:xfrm>
            <a:prstGeom prst="rect">
              <a:avLst/>
            </a:prstGeom>
          </p:spPr>
        </p:pic>
        <p:grpSp>
          <p:nvGrpSpPr>
            <p:cNvPr id="4" name="组合 3"/>
            <p:cNvGrpSpPr/>
            <p:nvPr/>
          </p:nvGrpSpPr>
          <p:grpSpPr>
            <a:xfrm>
              <a:off x="4973" y="4038"/>
              <a:ext cx="4402" cy="1231"/>
              <a:chOff x="4501" y="1692"/>
              <a:chExt cx="4402" cy="1231"/>
            </a:xfrm>
          </p:grpSpPr>
          <p:sp>
            <p:nvSpPr>
              <p:cNvPr id="5" name="矩形 4"/>
              <p:cNvSpPr/>
              <p:nvPr/>
            </p:nvSpPr>
            <p:spPr>
              <a:xfrm>
                <a:off x="4501" y="2454"/>
                <a:ext cx="1214" cy="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590" y="1692"/>
                <a:ext cx="3313" cy="580"/>
              </a:xfrm>
              <a:prstGeom prst="rect">
                <a:avLst/>
              </a:prstGeom>
              <a:noFill/>
            </p:spPr>
            <p:txBody>
              <a:bodyPr wrap="square" rtlCol="0">
                <a:spAutoFit/>
              </a:bodyPr>
              <a:p>
                <a:r>
                  <a:rPr lang="zh-CN" altLang="en-US" b="1" dirty="0">
                    <a:solidFill>
                      <a:srgbClr val="FF0000"/>
                    </a:solidFill>
                    <a:latin typeface="楷体" panose="02010609060101010101" pitchFamily="49" charset="-122"/>
                    <a:ea typeface="楷体" panose="02010609060101010101" pitchFamily="49" charset="-122"/>
                  </a:rPr>
                  <a:t>包含冗余三元组</a:t>
                </a:r>
                <a:endParaRPr lang="zh-CN" altLang="en-US" b="1" dirty="0">
                  <a:solidFill>
                    <a:srgbClr val="FF0000"/>
                  </a:solidFill>
                  <a:latin typeface="楷体" panose="02010609060101010101" pitchFamily="49" charset="-122"/>
                  <a:ea typeface="楷体" panose="02010609060101010101" pitchFamily="49" charset="-122"/>
                </a:endParaRPr>
              </a:p>
            </p:txBody>
          </p:sp>
          <p:cxnSp>
            <p:nvCxnSpPr>
              <p:cNvPr id="15" name="直接连接符 14"/>
              <p:cNvCxnSpPr/>
              <p:nvPr/>
            </p:nvCxnSpPr>
            <p:spPr>
              <a:xfrm flipH="1">
                <a:off x="4690" y="2058"/>
                <a:ext cx="1025" cy="3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组合 15"/>
            <p:cNvGrpSpPr/>
            <p:nvPr/>
          </p:nvGrpSpPr>
          <p:grpSpPr>
            <a:xfrm>
              <a:off x="8497" y="4038"/>
              <a:ext cx="4268" cy="1276"/>
              <a:chOff x="9379" y="1067"/>
              <a:chExt cx="4268" cy="1276"/>
            </a:xfrm>
          </p:grpSpPr>
          <p:sp>
            <p:nvSpPr>
              <p:cNvPr id="17" name="矩形 16"/>
              <p:cNvSpPr/>
              <p:nvPr/>
            </p:nvSpPr>
            <p:spPr>
              <a:xfrm>
                <a:off x="9379" y="1783"/>
                <a:ext cx="1757" cy="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10447" y="1067"/>
                <a:ext cx="3200" cy="580"/>
              </a:xfrm>
              <a:prstGeom prst="rect">
                <a:avLst/>
              </a:prstGeom>
              <a:noFill/>
            </p:spPr>
            <p:txBody>
              <a:bodyPr wrap="square" rtlCol="0">
                <a:spAutoFit/>
              </a:bodyPr>
              <a:p>
                <a:r>
                  <a:rPr lang="zh-CN" altLang="en-US" b="1" dirty="0">
                    <a:solidFill>
                      <a:srgbClr val="FF0000"/>
                    </a:solidFill>
                    <a:latin typeface="楷体" panose="02010609060101010101" pitchFamily="49" charset="-122"/>
                    <a:ea typeface="楷体" panose="02010609060101010101" pitchFamily="49" charset="-122"/>
                  </a:rPr>
                  <a:t>剔除冗余三元组</a:t>
                </a:r>
                <a:endParaRPr lang="zh-CN" altLang="en-US" b="1" dirty="0">
                  <a:solidFill>
                    <a:srgbClr val="FF0000"/>
                  </a:solidFill>
                  <a:latin typeface="楷体" panose="02010609060101010101" pitchFamily="49" charset="-122"/>
                  <a:ea typeface="楷体" panose="02010609060101010101" pitchFamily="49" charset="-122"/>
                </a:endParaRPr>
              </a:p>
            </p:txBody>
          </p:sp>
          <p:cxnSp>
            <p:nvCxnSpPr>
              <p:cNvPr id="25" name="直接连接符 24"/>
              <p:cNvCxnSpPr/>
              <p:nvPr/>
            </p:nvCxnSpPr>
            <p:spPr>
              <a:xfrm flipH="1">
                <a:off x="9533" y="1387"/>
                <a:ext cx="1025" cy="3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3" name="TextBox 4"/>
          <p:cNvSpPr txBox="1"/>
          <p:nvPr/>
        </p:nvSpPr>
        <p:spPr>
          <a:xfrm>
            <a:off x="-635" y="6003290"/>
            <a:ext cx="9144000" cy="521970"/>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dirty="0">
                <a:solidFill>
                  <a:srgbClr val="3020AA"/>
                </a:solidFill>
              </a:rPr>
              <a:t>[12] </a:t>
            </a:r>
            <a:r>
              <a:rPr lang="en-US" altLang="zh-CN">
                <a:solidFill>
                  <a:srgbClr val="3020AA"/>
                </a:solidFill>
              </a:rPr>
              <a:t>Akrami, Farahnaz , et al. "Realistic Re-evaluation of Knowledge Graph Completion Methods: An Experimental Study." (2020).</a:t>
            </a:r>
            <a:endParaRPr lang="en-US" altLang="zh-CN">
              <a:solidFill>
                <a:srgbClr val="3020AA"/>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提纲</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2" name="TextBox 1"/>
          <p:cNvSpPr txBox="1"/>
          <p:nvPr/>
        </p:nvSpPr>
        <p:spPr>
          <a:xfrm>
            <a:off x="1493568" y="2024174"/>
            <a:ext cx="6534472" cy="461665"/>
          </a:xfrm>
          <a:prstGeom prst="rect">
            <a:avLst/>
          </a:prstGeom>
          <a:noFill/>
        </p:spPr>
        <p:txBody>
          <a:bodyPr wrap="square" rtlCol="0">
            <a:spAutoFit/>
          </a:bodyPr>
          <a:lstStyle>
            <a:defPPr>
              <a:defRPr lang="zh-CN"/>
            </a:defPPr>
            <a:lvl1pPr>
              <a:defRPr sz="2400" b="1">
                <a:solidFill>
                  <a:schemeClr val="bg1">
                    <a:lumMod val="85000"/>
                  </a:schemeClr>
                </a:solidFill>
                <a:latin typeface="楷体" panose="02010609060101010101" pitchFamily="49" charset="-122"/>
                <a:ea typeface="楷体" panose="02010609060101010101" pitchFamily="49" charset="-122"/>
              </a:defRPr>
            </a:lvl1pPr>
          </a:lstStyle>
          <a:p>
            <a:r>
              <a:rPr lang="zh-CN" altLang="en-US" dirty="0"/>
              <a:t>研究背景及意义</a:t>
            </a:r>
            <a:endParaRPr lang="zh-CN" altLang="en-US" dirty="0"/>
          </a:p>
        </p:txBody>
      </p:sp>
      <p:sp>
        <p:nvSpPr>
          <p:cNvPr id="12" name="椭圆 11"/>
          <p:cNvSpPr/>
          <p:nvPr/>
        </p:nvSpPr>
        <p:spPr>
          <a:xfrm>
            <a:off x="1124735" y="2110991"/>
            <a:ext cx="288032" cy="288032"/>
          </a:xfrm>
          <a:prstGeom prst="ellipse">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solidFill>
                  <a:schemeClr val="bg1">
                    <a:lumMod val="85000"/>
                  </a:schemeClr>
                </a:solidFill>
                <a:latin typeface="Times New Roman" panose="02020603050405020304" pitchFamily="18" charset="0"/>
                <a:cs typeface="Times New Roman" panose="02020603050405020304" pitchFamily="18" charset="0"/>
              </a:rPr>
              <a:t>1</a:t>
            </a:r>
            <a:endParaRPr lang="zh-CN" altLang="en-US"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3" name="椭圆 12"/>
          <p:cNvSpPr/>
          <p:nvPr/>
        </p:nvSpPr>
        <p:spPr>
          <a:xfrm>
            <a:off x="1124735" y="3092980"/>
            <a:ext cx="288032" cy="288032"/>
          </a:xfrm>
          <a:prstGeom prst="ellipse">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solidFill>
                  <a:schemeClr val="bg1">
                    <a:lumMod val="85000"/>
                  </a:schemeClr>
                </a:solidFill>
                <a:latin typeface="Times New Roman" panose="02020603050405020304" pitchFamily="18" charset="0"/>
                <a:cs typeface="Times New Roman" panose="02020603050405020304" pitchFamily="18" charset="0"/>
              </a:rPr>
              <a:t>2</a:t>
            </a:r>
            <a:endParaRPr lang="zh-CN" altLang="en-US"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4" name="椭圆 13"/>
          <p:cNvSpPr/>
          <p:nvPr/>
        </p:nvSpPr>
        <p:spPr>
          <a:xfrm>
            <a:off x="1124735" y="4086846"/>
            <a:ext cx="288032" cy="288032"/>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493568" y="3006163"/>
            <a:ext cx="6534472" cy="461665"/>
          </a:xfrm>
          <a:prstGeom prst="rect">
            <a:avLst/>
          </a:prstGeom>
          <a:noFill/>
        </p:spPr>
        <p:txBody>
          <a:bodyPr wrap="square" rtlCol="0">
            <a:spAutoFit/>
          </a:bodyPr>
          <a:lstStyle>
            <a:defPPr>
              <a:defRPr lang="zh-CN"/>
            </a:defPPr>
            <a:lvl1pPr>
              <a:defRPr sz="2400" b="1">
                <a:solidFill>
                  <a:schemeClr val="bg1">
                    <a:lumMod val="85000"/>
                  </a:schemeClr>
                </a:solidFill>
                <a:latin typeface="楷体" panose="02010609060101010101" pitchFamily="49" charset="-122"/>
                <a:ea typeface="楷体" panose="02010609060101010101" pitchFamily="49" charset="-122"/>
              </a:defRPr>
            </a:lvl1pPr>
          </a:lstStyle>
          <a:p>
            <a:r>
              <a:rPr lang="zh-CN" altLang="en-US" dirty="0"/>
              <a:t>国内外研究现状</a:t>
            </a:r>
            <a:endParaRPr lang="zh-CN" altLang="en-US" dirty="0"/>
          </a:p>
        </p:txBody>
      </p:sp>
      <p:sp>
        <p:nvSpPr>
          <p:cNvPr id="16" name="TextBox 15"/>
          <p:cNvSpPr txBox="1"/>
          <p:nvPr/>
        </p:nvSpPr>
        <p:spPr>
          <a:xfrm>
            <a:off x="1493568" y="4000029"/>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t>研究内容</a:t>
            </a:r>
            <a:endParaRPr lang="zh-CN" altLang="en-US" dirty="0"/>
          </a:p>
        </p:txBody>
      </p:sp>
      <p:sp>
        <p:nvSpPr>
          <p:cNvPr id="17" name="矩形 16"/>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优化目标</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graphicFrame>
        <p:nvGraphicFramePr>
          <p:cNvPr id="14" name="对象 13">
            <a:hlinkClick r:id="" action="ppaction://ole?verb="/>
          </p:cNvPr>
          <p:cNvGraphicFramePr>
            <a:graphicFrameLocks noChangeAspect="1"/>
          </p:cNvGraphicFramePr>
          <p:nvPr/>
        </p:nvGraphicFramePr>
        <p:xfrm>
          <a:off x="661670" y="2601595"/>
          <a:ext cx="5668645" cy="1178560"/>
        </p:xfrm>
        <a:graphic>
          <a:graphicData uri="http://schemas.openxmlformats.org/presentationml/2006/ole">
            <mc:AlternateContent xmlns:mc="http://schemas.openxmlformats.org/markup-compatibility/2006">
              <mc:Choice xmlns:v="urn:schemas-microsoft-com:vml" Requires="v">
                <p:oleObj spid="_x0000_s1027" name="" r:id="rId1" imgW="2933700" imgH="609600" progId="Equation.DSMT4">
                  <p:embed/>
                </p:oleObj>
              </mc:Choice>
              <mc:Fallback>
                <p:oleObj name="" r:id="rId1" imgW="2933700" imgH="609600" progId="Equation.DSMT4">
                  <p:embed/>
                  <p:pic>
                    <p:nvPicPr>
                      <p:cNvPr id="0" name="图片 1026"/>
                      <p:cNvPicPr/>
                      <p:nvPr/>
                    </p:nvPicPr>
                    <p:blipFill>
                      <a:blip r:embed="rId2"/>
                      <a:stretch>
                        <a:fillRect/>
                      </a:stretch>
                    </p:blipFill>
                    <p:spPr>
                      <a:xfrm>
                        <a:off x="661670" y="2601595"/>
                        <a:ext cx="5668645" cy="1178560"/>
                      </a:xfrm>
                      <a:prstGeom prst="rect">
                        <a:avLst/>
                      </a:prstGeom>
                    </p:spPr>
                  </p:pic>
                </p:oleObj>
              </mc:Fallback>
            </mc:AlternateContent>
          </a:graphicData>
        </a:graphic>
      </p:graphicFrame>
      <p:sp>
        <p:nvSpPr>
          <p:cNvPr id="21" name="文本框 20"/>
          <p:cNvSpPr txBox="1"/>
          <p:nvPr/>
        </p:nvSpPr>
        <p:spPr>
          <a:xfrm>
            <a:off x="611505" y="4063365"/>
            <a:ext cx="7814310" cy="706755"/>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其中</a:t>
            </a:r>
            <a:r>
              <a:rPr lang="en-US" altLang="zh-CN" sz="2000">
                <a:latin typeface="楷体" panose="02010609060101010101" pitchFamily="49" charset="-122"/>
                <a:ea typeface="楷体" panose="02010609060101010101" pitchFamily="49" charset="-122"/>
                <a:cs typeface="楷体" panose="02010609060101010101" pitchFamily="49" charset="-122"/>
              </a:rPr>
              <a:t>       </a:t>
            </a:r>
            <a:r>
              <a:rPr lang="zh-CN" altLang="en-US" sz="2000">
                <a:latin typeface="楷体" panose="02010609060101010101" pitchFamily="49" charset="-122"/>
                <a:ea typeface="楷体" panose="02010609060101010101" pitchFamily="49" charset="-122"/>
                <a:cs typeface="楷体" panose="02010609060101010101" pitchFamily="49" charset="-122"/>
              </a:rPr>
              <a:t>是</a:t>
            </a:r>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评分函数</a:t>
            </a:r>
            <a:r>
              <a:rPr lang="zh-CN" altLang="en-US" sz="2000">
                <a:latin typeface="楷体" panose="02010609060101010101" pitchFamily="49" charset="-122"/>
                <a:ea typeface="楷体" panose="02010609060101010101" pitchFamily="49" charset="-122"/>
                <a:cs typeface="楷体" panose="02010609060101010101" pitchFamily="49" charset="-122"/>
              </a:rPr>
              <a:t>，不同模型评分函数不同；</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pSp>
        <p:nvGrpSpPr>
          <p:cNvPr id="27" name="组合 26"/>
          <p:cNvGrpSpPr/>
          <p:nvPr/>
        </p:nvGrpSpPr>
        <p:grpSpPr>
          <a:xfrm>
            <a:off x="596900" y="1536065"/>
            <a:ext cx="7876540" cy="706755"/>
            <a:chOff x="1166" y="2445"/>
            <a:chExt cx="12069" cy="1113"/>
          </a:xfrm>
        </p:grpSpPr>
        <p:sp>
          <p:nvSpPr>
            <p:cNvPr id="23" name="文本框 22"/>
            <p:cNvSpPr txBox="1"/>
            <p:nvPr/>
          </p:nvSpPr>
          <p:spPr>
            <a:xfrm>
              <a:off x="1166" y="2445"/>
              <a:ext cx="12069" cy="1113"/>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三元组       （训练集），其中    （实体集），  （关系集），目标函数</a:t>
              </a:r>
              <a:r>
                <a:rPr lang="en-US" altLang="zh-CN" sz="2000">
                  <a:latin typeface="楷体" panose="02010609060101010101" pitchFamily="49" charset="-122"/>
                  <a:ea typeface="楷体" panose="02010609060101010101" pitchFamily="49" charset="-122"/>
                  <a:cs typeface="楷体" panose="02010609060101010101" pitchFamily="49" charset="-122"/>
                </a:rPr>
                <a:t>[1-4]</a:t>
              </a:r>
              <a:r>
                <a:rPr lang="zh-CN" altLang="en-US" sz="2000">
                  <a:latin typeface="楷体" panose="02010609060101010101" pitchFamily="49" charset="-122"/>
                  <a:ea typeface="楷体" panose="02010609060101010101" pitchFamily="49" charset="-122"/>
                  <a:cs typeface="楷体" panose="02010609060101010101" pitchFamily="49" charset="-122"/>
                </a:rPr>
                <a:t>为：</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4" name="对象 23">
              <a:hlinkClick r:id="" action="ppaction://ole?verb="/>
            </p:cNvPr>
            <p:cNvGraphicFramePr>
              <a:graphicFrameLocks noChangeAspect="1"/>
            </p:cNvGraphicFramePr>
            <p:nvPr/>
          </p:nvGraphicFramePr>
          <p:xfrm>
            <a:off x="2432" y="2499"/>
            <a:ext cx="1701" cy="495"/>
          </p:xfrm>
          <a:graphic>
            <a:graphicData uri="http://schemas.openxmlformats.org/presentationml/2006/ole">
              <mc:AlternateContent xmlns:mc="http://schemas.openxmlformats.org/markup-compatibility/2006">
                <mc:Choice xmlns:v="urn:schemas-microsoft-com:vml" Requires="v">
                  <p:oleObj spid="_x0000_s1028" name="" r:id="rId3" imgW="698500" imgH="203200" progId="Equation.DSMT4">
                    <p:embed/>
                  </p:oleObj>
                </mc:Choice>
                <mc:Fallback>
                  <p:oleObj name="" r:id="rId3" imgW="698500" imgH="203200" progId="Equation.DSMT4">
                    <p:embed/>
                    <p:pic>
                      <p:nvPicPr>
                        <p:cNvPr id="0" name="图片 1027"/>
                        <p:cNvPicPr/>
                        <p:nvPr/>
                      </p:nvPicPr>
                      <p:blipFill>
                        <a:blip r:embed="rId4"/>
                        <a:stretch>
                          <a:fillRect/>
                        </a:stretch>
                      </p:blipFill>
                      <p:spPr>
                        <a:xfrm>
                          <a:off x="2432" y="2499"/>
                          <a:ext cx="1701" cy="49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6864" y="2523"/>
            <a:ext cx="1118" cy="471"/>
          </p:xfrm>
          <a:graphic>
            <a:graphicData uri="http://schemas.openxmlformats.org/presentationml/2006/ole">
              <mc:AlternateContent xmlns:mc="http://schemas.openxmlformats.org/markup-compatibility/2006">
                <mc:Choice xmlns:v="urn:schemas-microsoft-com:vml" Requires="v">
                  <p:oleObj spid="_x0000_s1029" name="" r:id="rId5" imgW="482600" imgH="203200" progId="Equation.DSMT4">
                    <p:embed/>
                  </p:oleObj>
                </mc:Choice>
                <mc:Fallback>
                  <p:oleObj name="" r:id="rId5" imgW="482600" imgH="203200" progId="Equation.DSMT4">
                    <p:embed/>
                    <p:pic>
                      <p:nvPicPr>
                        <p:cNvPr id="0" name="图片 1028"/>
                        <p:cNvPicPr/>
                        <p:nvPr/>
                      </p:nvPicPr>
                      <p:blipFill>
                        <a:blip r:embed="rId6"/>
                        <a:stretch>
                          <a:fillRect/>
                        </a:stretch>
                      </p:blipFill>
                      <p:spPr>
                        <a:xfrm>
                          <a:off x="6864" y="2523"/>
                          <a:ext cx="1118" cy="471"/>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9794" y="2523"/>
            <a:ext cx="972" cy="436"/>
          </p:xfrm>
          <a:graphic>
            <a:graphicData uri="http://schemas.openxmlformats.org/presentationml/2006/ole">
              <mc:AlternateContent xmlns:mc="http://schemas.openxmlformats.org/markup-compatibility/2006">
                <mc:Choice xmlns:v="urn:schemas-microsoft-com:vml" Requires="v">
                  <p:oleObj spid="_x0000_s1030" name="" r:id="rId7" imgW="368300" imgH="165100" progId="Equation.DSMT4">
                    <p:embed/>
                  </p:oleObj>
                </mc:Choice>
                <mc:Fallback>
                  <p:oleObj name="" r:id="rId7" imgW="368300" imgH="165100" progId="Equation.DSMT4">
                    <p:embed/>
                    <p:pic>
                      <p:nvPicPr>
                        <p:cNvPr id="0" name="图片 1029"/>
                        <p:cNvPicPr/>
                        <p:nvPr/>
                      </p:nvPicPr>
                      <p:blipFill>
                        <a:blip r:embed="rId8"/>
                        <a:stretch>
                          <a:fillRect/>
                        </a:stretch>
                      </p:blipFill>
                      <p:spPr>
                        <a:xfrm>
                          <a:off x="9794" y="2523"/>
                          <a:ext cx="972" cy="436"/>
                        </a:xfrm>
                        <a:prstGeom prst="rect">
                          <a:avLst/>
                        </a:prstGeom>
                      </p:spPr>
                    </p:pic>
                  </p:oleObj>
                </mc:Fallback>
              </mc:AlternateContent>
            </a:graphicData>
          </a:graphic>
        </p:graphicFrame>
      </p:grpSp>
      <p:grpSp>
        <p:nvGrpSpPr>
          <p:cNvPr id="29" name="组合 28"/>
          <p:cNvGrpSpPr/>
          <p:nvPr/>
        </p:nvGrpSpPr>
        <p:grpSpPr>
          <a:xfrm>
            <a:off x="611505" y="4546600"/>
            <a:ext cx="4469130" cy="469900"/>
            <a:chOff x="788" y="5602"/>
            <a:chExt cx="7038" cy="740"/>
          </a:xfrm>
        </p:grpSpPr>
        <p:sp>
          <p:nvSpPr>
            <p:cNvPr id="30" name="文本框 29"/>
            <p:cNvSpPr txBox="1"/>
            <p:nvPr/>
          </p:nvSpPr>
          <p:spPr>
            <a:xfrm>
              <a:off x="788" y="5658"/>
              <a:ext cx="7038" cy="628"/>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sym typeface="+mn-ea"/>
                </a:rPr>
                <a:t>例如在</a:t>
              </a:r>
              <a:r>
                <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TransE</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中：</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31" name="对象 30">
              <a:hlinkClick r:id="" action="ppaction://ole?verb="/>
            </p:cNvPr>
            <p:cNvGraphicFramePr>
              <a:graphicFrameLocks noChangeAspect="1"/>
            </p:cNvGraphicFramePr>
            <p:nvPr/>
          </p:nvGraphicFramePr>
          <p:xfrm>
            <a:off x="3969" y="5602"/>
            <a:ext cx="3581" cy="740"/>
          </p:xfrm>
          <a:graphic>
            <a:graphicData uri="http://schemas.openxmlformats.org/presentationml/2006/ole">
              <mc:AlternateContent xmlns:mc="http://schemas.openxmlformats.org/markup-compatibility/2006">
                <mc:Choice xmlns:v="urn:schemas-microsoft-com:vml" Requires="v">
                  <p:oleObj spid="_x0000_s2" name="" r:id="rId9" imgW="1231265" imgH="254000" progId="Equation.DSMT4">
                    <p:embed/>
                  </p:oleObj>
                </mc:Choice>
                <mc:Fallback>
                  <p:oleObj name="" r:id="rId9" imgW="1231265" imgH="254000" progId="Equation.DSMT4">
                    <p:embed/>
                    <p:pic>
                      <p:nvPicPr>
                        <p:cNvPr id="0" name="图片 1025"/>
                        <p:cNvPicPr/>
                        <p:nvPr/>
                      </p:nvPicPr>
                      <p:blipFill>
                        <a:blip r:embed="rId10"/>
                        <a:stretch>
                          <a:fillRect/>
                        </a:stretch>
                      </p:blipFill>
                      <p:spPr>
                        <a:xfrm>
                          <a:off x="3969" y="5602"/>
                          <a:ext cx="3581" cy="740"/>
                        </a:xfrm>
                        <a:prstGeom prst="rect">
                          <a:avLst/>
                        </a:prstGeom>
                      </p:spPr>
                    </p:pic>
                  </p:oleObj>
                </mc:Fallback>
              </mc:AlternateContent>
            </a:graphicData>
          </a:graphic>
        </p:graphicFrame>
      </p:grpSp>
      <p:graphicFrame>
        <p:nvGraphicFramePr>
          <p:cNvPr id="3" name="对象 2">
            <a:hlinkClick r:id="" action="ppaction://ole?verb="/>
          </p:cNvPr>
          <p:cNvGraphicFramePr>
            <a:graphicFrameLocks noChangeAspect="1"/>
          </p:cNvGraphicFramePr>
          <p:nvPr/>
        </p:nvGraphicFramePr>
        <p:xfrm>
          <a:off x="1187450" y="4077335"/>
          <a:ext cx="868045" cy="422910"/>
        </p:xfrm>
        <a:graphic>
          <a:graphicData uri="http://schemas.openxmlformats.org/presentationml/2006/ole">
            <mc:AlternateContent xmlns:mc="http://schemas.openxmlformats.org/markup-compatibility/2006">
              <mc:Choice xmlns:v="urn:schemas-microsoft-com:vml" Requires="v">
                <p:oleObj spid="_x0000_s5" name="" r:id="rId11" imgW="469900" imgH="228600" progId="Equation.DSMT4">
                  <p:embed/>
                </p:oleObj>
              </mc:Choice>
              <mc:Fallback>
                <p:oleObj name="" r:id="rId11" imgW="469900" imgH="228600" progId="Equation.DSMT4">
                  <p:embed/>
                  <p:pic>
                    <p:nvPicPr>
                      <p:cNvPr id="0" name="图片 1025"/>
                      <p:cNvPicPr/>
                      <p:nvPr/>
                    </p:nvPicPr>
                    <p:blipFill>
                      <a:blip r:embed="rId12"/>
                      <a:stretch>
                        <a:fillRect/>
                      </a:stretch>
                    </p:blipFill>
                    <p:spPr>
                      <a:xfrm>
                        <a:off x="1187450" y="4077335"/>
                        <a:ext cx="868045" cy="422910"/>
                      </a:xfrm>
                      <a:prstGeom prst="rect">
                        <a:avLst/>
                      </a:prstGeom>
                    </p:spPr>
                  </p:pic>
                </p:oleObj>
              </mc:Fallback>
            </mc:AlternateContent>
          </a:graphicData>
        </a:graphic>
      </p:graphicFrame>
      <p:sp>
        <p:nvSpPr>
          <p:cNvPr id="6" name="矩形 5"/>
          <p:cNvSpPr/>
          <p:nvPr/>
        </p:nvSpPr>
        <p:spPr>
          <a:xfrm>
            <a:off x="4040505" y="2651760"/>
            <a:ext cx="810260" cy="417195"/>
          </a:xfrm>
          <a:prstGeom prst="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线形标注 1 6"/>
          <p:cNvSpPr/>
          <p:nvPr/>
        </p:nvSpPr>
        <p:spPr>
          <a:xfrm>
            <a:off x="6660515" y="1950085"/>
            <a:ext cx="2283460" cy="440055"/>
          </a:xfrm>
          <a:prstGeom prst="borderCallout1">
            <a:avLst>
              <a:gd name="adj1" fmla="val 104761"/>
              <a:gd name="adj2" fmla="val 7869"/>
              <a:gd name="adj3" fmla="val 161616"/>
              <a:gd name="adj4" fmla="val -24555"/>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latin typeface="楷体" panose="02010609060101010101" pitchFamily="49" charset="-122"/>
                <a:ea typeface="楷体" panose="02010609060101010101" pitchFamily="49" charset="-122"/>
              </a:rPr>
              <a:t>错误三元组的分数</a:t>
            </a:r>
            <a:endParaRPr lang="zh-CN" altLang="en-US" sz="2000">
              <a:latin typeface="楷体" panose="02010609060101010101" pitchFamily="49" charset="-122"/>
              <a:ea typeface="楷体" panose="02010609060101010101" pitchFamily="49" charset="-122"/>
            </a:endParaRPr>
          </a:p>
        </p:txBody>
      </p:sp>
      <p:sp>
        <p:nvSpPr>
          <p:cNvPr id="8" name="矩形 7"/>
          <p:cNvSpPr/>
          <p:nvPr/>
        </p:nvSpPr>
        <p:spPr>
          <a:xfrm>
            <a:off x="5080635" y="2637155"/>
            <a:ext cx="941705" cy="431800"/>
          </a:xfrm>
          <a:prstGeom prst="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线形标注 1 11"/>
          <p:cNvSpPr/>
          <p:nvPr/>
        </p:nvSpPr>
        <p:spPr>
          <a:xfrm>
            <a:off x="4067810" y="1946275"/>
            <a:ext cx="2283460" cy="440055"/>
          </a:xfrm>
          <a:prstGeom prst="borderCallout1">
            <a:avLst>
              <a:gd name="adj1" fmla="val 104761"/>
              <a:gd name="adj2" fmla="val 72135"/>
              <a:gd name="adj3" fmla="val 158585"/>
              <a:gd name="adj4" fmla="val 34149"/>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latin typeface="楷体" panose="02010609060101010101" pitchFamily="49" charset="-122"/>
                <a:ea typeface="楷体" panose="02010609060101010101" pitchFamily="49" charset="-122"/>
              </a:rPr>
              <a:t>正确三元组的分数</a:t>
            </a:r>
            <a:endParaRPr lang="zh-CN" altLang="en-US"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优化目标</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15" name="文本框 14"/>
          <p:cNvSpPr txBox="1"/>
          <p:nvPr/>
        </p:nvSpPr>
        <p:spPr>
          <a:xfrm>
            <a:off x="588645" y="4718050"/>
            <a:ext cx="8093710" cy="1014730"/>
          </a:xfrm>
          <a:prstGeom prst="rect">
            <a:avLst/>
          </a:prstGeom>
          <a:noFill/>
        </p:spPr>
        <p:txBody>
          <a:bodyPr wrap="square" rtlCol="0">
            <a:spAutoFit/>
          </a:bodyPr>
          <a:p>
            <a:pPr marL="342900" indent="-342900">
              <a:buFont typeface="Wingdings" panose="05000000000000000000" charset="0"/>
              <a:buChar char="Ø"/>
            </a:pPr>
            <a:r>
              <a:rPr sz="2000">
                <a:latin typeface="楷体" panose="02010609060101010101" pitchFamily="49" charset="-122"/>
                <a:ea typeface="楷体" panose="02010609060101010101" pitchFamily="49" charset="-122"/>
                <a:sym typeface="+mn-ea"/>
              </a:rPr>
              <a:t>表示学习的参数</a:t>
            </a:r>
            <a:r>
              <a:rPr lang="zh-CN" sz="2000">
                <a:latin typeface="楷体" panose="02010609060101010101" pitchFamily="49" charset="-122"/>
                <a:ea typeface="楷体" panose="02010609060101010101" pitchFamily="49" charset="-122"/>
                <a:sym typeface="+mn-ea"/>
              </a:rPr>
              <a:t>就</a:t>
            </a:r>
            <a:r>
              <a:rPr sz="2000">
                <a:latin typeface="楷体" panose="02010609060101010101" pitchFamily="49" charset="-122"/>
                <a:ea typeface="楷体" panose="02010609060101010101" pitchFamily="49" charset="-122"/>
                <a:sym typeface="+mn-ea"/>
              </a:rPr>
              <a:t>是每个实体和关系的向量表示</a:t>
            </a:r>
            <a:r>
              <a:rPr lang="zh-CN" sz="2000">
                <a:latin typeface="楷体" panose="02010609060101010101" pitchFamily="49" charset="-122"/>
                <a:ea typeface="楷体" panose="02010609060101010101" pitchFamily="49" charset="-122"/>
                <a:sym typeface="+mn-ea"/>
              </a:rPr>
              <a:t>；</a:t>
            </a:r>
            <a:endParaRPr lang="zh-CN" sz="2000">
              <a:latin typeface="楷体" panose="02010609060101010101" pitchFamily="49" charset="-122"/>
              <a:ea typeface="楷体" panose="02010609060101010101" pitchFamily="49" charset="-122"/>
              <a:sym typeface="+mn-ea"/>
            </a:endParaRPr>
          </a:p>
          <a:p>
            <a:pPr marL="342900" indent="-342900">
              <a:buFont typeface="Wingdings" panose="05000000000000000000" charset="0"/>
              <a:buChar char="Ø"/>
            </a:pPr>
            <a:r>
              <a:rPr lang="zh-CN" sz="2000">
                <a:latin typeface="楷体" panose="02010609060101010101" pitchFamily="49" charset="-122"/>
                <a:ea typeface="楷体" panose="02010609060101010101" pitchFamily="49" charset="-122"/>
                <a:sym typeface="+mn-ea"/>
              </a:rPr>
              <a:t>传统将</a:t>
            </a:r>
            <a:r>
              <a:rPr lang="zh-CN" sz="2000">
                <a:solidFill>
                  <a:srgbClr val="FF0000"/>
                </a:solidFill>
                <a:latin typeface="楷体" panose="02010609060101010101" pitchFamily="49" charset="-122"/>
                <a:ea typeface="楷体" panose="02010609060101010101" pitchFamily="49" charset="-122"/>
                <a:sym typeface="+mn-ea"/>
              </a:rPr>
              <a:t>全部数据</a:t>
            </a:r>
            <a:r>
              <a:rPr lang="zh-CN" sz="2000">
                <a:latin typeface="楷体" panose="02010609060101010101" pitchFamily="49" charset="-122"/>
                <a:ea typeface="楷体" panose="02010609060101010101" pitchFamily="49" charset="-122"/>
                <a:sym typeface="+mn-ea"/>
              </a:rPr>
              <a:t>使用</a:t>
            </a:r>
            <a:r>
              <a:rPr lang="zh-CN" sz="2000">
                <a:solidFill>
                  <a:schemeClr val="tx1"/>
                </a:solidFill>
                <a:latin typeface="楷体" panose="02010609060101010101" pitchFamily="49" charset="-122"/>
                <a:ea typeface="楷体" panose="02010609060101010101" pitchFamily="49" charset="-122"/>
                <a:sym typeface="+mn-ea"/>
              </a:rPr>
              <a:t>梯度下降法</a:t>
            </a:r>
            <a:r>
              <a:rPr lang="zh-CN" sz="2000">
                <a:latin typeface="楷体" panose="02010609060101010101" pitchFamily="49" charset="-122"/>
                <a:ea typeface="楷体" panose="02010609060101010101" pitchFamily="49" charset="-122"/>
                <a:sym typeface="+mn-ea"/>
              </a:rPr>
              <a:t>进行优化，未</a:t>
            </a:r>
            <a:r>
              <a:rPr lang="zh-CN" sz="2000">
                <a:solidFill>
                  <a:schemeClr val="tx1"/>
                </a:solidFill>
                <a:latin typeface="楷体" panose="02010609060101010101" pitchFamily="49" charset="-122"/>
                <a:ea typeface="楷体" panose="02010609060101010101" pitchFamily="49" charset="-122"/>
                <a:sym typeface="+mn-ea"/>
              </a:rPr>
              <a:t>区分</a:t>
            </a:r>
            <a:r>
              <a:rPr lang="zh-CN" sz="2000">
                <a:solidFill>
                  <a:srgbClr val="FF0000"/>
                </a:solidFill>
                <a:latin typeface="楷体" panose="02010609060101010101" pitchFamily="49" charset="-122"/>
                <a:ea typeface="楷体" panose="02010609060101010101" pitchFamily="49" charset="-122"/>
                <a:sym typeface="+mn-ea"/>
              </a:rPr>
              <a:t>冗余和非冗余数据</a:t>
            </a:r>
            <a:r>
              <a:rPr lang="zh-CN" sz="2000">
                <a:latin typeface="楷体" panose="02010609060101010101" pitchFamily="49" charset="-122"/>
                <a:ea typeface="楷体" panose="02010609060101010101" pitchFamily="49" charset="-122"/>
                <a:sym typeface="+mn-ea"/>
              </a:rPr>
              <a:t>，非冗余数据的向量表示优化较差，导致其在下游任务表现很差。</a:t>
            </a:r>
            <a:endParaRPr lang="zh-CN" sz="2000">
              <a:latin typeface="楷体" panose="02010609060101010101" pitchFamily="49" charset="-122"/>
              <a:ea typeface="楷体" panose="02010609060101010101" pitchFamily="49" charset="-122"/>
              <a:sym typeface="+mn-ea"/>
            </a:endParaRPr>
          </a:p>
        </p:txBody>
      </p:sp>
      <p:grpSp>
        <p:nvGrpSpPr>
          <p:cNvPr id="19" name="组合 18"/>
          <p:cNvGrpSpPr/>
          <p:nvPr/>
        </p:nvGrpSpPr>
        <p:grpSpPr>
          <a:xfrm>
            <a:off x="1137920" y="2207895"/>
            <a:ext cx="7253605" cy="1718310"/>
            <a:chOff x="3031" y="4644"/>
            <a:chExt cx="11534" cy="3349"/>
          </a:xfrm>
        </p:grpSpPr>
        <p:sp>
          <p:nvSpPr>
            <p:cNvPr id="2" name="立方体 1"/>
            <p:cNvSpPr/>
            <p:nvPr/>
          </p:nvSpPr>
          <p:spPr>
            <a:xfrm>
              <a:off x="5726" y="6011"/>
              <a:ext cx="2217" cy="165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a:t>
              </a:r>
              <a:r>
                <a:rPr lang="en-US" altLang="zh-CN" sz="2000"/>
                <a:t>TransE</a:t>
              </a:r>
              <a:r>
                <a:rPr lang="zh-CN" altLang="en-US" sz="2000"/>
                <a:t>）</a:t>
              </a:r>
              <a:endParaRPr lang="en-US" altLang="zh-CN" sz="2000"/>
            </a:p>
            <a:p>
              <a:pPr algn="ctr"/>
              <a:r>
                <a:rPr lang="en-US" altLang="zh-CN" sz="2400" b="1">
                  <a:solidFill>
                    <a:srgbClr val="C00000"/>
                  </a:solidFill>
                </a:rPr>
                <a:t>min L</a:t>
              </a:r>
              <a:endParaRPr lang="en-US" altLang="zh-CN" sz="2400" b="1">
                <a:solidFill>
                  <a:srgbClr val="C00000"/>
                </a:solidFill>
              </a:endParaRPr>
            </a:p>
          </p:txBody>
        </p:sp>
        <p:sp>
          <p:nvSpPr>
            <p:cNvPr id="3" name="矩形 2"/>
            <p:cNvSpPr/>
            <p:nvPr/>
          </p:nvSpPr>
          <p:spPr>
            <a:xfrm>
              <a:off x="3031" y="6480"/>
              <a:ext cx="1674" cy="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a:t>
              </a:r>
              <a:r>
                <a:rPr lang="en-US" altLang="zh-CN" sz="2000" b="1"/>
                <a:t>h,r,t</a:t>
              </a:r>
              <a:r>
                <a:rPr lang="zh-CN" altLang="zh-CN" sz="2000" b="1"/>
                <a:t>）</a:t>
              </a:r>
              <a:endParaRPr lang="zh-CN" altLang="zh-CN" sz="2000" b="1"/>
            </a:p>
          </p:txBody>
        </p:sp>
        <p:cxnSp>
          <p:nvCxnSpPr>
            <p:cNvPr id="5" name="直接箭头连接符 4"/>
            <p:cNvCxnSpPr/>
            <p:nvPr/>
          </p:nvCxnSpPr>
          <p:spPr>
            <a:xfrm flipV="1">
              <a:off x="4705" y="6867"/>
              <a:ext cx="1021" cy="7"/>
            </a:xfrm>
            <a:prstGeom prst="straightConnector1">
              <a:avLst/>
            </a:prstGeom>
            <a:ln w="3492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880" y="6080"/>
              <a:ext cx="1361" cy="794"/>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2" idx="1"/>
            </p:cNvCxnSpPr>
            <p:nvPr/>
          </p:nvCxnSpPr>
          <p:spPr>
            <a:xfrm>
              <a:off x="7943" y="6838"/>
              <a:ext cx="1298" cy="42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41" y="5734"/>
              <a:ext cx="3089" cy="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latin typeface="楷体" panose="02010609060101010101" pitchFamily="49" charset="-122"/>
                  <a:ea typeface="楷体" panose="02010609060101010101" pitchFamily="49" charset="-122"/>
                </a:rPr>
                <a:t>h,t</a:t>
              </a:r>
              <a:r>
                <a:rPr lang="zh-CN" altLang="en-US" b="1">
                  <a:latin typeface="楷体" panose="02010609060101010101" pitchFamily="49" charset="-122"/>
                  <a:ea typeface="楷体" panose="02010609060101010101" pitchFamily="49" charset="-122"/>
                </a:rPr>
                <a:t>的向量表示</a:t>
              </a:r>
              <a:endParaRPr lang="zh-CN" altLang="en-US" b="1">
                <a:latin typeface="楷体" panose="02010609060101010101" pitchFamily="49" charset="-122"/>
                <a:ea typeface="楷体" panose="02010609060101010101" pitchFamily="49" charset="-122"/>
              </a:endParaRPr>
            </a:p>
          </p:txBody>
        </p:sp>
        <p:sp>
          <p:nvSpPr>
            <p:cNvPr id="12" name="矩形 11"/>
            <p:cNvSpPr/>
            <p:nvPr/>
          </p:nvSpPr>
          <p:spPr>
            <a:xfrm>
              <a:off x="9241" y="6868"/>
              <a:ext cx="3090" cy="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latin typeface="楷体" panose="02010609060101010101" pitchFamily="49" charset="-122"/>
                  <a:ea typeface="楷体" panose="02010609060101010101" pitchFamily="49" charset="-122"/>
                  <a:sym typeface="+mn-ea"/>
                </a:rPr>
                <a:t>r</a:t>
              </a:r>
              <a:r>
                <a:rPr lang="zh-CN" altLang="en-US" b="1">
                  <a:latin typeface="楷体" panose="02010609060101010101" pitchFamily="49" charset="-122"/>
                  <a:ea typeface="楷体" panose="02010609060101010101" pitchFamily="49" charset="-122"/>
                  <a:sym typeface="+mn-ea"/>
                </a:rPr>
                <a:t>的向量表示</a:t>
              </a:r>
              <a:endParaRPr lang="zh-CN" altLang="en-US" b="1">
                <a:latin typeface="楷体" panose="02010609060101010101" pitchFamily="49" charset="-122"/>
                <a:ea typeface="楷体" panose="02010609060101010101" pitchFamily="49" charset="-122"/>
                <a:sym typeface="+mn-ea"/>
              </a:endParaRPr>
            </a:p>
          </p:txBody>
        </p:sp>
        <p:sp>
          <p:nvSpPr>
            <p:cNvPr id="17" name="圆角矩形 16"/>
            <p:cNvSpPr/>
            <p:nvPr/>
          </p:nvSpPr>
          <p:spPr>
            <a:xfrm>
              <a:off x="9033" y="5493"/>
              <a:ext cx="3505" cy="2500"/>
            </a:xfrm>
            <a:prstGeom prst="roundRect">
              <a:avLst/>
            </a:prstGeom>
            <a:noFill/>
            <a:ln w="28575" cmpd="sng">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线形标注 1 17"/>
            <p:cNvSpPr/>
            <p:nvPr/>
          </p:nvSpPr>
          <p:spPr>
            <a:xfrm>
              <a:off x="12330" y="4644"/>
              <a:ext cx="2235" cy="632"/>
            </a:xfrm>
            <a:prstGeom prst="borderCallout1">
              <a:avLst>
                <a:gd name="adj1" fmla="val 51093"/>
                <a:gd name="adj2" fmla="val 773"/>
                <a:gd name="adj3" fmla="val 139382"/>
                <a:gd name="adj4" fmla="val -332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bg1"/>
                  </a:solidFill>
                  <a:latin typeface="楷体" panose="02010609060101010101" pitchFamily="49" charset="-122"/>
                  <a:ea typeface="楷体" panose="02010609060101010101" pitchFamily="49" charset="-122"/>
                </a:rPr>
                <a:t>优化的参数</a:t>
              </a:r>
              <a:endParaRPr lang="zh-CN" altLang="en-US" b="1">
                <a:solidFill>
                  <a:schemeClr val="bg1"/>
                </a:solidFill>
                <a:latin typeface="楷体" panose="02010609060101010101" pitchFamily="49" charset="-122"/>
                <a:ea typeface="楷体" panose="02010609060101010101" pitchFamily="49" charset="-122"/>
              </a:endParaRPr>
            </a:p>
          </p:txBody>
        </p:sp>
      </p:grpSp>
      <p:sp>
        <p:nvSpPr>
          <p:cNvPr id="14" name="手杖形箭头 13"/>
          <p:cNvSpPr/>
          <p:nvPr/>
        </p:nvSpPr>
        <p:spPr>
          <a:xfrm>
            <a:off x="3370580" y="2421255"/>
            <a:ext cx="360045" cy="594995"/>
          </a:xfrm>
          <a:prstGeom prst="uturnArrow">
            <a:avLst>
              <a:gd name="adj1" fmla="val 25000"/>
              <a:gd name="adj2" fmla="val 25000"/>
              <a:gd name="adj3" fmla="val 25000"/>
              <a:gd name="adj4" fmla="val 43750"/>
              <a:gd name="adj5" fmla="val 100000"/>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solidFill>
                <a:schemeClr val="tx1"/>
              </a:solidFill>
            </a:endParaRPr>
          </a:p>
        </p:txBody>
      </p:sp>
      <p:sp>
        <p:nvSpPr>
          <p:cNvPr id="20" name="矩形 19"/>
          <p:cNvSpPr/>
          <p:nvPr/>
        </p:nvSpPr>
        <p:spPr>
          <a:xfrm>
            <a:off x="2710815" y="2102485"/>
            <a:ext cx="1680210" cy="31877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ctr"/>
            <a:r>
              <a:rPr lang="zh-CN" altLang="zh-CN">
                <a:latin typeface="楷体" panose="02010609060101010101" pitchFamily="49" charset="-122"/>
                <a:ea typeface="楷体" panose="02010609060101010101" pitchFamily="49" charset="-122"/>
              </a:rPr>
              <a:t>梯度下降法</a:t>
            </a:r>
            <a:endParaRPr lang="zh-CN" altLang="zh-CN">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2" name="文本框 1"/>
          <p:cNvSpPr txBox="1"/>
          <p:nvPr/>
        </p:nvSpPr>
        <p:spPr>
          <a:xfrm>
            <a:off x="491490" y="1506220"/>
            <a:ext cx="8147685" cy="3784600"/>
          </a:xfrm>
          <a:prstGeom prst="rect">
            <a:avLst/>
          </a:prstGeom>
          <a:noFill/>
        </p:spPr>
        <p:txBody>
          <a:bodyPr wrap="square" rtlCol="0">
            <a:spAutoFit/>
          </a:bodyPr>
          <a:p>
            <a:pPr marL="342900" indent="-342900">
              <a:buFont typeface="Wingdings" panose="05000000000000000000" charset="0"/>
              <a:buChar char="Ø"/>
            </a:pPr>
            <a:r>
              <a:rPr lang="zh-CN" sz="2000">
                <a:latin typeface="楷体" panose="02010609060101010101" pitchFamily="49" charset="-122"/>
                <a:ea typeface="楷体" panose="02010609060101010101" pitchFamily="49" charset="-122"/>
                <a:cs typeface="楷体" panose="02010609060101010101" pitchFamily="49" charset="-122"/>
                <a:sym typeface="+mn-ea"/>
              </a:rPr>
              <a:t>论文</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[13]</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提出通过直接针对有监督的任务来学习一种无监督的学习规则可以有效提升无监督学习效能，表明</a:t>
            </a:r>
            <a:r>
              <a:rPr lang="zh-CN" altLang="en-US" sz="2000" b="1">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利用监督知识可以进一步优化无监督的模型。</a:t>
            </a:r>
            <a:endParaRPr lang="zh-CN" altLang="en-US" sz="2000">
              <a:latin typeface="楷体" panose="02010609060101010101" pitchFamily="49" charset="-122"/>
              <a:ea typeface="楷体" panose="02010609060101010101" pitchFamily="49" charset="-122"/>
              <a:cs typeface="楷体" panose="02010609060101010101" pitchFamily="49" charset="-122"/>
              <a:sym typeface="+mn-ea"/>
            </a:endParaRPr>
          </a:p>
          <a:p>
            <a:pPr marL="342900" indent="-342900">
              <a:buFont typeface="Wingdings" panose="05000000000000000000" charset="0"/>
              <a:buChar char="Ø"/>
            </a:pPr>
            <a:endParaRPr lang="zh-CN" altLang="en-US" sz="2000">
              <a:sym typeface="+mn-ea"/>
            </a:endParaRPr>
          </a:p>
          <a:p>
            <a:pPr indent="0">
              <a:buFont typeface="Wingdings" panose="05000000000000000000" charset="0"/>
              <a:buNone/>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p:txBody>
      </p:sp>
      <p:sp>
        <p:nvSpPr>
          <p:cNvPr id="5" name="文本框 4"/>
          <p:cNvSpPr txBox="1"/>
          <p:nvPr/>
        </p:nvSpPr>
        <p:spPr>
          <a:xfrm>
            <a:off x="-130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算法改进</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13" name="组合 12"/>
          <p:cNvGrpSpPr/>
          <p:nvPr/>
        </p:nvGrpSpPr>
        <p:grpSpPr>
          <a:xfrm>
            <a:off x="492053" y="2616835"/>
            <a:ext cx="8411863" cy="3234690"/>
            <a:chOff x="13" y="4259"/>
            <a:chExt cx="14185" cy="5831"/>
          </a:xfrm>
        </p:grpSpPr>
        <p:pic>
          <p:nvPicPr>
            <p:cNvPr id="3" name="图片 2"/>
            <p:cNvPicPr>
              <a:picLocks noChangeAspect="1"/>
            </p:cNvPicPr>
            <p:nvPr/>
          </p:nvPicPr>
          <p:blipFill>
            <a:blip r:embed="rId1"/>
            <a:stretch>
              <a:fillRect/>
            </a:stretch>
          </p:blipFill>
          <p:spPr>
            <a:xfrm>
              <a:off x="2252" y="4259"/>
              <a:ext cx="8917" cy="5831"/>
            </a:xfrm>
            <a:prstGeom prst="rect">
              <a:avLst/>
            </a:prstGeom>
          </p:spPr>
        </p:pic>
        <p:sp>
          <p:nvSpPr>
            <p:cNvPr id="6" name="矩形 5"/>
            <p:cNvSpPr/>
            <p:nvPr/>
          </p:nvSpPr>
          <p:spPr>
            <a:xfrm>
              <a:off x="5903" y="6109"/>
              <a:ext cx="5266" cy="3981"/>
            </a:xfrm>
            <a:prstGeom prst="rect">
              <a:avLst/>
            </a:prstGeom>
            <a:noFill/>
            <a:ln w="28575" cmpd="thickThi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539" y="7394"/>
              <a:ext cx="3096" cy="2696"/>
            </a:xfrm>
            <a:prstGeom prst="rect">
              <a:avLst/>
            </a:prstGeom>
            <a:noFill/>
            <a:ln w="28575" cmpd="thickThi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线形标注 1 10"/>
            <p:cNvSpPr/>
            <p:nvPr/>
          </p:nvSpPr>
          <p:spPr>
            <a:xfrm>
              <a:off x="11791" y="6460"/>
              <a:ext cx="2407" cy="722"/>
            </a:xfrm>
            <a:prstGeom prst="borderCallout1">
              <a:avLst>
                <a:gd name="adj1" fmla="val 44065"/>
                <a:gd name="adj2" fmla="val 418"/>
                <a:gd name="adj3" fmla="val 103406"/>
                <a:gd name="adj4" fmla="val -288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楷体" panose="02010609060101010101" pitchFamily="49" charset="-122"/>
                  <a:ea typeface="楷体" panose="02010609060101010101" pitchFamily="49" charset="-122"/>
                </a:rPr>
                <a:t>无监督模型</a:t>
              </a:r>
              <a:endParaRPr lang="zh-CN" altLang="en-US">
                <a:latin typeface="楷体" panose="02010609060101010101" pitchFamily="49" charset="-122"/>
                <a:ea typeface="楷体" panose="02010609060101010101" pitchFamily="49" charset="-122"/>
              </a:endParaRPr>
            </a:p>
          </p:txBody>
        </p:sp>
        <p:sp>
          <p:nvSpPr>
            <p:cNvPr id="12" name="线形标注 1 11"/>
            <p:cNvSpPr/>
            <p:nvPr/>
          </p:nvSpPr>
          <p:spPr>
            <a:xfrm>
              <a:off x="13" y="6258"/>
              <a:ext cx="2525" cy="722"/>
            </a:xfrm>
            <a:prstGeom prst="borderCallout1">
              <a:avLst>
                <a:gd name="adj1" fmla="val 44044"/>
                <a:gd name="adj2" fmla="val 100410"/>
                <a:gd name="adj3" fmla="val 161218"/>
                <a:gd name="adj4" fmla="val 12926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楷体" panose="02010609060101010101" pitchFamily="49" charset="-122"/>
                  <a:ea typeface="楷体" panose="02010609060101010101" pitchFamily="49" charset="-122"/>
                </a:rPr>
                <a:t>有监督知识</a:t>
              </a:r>
              <a:endParaRPr lang="zh-CN" altLang="en-US">
                <a:latin typeface="楷体" panose="02010609060101010101" pitchFamily="49" charset="-122"/>
                <a:ea typeface="楷体" panose="02010609060101010101" pitchFamily="49" charset="-122"/>
              </a:endParaRPr>
            </a:p>
          </p:txBody>
        </p:sp>
      </p:grpSp>
      <p:sp>
        <p:nvSpPr>
          <p:cNvPr id="8" name="文本框 7"/>
          <p:cNvSpPr txBox="1"/>
          <p:nvPr/>
        </p:nvSpPr>
        <p:spPr>
          <a:xfrm>
            <a:off x="1270" y="5984875"/>
            <a:ext cx="9142730" cy="521970"/>
          </a:xfrm>
          <a:prstGeom prst="rect">
            <a:avLst/>
          </a:prstGeom>
          <a:noFill/>
        </p:spPr>
        <p:txBody>
          <a:bodyPr wrap="square" rtlCol="0" anchor="t">
            <a:spAutoFit/>
          </a:bodyPr>
          <a:p>
            <a:pPr algn="l">
              <a:buClrTx/>
              <a:buSzTx/>
              <a:buFontTx/>
            </a:pPr>
            <a:r>
              <a:rPr lang="en-US" altLang="zh-CN" sz="1400">
                <a:solidFill>
                  <a:srgbClr val="3020AA"/>
                </a:solidFill>
                <a:latin typeface="Times New Roman" panose="02020603050405020304" pitchFamily="18" charset="0"/>
                <a:cs typeface="Times New Roman" panose="02020603050405020304" pitchFamily="18" charset="0"/>
              </a:rPr>
              <a:t>[13] Metz L ,  Maheswaranathan N ,  Cheung B , et al. Meta-Learning Update Rules for Unsupervised Representation Learning[J].  2018.</a:t>
            </a:r>
            <a:endParaRPr lang="en-US" altLang="zh-CN" sz="1400">
              <a:solidFill>
                <a:srgbClr val="3020AA"/>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2" name="文本框 1"/>
          <p:cNvSpPr txBox="1"/>
          <p:nvPr/>
        </p:nvSpPr>
        <p:spPr>
          <a:xfrm>
            <a:off x="222885" y="1509395"/>
            <a:ext cx="8532495" cy="4399915"/>
          </a:xfrm>
          <a:prstGeom prst="rect">
            <a:avLst/>
          </a:prstGeom>
          <a:noFill/>
        </p:spPr>
        <p:txBody>
          <a:bodyPr wrap="square" rtlCol="0">
            <a:spAutoFit/>
          </a:bodyPr>
          <a:p>
            <a:pPr marL="342900" indent="-342900">
              <a:buFont typeface="Wingdings" panose="05000000000000000000" charset="0"/>
              <a:buChar char="Ø"/>
            </a:pPr>
            <a:r>
              <a:rPr lang="zh-CN" altLang="en-US" sz="2000">
                <a:latin typeface="楷体" panose="02010609060101010101" pitchFamily="49" charset="-122"/>
                <a:ea typeface="楷体" panose="02010609060101010101" pitchFamily="49" charset="-122"/>
                <a:sym typeface="+mn-ea"/>
              </a:rPr>
              <a:t>因此，基于以上想法，将表示学习中的</a:t>
            </a:r>
            <a:r>
              <a:rPr lang="zh-CN" altLang="en-US" sz="2000" b="1">
                <a:solidFill>
                  <a:srgbClr val="C00000"/>
                </a:solidFill>
                <a:latin typeface="楷体" panose="02010609060101010101" pitchFamily="49" charset="-122"/>
                <a:ea typeface="楷体" panose="02010609060101010101" pitchFamily="49" charset="-122"/>
                <a:sym typeface="+mn-ea"/>
              </a:rPr>
              <a:t>冗余实体对应的参数</a:t>
            </a:r>
            <a:r>
              <a:rPr lang="zh-CN" altLang="en-US" sz="2000">
                <a:latin typeface="楷体" panose="02010609060101010101" pitchFamily="49" charset="-122"/>
                <a:ea typeface="楷体" panose="02010609060101010101" pitchFamily="49" charset="-122"/>
                <a:sym typeface="+mn-ea"/>
              </a:rPr>
              <a:t>视作</a:t>
            </a:r>
            <a:r>
              <a:rPr lang="zh-CN" altLang="en-US" sz="2000" b="1">
                <a:solidFill>
                  <a:srgbClr val="C00000"/>
                </a:solidFill>
                <a:latin typeface="楷体" panose="02010609060101010101" pitchFamily="49" charset="-122"/>
                <a:ea typeface="楷体" panose="02010609060101010101" pitchFamily="49" charset="-122"/>
                <a:sym typeface="+mn-ea"/>
              </a:rPr>
              <a:t>具有监督知识的表示</a:t>
            </a:r>
            <a:r>
              <a:rPr lang="zh-CN" altLang="en-US" sz="2000">
                <a:latin typeface="楷体" panose="02010609060101010101" pitchFamily="49" charset="-122"/>
                <a:ea typeface="楷体" panose="02010609060101010101" pitchFamily="49" charset="-122"/>
                <a:sym typeface="+mn-ea"/>
              </a:rPr>
              <a:t>，然后利用该监督知识去</a:t>
            </a:r>
            <a:r>
              <a:rPr lang="zh-CN" altLang="en-US" sz="2000" b="1">
                <a:solidFill>
                  <a:srgbClr val="C00000"/>
                </a:solidFill>
                <a:latin typeface="楷体" panose="02010609060101010101" pitchFamily="49" charset="-122"/>
                <a:ea typeface="楷体" panose="02010609060101010101" pitchFamily="49" charset="-122"/>
                <a:sym typeface="+mn-ea"/>
              </a:rPr>
              <a:t>更新非冗余实体的向量参数</a:t>
            </a:r>
            <a:r>
              <a:rPr lang="zh-CN" altLang="en-US" sz="2000">
                <a:sym typeface="+mn-ea"/>
              </a:rPr>
              <a:t>。</a:t>
            </a: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基于该思路，在翻译距离模型中融入</a:t>
            </a:r>
            <a:r>
              <a:rPr lang="zh-CN" sz="2000">
                <a:latin typeface="楷体" panose="02010609060101010101" pitchFamily="49" charset="-122"/>
                <a:ea typeface="楷体" panose="02010609060101010101" pitchFamily="49" charset="-122"/>
                <a:cs typeface="楷体" panose="02010609060101010101" pitchFamily="49" charset="-122"/>
                <a:sym typeface="+mn-ea"/>
              </a:rPr>
              <a:t>带有隐变量的</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EM</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算法。</a:t>
            </a:r>
            <a:endParaRPr lang="en-US" altLang="zh-CN" sz="200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5" name="文本框 4"/>
          <p:cNvSpPr txBox="1"/>
          <p:nvPr/>
        </p:nvSpPr>
        <p:spPr>
          <a:xfrm>
            <a:off x="-317" y="1045528"/>
            <a:ext cx="1383030" cy="460375"/>
          </a:xfrm>
          <a:prstGeom prst="rect">
            <a:avLst/>
          </a:prstGeom>
          <a:noFill/>
        </p:spPr>
        <p:txBody>
          <a:bodyPr wrap="none" rtlCol="0" anchor="t">
            <a:spAutoFit/>
          </a:bodyPr>
          <a:p>
            <a:pPr marL="285750" indent="-285750" algn="l">
              <a:buFont typeface="Wingdings" panose="05000000000000000000" charset="0"/>
              <a:buChar char="l"/>
            </a:pPr>
            <a:r>
              <a:rPr lang="en-US" altLang="zh-CN" sz="2400">
                <a:latin typeface="楷体" panose="02010609060101010101" pitchFamily="49" charset="-122"/>
                <a:ea typeface="楷体" panose="02010609060101010101" pitchFamily="49" charset="-122"/>
                <a:cs typeface="楷体" panose="02010609060101010101" pitchFamily="49" charset="-122"/>
                <a:sym typeface="+mn-ea"/>
              </a:rPr>
              <a:t>EM</a:t>
            </a:r>
            <a:r>
              <a:rPr lang="zh-CN" altLang="en-US" sz="2400">
                <a:latin typeface="楷体" panose="02010609060101010101" pitchFamily="49" charset="-122"/>
                <a:ea typeface="楷体" panose="02010609060101010101" pitchFamily="49" charset="-122"/>
                <a:cs typeface="楷体" panose="02010609060101010101" pitchFamily="49" charset="-122"/>
                <a:sym typeface="+mn-ea"/>
              </a:rPr>
              <a:t>算法</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74" name="组合 73"/>
          <p:cNvGrpSpPr/>
          <p:nvPr/>
        </p:nvGrpSpPr>
        <p:grpSpPr>
          <a:xfrm>
            <a:off x="2483485" y="2565400"/>
            <a:ext cx="4851400" cy="2604135"/>
            <a:chOff x="6781" y="4480"/>
            <a:chExt cx="7640" cy="4101"/>
          </a:xfrm>
        </p:grpSpPr>
        <p:grpSp>
          <p:nvGrpSpPr>
            <p:cNvPr id="75" name="组合 74"/>
            <p:cNvGrpSpPr/>
            <p:nvPr/>
          </p:nvGrpSpPr>
          <p:grpSpPr>
            <a:xfrm rot="0">
              <a:off x="7074" y="4574"/>
              <a:ext cx="2735" cy="3907"/>
              <a:chOff x="8241" y="3346"/>
              <a:chExt cx="3050" cy="4389"/>
            </a:xfrm>
          </p:grpSpPr>
          <p:sp>
            <p:nvSpPr>
              <p:cNvPr id="76" name="矩形 75"/>
              <p:cNvSpPr/>
              <p:nvPr/>
            </p:nvSpPr>
            <p:spPr>
              <a:xfrm>
                <a:off x="8241" y="6053"/>
                <a:ext cx="3050" cy="1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latin typeface="楷体" panose="02010609060101010101" pitchFamily="49" charset="-122"/>
                    <a:ea typeface="楷体" panose="02010609060101010101" pitchFamily="49" charset="-122"/>
                  </a:rPr>
                  <a:t>训练</a:t>
                </a:r>
                <a:endParaRPr lang="zh-CN" altLang="en-US" sz="2000">
                  <a:solidFill>
                    <a:schemeClr val="bg1"/>
                  </a:solidFill>
                  <a:latin typeface="楷体" panose="02010609060101010101" pitchFamily="49" charset="-122"/>
                  <a:ea typeface="楷体" panose="02010609060101010101" pitchFamily="49" charset="-122"/>
                </a:endParaRPr>
              </a:p>
              <a:p>
                <a:pPr algn="ctr"/>
                <a:r>
                  <a:rPr lang="zh-CN" altLang="en-US" sz="2000" b="1">
                    <a:solidFill>
                      <a:schemeClr val="bg1"/>
                    </a:solidFill>
                    <a:latin typeface="楷体" panose="02010609060101010101" pitchFamily="49" charset="-122"/>
                    <a:ea typeface="楷体" panose="02010609060101010101" pitchFamily="49" charset="-122"/>
                  </a:rPr>
                  <a:t>非冗余</a:t>
                </a:r>
                <a:r>
                  <a:rPr lang="zh-CN" altLang="en-US" sz="2000">
                    <a:solidFill>
                      <a:schemeClr val="bg1"/>
                    </a:solidFill>
                    <a:latin typeface="楷体" panose="02010609060101010101" pitchFamily="49" charset="-122"/>
                    <a:ea typeface="楷体" panose="02010609060101010101" pitchFamily="49" charset="-122"/>
                  </a:rPr>
                  <a:t>三元组</a:t>
                </a:r>
                <a:endParaRPr lang="zh-CN" altLang="en-US" sz="2000">
                  <a:solidFill>
                    <a:schemeClr val="bg1"/>
                  </a:solidFill>
                  <a:latin typeface="楷体" panose="02010609060101010101" pitchFamily="49" charset="-122"/>
                  <a:ea typeface="楷体" panose="02010609060101010101" pitchFamily="49" charset="-122"/>
                </a:endParaRPr>
              </a:p>
            </p:txBody>
          </p:sp>
          <p:sp>
            <p:nvSpPr>
              <p:cNvPr id="77" name="矩形 76"/>
              <p:cNvSpPr/>
              <p:nvPr/>
            </p:nvSpPr>
            <p:spPr>
              <a:xfrm>
                <a:off x="8386" y="3346"/>
                <a:ext cx="2759" cy="1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latin typeface="楷体" panose="02010609060101010101" pitchFamily="49" charset="-122"/>
                    <a:ea typeface="楷体" panose="02010609060101010101" pitchFamily="49" charset="-122"/>
                  </a:rPr>
                  <a:t>训练</a:t>
                </a:r>
                <a:endParaRPr lang="zh-CN" altLang="en-US" sz="2000">
                  <a:solidFill>
                    <a:schemeClr val="bg1"/>
                  </a:solidFill>
                  <a:latin typeface="楷体" panose="02010609060101010101" pitchFamily="49" charset="-122"/>
                  <a:ea typeface="楷体" panose="02010609060101010101" pitchFamily="49" charset="-122"/>
                </a:endParaRPr>
              </a:p>
              <a:p>
                <a:pPr algn="ctr"/>
                <a:r>
                  <a:rPr lang="zh-CN" altLang="en-US" sz="2000" b="1">
                    <a:solidFill>
                      <a:schemeClr val="bg1"/>
                    </a:solidFill>
                    <a:latin typeface="楷体" panose="02010609060101010101" pitchFamily="49" charset="-122"/>
                    <a:ea typeface="楷体" panose="02010609060101010101" pitchFamily="49" charset="-122"/>
                  </a:rPr>
                  <a:t>冗余</a:t>
                </a:r>
                <a:r>
                  <a:rPr lang="zh-CN" altLang="en-US" sz="2000">
                    <a:solidFill>
                      <a:schemeClr val="bg1"/>
                    </a:solidFill>
                    <a:latin typeface="楷体" panose="02010609060101010101" pitchFamily="49" charset="-122"/>
                    <a:ea typeface="楷体" panose="02010609060101010101" pitchFamily="49" charset="-122"/>
                  </a:rPr>
                  <a:t>三元组</a:t>
                </a:r>
                <a:endParaRPr lang="zh-CN" altLang="en-US" sz="2000">
                  <a:solidFill>
                    <a:schemeClr val="bg1"/>
                  </a:solidFill>
                  <a:latin typeface="楷体" panose="02010609060101010101" pitchFamily="49" charset="-122"/>
                  <a:ea typeface="楷体" panose="02010609060101010101" pitchFamily="49" charset="-122"/>
                </a:endParaRPr>
              </a:p>
            </p:txBody>
          </p:sp>
          <p:cxnSp>
            <p:nvCxnSpPr>
              <p:cNvPr id="78" name="直接箭头连接符 77"/>
              <p:cNvCxnSpPr>
                <a:endCxn id="76" idx="0"/>
              </p:cNvCxnSpPr>
              <p:nvPr/>
            </p:nvCxnSpPr>
            <p:spPr>
              <a:xfrm>
                <a:off x="9758" y="5007"/>
                <a:ext cx="8" cy="104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6781" y="6882"/>
              <a:ext cx="3507" cy="1699"/>
            </a:xfrm>
            <a:prstGeom prst="rect">
              <a:avLst/>
            </a:prstGeom>
            <a:noFill/>
            <a:ln w="28575" cmpd="thickThin">
              <a:solidFill>
                <a:schemeClr val="accent6">
                  <a:lumMod val="75000"/>
                </a:schemeClr>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0" name="圆角矩形标注 79"/>
            <p:cNvSpPr/>
            <p:nvPr/>
          </p:nvSpPr>
          <p:spPr>
            <a:xfrm>
              <a:off x="11075" y="4480"/>
              <a:ext cx="2202" cy="735"/>
            </a:xfrm>
            <a:prstGeom prst="wedgeRoundRectCallout">
              <a:avLst>
                <a:gd name="adj1" fmla="val -84861"/>
                <a:gd name="adj2" fmla="val 9682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楷体" panose="02010609060101010101" pitchFamily="49" charset="-122"/>
                  <a:ea typeface="楷体" panose="02010609060101010101" pitchFamily="49" charset="-122"/>
                  <a:sym typeface="+mn-ea"/>
                </a:rPr>
                <a:t>有监督知识</a:t>
              </a:r>
              <a:endParaRPr lang="zh-CN" altLang="en-US">
                <a:latin typeface="楷体" panose="02010609060101010101" pitchFamily="49" charset="-122"/>
                <a:ea typeface="楷体" panose="02010609060101010101" pitchFamily="49" charset="-122"/>
              </a:endParaRPr>
            </a:p>
          </p:txBody>
        </p:sp>
        <p:sp>
          <p:nvSpPr>
            <p:cNvPr id="81" name="圆角矩形标注 80"/>
            <p:cNvSpPr/>
            <p:nvPr/>
          </p:nvSpPr>
          <p:spPr>
            <a:xfrm>
              <a:off x="11075" y="6472"/>
              <a:ext cx="3346" cy="1254"/>
            </a:xfrm>
            <a:prstGeom prst="wedgeRoundRectCallout">
              <a:avLst>
                <a:gd name="adj1" fmla="val -71684"/>
                <a:gd name="adj2" fmla="val 82137"/>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a:latin typeface="楷体" panose="02010609060101010101" pitchFamily="49" charset="-122"/>
                  <a:ea typeface="楷体" panose="02010609060101010101" pitchFamily="49" charset="-122"/>
                  <a:sym typeface="+mn-ea"/>
                </a:rPr>
                <a:t>此时将</a:t>
              </a:r>
              <a:r>
                <a:rPr lang="zh-CN" altLang="en-US" b="1">
                  <a:solidFill>
                    <a:srgbClr val="C00000"/>
                  </a:solidFill>
                  <a:latin typeface="楷体" panose="02010609060101010101" pitchFamily="49" charset="-122"/>
                  <a:ea typeface="楷体" panose="02010609060101010101" pitchFamily="49" charset="-122"/>
                  <a:sym typeface="+mn-ea"/>
                </a:rPr>
                <a:t>冗余实体的参数</a:t>
              </a:r>
              <a:r>
                <a:rPr lang="zh-CN" altLang="en-US">
                  <a:latin typeface="楷体" panose="02010609060101010101" pitchFamily="49" charset="-122"/>
                  <a:ea typeface="楷体" panose="02010609060101010101" pitchFamily="49" charset="-122"/>
                  <a:sym typeface="+mn-ea"/>
                </a:rPr>
                <a:t>视为</a:t>
              </a:r>
              <a:r>
                <a:rPr lang="zh-CN" altLang="en-US" b="1">
                  <a:solidFill>
                    <a:srgbClr val="C00000"/>
                  </a:solidFill>
                  <a:latin typeface="楷体" panose="02010609060101010101" pitchFamily="49" charset="-122"/>
                  <a:ea typeface="楷体" panose="02010609060101010101" pitchFamily="49" charset="-122"/>
                  <a:sym typeface="+mn-ea"/>
                </a:rPr>
                <a:t>隐变量</a:t>
              </a:r>
              <a:endParaRPr lang="zh-CN" altLang="en-US">
                <a:latin typeface="楷体" panose="02010609060101010101" pitchFamily="49" charset="-122"/>
                <a:ea typeface="楷体" panose="02010609060101010101" pitchFamily="49" charset="-122"/>
                <a:sym typeface="+mn-ea"/>
              </a:endParaRPr>
            </a:p>
          </p:txBody>
        </p:sp>
        <p:sp>
          <p:nvSpPr>
            <p:cNvPr id="82" name="矩形 81"/>
            <p:cNvSpPr/>
            <p:nvPr/>
          </p:nvSpPr>
          <p:spPr>
            <a:xfrm>
              <a:off x="6781" y="4480"/>
              <a:ext cx="3507" cy="1685"/>
            </a:xfrm>
            <a:prstGeom prst="rect">
              <a:avLst/>
            </a:prstGeom>
            <a:noFill/>
            <a:ln w="28575" cmpd="thickThin">
              <a:solidFill>
                <a:srgbClr val="C00000"/>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算法改进</a:t>
            </a:r>
            <a:endParaRPr lang="en-US" altLang="zh-CN" sz="2400" dirty="0">
              <a:latin typeface="楷体" panose="02010609060101010101" pitchFamily="49" charset="-122"/>
              <a:ea typeface="楷体" panose="02010609060101010101" pitchFamily="49" charset="-122"/>
              <a:sym typeface="+mn-ea"/>
            </a:endParaRPr>
          </a:p>
        </p:txBody>
      </p:sp>
      <p:grpSp>
        <p:nvGrpSpPr>
          <p:cNvPr id="127" name="组合 126"/>
          <p:cNvGrpSpPr/>
          <p:nvPr/>
        </p:nvGrpSpPr>
        <p:grpSpPr>
          <a:xfrm>
            <a:off x="342265" y="2132965"/>
            <a:ext cx="5374640" cy="709295"/>
            <a:chOff x="539" y="3402"/>
            <a:chExt cx="8464" cy="1117"/>
          </a:xfrm>
        </p:grpSpPr>
        <p:graphicFrame>
          <p:nvGraphicFramePr>
            <p:cNvPr id="18" name="对象 17">
              <a:hlinkClick r:id="" action="ppaction://ole?verb="/>
            </p:cNvPr>
            <p:cNvGraphicFramePr>
              <a:graphicFrameLocks noChangeAspect="1"/>
            </p:cNvGraphicFramePr>
            <p:nvPr/>
          </p:nvGraphicFramePr>
          <p:xfrm>
            <a:off x="3740" y="3418"/>
            <a:ext cx="5263" cy="1101"/>
          </p:xfrm>
          <a:graphic>
            <a:graphicData uri="http://schemas.openxmlformats.org/presentationml/2006/ole">
              <mc:AlternateContent xmlns:mc="http://schemas.openxmlformats.org/markup-compatibility/2006">
                <mc:Choice xmlns:v="urn:schemas-microsoft-com:vml" Requires="v">
                  <p:oleObj spid="_x0000_s19" name="" r:id="rId1" imgW="1688465" imgH="368300" progId="Equation.DSMT4">
                    <p:embed/>
                  </p:oleObj>
                </mc:Choice>
                <mc:Fallback>
                  <p:oleObj name="" r:id="rId1" imgW="1688465" imgH="368300" progId="Equation.DSMT4">
                    <p:embed/>
                    <p:pic>
                      <p:nvPicPr>
                        <p:cNvPr id="0" name="图片 1024"/>
                        <p:cNvPicPr/>
                        <p:nvPr/>
                      </p:nvPicPr>
                      <p:blipFill>
                        <a:blip r:embed="rId2"/>
                        <a:stretch>
                          <a:fillRect/>
                        </a:stretch>
                      </p:blipFill>
                      <p:spPr>
                        <a:xfrm>
                          <a:off x="3740" y="3418"/>
                          <a:ext cx="5263" cy="1101"/>
                        </a:xfrm>
                        <a:prstGeom prst="rect">
                          <a:avLst/>
                        </a:prstGeom>
                      </p:spPr>
                    </p:pic>
                  </p:oleObj>
                </mc:Fallback>
              </mc:AlternateContent>
            </a:graphicData>
          </a:graphic>
        </p:graphicFrame>
        <p:grpSp>
          <p:nvGrpSpPr>
            <p:cNvPr id="79" name="组合 78"/>
            <p:cNvGrpSpPr/>
            <p:nvPr/>
          </p:nvGrpSpPr>
          <p:grpSpPr>
            <a:xfrm>
              <a:off x="539" y="3402"/>
              <a:ext cx="2800" cy="628"/>
              <a:chOff x="765" y="5784"/>
              <a:chExt cx="2800" cy="628"/>
            </a:xfrm>
          </p:grpSpPr>
          <p:graphicFrame>
            <p:nvGraphicFramePr>
              <p:cNvPr id="42" name="对象 41">
                <a:hlinkClick r:id="" action="ppaction://ole?verb="/>
              </p:cNvPr>
              <p:cNvGraphicFramePr>
                <a:graphicFrameLocks noChangeAspect="1"/>
              </p:cNvGraphicFramePr>
              <p:nvPr/>
            </p:nvGraphicFramePr>
            <p:xfrm>
              <a:off x="3150" y="5917"/>
              <a:ext cx="415" cy="431"/>
            </p:xfrm>
            <a:graphic>
              <a:graphicData uri="http://schemas.openxmlformats.org/presentationml/2006/ole">
                <mc:AlternateContent xmlns:mc="http://schemas.openxmlformats.org/markup-compatibility/2006">
                  <mc:Choice xmlns:v="urn:schemas-microsoft-com:vml" Requires="v">
                    <p:oleObj spid="_x0000_s49" name="" r:id="rId3" imgW="152400" imgH="165100" progId="Equation.DSMT4">
                      <p:embed/>
                    </p:oleObj>
                  </mc:Choice>
                  <mc:Fallback>
                    <p:oleObj name="" r:id="rId3" imgW="152400" imgH="165100" progId="Equation.DSMT4">
                      <p:embed/>
                      <p:pic>
                        <p:nvPicPr>
                          <p:cNvPr id="0" name="图片 1024"/>
                          <p:cNvPicPr/>
                          <p:nvPr/>
                        </p:nvPicPr>
                        <p:blipFill>
                          <a:blip r:embed="rId4"/>
                          <a:stretch>
                            <a:fillRect/>
                          </a:stretch>
                        </p:blipFill>
                        <p:spPr>
                          <a:xfrm>
                            <a:off x="3150" y="5917"/>
                            <a:ext cx="415" cy="431"/>
                          </a:xfrm>
                          <a:prstGeom prst="rect">
                            <a:avLst/>
                          </a:prstGeom>
                        </p:spPr>
                      </p:pic>
                    </p:oleObj>
                  </mc:Fallback>
                </mc:AlternateContent>
              </a:graphicData>
            </a:graphic>
          </p:graphicFrame>
          <p:grpSp>
            <p:nvGrpSpPr>
              <p:cNvPr id="54" name="组合 53"/>
              <p:cNvGrpSpPr/>
              <p:nvPr/>
            </p:nvGrpSpPr>
            <p:grpSpPr>
              <a:xfrm>
                <a:off x="765" y="5784"/>
                <a:ext cx="2688" cy="628"/>
                <a:chOff x="539" y="4310"/>
                <a:chExt cx="2688" cy="628"/>
              </a:xfrm>
            </p:grpSpPr>
            <p:graphicFrame>
              <p:nvGraphicFramePr>
                <p:cNvPr id="51" name="对象 50">
                  <a:hlinkClick r:id="" action="ppaction://ole?verb="/>
                </p:cNvPr>
                <p:cNvGraphicFramePr>
                  <a:graphicFrameLocks noChangeAspect="1"/>
                </p:cNvGraphicFramePr>
                <p:nvPr/>
              </p:nvGraphicFramePr>
              <p:xfrm>
                <a:off x="2241" y="4471"/>
                <a:ext cx="415" cy="431"/>
              </p:xfrm>
              <a:graphic>
                <a:graphicData uri="http://schemas.openxmlformats.org/presentationml/2006/ole">
                  <mc:AlternateContent xmlns:mc="http://schemas.openxmlformats.org/markup-compatibility/2006">
                    <mc:Choice xmlns:v="urn:schemas-microsoft-com:vml" Requires="v">
                      <p:oleObj spid="_x0000_s52" name="" r:id="rId5" imgW="152400" imgH="165100" progId="Equation.DSMT4">
                        <p:embed/>
                      </p:oleObj>
                    </mc:Choice>
                    <mc:Fallback>
                      <p:oleObj name="" r:id="rId5" imgW="152400" imgH="165100" progId="Equation.DSMT4">
                        <p:embed/>
                        <p:pic>
                          <p:nvPicPr>
                            <p:cNvPr id="0" name="图片 1024"/>
                            <p:cNvPicPr/>
                            <p:nvPr/>
                          </p:nvPicPr>
                          <p:blipFill>
                            <a:blip r:embed="rId6"/>
                            <a:stretch>
                              <a:fillRect/>
                            </a:stretch>
                          </p:blipFill>
                          <p:spPr>
                            <a:xfrm>
                              <a:off x="2241" y="4471"/>
                              <a:ext cx="415" cy="431"/>
                            </a:xfrm>
                            <a:prstGeom prst="rect">
                              <a:avLst/>
                            </a:prstGeom>
                          </p:spPr>
                        </p:pic>
                      </p:oleObj>
                    </mc:Fallback>
                  </mc:AlternateContent>
                </a:graphicData>
              </a:graphic>
            </p:graphicFrame>
            <p:sp>
              <p:nvSpPr>
                <p:cNvPr id="53" name="文本框 52"/>
                <p:cNvSpPr txBox="1"/>
                <p:nvPr/>
              </p:nvSpPr>
              <p:spPr>
                <a:xfrm>
                  <a:off x="539" y="4310"/>
                  <a:ext cx="2688" cy="628"/>
                </a:xfrm>
                <a:prstGeom prst="rect">
                  <a:avLst/>
                </a:prstGeom>
                <a:noFill/>
              </p:spPr>
              <p:txBody>
                <a:bodyPr wrap="none" rtlCol="0" anchor="t">
                  <a:spAutoFit/>
                </a:bodyPr>
                <a:p>
                  <a:r>
                    <a:rPr lang="zh-CN" altLang="en-US" sz="200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update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000">
                    <a:latin typeface="楷体" panose="02010609060101010101" pitchFamily="49" charset="-122"/>
                    <a:ea typeface="楷体" panose="02010609060101010101" pitchFamily="49" charset="-122"/>
                    <a:cs typeface="楷体" panose="02010609060101010101" pitchFamily="49" charset="-122"/>
                    <a:sym typeface="+mn-ea"/>
                  </a:endParaRPr>
                </a:p>
              </p:txBody>
            </p:sp>
          </p:grpSp>
        </p:grpSp>
      </p:grpSp>
      <p:grpSp>
        <p:nvGrpSpPr>
          <p:cNvPr id="136" name="组合 135"/>
          <p:cNvGrpSpPr/>
          <p:nvPr/>
        </p:nvGrpSpPr>
        <p:grpSpPr>
          <a:xfrm>
            <a:off x="324485" y="1704975"/>
            <a:ext cx="3639185" cy="398780"/>
            <a:chOff x="635" y="2378"/>
            <a:chExt cx="5731" cy="628"/>
          </a:xfrm>
        </p:grpSpPr>
        <p:sp>
          <p:nvSpPr>
            <p:cNvPr id="129" name="文本框 128"/>
            <p:cNvSpPr txBox="1"/>
            <p:nvPr/>
          </p:nvSpPr>
          <p:spPr>
            <a:xfrm>
              <a:off x="635" y="2378"/>
              <a:ext cx="5686" cy="628"/>
            </a:xfrm>
            <a:prstGeom prst="rect">
              <a:avLst/>
            </a:prstGeom>
            <a:noFill/>
          </p:spPr>
          <p:txBody>
            <a:bodyPr wrap="square" rtlCol="0" anchor="t">
              <a:spAutoFit/>
            </a:bodyPr>
            <a:p>
              <a:pPr>
                <a:buNone/>
              </a:pPr>
              <a:r>
                <a:rPr lang="zh-CN" altLang="en-US" sz="2000">
                  <a:latin typeface="楷体" panose="02010609060101010101" pitchFamily="49" charset="-122"/>
                  <a:ea typeface="楷体" panose="02010609060101010101" pitchFamily="49" charset="-122"/>
                  <a:cs typeface="楷体" panose="02010609060101010101" pitchFamily="49" charset="-122"/>
                  <a:sym typeface="+mn-ea"/>
                </a:rPr>
                <a:t>训练集 </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，实体集</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，关系集</a:t>
              </a:r>
              <a:endParaRPr lang="zh-CN" altLang="en-US" sz="2000">
                <a:latin typeface="楷体" panose="02010609060101010101" pitchFamily="49" charset="-122"/>
                <a:ea typeface="楷体" panose="02010609060101010101" pitchFamily="49" charset="-122"/>
                <a:cs typeface="楷体" panose="02010609060101010101" pitchFamily="49" charset="-122"/>
                <a:sym typeface="+mn-ea"/>
              </a:endParaRPr>
            </a:p>
          </p:txBody>
        </p:sp>
        <p:graphicFrame>
          <p:nvGraphicFramePr>
            <p:cNvPr id="130" name="对象 129">
              <a:hlinkClick r:id="" action="ppaction://ole?verb="/>
            </p:cNvPr>
            <p:cNvGraphicFramePr>
              <a:graphicFrameLocks noChangeAspect="1"/>
            </p:cNvGraphicFramePr>
            <p:nvPr/>
          </p:nvGraphicFramePr>
          <p:xfrm>
            <a:off x="2009" y="2407"/>
            <a:ext cx="379" cy="462"/>
          </p:xfrm>
          <a:graphic>
            <a:graphicData uri="http://schemas.openxmlformats.org/presentationml/2006/ole">
              <mc:AlternateContent xmlns:mc="http://schemas.openxmlformats.org/markup-compatibility/2006">
                <mc:Choice xmlns:v="urn:schemas-microsoft-com:vml" Requires="v">
                  <p:oleObj spid="_x0000_s131" name="" r:id="rId7" imgW="139700" imgH="177165" progId="Equation.DSMT4">
                    <p:embed/>
                  </p:oleObj>
                </mc:Choice>
                <mc:Fallback>
                  <p:oleObj name="" r:id="rId7" imgW="139700" imgH="177165" progId="Equation.DSMT4">
                    <p:embed/>
                    <p:pic>
                      <p:nvPicPr>
                        <p:cNvPr id="0" name="图片 1024"/>
                        <p:cNvPicPr/>
                        <p:nvPr/>
                      </p:nvPicPr>
                      <p:blipFill>
                        <a:blip r:embed="rId8"/>
                        <a:stretch>
                          <a:fillRect/>
                        </a:stretch>
                      </p:blipFill>
                      <p:spPr>
                        <a:xfrm>
                          <a:off x="2009" y="2407"/>
                          <a:ext cx="379" cy="462"/>
                        </a:xfrm>
                        <a:prstGeom prst="rect">
                          <a:avLst/>
                        </a:prstGeom>
                      </p:spPr>
                    </p:pic>
                  </p:oleObj>
                </mc:Fallback>
              </mc:AlternateContent>
            </a:graphicData>
          </a:graphic>
        </p:graphicFrame>
        <p:graphicFrame>
          <p:nvGraphicFramePr>
            <p:cNvPr id="132" name="对象 131">
              <a:hlinkClick r:id="" action="ppaction://ole?verb="/>
            </p:cNvPr>
            <p:cNvGraphicFramePr>
              <a:graphicFrameLocks noChangeAspect="1"/>
            </p:cNvGraphicFramePr>
            <p:nvPr/>
          </p:nvGraphicFramePr>
          <p:xfrm>
            <a:off x="3950" y="2506"/>
            <a:ext cx="414" cy="431"/>
          </p:xfrm>
          <a:graphic>
            <a:graphicData uri="http://schemas.openxmlformats.org/presentationml/2006/ole">
              <mc:AlternateContent xmlns:mc="http://schemas.openxmlformats.org/markup-compatibility/2006">
                <mc:Choice xmlns:v="urn:schemas-microsoft-com:vml" Requires="v">
                  <p:oleObj spid="_x0000_s133" name="" r:id="rId9" imgW="152400" imgH="165100" progId="Equation.DSMT4">
                    <p:embed/>
                  </p:oleObj>
                </mc:Choice>
                <mc:Fallback>
                  <p:oleObj name="" r:id="rId9" imgW="152400" imgH="165100" progId="Equation.DSMT4">
                    <p:embed/>
                    <p:pic>
                      <p:nvPicPr>
                        <p:cNvPr id="0" name="图片 1024"/>
                        <p:cNvPicPr/>
                        <p:nvPr/>
                      </p:nvPicPr>
                      <p:blipFill>
                        <a:blip r:embed="rId10"/>
                        <a:stretch>
                          <a:fillRect/>
                        </a:stretch>
                      </p:blipFill>
                      <p:spPr>
                        <a:xfrm>
                          <a:off x="3950" y="2506"/>
                          <a:ext cx="414" cy="431"/>
                        </a:xfrm>
                        <a:prstGeom prst="rect">
                          <a:avLst/>
                        </a:prstGeom>
                      </p:spPr>
                    </p:pic>
                  </p:oleObj>
                </mc:Fallback>
              </mc:AlternateContent>
            </a:graphicData>
          </a:graphic>
        </p:graphicFrame>
        <p:graphicFrame>
          <p:nvGraphicFramePr>
            <p:cNvPr id="134" name="对象 133">
              <a:hlinkClick r:id="" action="ppaction://ole?verb="/>
            </p:cNvPr>
            <p:cNvGraphicFramePr>
              <a:graphicFrameLocks noChangeAspect="1"/>
            </p:cNvGraphicFramePr>
            <p:nvPr/>
          </p:nvGraphicFramePr>
          <p:xfrm>
            <a:off x="5952" y="2452"/>
            <a:ext cx="414" cy="431"/>
          </p:xfrm>
          <a:graphic>
            <a:graphicData uri="http://schemas.openxmlformats.org/presentationml/2006/ole">
              <mc:AlternateContent xmlns:mc="http://schemas.openxmlformats.org/markup-compatibility/2006">
                <mc:Choice xmlns:v="urn:schemas-microsoft-com:vml" Requires="v">
                  <p:oleObj spid="_x0000_s135" name="" r:id="rId11" imgW="152400" imgH="165100" progId="Equation.DSMT4">
                    <p:embed/>
                  </p:oleObj>
                </mc:Choice>
                <mc:Fallback>
                  <p:oleObj name="" r:id="rId11" imgW="152400" imgH="165100" progId="Equation.DSMT4">
                    <p:embed/>
                    <p:pic>
                      <p:nvPicPr>
                        <p:cNvPr id="0" name="图片 1024"/>
                        <p:cNvPicPr/>
                        <p:nvPr/>
                      </p:nvPicPr>
                      <p:blipFill>
                        <a:blip r:embed="rId12"/>
                        <a:stretch>
                          <a:fillRect/>
                        </a:stretch>
                      </p:blipFill>
                      <p:spPr>
                        <a:xfrm>
                          <a:off x="5952" y="2452"/>
                          <a:ext cx="414" cy="431"/>
                        </a:xfrm>
                        <a:prstGeom prst="rect">
                          <a:avLst/>
                        </a:prstGeom>
                      </p:spPr>
                    </p:pic>
                  </p:oleObj>
                </mc:Fallback>
              </mc:AlternateContent>
            </a:graphicData>
          </a:graphic>
        </p:graphicFrame>
      </p:grpSp>
      <p:sp>
        <p:nvSpPr>
          <p:cNvPr id="137" name="圆角矩形 136"/>
          <p:cNvSpPr/>
          <p:nvPr/>
        </p:nvSpPr>
        <p:spPr>
          <a:xfrm>
            <a:off x="180340" y="1628775"/>
            <a:ext cx="6552565" cy="12325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9" name="组合 138"/>
          <p:cNvGrpSpPr/>
          <p:nvPr/>
        </p:nvGrpSpPr>
        <p:grpSpPr>
          <a:xfrm>
            <a:off x="180340" y="3551555"/>
            <a:ext cx="8806815" cy="2672715"/>
            <a:chOff x="284" y="5141"/>
            <a:chExt cx="13869" cy="4209"/>
          </a:xfrm>
        </p:grpSpPr>
        <p:grpSp>
          <p:nvGrpSpPr>
            <p:cNvPr id="128" name="组合 127"/>
            <p:cNvGrpSpPr/>
            <p:nvPr/>
          </p:nvGrpSpPr>
          <p:grpSpPr>
            <a:xfrm>
              <a:off x="539" y="5360"/>
              <a:ext cx="13456" cy="628"/>
              <a:chOff x="623" y="4915"/>
              <a:chExt cx="13456" cy="628"/>
            </a:xfrm>
          </p:grpSpPr>
          <p:sp>
            <p:nvSpPr>
              <p:cNvPr id="81" name="文本框 80"/>
              <p:cNvSpPr txBox="1"/>
              <p:nvPr/>
            </p:nvSpPr>
            <p:spPr>
              <a:xfrm>
                <a:off x="623" y="4915"/>
                <a:ext cx="13456" cy="628"/>
              </a:xfrm>
              <a:prstGeom prst="rect">
                <a:avLst/>
              </a:prstGeom>
              <a:noFill/>
            </p:spPr>
            <p:txBody>
              <a:bodyPr wrap="square" rtlCol="0" anchor="t">
                <a:spAutoFit/>
              </a:bodyPr>
              <a:p>
                <a:pPr>
                  <a:buNone/>
                </a:pP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冗余训练集 </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，非冗余训练集</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，冗余实体集</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，非冗余实体集</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关系集</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000">
                  <a:latin typeface="楷体" panose="02010609060101010101" pitchFamily="49" charset="-122"/>
                  <a:ea typeface="楷体" panose="02010609060101010101" pitchFamily="49" charset="-122"/>
                  <a:cs typeface="楷体" panose="02010609060101010101" pitchFamily="49" charset="-122"/>
                  <a:sym typeface="+mn-ea"/>
                </a:endParaRPr>
              </a:p>
            </p:txBody>
          </p:sp>
          <p:graphicFrame>
            <p:nvGraphicFramePr>
              <p:cNvPr id="82" name="对象 81">
                <a:hlinkClick r:id="" action="ppaction://ole?verb="/>
              </p:cNvPr>
              <p:cNvGraphicFramePr>
                <a:graphicFrameLocks noChangeAspect="1"/>
              </p:cNvGraphicFramePr>
              <p:nvPr/>
            </p:nvGraphicFramePr>
            <p:xfrm>
              <a:off x="2740" y="4915"/>
              <a:ext cx="480" cy="595"/>
            </p:xfrm>
            <a:graphic>
              <a:graphicData uri="http://schemas.openxmlformats.org/presentationml/2006/ole">
                <mc:AlternateContent xmlns:mc="http://schemas.openxmlformats.org/markup-compatibility/2006">
                  <mc:Choice xmlns:v="urn:schemas-microsoft-com:vml" Requires="v">
                    <p:oleObj spid="_x0000_s83" name="" r:id="rId13" imgW="177165" imgH="228600" progId="Equation.DSMT4">
                      <p:embed/>
                    </p:oleObj>
                  </mc:Choice>
                  <mc:Fallback>
                    <p:oleObj name="" r:id="rId13" imgW="177165" imgH="228600" progId="Equation.DSMT4">
                      <p:embed/>
                      <p:pic>
                        <p:nvPicPr>
                          <p:cNvPr id="0" name="图片 1024"/>
                          <p:cNvPicPr/>
                          <p:nvPr/>
                        </p:nvPicPr>
                        <p:blipFill>
                          <a:blip r:embed="rId14"/>
                          <a:stretch>
                            <a:fillRect/>
                          </a:stretch>
                        </p:blipFill>
                        <p:spPr>
                          <a:xfrm>
                            <a:off x="2740" y="4915"/>
                            <a:ext cx="480" cy="595"/>
                          </a:xfrm>
                          <a:prstGeom prst="rect">
                            <a:avLst/>
                          </a:prstGeom>
                        </p:spPr>
                      </p:pic>
                    </p:oleObj>
                  </mc:Fallback>
                </mc:AlternateContent>
              </a:graphicData>
            </a:graphic>
          </p:graphicFrame>
          <p:graphicFrame>
            <p:nvGraphicFramePr>
              <p:cNvPr id="84" name="对象 83">
                <a:hlinkClick r:id="" action="ppaction://ole?verb="/>
              </p:cNvPr>
              <p:cNvGraphicFramePr>
                <a:graphicFrameLocks noChangeAspect="1"/>
              </p:cNvGraphicFramePr>
              <p:nvPr/>
            </p:nvGraphicFramePr>
            <p:xfrm>
              <a:off x="5912" y="4925"/>
              <a:ext cx="480" cy="595"/>
            </p:xfrm>
            <a:graphic>
              <a:graphicData uri="http://schemas.openxmlformats.org/presentationml/2006/ole">
                <mc:AlternateContent xmlns:mc="http://schemas.openxmlformats.org/markup-compatibility/2006">
                  <mc:Choice xmlns:v="urn:schemas-microsoft-com:vml" Requires="v">
                    <p:oleObj spid="_x0000_s85" name="" r:id="rId15" imgW="177165" imgH="228600" progId="Equation.DSMT4">
                      <p:embed/>
                    </p:oleObj>
                  </mc:Choice>
                  <mc:Fallback>
                    <p:oleObj name="" r:id="rId15" imgW="177165" imgH="228600" progId="Equation.DSMT4">
                      <p:embed/>
                      <p:pic>
                        <p:nvPicPr>
                          <p:cNvPr id="0" name="图片 1024"/>
                          <p:cNvPicPr/>
                          <p:nvPr/>
                        </p:nvPicPr>
                        <p:blipFill>
                          <a:blip r:embed="rId16"/>
                          <a:stretch>
                            <a:fillRect/>
                          </a:stretch>
                        </p:blipFill>
                        <p:spPr>
                          <a:xfrm>
                            <a:off x="5912" y="4925"/>
                            <a:ext cx="480" cy="595"/>
                          </a:xfrm>
                          <a:prstGeom prst="rect">
                            <a:avLst/>
                          </a:prstGeom>
                        </p:spPr>
                      </p:pic>
                    </p:oleObj>
                  </mc:Fallback>
                </mc:AlternateContent>
              </a:graphicData>
            </a:graphic>
          </p:graphicFrame>
          <p:graphicFrame>
            <p:nvGraphicFramePr>
              <p:cNvPr id="86" name="对象 85">
                <a:hlinkClick r:id="" action="ppaction://ole?verb="/>
              </p:cNvPr>
              <p:cNvGraphicFramePr>
                <a:graphicFrameLocks noChangeAspect="1"/>
              </p:cNvGraphicFramePr>
              <p:nvPr/>
            </p:nvGraphicFramePr>
            <p:xfrm>
              <a:off x="11926" y="4948"/>
              <a:ext cx="517" cy="595"/>
            </p:xfrm>
            <a:graphic>
              <a:graphicData uri="http://schemas.openxmlformats.org/presentationml/2006/ole">
                <mc:AlternateContent xmlns:mc="http://schemas.openxmlformats.org/markup-compatibility/2006">
                  <mc:Choice xmlns:v="urn:schemas-microsoft-com:vml" Requires="v">
                    <p:oleObj spid="_x0000_s87" name="" r:id="rId17" imgW="190500" imgH="228600" progId="Equation.DSMT4">
                      <p:embed/>
                    </p:oleObj>
                  </mc:Choice>
                  <mc:Fallback>
                    <p:oleObj name="" r:id="rId17" imgW="190500" imgH="228600" progId="Equation.DSMT4">
                      <p:embed/>
                      <p:pic>
                        <p:nvPicPr>
                          <p:cNvPr id="0" name="图片 1024"/>
                          <p:cNvPicPr/>
                          <p:nvPr/>
                        </p:nvPicPr>
                        <p:blipFill>
                          <a:blip r:embed="rId18"/>
                          <a:stretch>
                            <a:fillRect/>
                          </a:stretch>
                        </p:blipFill>
                        <p:spPr>
                          <a:xfrm>
                            <a:off x="11926" y="4948"/>
                            <a:ext cx="517" cy="595"/>
                          </a:xfrm>
                          <a:prstGeom prst="rect">
                            <a:avLst/>
                          </a:prstGeom>
                        </p:spPr>
                      </p:pic>
                    </p:oleObj>
                  </mc:Fallback>
                </mc:AlternateContent>
              </a:graphicData>
            </a:graphic>
          </p:graphicFrame>
          <p:graphicFrame>
            <p:nvGraphicFramePr>
              <p:cNvPr id="88" name="对象 87">
                <a:hlinkClick r:id="" action="ppaction://ole?verb="/>
              </p:cNvPr>
              <p:cNvGraphicFramePr>
                <a:graphicFrameLocks noChangeAspect="1"/>
              </p:cNvGraphicFramePr>
              <p:nvPr/>
            </p:nvGraphicFramePr>
            <p:xfrm>
              <a:off x="8758" y="4924"/>
              <a:ext cx="518" cy="595"/>
            </p:xfrm>
            <a:graphic>
              <a:graphicData uri="http://schemas.openxmlformats.org/presentationml/2006/ole">
                <mc:AlternateContent xmlns:mc="http://schemas.openxmlformats.org/markup-compatibility/2006">
                  <mc:Choice xmlns:v="urn:schemas-microsoft-com:vml" Requires="v">
                    <p:oleObj spid="_x0000_s89" name="" r:id="rId19" imgW="190500" imgH="228600" progId="Equation.DSMT4">
                      <p:embed/>
                    </p:oleObj>
                  </mc:Choice>
                  <mc:Fallback>
                    <p:oleObj name="" r:id="rId19" imgW="190500" imgH="228600" progId="Equation.DSMT4">
                      <p:embed/>
                      <p:pic>
                        <p:nvPicPr>
                          <p:cNvPr id="0" name="图片 1024"/>
                          <p:cNvPicPr/>
                          <p:nvPr/>
                        </p:nvPicPr>
                        <p:blipFill>
                          <a:blip r:embed="rId20"/>
                          <a:stretch>
                            <a:fillRect/>
                          </a:stretch>
                        </p:blipFill>
                        <p:spPr>
                          <a:xfrm>
                            <a:off x="8758" y="4924"/>
                            <a:ext cx="518" cy="595"/>
                          </a:xfrm>
                          <a:prstGeom prst="rect">
                            <a:avLst/>
                          </a:prstGeom>
                        </p:spPr>
                      </p:pic>
                    </p:oleObj>
                  </mc:Fallback>
                </mc:AlternateContent>
              </a:graphicData>
            </a:graphic>
          </p:graphicFrame>
          <p:graphicFrame>
            <p:nvGraphicFramePr>
              <p:cNvPr id="92" name="对象 91">
                <a:hlinkClick r:id="" action="ppaction://ole?verb="/>
              </p:cNvPr>
              <p:cNvGraphicFramePr>
                <a:graphicFrameLocks noChangeAspect="1"/>
              </p:cNvGraphicFramePr>
              <p:nvPr/>
            </p:nvGraphicFramePr>
            <p:xfrm>
              <a:off x="13665" y="4974"/>
              <a:ext cx="414" cy="430"/>
            </p:xfrm>
            <a:graphic>
              <a:graphicData uri="http://schemas.openxmlformats.org/presentationml/2006/ole">
                <mc:AlternateContent xmlns:mc="http://schemas.openxmlformats.org/markup-compatibility/2006">
                  <mc:Choice xmlns:v="urn:schemas-microsoft-com:vml" Requires="v">
                    <p:oleObj spid="_x0000_s93" name="" r:id="rId21" imgW="152400" imgH="165100" progId="Equation.DSMT4">
                      <p:embed/>
                    </p:oleObj>
                  </mc:Choice>
                  <mc:Fallback>
                    <p:oleObj name="" r:id="rId21" imgW="152400" imgH="165100" progId="Equation.DSMT4">
                      <p:embed/>
                      <p:pic>
                        <p:nvPicPr>
                          <p:cNvPr id="0" name="图片 1024"/>
                          <p:cNvPicPr/>
                          <p:nvPr/>
                        </p:nvPicPr>
                        <p:blipFill>
                          <a:blip r:embed="rId22"/>
                          <a:stretch>
                            <a:fillRect/>
                          </a:stretch>
                        </p:blipFill>
                        <p:spPr>
                          <a:xfrm>
                            <a:off x="13665" y="4974"/>
                            <a:ext cx="414" cy="430"/>
                          </a:xfrm>
                          <a:prstGeom prst="rect">
                            <a:avLst/>
                          </a:prstGeom>
                        </p:spPr>
                      </p:pic>
                    </p:oleObj>
                  </mc:Fallback>
                </mc:AlternateContent>
              </a:graphicData>
            </a:graphic>
          </p:graphicFrame>
        </p:grpSp>
        <p:sp>
          <p:nvSpPr>
            <p:cNvPr id="103" name="文本框 102"/>
            <p:cNvSpPr txBox="1"/>
            <p:nvPr/>
          </p:nvSpPr>
          <p:spPr>
            <a:xfrm>
              <a:off x="851" y="6274"/>
              <a:ext cx="5686" cy="628"/>
            </a:xfrm>
            <a:prstGeom prst="rect">
              <a:avLst/>
            </a:prstGeom>
            <a:noFill/>
          </p:spPr>
          <p:txBody>
            <a:bodyPr wrap="square" rtlCol="0" anchor="t">
              <a:spAutoFit/>
            </a:bodyPr>
            <a:p>
              <a:pPr>
                <a:buNone/>
              </a:pPr>
              <a:r>
                <a:rPr lang="en-US" sz="2000" b="1">
                  <a:latin typeface="楷体" panose="02010609060101010101" pitchFamily="49" charset="-122"/>
                  <a:ea typeface="楷体" panose="02010609060101010101" pitchFamily="49" charset="-122"/>
                  <a:cs typeface="楷体" panose="02010609060101010101" pitchFamily="49" charset="-122"/>
                  <a:sym typeface="+mn-ea"/>
                </a:rPr>
                <a:t>E-step:</a:t>
              </a:r>
              <a:endParaRPr lang="en-US" sz="2000" b="1">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106" name="组合 105"/>
            <p:cNvGrpSpPr/>
            <p:nvPr/>
          </p:nvGrpSpPr>
          <p:grpSpPr>
            <a:xfrm>
              <a:off x="559" y="6811"/>
              <a:ext cx="9632" cy="1222"/>
              <a:chOff x="672" y="5856"/>
              <a:chExt cx="9632" cy="1222"/>
            </a:xfrm>
          </p:grpSpPr>
          <p:grpSp>
            <p:nvGrpSpPr>
              <p:cNvPr id="96" name="组合 95"/>
              <p:cNvGrpSpPr/>
              <p:nvPr/>
            </p:nvGrpSpPr>
            <p:grpSpPr>
              <a:xfrm>
                <a:off x="672" y="5856"/>
                <a:ext cx="4068" cy="628"/>
                <a:chOff x="897" y="5833"/>
                <a:chExt cx="4068" cy="628"/>
              </a:xfrm>
            </p:grpSpPr>
            <p:graphicFrame>
              <p:nvGraphicFramePr>
                <p:cNvPr id="97" name="对象 96">
                  <a:hlinkClick r:id="" action="ppaction://ole?verb="/>
                </p:cNvPr>
                <p:cNvGraphicFramePr>
                  <a:graphicFrameLocks noChangeAspect="1"/>
                </p:cNvGraphicFramePr>
                <p:nvPr/>
              </p:nvGraphicFramePr>
              <p:xfrm>
                <a:off x="3150" y="5898"/>
                <a:ext cx="415" cy="431"/>
              </p:xfrm>
              <a:graphic>
                <a:graphicData uri="http://schemas.openxmlformats.org/presentationml/2006/ole">
                  <mc:AlternateContent xmlns:mc="http://schemas.openxmlformats.org/markup-compatibility/2006">
                    <mc:Choice xmlns:v="urn:schemas-microsoft-com:vml" Requires="v">
                      <p:oleObj spid="_x0000_s98" name="" r:id="rId23" imgW="152400" imgH="165100" progId="Equation.DSMT4">
                        <p:embed/>
                      </p:oleObj>
                    </mc:Choice>
                    <mc:Fallback>
                      <p:oleObj name="" r:id="rId23" imgW="152400" imgH="165100" progId="Equation.DSMT4">
                        <p:embed/>
                        <p:pic>
                          <p:nvPicPr>
                            <p:cNvPr id="0" name="图片 1024"/>
                            <p:cNvPicPr/>
                            <p:nvPr/>
                          </p:nvPicPr>
                          <p:blipFill>
                            <a:blip r:embed="rId24"/>
                            <a:stretch>
                              <a:fillRect/>
                            </a:stretch>
                          </p:blipFill>
                          <p:spPr>
                            <a:xfrm>
                              <a:off x="3150" y="5898"/>
                              <a:ext cx="415" cy="431"/>
                            </a:xfrm>
                            <a:prstGeom prst="rect">
                              <a:avLst/>
                            </a:prstGeom>
                          </p:spPr>
                        </p:pic>
                      </p:oleObj>
                    </mc:Fallback>
                  </mc:AlternateContent>
                </a:graphicData>
              </a:graphic>
            </p:graphicFrame>
            <p:grpSp>
              <p:nvGrpSpPr>
                <p:cNvPr id="99" name="组合 98"/>
                <p:cNvGrpSpPr/>
                <p:nvPr/>
              </p:nvGrpSpPr>
              <p:grpSpPr>
                <a:xfrm>
                  <a:off x="897" y="5833"/>
                  <a:ext cx="4068" cy="628"/>
                  <a:chOff x="671" y="4359"/>
                  <a:chExt cx="4068" cy="628"/>
                </a:xfrm>
              </p:grpSpPr>
              <p:graphicFrame>
                <p:nvGraphicFramePr>
                  <p:cNvPr id="100" name="对象 99">
                    <a:hlinkClick r:id="" action="ppaction://ole?verb="/>
                  </p:cNvPr>
                  <p:cNvGraphicFramePr>
                    <a:graphicFrameLocks noChangeAspect="1"/>
                  </p:cNvGraphicFramePr>
                  <p:nvPr/>
                </p:nvGraphicFramePr>
                <p:xfrm>
                  <a:off x="2322" y="4386"/>
                  <a:ext cx="519" cy="596"/>
                </p:xfrm>
                <a:graphic>
                  <a:graphicData uri="http://schemas.openxmlformats.org/presentationml/2006/ole">
                    <mc:AlternateContent xmlns:mc="http://schemas.openxmlformats.org/markup-compatibility/2006">
                      <mc:Choice xmlns:v="urn:schemas-microsoft-com:vml" Requires="v">
                        <p:oleObj spid="_x0000_s101" name="" r:id="rId25" imgW="190500" imgH="228600" progId="Equation.DSMT4">
                          <p:embed/>
                        </p:oleObj>
                      </mc:Choice>
                      <mc:Fallback>
                        <p:oleObj name="" r:id="rId25" imgW="190500" imgH="228600" progId="Equation.DSMT4">
                          <p:embed/>
                          <p:pic>
                            <p:nvPicPr>
                              <p:cNvPr id="0" name="图片 1024"/>
                              <p:cNvPicPr/>
                              <p:nvPr/>
                            </p:nvPicPr>
                            <p:blipFill>
                              <a:blip r:embed="rId26"/>
                              <a:stretch>
                                <a:fillRect/>
                              </a:stretch>
                            </p:blipFill>
                            <p:spPr>
                              <a:xfrm>
                                <a:off x="2322" y="4386"/>
                                <a:ext cx="519" cy="596"/>
                              </a:xfrm>
                              <a:prstGeom prst="rect">
                                <a:avLst/>
                              </a:prstGeom>
                            </p:spPr>
                          </p:pic>
                        </p:oleObj>
                      </mc:Fallback>
                    </mc:AlternateContent>
                  </a:graphicData>
                </a:graphic>
              </p:graphicFrame>
              <p:sp>
                <p:nvSpPr>
                  <p:cNvPr id="102" name="文本框 101"/>
                  <p:cNvSpPr txBox="1"/>
                  <p:nvPr/>
                </p:nvSpPr>
                <p:spPr>
                  <a:xfrm>
                    <a:off x="671" y="4359"/>
                    <a:ext cx="4068" cy="628"/>
                  </a:xfrm>
                  <a:prstGeom prst="rect">
                    <a:avLst/>
                  </a:prstGeom>
                  <a:noFill/>
                </p:spPr>
                <p:txBody>
                  <a:bodyPr wrap="square" rtlCol="0" anchor="t">
                    <a:spAutoFit/>
                  </a:bodyPr>
                  <a:p>
                    <a:r>
                      <a:rPr lang="zh-CN" altLang="en-US">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update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w.r.t</a:t>
                    </a:r>
                    <a:endParaRPr lang="en-US" altLang="zh-CN" sz="2000">
                      <a:latin typeface="楷体" panose="02010609060101010101" pitchFamily="49" charset="-122"/>
                      <a:ea typeface="楷体" panose="02010609060101010101" pitchFamily="49" charset="-122"/>
                      <a:cs typeface="楷体" panose="02010609060101010101" pitchFamily="49" charset="-122"/>
                      <a:sym typeface="+mn-ea"/>
                    </a:endParaRPr>
                  </a:p>
                </p:txBody>
              </p:sp>
            </p:grpSp>
          </p:grpSp>
          <p:graphicFrame>
            <p:nvGraphicFramePr>
              <p:cNvPr id="104" name="对象 103">
                <a:hlinkClick r:id="" action="ppaction://ole?verb="/>
              </p:cNvPr>
              <p:cNvGraphicFramePr>
                <a:graphicFrameLocks noChangeAspect="1"/>
              </p:cNvGraphicFramePr>
              <p:nvPr/>
            </p:nvGraphicFramePr>
            <p:xfrm>
              <a:off x="4818" y="5891"/>
              <a:ext cx="5486" cy="1187"/>
            </p:xfrm>
            <a:graphic>
              <a:graphicData uri="http://schemas.openxmlformats.org/presentationml/2006/ole">
                <mc:AlternateContent xmlns:mc="http://schemas.openxmlformats.org/markup-compatibility/2006">
                  <mc:Choice xmlns:v="urn:schemas-microsoft-com:vml" Requires="v">
                    <p:oleObj spid="_x0000_s105" name="" r:id="rId27" imgW="1688465" imgH="381000" progId="Equation.DSMT4">
                      <p:embed/>
                    </p:oleObj>
                  </mc:Choice>
                  <mc:Fallback>
                    <p:oleObj name="" r:id="rId27" imgW="1688465" imgH="381000" progId="Equation.DSMT4">
                      <p:embed/>
                      <p:pic>
                        <p:nvPicPr>
                          <p:cNvPr id="0" name="图片 1024"/>
                          <p:cNvPicPr/>
                          <p:nvPr/>
                        </p:nvPicPr>
                        <p:blipFill>
                          <a:blip r:embed="rId28"/>
                          <a:stretch>
                            <a:fillRect/>
                          </a:stretch>
                        </p:blipFill>
                        <p:spPr>
                          <a:xfrm>
                            <a:off x="4818" y="5891"/>
                            <a:ext cx="5486" cy="1187"/>
                          </a:xfrm>
                          <a:prstGeom prst="rect">
                            <a:avLst/>
                          </a:prstGeom>
                        </p:spPr>
                      </p:pic>
                    </p:oleObj>
                  </mc:Fallback>
                </mc:AlternateContent>
              </a:graphicData>
            </a:graphic>
          </p:graphicFrame>
        </p:grpSp>
        <p:sp>
          <p:nvSpPr>
            <p:cNvPr id="117" name="文本框 116"/>
            <p:cNvSpPr txBox="1"/>
            <p:nvPr/>
          </p:nvSpPr>
          <p:spPr>
            <a:xfrm>
              <a:off x="851" y="7450"/>
              <a:ext cx="5686" cy="628"/>
            </a:xfrm>
            <a:prstGeom prst="rect">
              <a:avLst/>
            </a:prstGeom>
            <a:noFill/>
          </p:spPr>
          <p:txBody>
            <a:bodyPr wrap="square" rtlCol="0" anchor="t">
              <a:spAutoFit/>
            </a:bodyPr>
            <a:p>
              <a:pPr>
                <a:buNone/>
              </a:pPr>
              <a:r>
                <a:rPr lang="en-US" sz="2000" b="1">
                  <a:latin typeface="楷体" panose="02010609060101010101" pitchFamily="49" charset="-122"/>
                  <a:ea typeface="楷体" panose="02010609060101010101" pitchFamily="49" charset="-122"/>
                  <a:cs typeface="楷体" panose="02010609060101010101" pitchFamily="49" charset="-122"/>
                  <a:sym typeface="+mn-ea"/>
                </a:rPr>
                <a:t>M-step:</a:t>
              </a:r>
              <a:endParaRPr lang="en-US" sz="2000" b="1">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122" name="组合 121"/>
            <p:cNvGrpSpPr/>
            <p:nvPr/>
          </p:nvGrpSpPr>
          <p:grpSpPr>
            <a:xfrm>
              <a:off x="623" y="8089"/>
              <a:ext cx="11547" cy="1261"/>
              <a:chOff x="962" y="8583"/>
              <a:chExt cx="11547" cy="1261"/>
            </a:xfrm>
          </p:grpSpPr>
          <p:grpSp>
            <p:nvGrpSpPr>
              <p:cNvPr id="107" name="组合 106"/>
              <p:cNvGrpSpPr/>
              <p:nvPr/>
            </p:nvGrpSpPr>
            <p:grpSpPr>
              <a:xfrm>
                <a:off x="962" y="8583"/>
                <a:ext cx="11547" cy="1261"/>
                <a:chOff x="1074" y="6996"/>
                <a:chExt cx="11547" cy="1261"/>
              </a:xfrm>
            </p:grpSpPr>
            <p:grpSp>
              <p:nvGrpSpPr>
                <p:cNvPr id="108" name="组合 107"/>
                <p:cNvGrpSpPr/>
                <p:nvPr/>
              </p:nvGrpSpPr>
              <p:grpSpPr>
                <a:xfrm>
                  <a:off x="1074" y="6996"/>
                  <a:ext cx="5868" cy="693"/>
                  <a:chOff x="1299" y="6973"/>
                  <a:chExt cx="5868" cy="693"/>
                </a:xfrm>
              </p:grpSpPr>
              <p:graphicFrame>
                <p:nvGraphicFramePr>
                  <p:cNvPr id="109" name="对象 108">
                    <a:hlinkClick r:id="" action="ppaction://ole?verb="/>
                  </p:cNvPr>
                  <p:cNvGraphicFramePr>
                    <a:graphicFrameLocks noChangeAspect="1"/>
                  </p:cNvGraphicFramePr>
                  <p:nvPr/>
                </p:nvGraphicFramePr>
                <p:xfrm>
                  <a:off x="5268" y="7146"/>
                  <a:ext cx="415" cy="431"/>
                </p:xfrm>
                <a:graphic>
                  <a:graphicData uri="http://schemas.openxmlformats.org/presentationml/2006/ole">
                    <mc:AlternateContent xmlns:mc="http://schemas.openxmlformats.org/markup-compatibility/2006">
                      <mc:Choice xmlns:v="urn:schemas-microsoft-com:vml" Requires="v">
                        <p:oleObj spid="_x0000_s110" name="" r:id="rId29" imgW="152400" imgH="165100" progId="Equation.DSMT4">
                          <p:embed/>
                        </p:oleObj>
                      </mc:Choice>
                      <mc:Fallback>
                        <p:oleObj name="" r:id="rId29" imgW="152400" imgH="165100" progId="Equation.DSMT4">
                          <p:embed/>
                          <p:pic>
                            <p:nvPicPr>
                              <p:cNvPr id="0" name="图片 1024"/>
                              <p:cNvPicPr/>
                              <p:nvPr/>
                            </p:nvPicPr>
                            <p:blipFill>
                              <a:blip r:embed="rId30"/>
                              <a:stretch>
                                <a:fillRect/>
                              </a:stretch>
                            </p:blipFill>
                            <p:spPr>
                              <a:xfrm>
                                <a:off x="5268" y="7146"/>
                                <a:ext cx="415" cy="431"/>
                              </a:xfrm>
                              <a:prstGeom prst="rect">
                                <a:avLst/>
                              </a:prstGeom>
                            </p:spPr>
                          </p:pic>
                        </p:oleObj>
                      </mc:Fallback>
                    </mc:AlternateContent>
                  </a:graphicData>
                </a:graphic>
              </p:graphicFrame>
              <p:grpSp>
                <p:nvGrpSpPr>
                  <p:cNvPr id="111" name="组合 110"/>
                  <p:cNvGrpSpPr/>
                  <p:nvPr/>
                </p:nvGrpSpPr>
                <p:grpSpPr>
                  <a:xfrm>
                    <a:off x="1299" y="6973"/>
                    <a:ext cx="5868" cy="693"/>
                    <a:chOff x="1073" y="5499"/>
                    <a:chExt cx="5868" cy="693"/>
                  </a:xfrm>
                </p:grpSpPr>
                <p:graphicFrame>
                  <p:nvGraphicFramePr>
                    <p:cNvPr id="112" name="对象 111">
                      <a:hlinkClick r:id="" action="ppaction://ole?verb="/>
                    </p:cNvPr>
                    <p:cNvGraphicFramePr>
                      <a:graphicFrameLocks noChangeAspect="1"/>
                    </p:cNvGraphicFramePr>
                    <p:nvPr/>
                  </p:nvGraphicFramePr>
                  <p:xfrm>
                    <a:off x="4248" y="5596"/>
                    <a:ext cx="519" cy="596"/>
                  </p:xfrm>
                  <a:graphic>
                    <a:graphicData uri="http://schemas.openxmlformats.org/presentationml/2006/ole">
                      <mc:AlternateContent xmlns:mc="http://schemas.openxmlformats.org/markup-compatibility/2006">
                        <mc:Choice xmlns:v="urn:schemas-microsoft-com:vml" Requires="v">
                          <p:oleObj spid="_x0000_s113" name="" r:id="rId31" imgW="190500" imgH="228600" progId="Equation.DSMT4">
                            <p:embed/>
                          </p:oleObj>
                        </mc:Choice>
                        <mc:Fallback>
                          <p:oleObj name="" r:id="rId31" imgW="190500" imgH="228600" progId="Equation.DSMT4">
                            <p:embed/>
                            <p:pic>
                              <p:nvPicPr>
                                <p:cNvPr id="0" name="图片 1024"/>
                                <p:cNvPicPr/>
                                <p:nvPr/>
                              </p:nvPicPr>
                              <p:blipFill>
                                <a:blip r:embed="rId32"/>
                                <a:stretch>
                                  <a:fillRect/>
                                </a:stretch>
                              </p:blipFill>
                              <p:spPr>
                                <a:xfrm>
                                  <a:off x="4248" y="5596"/>
                                  <a:ext cx="519" cy="596"/>
                                </a:xfrm>
                                <a:prstGeom prst="rect">
                                  <a:avLst/>
                                </a:prstGeom>
                              </p:spPr>
                            </p:pic>
                          </p:oleObj>
                        </mc:Fallback>
                      </mc:AlternateContent>
                    </a:graphicData>
                  </a:graphic>
                </p:graphicFrame>
                <p:sp>
                  <p:nvSpPr>
                    <p:cNvPr id="114" name="文本框 113"/>
                    <p:cNvSpPr txBox="1"/>
                    <p:nvPr/>
                  </p:nvSpPr>
                  <p:spPr>
                    <a:xfrm>
                      <a:off x="1073" y="5499"/>
                      <a:ext cx="5868" cy="628"/>
                    </a:xfrm>
                    <a:prstGeom prst="rect">
                      <a:avLst/>
                    </a:prstGeom>
                    <a:noFill/>
                  </p:spPr>
                  <p:txBody>
                    <a:bodyPr wrap="square" rtlCol="0" anchor="t">
                      <a:spAutoFit/>
                    </a:bodyPr>
                    <a:p>
                      <a:r>
                        <a:rPr lang="zh-CN" altLang="en-US">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fix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update   </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   w.r.t</a:t>
                      </a:r>
                      <a:endParaRPr lang="en-US" altLang="zh-CN" sz="2000">
                        <a:latin typeface="楷体" panose="02010609060101010101" pitchFamily="49" charset="-122"/>
                        <a:ea typeface="楷体" panose="02010609060101010101" pitchFamily="49" charset="-122"/>
                        <a:cs typeface="楷体" panose="02010609060101010101" pitchFamily="49" charset="-122"/>
                        <a:sym typeface="+mn-ea"/>
                      </a:endParaRPr>
                    </a:p>
                  </p:txBody>
                </p:sp>
              </p:grpSp>
            </p:grpSp>
            <p:graphicFrame>
              <p:nvGraphicFramePr>
                <p:cNvPr id="115" name="对象 114">
                  <a:hlinkClick r:id="" action="ppaction://ole?verb="/>
                </p:cNvPr>
                <p:cNvGraphicFramePr>
                  <a:graphicFrameLocks noChangeAspect="1"/>
                </p:cNvGraphicFramePr>
                <p:nvPr/>
              </p:nvGraphicFramePr>
              <p:xfrm>
                <a:off x="6942" y="7028"/>
                <a:ext cx="5679" cy="1229"/>
              </p:xfrm>
              <a:graphic>
                <a:graphicData uri="http://schemas.openxmlformats.org/presentationml/2006/ole">
                  <mc:AlternateContent xmlns:mc="http://schemas.openxmlformats.org/markup-compatibility/2006">
                    <mc:Choice xmlns:v="urn:schemas-microsoft-com:vml" Requires="v">
                      <p:oleObj spid="_x0000_s116" name="" r:id="rId33" imgW="1688465" imgH="381000" progId="Equation.DSMT4">
                        <p:embed/>
                      </p:oleObj>
                    </mc:Choice>
                    <mc:Fallback>
                      <p:oleObj name="" r:id="rId33" imgW="1688465" imgH="381000" progId="Equation.DSMT4">
                        <p:embed/>
                        <p:pic>
                          <p:nvPicPr>
                            <p:cNvPr id="0" name="图片 1024"/>
                            <p:cNvPicPr/>
                            <p:nvPr/>
                          </p:nvPicPr>
                          <p:blipFill>
                            <a:blip r:embed="rId34"/>
                            <a:stretch>
                              <a:fillRect/>
                            </a:stretch>
                          </p:blipFill>
                          <p:spPr>
                            <a:xfrm>
                              <a:off x="6942" y="7028"/>
                              <a:ext cx="5679" cy="1229"/>
                            </a:xfrm>
                            <a:prstGeom prst="rect">
                              <a:avLst/>
                            </a:prstGeom>
                          </p:spPr>
                        </p:pic>
                      </p:oleObj>
                    </mc:Fallback>
                  </mc:AlternateContent>
                </a:graphicData>
              </a:graphic>
            </p:graphicFrame>
          </p:grpSp>
          <p:graphicFrame>
            <p:nvGraphicFramePr>
              <p:cNvPr id="118" name="对象 117">
                <a:hlinkClick r:id="" action="ppaction://ole?verb="/>
              </p:cNvPr>
              <p:cNvGraphicFramePr>
                <a:graphicFrameLocks noChangeAspect="1"/>
              </p:cNvGraphicFramePr>
              <p:nvPr/>
            </p:nvGraphicFramePr>
            <p:xfrm>
              <a:off x="1956" y="8673"/>
              <a:ext cx="519" cy="596"/>
            </p:xfrm>
            <a:graphic>
              <a:graphicData uri="http://schemas.openxmlformats.org/presentationml/2006/ole">
                <mc:AlternateContent xmlns:mc="http://schemas.openxmlformats.org/markup-compatibility/2006">
                  <mc:Choice xmlns:v="urn:schemas-microsoft-com:vml" Requires="v">
                    <p:oleObj spid="_x0000_s119" name="" r:id="rId35" imgW="190500" imgH="228600" progId="Equation.DSMT4">
                      <p:embed/>
                    </p:oleObj>
                  </mc:Choice>
                  <mc:Fallback>
                    <p:oleObj name="" r:id="rId35" imgW="190500" imgH="228600" progId="Equation.DSMT4">
                      <p:embed/>
                      <p:pic>
                        <p:nvPicPr>
                          <p:cNvPr id="0" name="图片 1024"/>
                          <p:cNvPicPr/>
                          <p:nvPr/>
                        </p:nvPicPr>
                        <p:blipFill>
                          <a:blip r:embed="rId36"/>
                          <a:stretch>
                            <a:fillRect/>
                          </a:stretch>
                        </p:blipFill>
                        <p:spPr>
                          <a:xfrm>
                            <a:off x="1956" y="8673"/>
                            <a:ext cx="519" cy="596"/>
                          </a:xfrm>
                          <a:prstGeom prst="rect">
                            <a:avLst/>
                          </a:prstGeom>
                        </p:spPr>
                      </p:pic>
                    </p:oleObj>
                  </mc:Fallback>
                </mc:AlternateContent>
              </a:graphicData>
            </a:graphic>
          </p:graphicFrame>
        </p:grpSp>
        <p:sp>
          <p:nvSpPr>
            <p:cNvPr id="138" name="圆角矩形 137"/>
            <p:cNvSpPr/>
            <p:nvPr/>
          </p:nvSpPr>
          <p:spPr>
            <a:xfrm>
              <a:off x="284" y="5141"/>
              <a:ext cx="13869" cy="414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40" name="直接箭头连接符 139"/>
          <p:cNvCxnSpPr/>
          <p:nvPr/>
        </p:nvCxnSpPr>
        <p:spPr>
          <a:xfrm>
            <a:off x="683895" y="2891790"/>
            <a:ext cx="0" cy="609600"/>
          </a:xfrm>
          <a:prstGeom prst="straightConnector1">
            <a:avLst/>
          </a:prstGeom>
          <a:ln w="444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52" name="组合 151"/>
          <p:cNvGrpSpPr/>
          <p:nvPr/>
        </p:nvGrpSpPr>
        <p:grpSpPr>
          <a:xfrm>
            <a:off x="6927850" y="4128495"/>
            <a:ext cx="2059305" cy="1330960"/>
            <a:chOff x="11169" y="5921"/>
            <a:chExt cx="3218" cy="2402"/>
          </a:xfrm>
        </p:grpSpPr>
        <p:sp>
          <p:nvSpPr>
            <p:cNvPr id="141" name="矩形 140"/>
            <p:cNvSpPr/>
            <p:nvPr/>
          </p:nvSpPr>
          <p:spPr>
            <a:xfrm>
              <a:off x="11169" y="5921"/>
              <a:ext cx="3218" cy="2402"/>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zh-CN" sz="2000">
                  <a:latin typeface="楷体" panose="02010609060101010101" pitchFamily="49" charset="-122"/>
                  <a:ea typeface="楷体" panose="02010609060101010101" pitchFamily="49" charset="-122"/>
                </a:rPr>
                <a:t>冗余数据中含有参数</a:t>
              </a:r>
              <a:r>
                <a:rPr lang="en-US" altLang="zh-CN" sz="2000">
                  <a:latin typeface="楷体" panose="02010609060101010101" pitchFamily="49" charset="-122"/>
                  <a:ea typeface="楷体" panose="02010609060101010101" pitchFamily="49" charset="-122"/>
                </a:rPr>
                <a:t>  </a:t>
              </a:r>
              <a:r>
                <a:rPr lang="zh-CN" altLang="en-US" sz="2000">
                  <a:latin typeface="楷体" panose="02010609060101010101" pitchFamily="49" charset="-122"/>
                  <a:ea typeface="楷体" panose="02010609060101010101" pitchFamily="49" charset="-122"/>
                </a:rPr>
                <a:t>，</a:t>
              </a:r>
              <a:r>
                <a:rPr lang="en-US" altLang="zh-CN" sz="2000">
                  <a:latin typeface="楷体" panose="02010609060101010101" pitchFamily="49" charset="-122"/>
                  <a:ea typeface="楷体" panose="02010609060101010101" pitchFamily="49" charset="-122"/>
                </a:rPr>
                <a:t>  </a:t>
              </a:r>
              <a:r>
                <a:rPr lang="zh-CN" altLang="en-US" sz="2000">
                  <a:latin typeface="楷体" panose="02010609060101010101" pitchFamily="49" charset="-122"/>
                  <a:ea typeface="楷体" panose="02010609060101010101" pitchFamily="49" charset="-122"/>
                </a:rPr>
                <a:t>；</a:t>
              </a:r>
              <a:endParaRPr lang="zh-CN" altLang="en-US" sz="2000">
                <a:latin typeface="楷体" panose="02010609060101010101" pitchFamily="49" charset="-122"/>
                <a:ea typeface="楷体" panose="02010609060101010101" pitchFamily="49" charset="-122"/>
              </a:endParaRPr>
            </a:p>
            <a:p>
              <a:pPr algn="l"/>
              <a:r>
                <a:rPr lang="zh-CN" altLang="zh-CN" sz="2000">
                  <a:latin typeface="楷体" panose="02010609060101010101" pitchFamily="49" charset="-122"/>
                  <a:ea typeface="楷体" panose="02010609060101010101" pitchFamily="49" charset="-122"/>
                  <a:sym typeface="+mn-ea"/>
                </a:rPr>
                <a:t>非冗余数据中含有参数</a:t>
              </a:r>
              <a:r>
                <a:rPr lang="en-US" altLang="zh-CN" sz="2000">
                  <a:latin typeface="楷体" panose="02010609060101010101" pitchFamily="49" charset="-122"/>
                  <a:ea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sym typeface="+mn-ea"/>
                </a:rPr>
                <a:t>，</a:t>
              </a:r>
              <a:r>
                <a:rPr lang="en-US" altLang="zh-CN" sz="2000">
                  <a:latin typeface="楷体" panose="02010609060101010101" pitchFamily="49" charset="-122"/>
                  <a:ea typeface="楷体" panose="02010609060101010101" pitchFamily="49" charset="-122"/>
                  <a:sym typeface="+mn-ea"/>
                </a:rPr>
                <a:t>  </a:t>
              </a:r>
              <a:r>
                <a:rPr lang="zh-CN" altLang="en-US" sz="2000">
                  <a:latin typeface="楷体" panose="02010609060101010101" pitchFamily="49" charset="-122"/>
                  <a:ea typeface="楷体" panose="02010609060101010101" pitchFamily="49" charset="-122"/>
                  <a:sym typeface="+mn-ea"/>
                </a:rPr>
                <a:t>，</a:t>
              </a:r>
              <a:r>
                <a:rPr lang="en-US" altLang="zh-CN" sz="2000">
                  <a:latin typeface="楷体" panose="02010609060101010101" pitchFamily="49" charset="-122"/>
                  <a:ea typeface="楷体" panose="02010609060101010101" pitchFamily="49" charset="-122"/>
                </a:rPr>
                <a:t> </a:t>
              </a:r>
              <a:endParaRPr lang="en-US" altLang="zh-CN" sz="2000">
                <a:latin typeface="楷体" panose="02010609060101010101" pitchFamily="49" charset="-122"/>
                <a:ea typeface="楷体" panose="02010609060101010101" pitchFamily="49" charset="-122"/>
              </a:endParaRPr>
            </a:p>
          </p:txBody>
        </p:sp>
        <p:graphicFrame>
          <p:nvGraphicFramePr>
            <p:cNvPr id="142" name="对象 141">
              <a:hlinkClick r:id="" action="ppaction://ole?verb="/>
            </p:cNvPr>
            <p:cNvGraphicFramePr>
              <a:graphicFrameLocks noChangeAspect="1"/>
            </p:cNvGraphicFramePr>
            <p:nvPr/>
          </p:nvGraphicFramePr>
          <p:xfrm>
            <a:off x="12094" y="6622"/>
            <a:ext cx="518" cy="591"/>
          </p:xfrm>
          <a:graphic>
            <a:graphicData uri="http://schemas.openxmlformats.org/presentationml/2006/ole">
              <mc:AlternateContent xmlns:mc="http://schemas.openxmlformats.org/markup-compatibility/2006">
                <mc:Choice xmlns:v="urn:schemas-microsoft-com:vml" Requires="v">
                  <p:oleObj spid="_x0000_s143" name="" r:id="rId37" imgW="190500" imgH="228600" progId="Equation.DSMT4">
                    <p:embed/>
                  </p:oleObj>
                </mc:Choice>
                <mc:Fallback>
                  <p:oleObj name="" r:id="rId37" imgW="190500" imgH="228600" progId="Equation.DSMT4">
                    <p:embed/>
                    <p:pic>
                      <p:nvPicPr>
                        <p:cNvPr id="0" name="图片 1024"/>
                        <p:cNvPicPr/>
                        <p:nvPr/>
                      </p:nvPicPr>
                      <p:blipFill>
                        <a:blip r:embed="rId38"/>
                        <a:stretch>
                          <a:fillRect/>
                        </a:stretch>
                      </p:blipFill>
                      <p:spPr>
                        <a:xfrm>
                          <a:off x="12094" y="6622"/>
                          <a:ext cx="518" cy="591"/>
                        </a:xfrm>
                        <a:prstGeom prst="rect">
                          <a:avLst/>
                        </a:prstGeom>
                      </p:spPr>
                    </p:pic>
                  </p:oleObj>
                </mc:Fallback>
              </mc:AlternateContent>
            </a:graphicData>
          </a:graphic>
        </p:graphicFrame>
        <p:graphicFrame>
          <p:nvGraphicFramePr>
            <p:cNvPr id="144" name="对象 143">
              <a:hlinkClick r:id="" action="ppaction://ole?verb="/>
            </p:cNvPr>
            <p:cNvGraphicFramePr>
              <a:graphicFrameLocks noChangeAspect="1"/>
            </p:cNvGraphicFramePr>
            <p:nvPr/>
          </p:nvGraphicFramePr>
          <p:xfrm>
            <a:off x="12836" y="6644"/>
            <a:ext cx="414" cy="431"/>
          </p:xfrm>
          <a:graphic>
            <a:graphicData uri="http://schemas.openxmlformats.org/presentationml/2006/ole">
              <mc:AlternateContent xmlns:mc="http://schemas.openxmlformats.org/markup-compatibility/2006">
                <mc:Choice xmlns:v="urn:schemas-microsoft-com:vml" Requires="v">
                  <p:oleObj spid="_x0000_s145" name="" r:id="rId39" imgW="152400" imgH="165100" progId="Equation.DSMT4">
                    <p:embed/>
                  </p:oleObj>
                </mc:Choice>
                <mc:Fallback>
                  <p:oleObj name="" r:id="rId39" imgW="152400" imgH="165100" progId="Equation.DSMT4">
                    <p:embed/>
                    <p:pic>
                      <p:nvPicPr>
                        <p:cNvPr id="0" name="图片 1024"/>
                        <p:cNvPicPr/>
                        <p:nvPr/>
                      </p:nvPicPr>
                      <p:blipFill>
                        <a:blip r:embed="rId40"/>
                        <a:stretch>
                          <a:fillRect/>
                        </a:stretch>
                      </p:blipFill>
                      <p:spPr>
                        <a:xfrm>
                          <a:off x="12836" y="6644"/>
                          <a:ext cx="414" cy="431"/>
                        </a:xfrm>
                        <a:prstGeom prst="rect">
                          <a:avLst/>
                        </a:prstGeom>
                      </p:spPr>
                    </p:pic>
                  </p:oleObj>
                </mc:Fallback>
              </mc:AlternateContent>
            </a:graphicData>
          </a:graphic>
        </p:graphicFrame>
        <p:graphicFrame>
          <p:nvGraphicFramePr>
            <p:cNvPr id="146" name="对象 145">
              <a:hlinkClick r:id="" action="ppaction://ole?verb="/>
            </p:cNvPr>
            <p:cNvGraphicFramePr>
              <a:graphicFrameLocks noChangeAspect="1"/>
            </p:cNvGraphicFramePr>
            <p:nvPr/>
          </p:nvGraphicFramePr>
          <p:xfrm>
            <a:off x="13135" y="7715"/>
            <a:ext cx="517" cy="594"/>
          </p:xfrm>
          <a:graphic>
            <a:graphicData uri="http://schemas.openxmlformats.org/presentationml/2006/ole">
              <mc:AlternateContent xmlns:mc="http://schemas.openxmlformats.org/markup-compatibility/2006">
                <mc:Choice xmlns:v="urn:schemas-microsoft-com:vml" Requires="v">
                  <p:oleObj spid="_x0000_s147" name="" r:id="rId41" imgW="190500" imgH="228600" progId="Equation.DSMT4">
                    <p:embed/>
                  </p:oleObj>
                </mc:Choice>
                <mc:Fallback>
                  <p:oleObj name="" r:id="rId41" imgW="190500" imgH="228600" progId="Equation.DSMT4">
                    <p:embed/>
                    <p:pic>
                      <p:nvPicPr>
                        <p:cNvPr id="0" name="图片 1024"/>
                        <p:cNvPicPr/>
                        <p:nvPr/>
                      </p:nvPicPr>
                      <p:blipFill>
                        <a:blip r:embed="rId42"/>
                        <a:stretch>
                          <a:fillRect/>
                        </a:stretch>
                      </p:blipFill>
                      <p:spPr>
                        <a:xfrm>
                          <a:off x="13135" y="7715"/>
                          <a:ext cx="517" cy="594"/>
                        </a:xfrm>
                        <a:prstGeom prst="rect">
                          <a:avLst/>
                        </a:prstGeom>
                      </p:spPr>
                    </p:pic>
                  </p:oleObj>
                </mc:Fallback>
              </mc:AlternateContent>
            </a:graphicData>
          </a:graphic>
        </p:graphicFrame>
        <p:graphicFrame>
          <p:nvGraphicFramePr>
            <p:cNvPr id="148" name="对象 147">
              <a:hlinkClick r:id="" action="ppaction://ole?verb="/>
            </p:cNvPr>
            <p:cNvGraphicFramePr>
              <a:graphicFrameLocks noChangeAspect="1"/>
            </p:cNvGraphicFramePr>
            <p:nvPr/>
          </p:nvGraphicFramePr>
          <p:xfrm>
            <a:off x="12447" y="7714"/>
            <a:ext cx="518" cy="595"/>
          </p:xfrm>
          <a:graphic>
            <a:graphicData uri="http://schemas.openxmlformats.org/presentationml/2006/ole">
              <mc:AlternateContent xmlns:mc="http://schemas.openxmlformats.org/markup-compatibility/2006">
                <mc:Choice xmlns:v="urn:schemas-microsoft-com:vml" Requires="v">
                  <p:oleObj spid="_x0000_s149" name="" r:id="rId43" imgW="190500" imgH="228600" progId="Equation.DSMT4">
                    <p:embed/>
                  </p:oleObj>
                </mc:Choice>
                <mc:Fallback>
                  <p:oleObj name="" r:id="rId43" imgW="190500" imgH="228600" progId="Equation.DSMT4">
                    <p:embed/>
                    <p:pic>
                      <p:nvPicPr>
                        <p:cNvPr id="0" name="图片 1024"/>
                        <p:cNvPicPr/>
                        <p:nvPr/>
                      </p:nvPicPr>
                      <p:blipFill>
                        <a:blip r:embed="rId44"/>
                        <a:stretch>
                          <a:fillRect/>
                        </a:stretch>
                      </p:blipFill>
                      <p:spPr>
                        <a:xfrm>
                          <a:off x="12447" y="7714"/>
                          <a:ext cx="518" cy="595"/>
                        </a:xfrm>
                        <a:prstGeom prst="rect">
                          <a:avLst/>
                        </a:prstGeom>
                      </p:spPr>
                    </p:pic>
                  </p:oleObj>
                </mc:Fallback>
              </mc:AlternateContent>
            </a:graphicData>
          </a:graphic>
        </p:graphicFrame>
        <p:graphicFrame>
          <p:nvGraphicFramePr>
            <p:cNvPr id="150" name="对象 149">
              <a:hlinkClick r:id="" action="ppaction://ole?verb="/>
            </p:cNvPr>
            <p:cNvGraphicFramePr>
              <a:graphicFrameLocks noChangeAspect="1"/>
            </p:cNvGraphicFramePr>
            <p:nvPr/>
          </p:nvGraphicFramePr>
          <p:xfrm>
            <a:off x="13842" y="7742"/>
            <a:ext cx="414" cy="431"/>
          </p:xfrm>
          <a:graphic>
            <a:graphicData uri="http://schemas.openxmlformats.org/presentationml/2006/ole">
              <mc:AlternateContent xmlns:mc="http://schemas.openxmlformats.org/markup-compatibility/2006">
                <mc:Choice xmlns:v="urn:schemas-microsoft-com:vml" Requires="v">
                  <p:oleObj spid="_x0000_s151" name="" r:id="rId45" imgW="152400" imgH="165100" progId="Equation.DSMT4">
                    <p:embed/>
                  </p:oleObj>
                </mc:Choice>
                <mc:Fallback>
                  <p:oleObj name="" r:id="rId45" imgW="152400" imgH="165100" progId="Equation.DSMT4">
                    <p:embed/>
                    <p:pic>
                      <p:nvPicPr>
                        <p:cNvPr id="0" name="图片 1024"/>
                        <p:cNvPicPr/>
                        <p:nvPr/>
                      </p:nvPicPr>
                      <p:blipFill>
                        <a:blip r:embed="rId12"/>
                        <a:stretch>
                          <a:fillRect/>
                        </a:stretch>
                      </p:blipFill>
                      <p:spPr>
                        <a:xfrm>
                          <a:off x="13842" y="7742"/>
                          <a:ext cx="414" cy="431"/>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grpSp>
        <p:nvGrpSpPr>
          <p:cNvPr id="76" name="组合 75"/>
          <p:cNvGrpSpPr/>
          <p:nvPr/>
        </p:nvGrpSpPr>
        <p:grpSpPr>
          <a:xfrm rot="0">
            <a:off x="7451725" y="2205355"/>
            <a:ext cx="1619250" cy="3811270"/>
            <a:chOff x="-712" y="1629"/>
            <a:chExt cx="2550" cy="6002"/>
          </a:xfrm>
        </p:grpSpPr>
        <p:sp>
          <p:nvSpPr>
            <p:cNvPr id="74" name="矩形标注 73"/>
            <p:cNvSpPr/>
            <p:nvPr/>
          </p:nvSpPr>
          <p:spPr>
            <a:xfrm>
              <a:off x="-658" y="4540"/>
              <a:ext cx="2496" cy="3091"/>
            </a:xfrm>
            <a:prstGeom prst="wedgeRectCallout">
              <a:avLst>
                <a:gd name="adj1" fmla="val -58774"/>
                <a:gd name="adj2" fmla="val -3057"/>
              </a:avLst>
            </a:prstGeom>
          </p:spPr>
          <p:style>
            <a:lnRef idx="3">
              <a:schemeClr val="lt1"/>
            </a:lnRef>
            <a:fillRef idx="1">
              <a:schemeClr val="accent6"/>
            </a:fillRef>
            <a:effectRef idx="1">
              <a:schemeClr val="accent6"/>
            </a:effectRef>
            <a:fontRef idx="minor">
              <a:schemeClr val="lt1"/>
            </a:fontRef>
          </p:style>
          <p:txBody>
            <a:bodyPr rtlCol="0" anchor="ctr"/>
            <a:p>
              <a:pPr algn="l"/>
              <a:r>
                <a:rPr lang="zh-CN" altLang="en-US" b="1">
                  <a:solidFill>
                    <a:srgbClr val="C00000"/>
                  </a:solidFill>
                  <a:latin typeface="楷体" panose="02010609060101010101" pitchFamily="49" charset="-122"/>
                  <a:ea typeface="楷体" panose="02010609060101010101" pitchFamily="49" charset="-122"/>
                  <a:cs typeface="楷体" panose="02010609060101010101" pitchFamily="49" charset="-122"/>
                </a:rPr>
                <a:t>目的：</a:t>
              </a:r>
              <a:r>
                <a:rPr lang="zh-CN" altLang="en-US">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将冗余数据对应的参数视作具有监督知识的表示，将冗余实体的信息转移到非冗余实体中。</a:t>
              </a:r>
              <a:endParaRPr lang="zh-CN" altLang="en-US">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75" name="矩形标注 74"/>
            <p:cNvSpPr/>
            <p:nvPr/>
          </p:nvSpPr>
          <p:spPr>
            <a:xfrm>
              <a:off x="-712" y="1629"/>
              <a:ext cx="2510" cy="2385"/>
            </a:xfrm>
            <a:prstGeom prst="wedgeRectCallout">
              <a:avLst>
                <a:gd name="adj1" fmla="val -64382"/>
                <a:gd name="adj2" fmla="val -3497"/>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en-US" altLang="zh-CN">
                <a:latin typeface="楷体" panose="02010609060101010101" pitchFamily="49" charset="-122"/>
                <a:ea typeface="楷体" panose="02010609060101010101" pitchFamily="49" charset="-122"/>
                <a:cs typeface="楷体" panose="02010609060101010101" pitchFamily="49" charset="-122"/>
              </a:endParaRPr>
            </a:p>
            <a:p>
              <a:pPr algn="l"/>
              <a:r>
                <a:rPr lang="zh-CN" altLang="en-US" b="1">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目的：</a:t>
              </a:r>
              <a:r>
                <a:rPr lang="zh-CN" altLang="en-US">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进一步学习冗余实体的表示参数，从而使监督知识更为准确。</a:t>
              </a:r>
              <a:endParaRPr lang="zh-CN" altLang="en-US">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algn="ctr"/>
              <a:endParaRPr lang="zh-CN" altLang="en-US">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grpSp>
      <p:sp>
        <p:nvSpPr>
          <p:cNvPr id="14" name="文本框 1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a:latin typeface="楷体" panose="02010609060101010101" pitchFamily="49" charset="-122"/>
                <a:ea typeface="楷体" panose="02010609060101010101" pitchFamily="49" charset="-122"/>
                <a:cs typeface="楷体" panose="02010609060101010101" pitchFamily="49" charset="-122"/>
                <a:sym typeface="+mn-ea"/>
              </a:rPr>
              <a:t>算法流程</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116" name="组合 115"/>
          <p:cNvGrpSpPr/>
          <p:nvPr/>
        </p:nvGrpSpPr>
        <p:grpSpPr>
          <a:xfrm>
            <a:off x="351414" y="1995225"/>
            <a:ext cx="6373871" cy="398885"/>
            <a:chOff x="1417" y="494"/>
            <a:chExt cx="11793" cy="860"/>
          </a:xfrm>
        </p:grpSpPr>
        <mc:AlternateContent xmlns:mc="http://schemas.openxmlformats.org/markup-compatibility/2006">
          <mc:Choice xmlns:a14="http://schemas.microsoft.com/office/drawing/2010/main" Requires="a14">
            <p:sp>
              <p:nvSpPr>
                <p:cNvPr id="114" name="文本框 113"/>
                <p:cNvSpPr txBox="1"/>
                <p:nvPr/>
              </p:nvSpPr>
              <p:spPr>
                <a:xfrm>
                  <a:off x="1417" y="494"/>
                  <a:ext cx="11730" cy="86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𝐸</m:t>
                            </m:r>
                          </m:e>
                          <m:sub>
                            <m:r>
                              <a:rPr lang="en-US" altLang="zh-CN" sz="2000" i="1">
                                <a:latin typeface="Cambria Math" panose="02040503050406030204" charset="0"/>
                                <a:cs typeface="Cambria Math" panose="02040503050406030204" charset="0"/>
                              </a:rPr>
                              <m:t>𝑟</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𝑟𝑒𝑑𝑢𝑛𝑑𝑎𝑛𝑡</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𝑒𝑛𝑡</m:t>
                        </m:r>
                        <m:r>
                          <a:rPr lang="en-US" altLang="zh-CN" sz="2000" i="1">
                            <a:latin typeface="Cambria Math" panose="02040503050406030204" charset="0"/>
                            <a:cs typeface="Cambria Math" panose="02040503050406030204" charset="0"/>
                          </a:rPr>
                          <m:t>,  </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𝐸</m:t>
                            </m:r>
                          </m:e>
                          <m:sub>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𝑛𝑜𝑛𝑒</m:t>
                        </m:r>
                        <m:r>
                          <a:rPr lang="en-US" altLang="zh-CN" sz="2000" i="1">
                            <a:latin typeface="Cambria Math" panose="02040503050406030204" charset="0"/>
                            <a:cs typeface="Cambria Math" panose="02040503050406030204" charset="0"/>
                          </a:rPr>
                          <m:t>𝑟𝑒𝑑𝑢𝑛𝑑𝑎𝑛𝑡</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𝑒𝑛𝑡</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𝑅</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𝑟𝑒𝑙𝑎𝑡𝑖𝑜𝑛</m:t>
                        </m:r>
                      </m:oMath>
                    </m:oMathPara>
                  </a14:m>
                  <a:endParaRPr lang="en-US" altLang="zh-CN" sz="2000" i="1">
                    <a:latin typeface="Cambria Math" panose="02040503050406030204" charset="0"/>
                    <a:cs typeface="Cambria Math" panose="02040503050406030204" charset="0"/>
                  </a:endParaRPr>
                </a:p>
              </p:txBody>
            </p:sp>
          </mc:Choice>
          <mc:Fallback>
            <p:sp>
              <p:nvSpPr>
                <p:cNvPr id="114" name="文本框 113"/>
                <p:cNvSpPr txBox="1">
                  <a:spLocks noRot="1" noChangeAspect="1" noMove="1" noResize="1" noEditPoints="1" noAdjustHandles="1" noChangeArrowheads="1" noChangeShapeType="1" noTextEdit="1"/>
                </p:cNvSpPr>
                <p:nvPr/>
              </p:nvSpPr>
              <p:spPr>
                <a:xfrm>
                  <a:off x="1417" y="494"/>
                  <a:ext cx="11730" cy="860"/>
                </a:xfrm>
                <a:prstGeom prst="rect">
                  <a:avLst/>
                </a:prstGeom>
                <a:blipFill rotWithShape="1">
                  <a:blip r:embed="rId1"/>
                </a:blipFill>
              </p:spPr>
              <p:txBody>
                <a:bodyPr/>
                <a:lstStyle/>
                <a:p>
                  <a:r>
                    <a:rPr lang="zh-CN" altLang="en-US">
                      <a:noFill/>
                    </a:rPr>
                    <a:t> </a:t>
                  </a:r>
                </a:p>
              </p:txBody>
            </p:sp>
          </mc:Fallback>
        </mc:AlternateContent>
        <p:sp>
          <p:nvSpPr>
            <p:cNvPr id="115" name="矩形 114"/>
            <p:cNvSpPr/>
            <p:nvPr/>
          </p:nvSpPr>
          <p:spPr>
            <a:xfrm>
              <a:off x="1417" y="524"/>
              <a:ext cx="11793" cy="79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78" name="直接箭头连接符 77"/>
          <p:cNvCxnSpPr>
            <a:stCxn id="66" idx="0"/>
          </p:cNvCxnSpPr>
          <p:nvPr/>
        </p:nvCxnSpPr>
        <p:spPr>
          <a:xfrm flipV="1">
            <a:off x="2277745" y="3717290"/>
            <a:ext cx="12700" cy="1067435"/>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0325" y="2633980"/>
            <a:ext cx="7448550" cy="2925445"/>
            <a:chOff x="-131" y="4148"/>
            <a:chExt cx="11730" cy="4607"/>
          </a:xfrm>
        </p:grpSpPr>
        <mc:AlternateContent xmlns:mc="http://schemas.openxmlformats.org/markup-compatibility/2006">
          <mc:Choice xmlns:a14="http://schemas.microsoft.com/office/drawing/2010/main" Requires="a14">
            <p:sp>
              <p:nvSpPr>
                <p:cNvPr id="55" name="矩形 54"/>
                <p:cNvSpPr/>
                <p:nvPr/>
              </p:nvSpPr>
              <p:spPr>
                <a:xfrm>
                  <a:off x="-131" y="5103"/>
                  <a:ext cx="2039" cy="5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𝐸</m:t>
                            </m:r>
                          </m:e>
                          <m:sub>
                            <m:r>
                              <a:rPr lang="en-US" altLang="zh-CN" sz="2400" i="1">
                                <a:latin typeface="Cambria Math" panose="02040503050406030204" charset="0"/>
                                <a:cs typeface="Cambria Math" panose="02040503050406030204" charset="0"/>
                              </a:rPr>
                              <m:t>𝑟</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𝐸</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𝑅</m:t>
                        </m:r>
                      </m:oMath>
                    </m:oMathPara>
                  </a14:m>
                  <a:endParaRPr lang="en-US" altLang="zh-CN" sz="2400" i="1">
                    <a:latin typeface="Cambria Math" panose="02040503050406030204" charset="0"/>
                    <a:cs typeface="Cambria Math" panose="02040503050406030204" charset="0"/>
                  </a:endParaRPr>
                </a:p>
              </p:txBody>
            </p:sp>
          </mc:Choice>
          <mc:Fallback>
            <p:sp>
              <p:nvSpPr>
                <p:cNvPr id="55" name="矩形 54"/>
                <p:cNvSpPr>
                  <a:spLocks noRot="1" noChangeAspect="1" noMove="1" noResize="1" noEditPoints="1" noAdjustHandles="1" noChangeArrowheads="1" noChangeShapeType="1" noTextEdit="1"/>
                </p:cNvSpPr>
                <p:nvPr/>
              </p:nvSpPr>
              <p:spPr>
                <a:xfrm>
                  <a:off x="-131" y="5103"/>
                  <a:ext cx="2039" cy="543"/>
                </a:xfrm>
                <a:prstGeom prst="rect">
                  <a:avLst/>
                </a:prstGeom>
                <a:blipFill rotWithShape="1">
                  <a:blip r:embed="rId2"/>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58" name="直接箭头连接符 57"/>
            <p:cNvCxnSpPr>
              <a:stCxn id="55" idx="3"/>
            </p:cNvCxnSpPr>
            <p:nvPr/>
          </p:nvCxnSpPr>
          <p:spPr>
            <a:xfrm flipV="1">
              <a:off x="1908" y="5359"/>
              <a:ext cx="417" cy="16"/>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2400" y="4909"/>
              <a:ext cx="2074" cy="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redundant</a:t>
              </a:r>
              <a:r>
                <a:rPr lang="en-US" altLang="zh-CN" sz="2000">
                  <a:solidFill>
                    <a:srgbClr val="C00000"/>
                  </a:solidFill>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data</a:t>
              </a:r>
              <a:endParaRPr lang="en-US" altLang="zh-CN" sz="2000">
                <a:latin typeface="Times New Roman" panose="02020603050405020304" pitchFamily="18" charset="0"/>
                <a:cs typeface="Times New Roman" panose="02020603050405020304" pitchFamily="18" charset="0"/>
              </a:endParaRPr>
            </a:p>
          </p:txBody>
        </p:sp>
        <p:cxnSp>
          <p:nvCxnSpPr>
            <p:cNvPr id="60" name="直接箭头连接符 59"/>
            <p:cNvCxnSpPr/>
            <p:nvPr/>
          </p:nvCxnSpPr>
          <p:spPr>
            <a:xfrm>
              <a:off x="4477" y="5361"/>
              <a:ext cx="610" cy="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1" name="立方体 60"/>
            <p:cNvSpPr/>
            <p:nvPr/>
          </p:nvSpPr>
          <p:spPr>
            <a:xfrm>
              <a:off x="5081" y="4867"/>
              <a:ext cx="1826" cy="1000"/>
            </a:xfrm>
            <a:prstGeom prst="cube">
              <a:avLst/>
            </a:prstGeom>
            <a:solidFill>
              <a:schemeClr val="bg2">
                <a:lumMod val="6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TransE</a:t>
              </a:r>
              <a:endParaRPr lang="en-US" altLang="zh-CN" sz="200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2" name="矩形 61"/>
                <p:cNvSpPr/>
                <p:nvPr/>
              </p:nvSpPr>
              <p:spPr>
                <a:xfrm>
                  <a:off x="7868" y="5089"/>
                  <a:ext cx="1347" cy="5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𝐸</m:t>
                          </m:r>
                        </m:e>
                        <m:sub>
                          <m:r>
                            <a:rPr lang="en-US" altLang="zh-CN" sz="2400" i="1">
                              <a:latin typeface="Cambria Math" panose="02040503050406030204" charset="0"/>
                              <a:cs typeface="Cambria Math" panose="02040503050406030204" charset="0"/>
                            </a:rPr>
                            <m:t>𝑟</m:t>
                          </m:r>
                        </m:sub>
                      </m:sSub>
                    </m:oMath>
                  </a14:m>
                  <a:r>
                    <a:rPr lang="en-US" altLang="zh-CN" sz="2400" i="1">
                      <a:latin typeface="Cambria Math" panose="02040503050406030204" charset="0"/>
                      <a:cs typeface="Cambria Math" panose="02040503050406030204" charset="0"/>
                    </a:rPr>
                    <a:t>,R</a:t>
                  </a:r>
                  <a:endParaRPr lang="en-US" altLang="zh-CN" sz="2400" i="1">
                    <a:latin typeface="Cambria Math" panose="02040503050406030204" charset="0"/>
                    <a:cs typeface="Cambria Math" panose="02040503050406030204" charset="0"/>
                  </a:endParaRPr>
                </a:p>
              </p:txBody>
            </p:sp>
          </mc:Choice>
          <mc:Fallback>
            <p:sp>
              <p:nvSpPr>
                <p:cNvPr id="62" name="矩形 61"/>
                <p:cNvSpPr>
                  <a:spLocks noRot="1" noChangeAspect="1" noMove="1" noResize="1" noEditPoints="1" noAdjustHandles="1" noChangeArrowheads="1" noChangeShapeType="1" noTextEdit="1"/>
                </p:cNvSpPr>
                <p:nvPr/>
              </p:nvSpPr>
              <p:spPr>
                <a:xfrm>
                  <a:off x="7868" y="5089"/>
                  <a:ext cx="1347" cy="543"/>
                </a:xfrm>
                <a:prstGeom prst="rect">
                  <a:avLst/>
                </a:prstGeom>
                <a:blipFill rotWithShape="1">
                  <a:blip r:embed="rId3"/>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63" name="直接箭头连接符 62"/>
            <p:cNvCxnSpPr>
              <a:stCxn id="62" idx="2"/>
            </p:cNvCxnSpPr>
            <p:nvPr/>
          </p:nvCxnSpPr>
          <p:spPr>
            <a:xfrm>
              <a:off x="8542" y="5632"/>
              <a:ext cx="20" cy="1796"/>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7447" y="7441"/>
              <a:ext cx="2722" cy="7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non-redundant</a:t>
              </a:r>
              <a:r>
                <a:rPr lang="en-US" altLang="zh-CN" sz="2000">
                  <a:solidFill>
                    <a:srgbClr val="C00000"/>
                  </a:solidFill>
                  <a:latin typeface="Times New Roman" panose="02020603050405020304" pitchFamily="18" charset="0"/>
                  <a:cs typeface="Times New Roman" panose="02020603050405020304" pitchFamily="18" charset="0"/>
                  <a:sym typeface="+mn-ea"/>
                </a:rPr>
                <a:t> </a:t>
              </a:r>
              <a:r>
                <a:rPr lang="en-US" altLang="zh-CN" sz="2000">
                  <a:latin typeface="Times New Roman" panose="02020603050405020304" pitchFamily="18" charset="0"/>
                  <a:cs typeface="Times New Roman" panose="02020603050405020304" pitchFamily="18" charset="0"/>
                  <a:sym typeface="+mn-ea"/>
                </a:rPr>
                <a:t>data</a:t>
              </a:r>
              <a:endParaRPr lang="en-US" altLang="zh-CN" sz="2000">
                <a:latin typeface="Times New Roman" panose="02020603050405020304" pitchFamily="18" charset="0"/>
                <a:cs typeface="Times New Roman" panose="02020603050405020304" pitchFamily="18" charset="0"/>
              </a:endParaRPr>
            </a:p>
          </p:txBody>
        </p:sp>
        <p:cxnSp>
          <p:nvCxnSpPr>
            <p:cNvPr id="65" name="直接箭头连接符 64"/>
            <p:cNvCxnSpPr/>
            <p:nvPr/>
          </p:nvCxnSpPr>
          <p:spPr>
            <a:xfrm flipH="1" flipV="1">
              <a:off x="6468" y="7795"/>
              <a:ext cx="979" cy="12"/>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矩形 65"/>
                <p:cNvSpPr/>
                <p:nvPr/>
              </p:nvSpPr>
              <p:spPr>
                <a:xfrm>
                  <a:off x="2728" y="7535"/>
                  <a:ext cx="1266" cy="5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𝐸</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𝑅</m:t>
                        </m:r>
                      </m:oMath>
                    </m:oMathPara>
                  </a14:m>
                  <a:endParaRPr lang="en-US" altLang="zh-CN" sz="2400" i="1">
                    <a:latin typeface="Cambria Math" panose="02040503050406030204" charset="0"/>
                    <a:cs typeface="Cambria Math" panose="02040503050406030204" charset="0"/>
                  </a:endParaRPr>
                </a:p>
              </p:txBody>
            </p:sp>
          </mc:Choice>
          <mc:Fallback>
            <p:sp>
              <p:nvSpPr>
                <p:cNvPr id="66" name="矩形 65"/>
                <p:cNvSpPr>
                  <a:spLocks noRot="1" noChangeAspect="1" noMove="1" noResize="1" noEditPoints="1" noAdjustHandles="1" noChangeArrowheads="1" noChangeShapeType="1" noTextEdit="1"/>
                </p:cNvSpPr>
                <p:nvPr/>
              </p:nvSpPr>
              <p:spPr>
                <a:xfrm>
                  <a:off x="2728" y="7535"/>
                  <a:ext cx="1266" cy="543"/>
                </a:xfrm>
                <a:prstGeom prst="rect">
                  <a:avLst/>
                </a:prstGeom>
                <a:blipFill rotWithShape="1">
                  <a:blip r:embed="rId4"/>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sp>
          <p:nvSpPr>
            <p:cNvPr id="68" name="矩形 67"/>
            <p:cNvSpPr/>
            <p:nvPr/>
          </p:nvSpPr>
          <p:spPr>
            <a:xfrm>
              <a:off x="7199" y="4404"/>
              <a:ext cx="3861" cy="1442"/>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69" name="文本框 68"/>
            <p:cNvSpPr txBox="1"/>
            <p:nvPr/>
          </p:nvSpPr>
          <p:spPr>
            <a:xfrm>
              <a:off x="7182" y="4410"/>
              <a:ext cx="4286" cy="628"/>
            </a:xfrm>
            <a:prstGeom prst="rect">
              <a:avLst/>
            </a:prstGeom>
            <a:noFill/>
          </p:spPr>
          <p:txBody>
            <a:bodyPr wrap="square" rtlCol="0">
              <a:spAutoFit/>
            </a:bodyPr>
            <a:p>
              <a:r>
                <a:rPr lang="en-US" altLang="zh-CN" sz="2000">
                  <a:solidFill>
                    <a:srgbClr val="C00000"/>
                  </a:solidFill>
                </a:rPr>
                <a:t>supervised knowledge</a:t>
              </a:r>
              <a:endParaRPr lang="en-US" altLang="zh-CN" sz="2000">
                <a:solidFill>
                  <a:srgbClr val="C00000"/>
                </a:solidFill>
              </a:endParaRPr>
            </a:p>
          </p:txBody>
        </p:sp>
        <p:sp>
          <p:nvSpPr>
            <p:cNvPr id="70" name="文本框 69"/>
            <p:cNvSpPr txBox="1"/>
            <p:nvPr/>
          </p:nvSpPr>
          <p:spPr>
            <a:xfrm>
              <a:off x="8788" y="6081"/>
              <a:ext cx="2811" cy="1113"/>
            </a:xfrm>
            <a:prstGeom prst="rect">
              <a:avLst/>
            </a:prstGeom>
            <a:noFill/>
          </p:spPr>
          <p:txBody>
            <a:bodyPr wrap="square" rtlCol="0">
              <a:spAutoFit/>
            </a:bodyPr>
            <a:p>
              <a:r>
                <a:rPr lang="en-US" altLang="zh-CN" sz="2000">
                  <a:solidFill>
                    <a:srgbClr val="C00000"/>
                  </a:solidFill>
                </a:rPr>
                <a:t>Hidden variable</a:t>
              </a:r>
              <a:endParaRPr lang="en-US" altLang="zh-CN" sz="2000">
                <a:solidFill>
                  <a:srgbClr val="C00000"/>
                </a:solidFill>
              </a:endParaRPr>
            </a:p>
          </p:txBody>
        </p:sp>
        <p:sp>
          <p:nvSpPr>
            <p:cNvPr id="71" name="矩形 70"/>
            <p:cNvSpPr/>
            <p:nvPr/>
          </p:nvSpPr>
          <p:spPr>
            <a:xfrm>
              <a:off x="2289" y="4148"/>
              <a:ext cx="8839" cy="188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72" name="矩形 71"/>
            <p:cNvSpPr/>
            <p:nvPr/>
          </p:nvSpPr>
          <p:spPr>
            <a:xfrm>
              <a:off x="2336" y="7156"/>
              <a:ext cx="8792" cy="1599"/>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73" name="文本框 72"/>
            <p:cNvSpPr txBox="1"/>
            <p:nvPr/>
          </p:nvSpPr>
          <p:spPr>
            <a:xfrm>
              <a:off x="9581" y="8097"/>
              <a:ext cx="1733" cy="628"/>
            </a:xfrm>
            <a:prstGeom prst="rect">
              <a:avLst/>
            </a:prstGeom>
            <a:noFill/>
          </p:spPr>
          <p:txBody>
            <a:bodyPr wrap="square" rtlCol="0">
              <a:spAutoFit/>
            </a:bodyPr>
            <a:p>
              <a:r>
                <a:rPr lang="en-US" altLang="zh-CN" sz="2000" b="1">
                  <a:latin typeface="Times New Roman" panose="02020603050405020304" pitchFamily="18" charset="0"/>
                  <a:cs typeface="Times New Roman" panose="02020603050405020304" pitchFamily="18" charset="0"/>
                </a:rPr>
                <a:t>M-step</a:t>
              </a:r>
              <a:endParaRPr lang="en-US" altLang="zh-CN" sz="2000" b="1">
                <a:latin typeface="Times New Roman" panose="02020603050405020304" pitchFamily="18" charset="0"/>
                <a:cs typeface="Times New Roman" panose="02020603050405020304" pitchFamily="18" charset="0"/>
              </a:endParaRPr>
            </a:p>
          </p:txBody>
        </p:sp>
        <p:sp>
          <p:nvSpPr>
            <p:cNvPr id="77" name="文本框 76"/>
            <p:cNvSpPr txBox="1"/>
            <p:nvPr/>
          </p:nvSpPr>
          <p:spPr>
            <a:xfrm>
              <a:off x="2642" y="4245"/>
              <a:ext cx="2040" cy="628"/>
            </a:xfrm>
            <a:prstGeom prst="rect">
              <a:avLst/>
            </a:prstGeom>
            <a:noFill/>
          </p:spPr>
          <p:txBody>
            <a:bodyPr wrap="square" rtlCol="0">
              <a:spAutoFit/>
            </a:bodyPr>
            <a:p>
              <a:r>
                <a:rPr lang="en-US" altLang="zh-CN" sz="2000" b="1">
                  <a:latin typeface="Times New Roman" panose="02020603050405020304" pitchFamily="18" charset="0"/>
                  <a:cs typeface="Times New Roman" panose="02020603050405020304" pitchFamily="18" charset="0"/>
                </a:rPr>
                <a:t>E-step</a:t>
              </a:r>
              <a:endParaRPr lang="en-US" altLang="zh-CN" sz="2000" b="1">
                <a:latin typeface="Times New Roman" panose="02020603050405020304" pitchFamily="18" charset="0"/>
                <a:cs typeface="Times New Roman" panose="02020603050405020304" pitchFamily="18" charset="0"/>
              </a:endParaRPr>
            </a:p>
          </p:txBody>
        </p:sp>
        <p:cxnSp>
          <p:nvCxnSpPr>
            <p:cNvPr id="79" name="直接箭头连接符 78"/>
            <p:cNvCxnSpPr>
              <a:endCxn id="62" idx="1"/>
            </p:cNvCxnSpPr>
            <p:nvPr/>
          </p:nvCxnSpPr>
          <p:spPr>
            <a:xfrm>
              <a:off x="6925" y="5358"/>
              <a:ext cx="943" cy="3"/>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4" name="立方体 83"/>
            <p:cNvSpPr/>
            <p:nvPr/>
          </p:nvSpPr>
          <p:spPr>
            <a:xfrm>
              <a:off x="4715" y="7286"/>
              <a:ext cx="1753" cy="1000"/>
            </a:xfrm>
            <a:prstGeom prst="cube">
              <a:avLst/>
            </a:prstGeom>
            <a:solidFill>
              <a:schemeClr val="bg2">
                <a:lumMod val="6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TransE</a:t>
              </a:r>
              <a:endParaRPr lang="en-US" altLang="zh-CN" sz="200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3" name="矩形 2"/>
              <p:cNvSpPr/>
              <p:nvPr/>
            </p:nvSpPr>
            <p:spPr>
              <a:xfrm>
                <a:off x="74295" y="4764405"/>
                <a:ext cx="1294765" cy="3448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𝐸</m:t>
                          </m:r>
                        </m:e>
                        <m:sub>
                          <m:r>
                            <a:rPr lang="en-US" altLang="zh-CN" sz="2400" i="1">
                              <a:latin typeface="Cambria Math" panose="02040503050406030204" charset="0"/>
                              <a:cs typeface="Cambria Math" panose="02040503050406030204" charset="0"/>
                            </a:rPr>
                            <m:t>𝑟</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𝐸</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𝑅</m:t>
                      </m:r>
                    </m:oMath>
                  </m:oMathPara>
                </a14:m>
                <a:endParaRPr lang="en-US" altLang="zh-CN" sz="2400" i="1">
                  <a:latin typeface="Cambria Math" panose="02040503050406030204" charset="0"/>
                  <a:cs typeface="Cambria Math" panose="02040503050406030204" charset="0"/>
                </a:endParaRPr>
              </a:p>
            </p:txBody>
          </p:sp>
        </mc:Choice>
        <mc:Fallback>
          <p:sp>
            <p:nvSpPr>
              <p:cNvPr id="3" name="矩形 2"/>
              <p:cNvSpPr>
                <a:spLocks noRot="1" noChangeAspect="1" noMove="1" noResize="1" noEditPoints="1" noAdjustHandles="1" noChangeArrowheads="1" noChangeShapeType="1" noTextEdit="1"/>
              </p:cNvSpPr>
              <p:nvPr/>
            </p:nvSpPr>
            <p:spPr>
              <a:xfrm>
                <a:off x="74295" y="4764405"/>
                <a:ext cx="1294765" cy="344805"/>
              </a:xfrm>
              <a:prstGeom prst="rect">
                <a:avLst/>
              </a:prstGeom>
              <a:blipFill rotWithShape="1">
                <a:blip r:embed="rId2"/>
                <a:stretch>
                  <a:fillRect l="-2992" t="-6998" r="-2943" b="-18600"/>
                </a:stretch>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8" name="直接箭头连接符 7"/>
          <p:cNvCxnSpPr/>
          <p:nvPr/>
        </p:nvCxnSpPr>
        <p:spPr>
          <a:xfrm flipH="1" flipV="1">
            <a:off x="2713990" y="4962525"/>
            <a:ext cx="431800" cy="508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389380" y="4955540"/>
            <a:ext cx="466725" cy="5715"/>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提纲</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2" name="TextBox 1"/>
          <p:cNvSpPr txBox="1"/>
          <p:nvPr/>
        </p:nvSpPr>
        <p:spPr>
          <a:xfrm>
            <a:off x="1493568" y="2024174"/>
            <a:ext cx="6534472" cy="461665"/>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研究背景及意义</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12" name="椭圆 11"/>
          <p:cNvSpPr/>
          <p:nvPr/>
        </p:nvSpPr>
        <p:spPr>
          <a:xfrm>
            <a:off x="1124735" y="2110991"/>
            <a:ext cx="288032" cy="288032"/>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13" name="椭圆 12"/>
          <p:cNvSpPr/>
          <p:nvPr/>
        </p:nvSpPr>
        <p:spPr>
          <a:xfrm>
            <a:off x="1124735" y="3092980"/>
            <a:ext cx="288032" cy="288032"/>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14" name="椭圆 13"/>
          <p:cNvSpPr/>
          <p:nvPr/>
        </p:nvSpPr>
        <p:spPr>
          <a:xfrm>
            <a:off x="1124735" y="4086846"/>
            <a:ext cx="288032" cy="288032"/>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493568" y="3006163"/>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t>国内外研究现状</a:t>
            </a:r>
            <a:endParaRPr lang="zh-CN" altLang="en-US" dirty="0"/>
          </a:p>
        </p:txBody>
      </p:sp>
      <p:sp>
        <p:nvSpPr>
          <p:cNvPr id="16" name="TextBox 15"/>
          <p:cNvSpPr txBox="1"/>
          <p:nvPr/>
        </p:nvSpPr>
        <p:spPr>
          <a:xfrm>
            <a:off x="1493568" y="4000029"/>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t>研究内容</a:t>
            </a:r>
            <a:endParaRPr lang="zh-CN" altLang="en-US" dirty="0"/>
          </a:p>
        </p:txBody>
      </p:sp>
      <p:sp>
        <p:nvSpPr>
          <p:cNvPr id="17" name="矩形 16"/>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算法框架</a:t>
            </a:r>
            <a:endParaRPr lang="zh-CN" altLang="en-US" sz="2400" dirty="0">
              <a:latin typeface="楷体" panose="02010609060101010101" pitchFamily="49" charset="-122"/>
              <a:ea typeface="楷体" panose="02010609060101010101" pitchFamily="49" charset="-122"/>
              <a:sym typeface="+mn-ea"/>
            </a:endParaRPr>
          </a:p>
        </p:txBody>
      </p:sp>
      <p:graphicFrame>
        <p:nvGraphicFramePr>
          <p:cNvPr id="2" name="表格 1"/>
          <p:cNvGraphicFramePr/>
          <p:nvPr/>
        </p:nvGraphicFramePr>
        <p:xfrm>
          <a:off x="-12700" y="1506220"/>
          <a:ext cx="9121775" cy="2639695"/>
        </p:xfrm>
        <a:graphic>
          <a:graphicData uri="http://schemas.openxmlformats.org/drawingml/2006/table">
            <a:tbl>
              <a:tblPr firstRow="1" bandRow="1">
                <a:tableStyleId>{5C22544A-7EE6-4342-B048-85BDC9FD1C3A}</a:tableStyleId>
              </a:tblPr>
              <a:tblGrid>
                <a:gridCol w="9121775"/>
              </a:tblGrid>
              <a:tr h="903605">
                <a:tc>
                  <a:txBody>
                    <a:bodyPr/>
                    <a:p>
                      <a:pPr>
                        <a:buNone/>
                      </a:pP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输入：冗余训练集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，非冗余训练集</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，冗余实体集</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，非冗余实体集</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a:buNone/>
                      </a:pP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关系集</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输出：所有实体和关系的向量表示</a:t>
                      </a:r>
                      <a:endPar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endPar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1.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初始化每个实体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和关系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2.  while       :</a:t>
                      </a:r>
                      <a:endPar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3.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在</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中分别采一个</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batch</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的数据集</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endPar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4.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对   和</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中</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的每条数据集进行负采样构成</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endPar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5.      E step</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update   ,  w.r.t                     </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6.      M step</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fix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update  ,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 </a:t>
                      </a: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w.r.t</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7.  end while</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a:buNone/>
                      </a:pPr>
                      <a:r>
                        <a:rPr lang="en-US" altLang="zh-CN" sz="2000" b="0">
                          <a:solidFill>
                            <a:schemeClr val="tx1"/>
                          </a:solidFill>
                          <a:latin typeface="楷体" panose="02010609060101010101" pitchFamily="49" charset="-122"/>
                          <a:ea typeface="楷体" panose="02010609060101010101" pitchFamily="49" charset="-122"/>
                          <a:cs typeface="楷体" panose="02010609060101010101" pitchFamily="49" charset="-122"/>
                        </a:rPr>
                        <a:t>8.  </a:t>
                      </a:r>
                      <a:r>
                        <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rPr>
                        <a:t>返回：所有实体和关系的向量表示。</a:t>
                      </a:r>
                      <a:endParaRPr lang="zh-CN" altLang="en-US" sz="2000" b="0">
                        <a:solidFill>
                          <a:schemeClr val="tx1"/>
                        </a:solidFill>
                        <a:latin typeface="楷体" panose="02010609060101010101" pitchFamily="49" charset="-122"/>
                        <a:ea typeface="楷体" panose="02010609060101010101" pitchFamily="49" charset="-122"/>
                        <a:cs typeface="楷体" panose="02010609060101010101" pitchFamily="49" charset="-122"/>
                      </a:endParaRPr>
                    </a:p>
                  </a:txBody>
                  <a:tcPr>
                    <a:lnT w="12700" cmpd="sng">
                      <a:solidFill>
                        <a:schemeClr val="tx1"/>
                      </a:solidFill>
                      <a:prstDash val="solid"/>
                    </a:lnT>
                    <a:lnB w="12700" cmpd="sng">
                      <a:solidFill>
                        <a:schemeClr val="tx1"/>
                      </a:solidFill>
                      <a:prstDash val="solid"/>
                    </a:lnB>
                    <a:noFill/>
                  </a:tcPr>
                </a:tc>
              </a:tr>
            </a:tbl>
          </a:graphicData>
        </a:graphic>
      </p:graphicFrame>
      <p:graphicFrame>
        <p:nvGraphicFramePr>
          <p:cNvPr id="5" name="对象 4">
            <a:hlinkClick r:id="" action="ppaction://ole?verb="/>
          </p:cNvPr>
          <p:cNvGraphicFramePr>
            <a:graphicFrameLocks noChangeAspect="1"/>
          </p:cNvGraphicFramePr>
          <p:nvPr/>
        </p:nvGraphicFramePr>
        <p:xfrm>
          <a:off x="3300095" y="4582160"/>
          <a:ext cx="2720340" cy="588010"/>
        </p:xfrm>
        <a:graphic>
          <a:graphicData uri="http://schemas.openxmlformats.org/presentationml/2006/ole">
            <mc:AlternateContent xmlns:mc="http://schemas.openxmlformats.org/markup-compatibility/2006">
              <mc:Choice xmlns:v="urn:schemas-microsoft-com:vml" Requires="v">
                <p:oleObj spid="_x0000_s1025" name="" r:id="rId1" imgW="1688465" imgH="381000" progId="Equation.DSMT4">
                  <p:embed/>
                </p:oleObj>
              </mc:Choice>
              <mc:Fallback>
                <p:oleObj name="" r:id="rId1" imgW="1688465" imgH="381000" progId="Equation.DSMT4">
                  <p:embed/>
                  <p:pic>
                    <p:nvPicPr>
                      <p:cNvPr id="0" name="图片 1024"/>
                      <p:cNvPicPr/>
                      <p:nvPr/>
                    </p:nvPicPr>
                    <p:blipFill>
                      <a:blip r:embed="rId2"/>
                      <a:stretch>
                        <a:fillRect/>
                      </a:stretch>
                    </p:blipFill>
                    <p:spPr>
                      <a:xfrm>
                        <a:off x="3300095" y="4582160"/>
                        <a:ext cx="2720340" cy="58801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079875" y="5274945"/>
          <a:ext cx="2522855" cy="545465"/>
        </p:xfrm>
        <a:graphic>
          <a:graphicData uri="http://schemas.openxmlformats.org/presentationml/2006/ole">
            <mc:AlternateContent xmlns:mc="http://schemas.openxmlformats.org/markup-compatibility/2006">
              <mc:Choice xmlns:v="urn:schemas-microsoft-com:vml" Requires="v">
                <p:oleObj spid="_x0000_s3" name="" r:id="rId3" imgW="1688465" imgH="381000" progId="Equation.DSMT4">
                  <p:embed/>
                </p:oleObj>
              </mc:Choice>
              <mc:Fallback>
                <p:oleObj name="" r:id="rId3" imgW="1688465" imgH="381000" progId="Equation.DSMT4">
                  <p:embed/>
                  <p:pic>
                    <p:nvPicPr>
                      <p:cNvPr id="0" name="图片 1024"/>
                      <p:cNvPicPr/>
                      <p:nvPr/>
                    </p:nvPicPr>
                    <p:blipFill>
                      <a:blip r:embed="rId4"/>
                      <a:stretch>
                        <a:fillRect/>
                      </a:stretch>
                    </p:blipFill>
                    <p:spPr>
                      <a:xfrm>
                        <a:off x="4079875" y="5274945"/>
                        <a:ext cx="2522855" cy="54546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069148" y="1506220"/>
          <a:ext cx="304800" cy="377825"/>
        </p:xfrm>
        <a:graphic>
          <a:graphicData uri="http://schemas.openxmlformats.org/presentationml/2006/ole">
            <mc:AlternateContent xmlns:mc="http://schemas.openxmlformats.org/markup-compatibility/2006">
              <mc:Choice xmlns:v="urn:schemas-microsoft-com:vml" Requires="v">
                <p:oleObj spid="_x0000_s13" name="" r:id="rId5" imgW="177165" imgH="228600" progId="Equation.DSMT4">
                  <p:embed/>
                </p:oleObj>
              </mc:Choice>
              <mc:Fallback>
                <p:oleObj name="" r:id="rId5" imgW="177165" imgH="228600" progId="Equation.DSMT4">
                  <p:embed/>
                  <p:pic>
                    <p:nvPicPr>
                      <p:cNvPr id="0" name="图片 1024"/>
                      <p:cNvPicPr/>
                      <p:nvPr/>
                    </p:nvPicPr>
                    <p:blipFill>
                      <a:blip r:embed="rId6"/>
                      <a:stretch>
                        <a:fillRect/>
                      </a:stretch>
                    </p:blipFill>
                    <p:spPr>
                      <a:xfrm>
                        <a:off x="2069148" y="1506220"/>
                        <a:ext cx="304800" cy="37782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4079558" y="1505585"/>
          <a:ext cx="304800" cy="377825"/>
        </p:xfrm>
        <a:graphic>
          <a:graphicData uri="http://schemas.openxmlformats.org/presentationml/2006/ole">
            <mc:AlternateContent xmlns:mc="http://schemas.openxmlformats.org/markup-compatibility/2006">
              <mc:Choice xmlns:v="urn:schemas-microsoft-com:vml" Requires="v">
                <p:oleObj spid="_x0000_s17" name="" r:id="rId7" imgW="177165" imgH="228600" progId="Equation.DSMT4">
                  <p:embed/>
                </p:oleObj>
              </mc:Choice>
              <mc:Fallback>
                <p:oleObj name="" r:id="rId7" imgW="177165" imgH="228600" progId="Equation.DSMT4">
                  <p:embed/>
                  <p:pic>
                    <p:nvPicPr>
                      <p:cNvPr id="0" name="图片 1024"/>
                      <p:cNvPicPr/>
                      <p:nvPr/>
                    </p:nvPicPr>
                    <p:blipFill>
                      <a:blip r:embed="rId8"/>
                      <a:stretch>
                        <a:fillRect/>
                      </a:stretch>
                    </p:blipFill>
                    <p:spPr>
                      <a:xfrm>
                        <a:off x="4079558" y="1505585"/>
                        <a:ext cx="304800" cy="37782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8309611" y="1506220"/>
          <a:ext cx="328295" cy="377825"/>
        </p:xfrm>
        <a:graphic>
          <a:graphicData uri="http://schemas.openxmlformats.org/presentationml/2006/ole">
            <mc:AlternateContent xmlns:mc="http://schemas.openxmlformats.org/markup-compatibility/2006">
              <mc:Choice xmlns:v="urn:schemas-microsoft-com:vml" Requires="v">
                <p:oleObj spid="_x0000_s22" name="" r:id="rId9" imgW="190500" imgH="228600" progId="Equation.DSMT4">
                  <p:embed/>
                </p:oleObj>
              </mc:Choice>
              <mc:Fallback>
                <p:oleObj name="" r:id="rId9" imgW="190500" imgH="228600" progId="Equation.DSMT4">
                  <p:embed/>
                  <p:pic>
                    <p:nvPicPr>
                      <p:cNvPr id="0" name="图片 1024"/>
                      <p:cNvPicPr/>
                      <p:nvPr/>
                    </p:nvPicPr>
                    <p:blipFill>
                      <a:blip r:embed="rId10"/>
                      <a:stretch>
                        <a:fillRect/>
                      </a:stretch>
                    </p:blipFill>
                    <p:spPr>
                      <a:xfrm>
                        <a:off x="8309611" y="1506220"/>
                        <a:ext cx="328295" cy="37782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216334" y="1505585"/>
          <a:ext cx="328930" cy="377825"/>
        </p:xfrm>
        <a:graphic>
          <a:graphicData uri="http://schemas.openxmlformats.org/presentationml/2006/ole">
            <mc:AlternateContent xmlns:mc="http://schemas.openxmlformats.org/markup-compatibility/2006">
              <mc:Choice xmlns:v="urn:schemas-microsoft-com:vml" Requires="v">
                <p:oleObj spid="_x0000_s24" name="" r:id="rId11" imgW="190500" imgH="228600" progId="Equation.DSMT4">
                  <p:embed/>
                </p:oleObj>
              </mc:Choice>
              <mc:Fallback>
                <p:oleObj name="" r:id="rId11" imgW="190500" imgH="228600" progId="Equation.DSMT4">
                  <p:embed/>
                  <p:pic>
                    <p:nvPicPr>
                      <p:cNvPr id="0" name="图片 1024"/>
                      <p:cNvPicPr/>
                      <p:nvPr/>
                    </p:nvPicPr>
                    <p:blipFill>
                      <a:blip r:embed="rId12"/>
                      <a:stretch>
                        <a:fillRect/>
                      </a:stretch>
                    </p:blipFill>
                    <p:spPr>
                      <a:xfrm>
                        <a:off x="6216334" y="1505585"/>
                        <a:ext cx="328930" cy="37782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492625" y="1548130"/>
          <a:ext cx="374650" cy="293370"/>
        </p:xfrm>
        <a:graphic>
          <a:graphicData uri="http://schemas.openxmlformats.org/presentationml/2006/ole">
            <mc:AlternateContent xmlns:mc="http://schemas.openxmlformats.org/markup-compatibility/2006">
              <mc:Choice xmlns:v="urn:schemas-microsoft-com:vml" Requires="v">
                <p:oleObj spid="_x0000_s26" name="" r:id="rId13" imgW="177165" imgH="177165" progId="Equation.DSMT4">
                  <p:embed/>
                </p:oleObj>
              </mc:Choice>
              <mc:Fallback>
                <p:oleObj name="" r:id="rId13" imgW="177165" imgH="177165" progId="Equation.DSMT4">
                  <p:embed/>
                  <p:pic>
                    <p:nvPicPr>
                      <p:cNvPr id="0" name="图片 1024"/>
                      <p:cNvPicPr/>
                      <p:nvPr/>
                    </p:nvPicPr>
                    <p:blipFill>
                      <a:blip r:embed="rId14"/>
                      <a:stretch>
                        <a:fillRect/>
                      </a:stretch>
                    </p:blipFill>
                    <p:spPr>
                      <a:xfrm>
                        <a:off x="4492625" y="1548130"/>
                        <a:ext cx="374650" cy="29337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589723" y="1841183"/>
          <a:ext cx="262890" cy="273050"/>
        </p:xfrm>
        <a:graphic>
          <a:graphicData uri="http://schemas.openxmlformats.org/presentationml/2006/ole">
            <mc:AlternateContent xmlns:mc="http://schemas.openxmlformats.org/markup-compatibility/2006">
              <mc:Choice xmlns:v="urn:schemas-microsoft-com:vml" Requires="v">
                <p:oleObj spid="_x0000_s29" name="" r:id="rId15" imgW="152400" imgH="165100" progId="Equation.DSMT4">
                  <p:embed/>
                </p:oleObj>
              </mc:Choice>
              <mc:Fallback>
                <p:oleObj name="" r:id="rId15" imgW="152400" imgH="165100" progId="Equation.DSMT4">
                  <p:embed/>
                  <p:pic>
                    <p:nvPicPr>
                      <p:cNvPr id="0" name="图片 1024"/>
                      <p:cNvPicPr/>
                      <p:nvPr/>
                    </p:nvPicPr>
                    <p:blipFill>
                      <a:blip r:embed="rId16"/>
                      <a:stretch>
                        <a:fillRect/>
                      </a:stretch>
                    </p:blipFill>
                    <p:spPr>
                      <a:xfrm>
                        <a:off x="1589723" y="1841183"/>
                        <a:ext cx="262890" cy="27305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2451418" y="2738755"/>
          <a:ext cx="328930" cy="377825"/>
        </p:xfrm>
        <a:graphic>
          <a:graphicData uri="http://schemas.openxmlformats.org/presentationml/2006/ole">
            <mc:AlternateContent xmlns:mc="http://schemas.openxmlformats.org/markup-compatibility/2006">
              <mc:Choice xmlns:v="urn:schemas-microsoft-com:vml" Requires="v">
                <p:oleObj spid="_x0000_s31" name="" r:id="rId17" imgW="190500" imgH="228600" progId="Equation.DSMT4">
                  <p:embed/>
                </p:oleObj>
              </mc:Choice>
              <mc:Fallback>
                <p:oleObj name="" r:id="rId17" imgW="190500" imgH="228600" progId="Equation.DSMT4">
                  <p:embed/>
                  <p:pic>
                    <p:nvPicPr>
                      <p:cNvPr id="0" name="图片 1024"/>
                      <p:cNvPicPr/>
                      <p:nvPr/>
                    </p:nvPicPr>
                    <p:blipFill>
                      <a:blip r:embed="rId18"/>
                      <a:stretch>
                        <a:fillRect/>
                      </a:stretch>
                    </p:blipFill>
                    <p:spPr>
                      <a:xfrm>
                        <a:off x="2451418" y="2738755"/>
                        <a:ext cx="328930" cy="37782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007678" y="2738755"/>
          <a:ext cx="328930" cy="377825"/>
        </p:xfrm>
        <a:graphic>
          <a:graphicData uri="http://schemas.openxmlformats.org/presentationml/2006/ole">
            <mc:AlternateContent xmlns:mc="http://schemas.openxmlformats.org/markup-compatibility/2006">
              <mc:Choice xmlns:v="urn:schemas-microsoft-com:vml" Requires="v">
                <p:oleObj spid="_x0000_s33" name="" r:id="rId19" imgW="190500" imgH="228600" progId="Equation.DSMT4">
                  <p:embed/>
                </p:oleObj>
              </mc:Choice>
              <mc:Fallback>
                <p:oleObj name="" r:id="rId19" imgW="190500" imgH="228600" progId="Equation.DSMT4">
                  <p:embed/>
                  <p:pic>
                    <p:nvPicPr>
                      <p:cNvPr id="0" name="图片 1024"/>
                      <p:cNvPicPr/>
                      <p:nvPr/>
                    </p:nvPicPr>
                    <p:blipFill>
                      <a:blip r:embed="rId20"/>
                      <a:stretch>
                        <a:fillRect/>
                      </a:stretch>
                    </p:blipFill>
                    <p:spPr>
                      <a:xfrm>
                        <a:off x="3007678" y="2738755"/>
                        <a:ext cx="328930" cy="37782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4110673" y="2780983"/>
          <a:ext cx="262890" cy="273050"/>
        </p:xfrm>
        <a:graphic>
          <a:graphicData uri="http://schemas.openxmlformats.org/presentationml/2006/ole">
            <mc:AlternateContent xmlns:mc="http://schemas.openxmlformats.org/markup-compatibility/2006">
              <mc:Choice xmlns:v="urn:schemas-microsoft-com:vml" Requires="v">
                <p:oleObj spid="_x0000_s36" name="" r:id="rId21" imgW="152400" imgH="165100" progId="Equation.DSMT4">
                  <p:embed/>
                </p:oleObj>
              </mc:Choice>
              <mc:Fallback>
                <p:oleObj name="" r:id="rId21" imgW="152400" imgH="165100" progId="Equation.DSMT4">
                  <p:embed/>
                  <p:pic>
                    <p:nvPicPr>
                      <p:cNvPr id="0" name="图片 1024"/>
                      <p:cNvPicPr/>
                      <p:nvPr/>
                    </p:nvPicPr>
                    <p:blipFill>
                      <a:blip r:embed="rId22"/>
                      <a:stretch>
                        <a:fillRect/>
                      </a:stretch>
                    </p:blipFill>
                    <p:spPr>
                      <a:xfrm>
                        <a:off x="4110673" y="2780983"/>
                        <a:ext cx="262890" cy="273050"/>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1365250" y="3065780"/>
          <a:ext cx="712470" cy="298450"/>
        </p:xfrm>
        <a:graphic>
          <a:graphicData uri="http://schemas.openxmlformats.org/presentationml/2006/ole">
            <mc:AlternateContent xmlns:mc="http://schemas.openxmlformats.org/markup-compatibility/2006">
              <mc:Choice xmlns:v="urn:schemas-microsoft-com:vml" Requires="v">
                <p:oleObj spid="_x0000_s38" name="" r:id="rId23" imgW="405765" imgH="177165" progId="Equation.DSMT4">
                  <p:embed/>
                </p:oleObj>
              </mc:Choice>
              <mc:Fallback>
                <p:oleObj name="" r:id="rId23" imgW="405765" imgH="177165" progId="Equation.DSMT4">
                  <p:embed/>
                  <p:pic>
                    <p:nvPicPr>
                      <p:cNvPr id="0" name="图片 1024"/>
                      <p:cNvPicPr/>
                      <p:nvPr/>
                    </p:nvPicPr>
                    <p:blipFill>
                      <a:blip r:embed="rId24"/>
                      <a:stretch>
                        <a:fillRect/>
                      </a:stretch>
                    </p:blipFill>
                    <p:spPr>
                      <a:xfrm>
                        <a:off x="1365250" y="3065780"/>
                        <a:ext cx="712470" cy="298450"/>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354773" y="3364230"/>
          <a:ext cx="304800" cy="377825"/>
        </p:xfrm>
        <a:graphic>
          <a:graphicData uri="http://schemas.openxmlformats.org/presentationml/2006/ole">
            <mc:AlternateContent xmlns:mc="http://schemas.openxmlformats.org/markup-compatibility/2006">
              <mc:Choice xmlns:v="urn:schemas-microsoft-com:vml" Requires="v">
                <p:oleObj spid="_x0000_s40" name="" r:id="rId25" imgW="177165" imgH="228600" progId="Equation.DSMT4">
                  <p:embed/>
                </p:oleObj>
              </mc:Choice>
              <mc:Fallback>
                <p:oleObj name="" r:id="rId25" imgW="177165" imgH="228600" progId="Equation.DSMT4">
                  <p:embed/>
                  <p:pic>
                    <p:nvPicPr>
                      <p:cNvPr id="0" name="图片 1024"/>
                      <p:cNvPicPr/>
                      <p:nvPr/>
                    </p:nvPicPr>
                    <p:blipFill>
                      <a:blip r:embed="rId26"/>
                      <a:stretch>
                        <a:fillRect/>
                      </a:stretch>
                    </p:blipFill>
                    <p:spPr>
                      <a:xfrm>
                        <a:off x="1354773" y="3364230"/>
                        <a:ext cx="304800" cy="377825"/>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1772603" y="3364230"/>
          <a:ext cx="304800" cy="377825"/>
        </p:xfrm>
        <a:graphic>
          <a:graphicData uri="http://schemas.openxmlformats.org/presentationml/2006/ole">
            <mc:AlternateContent xmlns:mc="http://schemas.openxmlformats.org/markup-compatibility/2006">
              <mc:Choice xmlns:v="urn:schemas-microsoft-com:vml" Requires="v">
                <p:oleObj spid="_x0000_s44" name="" r:id="rId27" imgW="177165" imgH="228600" progId="Equation.DSMT4">
                  <p:embed/>
                </p:oleObj>
              </mc:Choice>
              <mc:Fallback>
                <p:oleObj name="" r:id="rId27" imgW="177165" imgH="228600" progId="Equation.DSMT4">
                  <p:embed/>
                  <p:pic>
                    <p:nvPicPr>
                      <p:cNvPr id="0" name="图片 1024"/>
                      <p:cNvPicPr/>
                      <p:nvPr/>
                    </p:nvPicPr>
                    <p:blipFill>
                      <a:blip r:embed="rId28"/>
                      <a:stretch>
                        <a:fillRect/>
                      </a:stretch>
                    </p:blipFill>
                    <p:spPr>
                      <a:xfrm>
                        <a:off x="1772603" y="3364230"/>
                        <a:ext cx="304800" cy="377825"/>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5299393" y="3342640"/>
          <a:ext cx="415290" cy="399415"/>
        </p:xfrm>
        <a:graphic>
          <a:graphicData uri="http://schemas.openxmlformats.org/presentationml/2006/ole">
            <mc:AlternateContent xmlns:mc="http://schemas.openxmlformats.org/markup-compatibility/2006">
              <mc:Choice xmlns:v="urn:schemas-microsoft-com:vml" Requires="v">
                <p:oleObj spid="_x0000_s46" name="" r:id="rId29" imgW="241300" imgH="241300" progId="Equation.DSMT4">
                  <p:embed/>
                </p:oleObj>
              </mc:Choice>
              <mc:Fallback>
                <p:oleObj name="" r:id="rId29" imgW="241300" imgH="241300" progId="Equation.DSMT4">
                  <p:embed/>
                  <p:pic>
                    <p:nvPicPr>
                      <p:cNvPr id="0" name="图片 1024"/>
                      <p:cNvPicPr/>
                      <p:nvPr/>
                    </p:nvPicPr>
                    <p:blipFill>
                      <a:blip r:embed="rId30"/>
                      <a:stretch>
                        <a:fillRect/>
                      </a:stretch>
                    </p:blipFill>
                    <p:spPr>
                      <a:xfrm>
                        <a:off x="5299393" y="3342640"/>
                        <a:ext cx="415290" cy="39941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5790883" y="3342640"/>
          <a:ext cx="436880" cy="399415"/>
        </p:xfrm>
        <a:graphic>
          <a:graphicData uri="http://schemas.openxmlformats.org/presentationml/2006/ole">
            <mc:AlternateContent xmlns:mc="http://schemas.openxmlformats.org/markup-compatibility/2006">
              <mc:Choice xmlns:v="urn:schemas-microsoft-com:vml" Requires="v">
                <p:oleObj spid="_x0000_s48" name="" r:id="rId31" imgW="254000" imgH="241300" progId="Equation.DSMT4">
                  <p:embed/>
                </p:oleObj>
              </mc:Choice>
              <mc:Fallback>
                <p:oleObj name="" r:id="rId31" imgW="254000" imgH="241300" progId="Equation.DSMT4">
                  <p:embed/>
                  <p:pic>
                    <p:nvPicPr>
                      <p:cNvPr id="0" name="图片 1024"/>
                      <p:cNvPicPr/>
                      <p:nvPr/>
                    </p:nvPicPr>
                    <p:blipFill>
                      <a:blip r:embed="rId32"/>
                      <a:stretch>
                        <a:fillRect/>
                      </a:stretch>
                    </p:blipFill>
                    <p:spPr>
                      <a:xfrm>
                        <a:off x="5790883" y="3342640"/>
                        <a:ext cx="436880" cy="39941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1283653" y="3637915"/>
          <a:ext cx="415290" cy="399415"/>
        </p:xfrm>
        <a:graphic>
          <a:graphicData uri="http://schemas.openxmlformats.org/presentationml/2006/ole">
            <mc:AlternateContent xmlns:mc="http://schemas.openxmlformats.org/markup-compatibility/2006">
              <mc:Choice xmlns:v="urn:schemas-microsoft-com:vml" Requires="v">
                <p:oleObj spid="_x0000_s56" name="" r:id="rId33" imgW="241300" imgH="241300" progId="Equation.DSMT4">
                  <p:embed/>
                </p:oleObj>
              </mc:Choice>
              <mc:Fallback>
                <p:oleObj name="" r:id="rId33" imgW="241300" imgH="241300" progId="Equation.DSMT4">
                  <p:embed/>
                  <p:pic>
                    <p:nvPicPr>
                      <p:cNvPr id="0" name="图片 1024"/>
                      <p:cNvPicPr/>
                      <p:nvPr/>
                    </p:nvPicPr>
                    <p:blipFill>
                      <a:blip r:embed="rId34"/>
                      <a:stretch>
                        <a:fillRect/>
                      </a:stretch>
                    </p:blipFill>
                    <p:spPr>
                      <a:xfrm>
                        <a:off x="1283653" y="3637915"/>
                        <a:ext cx="415290" cy="399415"/>
                      </a:xfrm>
                      <a:prstGeom prst="rect">
                        <a:avLst/>
                      </a:prstGeom>
                    </p:spPr>
                  </p:pic>
                </p:oleObj>
              </mc:Fallback>
            </mc:AlternateContent>
          </a:graphicData>
        </a:graphic>
      </p:graphicFrame>
      <p:graphicFrame>
        <p:nvGraphicFramePr>
          <p:cNvPr id="57" name="对象 56">
            <a:hlinkClick r:id="" action="ppaction://ole?verb="/>
          </p:cNvPr>
          <p:cNvGraphicFramePr>
            <a:graphicFrameLocks noChangeAspect="1"/>
          </p:cNvGraphicFramePr>
          <p:nvPr/>
        </p:nvGraphicFramePr>
        <p:xfrm>
          <a:off x="2003108" y="3637915"/>
          <a:ext cx="436880" cy="399415"/>
        </p:xfrm>
        <a:graphic>
          <a:graphicData uri="http://schemas.openxmlformats.org/presentationml/2006/ole">
            <mc:AlternateContent xmlns:mc="http://schemas.openxmlformats.org/markup-compatibility/2006">
              <mc:Choice xmlns:v="urn:schemas-microsoft-com:vml" Requires="v">
                <p:oleObj spid="_x0000_s58" name="" r:id="rId35" imgW="254000" imgH="241300" progId="Equation.DSMT4">
                  <p:embed/>
                </p:oleObj>
              </mc:Choice>
              <mc:Fallback>
                <p:oleObj name="" r:id="rId35" imgW="254000" imgH="241300" progId="Equation.DSMT4">
                  <p:embed/>
                  <p:pic>
                    <p:nvPicPr>
                      <p:cNvPr id="0" name="图片 1024"/>
                      <p:cNvPicPr/>
                      <p:nvPr/>
                    </p:nvPicPr>
                    <p:blipFill>
                      <a:blip r:embed="rId36"/>
                      <a:stretch>
                        <a:fillRect/>
                      </a:stretch>
                    </p:blipFill>
                    <p:spPr>
                      <a:xfrm>
                        <a:off x="2003108" y="3637915"/>
                        <a:ext cx="436880" cy="399415"/>
                      </a:xfrm>
                      <a:prstGeom prst="rect">
                        <a:avLst/>
                      </a:prstGeom>
                    </p:spPr>
                  </p:pic>
                </p:oleObj>
              </mc:Fallback>
            </mc:AlternateContent>
          </a:graphicData>
        </a:graphic>
      </p:graphicFrame>
      <p:graphicFrame>
        <p:nvGraphicFramePr>
          <p:cNvPr id="59" name="对象 58">
            <a:hlinkClick r:id="" action="ppaction://ole?verb="/>
          </p:cNvPr>
          <p:cNvGraphicFramePr>
            <a:graphicFrameLocks noChangeAspect="1"/>
          </p:cNvGraphicFramePr>
          <p:nvPr/>
        </p:nvGraphicFramePr>
        <p:xfrm>
          <a:off x="6359208" y="3637915"/>
          <a:ext cx="436880" cy="399415"/>
        </p:xfrm>
        <a:graphic>
          <a:graphicData uri="http://schemas.openxmlformats.org/presentationml/2006/ole">
            <mc:AlternateContent xmlns:mc="http://schemas.openxmlformats.org/markup-compatibility/2006">
              <mc:Choice xmlns:v="urn:schemas-microsoft-com:vml" Requires="v">
                <p:oleObj spid="_x0000_s60" name="" r:id="rId37" imgW="254000" imgH="241300" progId="Equation.DSMT4">
                  <p:embed/>
                </p:oleObj>
              </mc:Choice>
              <mc:Fallback>
                <p:oleObj name="" r:id="rId37" imgW="254000" imgH="241300" progId="Equation.DSMT4">
                  <p:embed/>
                  <p:pic>
                    <p:nvPicPr>
                      <p:cNvPr id="0" name="图片 1024"/>
                      <p:cNvPicPr/>
                      <p:nvPr/>
                    </p:nvPicPr>
                    <p:blipFill>
                      <a:blip r:embed="rId38"/>
                      <a:stretch>
                        <a:fillRect/>
                      </a:stretch>
                    </p:blipFill>
                    <p:spPr>
                      <a:xfrm>
                        <a:off x="6359208" y="3637915"/>
                        <a:ext cx="436880" cy="399415"/>
                      </a:xfrm>
                      <a:prstGeom prst="rect">
                        <a:avLst/>
                      </a:prstGeom>
                    </p:spPr>
                  </p:pic>
                </p:oleObj>
              </mc:Fallback>
            </mc:AlternateContent>
          </a:graphicData>
        </a:graphic>
      </p:graphicFrame>
      <p:graphicFrame>
        <p:nvGraphicFramePr>
          <p:cNvPr id="61" name="对象 60">
            <a:hlinkClick r:id="" action="ppaction://ole?verb="/>
          </p:cNvPr>
          <p:cNvGraphicFramePr>
            <a:graphicFrameLocks noChangeAspect="1"/>
          </p:cNvGraphicFramePr>
          <p:nvPr/>
        </p:nvGraphicFramePr>
        <p:xfrm>
          <a:off x="5955348" y="3638550"/>
          <a:ext cx="415290" cy="399415"/>
        </p:xfrm>
        <a:graphic>
          <a:graphicData uri="http://schemas.openxmlformats.org/presentationml/2006/ole">
            <mc:AlternateContent xmlns:mc="http://schemas.openxmlformats.org/markup-compatibility/2006">
              <mc:Choice xmlns:v="urn:schemas-microsoft-com:vml" Requires="v">
                <p:oleObj spid="_x0000_s62" name="" r:id="rId39" imgW="241300" imgH="241300" progId="Equation.DSMT4">
                  <p:embed/>
                </p:oleObj>
              </mc:Choice>
              <mc:Fallback>
                <p:oleObj name="" r:id="rId39" imgW="241300" imgH="241300" progId="Equation.DSMT4">
                  <p:embed/>
                  <p:pic>
                    <p:nvPicPr>
                      <p:cNvPr id="0" name="图片 1024"/>
                      <p:cNvPicPr/>
                      <p:nvPr/>
                    </p:nvPicPr>
                    <p:blipFill>
                      <a:blip r:embed="rId40"/>
                      <a:stretch>
                        <a:fillRect/>
                      </a:stretch>
                    </p:blipFill>
                    <p:spPr>
                      <a:xfrm>
                        <a:off x="5955348" y="3638550"/>
                        <a:ext cx="415290" cy="399415"/>
                      </a:xfrm>
                      <a:prstGeom prst="rect">
                        <a:avLst/>
                      </a:prstGeom>
                    </p:spPr>
                  </p:pic>
                </p:oleObj>
              </mc:Fallback>
            </mc:AlternateContent>
          </a:graphicData>
        </a:graphic>
      </p:graphicFrame>
      <p:graphicFrame>
        <p:nvGraphicFramePr>
          <p:cNvPr id="63" name="对象 62">
            <a:hlinkClick r:id="" action="ppaction://ole?verb="/>
          </p:cNvPr>
          <p:cNvGraphicFramePr>
            <a:graphicFrameLocks noChangeAspect="1"/>
          </p:cNvGraphicFramePr>
          <p:nvPr/>
        </p:nvGraphicFramePr>
        <p:xfrm>
          <a:off x="1072833" y="3954145"/>
          <a:ext cx="1704340" cy="399415"/>
        </p:xfrm>
        <a:graphic>
          <a:graphicData uri="http://schemas.openxmlformats.org/presentationml/2006/ole">
            <mc:AlternateContent xmlns:mc="http://schemas.openxmlformats.org/markup-compatibility/2006">
              <mc:Choice xmlns:v="urn:schemas-microsoft-com:vml" Requires="v">
                <p:oleObj spid="_x0000_s64" name="" r:id="rId41" imgW="990600" imgH="241300" progId="Equation.DSMT4">
                  <p:embed/>
                </p:oleObj>
              </mc:Choice>
              <mc:Fallback>
                <p:oleObj name="" r:id="rId41" imgW="990600" imgH="241300" progId="Equation.DSMT4">
                  <p:embed/>
                  <p:pic>
                    <p:nvPicPr>
                      <p:cNvPr id="0" name="图片 1024"/>
                      <p:cNvPicPr/>
                      <p:nvPr/>
                    </p:nvPicPr>
                    <p:blipFill>
                      <a:blip r:embed="rId42"/>
                      <a:stretch>
                        <a:fillRect/>
                      </a:stretch>
                    </p:blipFill>
                    <p:spPr>
                      <a:xfrm>
                        <a:off x="1072833" y="3954145"/>
                        <a:ext cx="1704340" cy="399415"/>
                      </a:xfrm>
                      <a:prstGeom prst="rect">
                        <a:avLst/>
                      </a:prstGeom>
                    </p:spPr>
                  </p:pic>
                </p:oleObj>
              </mc:Fallback>
            </mc:AlternateContent>
          </a:graphicData>
        </a:graphic>
      </p:graphicFrame>
      <p:graphicFrame>
        <p:nvGraphicFramePr>
          <p:cNvPr id="65" name="对象 64">
            <a:hlinkClick r:id="" action="ppaction://ole?verb="/>
          </p:cNvPr>
          <p:cNvGraphicFramePr>
            <a:graphicFrameLocks noChangeAspect="1"/>
          </p:cNvGraphicFramePr>
          <p:nvPr/>
        </p:nvGraphicFramePr>
        <p:xfrm>
          <a:off x="2954973" y="3954145"/>
          <a:ext cx="1724660" cy="399415"/>
        </p:xfrm>
        <a:graphic>
          <a:graphicData uri="http://schemas.openxmlformats.org/presentationml/2006/ole">
            <mc:AlternateContent xmlns:mc="http://schemas.openxmlformats.org/markup-compatibility/2006">
              <mc:Choice xmlns:v="urn:schemas-microsoft-com:vml" Requires="v">
                <p:oleObj spid="_x0000_s66" name="" r:id="rId43" imgW="1002665" imgH="241300" progId="Equation.DSMT4">
                  <p:embed/>
                </p:oleObj>
              </mc:Choice>
              <mc:Fallback>
                <p:oleObj name="" r:id="rId43" imgW="1002665" imgH="241300" progId="Equation.DSMT4">
                  <p:embed/>
                  <p:pic>
                    <p:nvPicPr>
                      <p:cNvPr id="0" name="图片 1024"/>
                      <p:cNvPicPr/>
                      <p:nvPr/>
                    </p:nvPicPr>
                    <p:blipFill>
                      <a:blip r:embed="rId44"/>
                      <a:stretch>
                        <a:fillRect/>
                      </a:stretch>
                    </p:blipFill>
                    <p:spPr>
                      <a:xfrm>
                        <a:off x="2954973" y="3954145"/>
                        <a:ext cx="1724660" cy="399415"/>
                      </a:xfrm>
                      <a:prstGeom prst="rect">
                        <a:avLst/>
                      </a:prstGeom>
                    </p:spPr>
                  </p:pic>
                </p:oleObj>
              </mc:Fallback>
            </mc:AlternateContent>
          </a:graphicData>
        </a:graphic>
      </p:graphicFrame>
      <p:sp>
        <p:nvSpPr>
          <p:cNvPr id="67" name="圆角矩形 66"/>
          <p:cNvSpPr/>
          <p:nvPr/>
        </p:nvSpPr>
        <p:spPr>
          <a:xfrm>
            <a:off x="3285490" y="4615815"/>
            <a:ext cx="2802890" cy="5207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8" name="圆角矩形 67"/>
          <p:cNvSpPr/>
          <p:nvPr/>
        </p:nvSpPr>
        <p:spPr>
          <a:xfrm>
            <a:off x="4046220" y="5189220"/>
            <a:ext cx="2613660" cy="60896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graphicFrame>
        <p:nvGraphicFramePr>
          <p:cNvPr id="69" name="对象 68">
            <a:hlinkClick r:id="" action="ppaction://ole?verb="/>
          </p:cNvPr>
          <p:cNvGraphicFramePr>
            <a:graphicFrameLocks noChangeAspect="1"/>
          </p:cNvGraphicFramePr>
          <p:nvPr/>
        </p:nvGraphicFramePr>
        <p:xfrm>
          <a:off x="1887538" y="4582160"/>
          <a:ext cx="329565" cy="377825"/>
        </p:xfrm>
        <a:graphic>
          <a:graphicData uri="http://schemas.openxmlformats.org/presentationml/2006/ole">
            <mc:AlternateContent xmlns:mc="http://schemas.openxmlformats.org/markup-compatibility/2006">
              <mc:Choice xmlns:v="urn:schemas-microsoft-com:vml" Requires="v">
                <p:oleObj spid="_x0000_s70" name="" r:id="rId45" imgW="190500" imgH="228600" progId="Equation.DSMT4">
                  <p:embed/>
                </p:oleObj>
              </mc:Choice>
              <mc:Fallback>
                <p:oleObj name="" r:id="rId45" imgW="190500" imgH="228600" progId="Equation.DSMT4">
                  <p:embed/>
                  <p:pic>
                    <p:nvPicPr>
                      <p:cNvPr id="0" name="图片 1024"/>
                      <p:cNvPicPr/>
                      <p:nvPr/>
                    </p:nvPicPr>
                    <p:blipFill>
                      <a:blip r:embed="rId46"/>
                      <a:stretch>
                        <a:fillRect/>
                      </a:stretch>
                    </p:blipFill>
                    <p:spPr>
                      <a:xfrm>
                        <a:off x="1887538" y="4582160"/>
                        <a:ext cx="329565" cy="377825"/>
                      </a:xfrm>
                      <a:prstGeom prst="rect">
                        <a:avLst/>
                      </a:prstGeom>
                    </p:spPr>
                  </p:pic>
                </p:oleObj>
              </mc:Fallback>
            </mc:AlternateContent>
          </a:graphicData>
        </a:graphic>
      </p:graphicFrame>
      <p:graphicFrame>
        <p:nvGraphicFramePr>
          <p:cNvPr id="71" name="对象 70">
            <a:hlinkClick r:id="" action="ppaction://ole?verb="/>
          </p:cNvPr>
          <p:cNvGraphicFramePr>
            <a:graphicFrameLocks noChangeAspect="1"/>
          </p:cNvGraphicFramePr>
          <p:nvPr/>
        </p:nvGraphicFramePr>
        <p:xfrm>
          <a:off x="2711133" y="5191125"/>
          <a:ext cx="329565" cy="377825"/>
        </p:xfrm>
        <a:graphic>
          <a:graphicData uri="http://schemas.openxmlformats.org/presentationml/2006/ole">
            <mc:AlternateContent xmlns:mc="http://schemas.openxmlformats.org/markup-compatibility/2006">
              <mc:Choice xmlns:v="urn:schemas-microsoft-com:vml" Requires="v">
                <p:oleObj spid="_x0000_s72" name="" r:id="rId47" imgW="190500" imgH="228600" progId="Equation.DSMT4">
                  <p:embed/>
                </p:oleObj>
              </mc:Choice>
              <mc:Fallback>
                <p:oleObj name="" r:id="rId47" imgW="190500" imgH="228600" progId="Equation.DSMT4">
                  <p:embed/>
                  <p:pic>
                    <p:nvPicPr>
                      <p:cNvPr id="0" name="图片 1024"/>
                      <p:cNvPicPr/>
                      <p:nvPr/>
                    </p:nvPicPr>
                    <p:blipFill>
                      <a:blip r:embed="rId48"/>
                      <a:stretch>
                        <a:fillRect/>
                      </a:stretch>
                    </p:blipFill>
                    <p:spPr>
                      <a:xfrm>
                        <a:off x="2711133" y="5191125"/>
                        <a:ext cx="329565" cy="377825"/>
                      </a:xfrm>
                      <a:prstGeom prst="rect">
                        <a:avLst/>
                      </a:prstGeom>
                    </p:spPr>
                  </p:pic>
                </p:oleObj>
              </mc:Fallback>
            </mc:AlternateContent>
          </a:graphicData>
        </a:graphic>
      </p:graphicFrame>
      <p:graphicFrame>
        <p:nvGraphicFramePr>
          <p:cNvPr id="73" name="对象 72">
            <a:hlinkClick r:id="" action="ppaction://ole?verb="/>
          </p:cNvPr>
          <p:cNvGraphicFramePr>
            <a:graphicFrameLocks noChangeAspect="1"/>
          </p:cNvGraphicFramePr>
          <p:nvPr/>
        </p:nvGraphicFramePr>
        <p:xfrm>
          <a:off x="1487488" y="5191125"/>
          <a:ext cx="329565" cy="377825"/>
        </p:xfrm>
        <a:graphic>
          <a:graphicData uri="http://schemas.openxmlformats.org/presentationml/2006/ole">
            <mc:AlternateContent xmlns:mc="http://schemas.openxmlformats.org/markup-compatibility/2006">
              <mc:Choice xmlns:v="urn:schemas-microsoft-com:vml" Requires="v">
                <p:oleObj spid="_x0000_s74" name="" r:id="rId49" imgW="190500" imgH="228600" progId="Equation.DSMT4">
                  <p:embed/>
                </p:oleObj>
              </mc:Choice>
              <mc:Fallback>
                <p:oleObj name="" r:id="rId49" imgW="190500" imgH="228600" progId="Equation.DSMT4">
                  <p:embed/>
                  <p:pic>
                    <p:nvPicPr>
                      <p:cNvPr id="0" name="图片 1024"/>
                      <p:cNvPicPr/>
                      <p:nvPr/>
                    </p:nvPicPr>
                    <p:blipFill>
                      <a:blip r:embed="rId50"/>
                      <a:stretch>
                        <a:fillRect/>
                      </a:stretch>
                    </p:blipFill>
                    <p:spPr>
                      <a:xfrm>
                        <a:off x="1487488" y="5191125"/>
                        <a:ext cx="329565" cy="377825"/>
                      </a:xfrm>
                      <a:prstGeom prst="rect">
                        <a:avLst/>
                      </a:prstGeom>
                    </p:spPr>
                  </p:pic>
                </p:oleObj>
              </mc:Fallback>
            </mc:AlternateContent>
          </a:graphicData>
        </a:graphic>
      </p:graphicFrame>
      <p:graphicFrame>
        <p:nvGraphicFramePr>
          <p:cNvPr id="75" name="对象 74">
            <a:hlinkClick r:id="" action="ppaction://ole?verb="/>
          </p:cNvPr>
          <p:cNvGraphicFramePr>
            <a:graphicFrameLocks noChangeAspect="1"/>
          </p:cNvGraphicFramePr>
          <p:nvPr/>
        </p:nvGraphicFramePr>
        <p:xfrm>
          <a:off x="3069591" y="5243196"/>
          <a:ext cx="263525" cy="273685"/>
        </p:xfrm>
        <a:graphic>
          <a:graphicData uri="http://schemas.openxmlformats.org/presentationml/2006/ole">
            <mc:AlternateContent xmlns:mc="http://schemas.openxmlformats.org/markup-compatibility/2006">
              <mc:Choice xmlns:v="urn:schemas-microsoft-com:vml" Requires="v">
                <p:oleObj spid="_x0000_s76" name="" r:id="rId51" imgW="152400" imgH="165100" progId="Equation.DSMT4">
                  <p:embed/>
                </p:oleObj>
              </mc:Choice>
              <mc:Fallback>
                <p:oleObj name="" r:id="rId51" imgW="152400" imgH="165100" progId="Equation.DSMT4">
                  <p:embed/>
                  <p:pic>
                    <p:nvPicPr>
                      <p:cNvPr id="0" name="图片 1024"/>
                      <p:cNvPicPr/>
                      <p:nvPr/>
                    </p:nvPicPr>
                    <p:blipFill>
                      <a:blip r:embed="rId52"/>
                      <a:stretch>
                        <a:fillRect/>
                      </a:stretch>
                    </p:blipFill>
                    <p:spPr>
                      <a:xfrm>
                        <a:off x="3069591" y="5243196"/>
                        <a:ext cx="263525" cy="273685"/>
                      </a:xfrm>
                      <a:prstGeom prst="rect">
                        <a:avLst/>
                      </a:prstGeom>
                    </p:spPr>
                  </p:pic>
                </p:oleObj>
              </mc:Fallback>
            </mc:AlternateContent>
          </a:graphicData>
        </a:graphic>
      </p:graphicFrame>
      <p:graphicFrame>
        <p:nvGraphicFramePr>
          <p:cNvPr id="77" name="对象 76">
            <a:hlinkClick r:id="" action="ppaction://ole?verb="/>
          </p:cNvPr>
          <p:cNvGraphicFramePr>
            <a:graphicFrameLocks noChangeAspect="1"/>
          </p:cNvGraphicFramePr>
          <p:nvPr/>
        </p:nvGraphicFramePr>
        <p:xfrm>
          <a:off x="2281556" y="4634231"/>
          <a:ext cx="263525" cy="273685"/>
        </p:xfrm>
        <a:graphic>
          <a:graphicData uri="http://schemas.openxmlformats.org/presentationml/2006/ole">
            <mc:AlternateContent xmlns:mc="http://schemas.openxmlformats.org/markup-compatibility/2006">
              <mc:Choice xmlns:v="urn:schemas-microsoft-com:vml" Requires="v">
                <p:oleObj spid="_x0000_s78" name="" r:id="rId53" imgW="152400" imgH="165100" progId="Equation.DSMT4">
                  <p:embed/>
                </p:oleObj>
              </mc:Choice>
              <mc:Fallback>
                <p:oleObj name="" r:id="rId53" imgW="152400" imgH="165100" progId="Equation.DSMT4">
                  <p:embed/>
                  <p:pic>
                    <p:nvPicPr>
                      <p:cNvPr id="0" name="图片 1024"/>
                      <p:cNvPicPr/>
                      <p:nvPr/>
                    </p:nvPicPr>
                    <p:blipFill>
                      <a:blip r:embed="rId54"/>
                      <a:stretch>
                        <a:fillRect/>
                      </a:stretch>
                    </p:blipFill>
                    <p:spPr>
                      <a:xfrm>
                        <a:off x="2281556" y="4634231"/>
                        <a:ext cx="263525" cy="273685"/>
                      </a:xfrm>
                      <a:prstGeom prst="rect">
                        <a:avLst/>
                      </a:prstGeom>
                    </p:spPr>
                  </p:pic>
                </p:oleObj>
              </mc:Fallback>
            </mc:AlternateContent>
          </a:graphicData>
        </a:graphic>
      </p:graphicFrame>
      <p:sp>
        <p:nvSpPr>
          <p:cNvPr id="6" name="圆角矩形 5"/>
          <p:cNvSpPr/>
          <p:nvPr/>
        </p:nvSpPr>
        <p:spPr>
          <a:xfrm>
            <a:off x="984885" y="4580890"/>
            <a:ext cx="1609090" cy="36131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7" name="圆角矩形 6"/>
          <p:cNvSpPr/>
          <p:nvPr/>
        </p:nvSpPr>
        <p:spPr>
          <a:xfrm>
            <a:off x="1040765" y="5213985"/>
            <a:ext cx="2259330" cy="36131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
        <p:nvSpPr>
          <p:cNvPr id="8" name="文本框 7"/>
          <p:cNvSpPr txBox="1"/>
          <p:nvPr/>
        </p:nvSpPr>
        <p:spPr>
          <a:xfrm>
            <a:off x="0" y="1045845"/>
            <a:ext cx="8491855" cy="460375"/>
          </a:xfrm>
          <a:prstGeom prst="rect">
            <a:avLst/>
          </a:prstGeom>
          <a:noFill/>
        </p:spPr>
        <p:txBody>
          <a:bodyPr wrap="square" rtlCol="0">
            <a:spAutoFit/>
          </a:bodyPr>
          <a:p>
            <a:pPr marL="285750" indent="-285750">
              <a:buFont typeface="Wingdings" panose="05000000000000000000" charset="0"/>
              <a:buChar char="l"/>
            </a:pPr>
            <a:r>
              <a:rPr lang="zh-CN" altLang="en-US" sz="2400">
                <a:latin typeface="楷体" panose="02010609060101010101" pitchFamily="49" charset="-122"/>
                <a:ea typeface="楷体" panose="02010609060101010101" pitchFamily="49" charset="-122"/>
                <a:sym typeface="+mn-ea"/>
              </a:rPr>
              <a:t>实验结果</a:t>
            </a:r>
            <a:endParaRPr lang="zh-CN" altLang="en-US" sz="2400">
              <a:latin typeface="楷体" panose="02010609060101010101" pitchFamily="49" charset="-122"/>
              <a:ea typeface="楷体" panose="02010609060101010101" pitchFamily="49" charset="-122"/>
              <a:sym typeface="+mn-ea"/>
            </a:endParaRPr>
          </a:p>
        </p:txBody>
      </p:sp>
      <p:graphicFrame>
        <p:nvGraphicFramePr>
          <p:cNvPr id="3" name="表格 2"/>
          <p:cNvGraphicFramePr/>
          <p:nvPr>
            <p:custDataLst>
              <p:tags r:id="rId1"/>
            </p:custDataLst>
          </p:nvPr>
        </p:nvGraphicFramePr>
        <p:xfrm>
          <a:off x="2051685" y="3411220"/>
          <a:ext cx="5175885" cy="1190625"/>
        </p:xfrm>
        <a:graphic>
          <a:graphicData uri="http://schemas.openxmlformats.org/drawingml/2006/table">
            <a:tbl>
              <a:tblPr firstRow="1" bandRow="1">
                <a:tableStyleId>{5C22544A-7EE6-4342-B048-85BDC9FD1C3A}</a:tableStyleId>
              </a:tblPr>
              <a:tblGrid>
                <a:gridCol w="1838960"/>
                <a:gridCol w="1594485"/>
                <a:gridCol w="1742440"/>
              </a:tblGrid>
              <a:tr h="428625">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b="0">
                          <a:solidFill>
                            <a:schemeClr val="tx1"/>
                          </a:solidFill>
                        </a:rPr>
                        <a:t>MR(filter)</a:t>
                      </a:r>
                      <a:r>
                        <a:rPr lang="en-US" altLang="zh-CN" b="0">
                          <a:solidFill>
                            <a:schemeClr val="tx1"/>
                          </a:solidFill>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b="0">
                          <a:solidFill>
                            <a:schemeClr val="tx1"/>
                          </a:solidFill>
                        </a:rPr>
                        <a:t>hit@10(filter)</a:t>
                      </a:r>
                      <a:r>
                        <a:rPr lang="en-US" altLang="zh-CN" sz="1800" b="0">
                          <a:solidFill>
                            <a:schemeClr val="tx1"/>
                          </a:solidFill>
                          <a:sym typeface="+mn-ea"/>
                        </a:rPr>
                        <a:t>↑</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p>
                      <a:pPr algn="ctr">
                        <a:buNone/>
                      </a:pPr>
                      <a:r>
                        <a:rPr lang="en-US" altLang="zh-CN"/>
                        <a:t>TransE</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642.598</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0.42</a:t>
                      </a:r>
                      <a:r>
                        <a:rPr lang="en-US" sz="1800">
                          <a:sym typeface="+mn-ea"/>
                        </a:rPr>
                        <a:t>4</a:t>
                      </a:r>
                      <a:endParaRPr 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p>
                      <a:pPr algn="ctr">
                        <a:buNone/>
                      </a:pPr>
                      <a:r>
                        <a:rPr lang="en-US" altLang="zh-CN"/>
                        <a:t>Tr</a:t>
                      </a:r>
                      <a:r>
                        <a:rPr lang="zh-CN" altLang="en-US"/>
                        <a:t>ansE+</a:t>
                      </a:r>
                      <a:r>
                        <a:rPr lang="en-US" altLang="zh-CN" sz="1800">
                          <a:sym typeface="+mn-ea"/>
                        </a:rPr>
                        <a:t>RBEM</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401.809</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0.46</a:t>
                      </a:r>
                      <a:r>
                        <a:rPr lang="en-US" altLang="zh-CN" sz="1800" b="1">
                          <a:sym typeface="+mn-ea"/>
                        </a:rPr>
                        <a:t>5</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2" name="文本框 1"/>
          <p:cNvSpPr txBox="1"/>
          <p:nvPr/>
        </p:nvSpPr>
        <p:spPr>
          <a:xfrm>
            <a:off x="342900" y="1951355"/>
            <a:ext cx="8674100" cy="101473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加入</a:t>
            </a:r>
            <a:r>
              <a:rPr lang="en-US" altLang="zh-CN" sz="2000">
                <a:latin typeface="楷体" panose="02010609060101010101" pitchFamily="49" charset="-122"/>
                <a:ea typeface="楷体" panose="02010609060101010101" pitchFamily="49" charset="-122"/>
                <a:cs typeface="楷体" panose="02010609060101010101" pitchFamily="49" charset="-122"/>
              </a:rPr>
              <a:t>EM</a:t>
            </a:r>
            <a:r>
              <a:rPr lang="zh-CN" altLang="en-US" sz="2000">
                <a:latin typeface="楷体" panose="02010609060101010101" pitchFamily="49" charset="-122"/>
                <a:ea typeface="楷体" panose="02010609060101010101" pitchFamily="49" charset="-122"/>
                <a:cs typeface="楷体" panose="02010609060101010101" pitchFamily="49" charset="-122"/>
              </a:rPr>
              <a:t>算法的</a:t>
            </a:r>
            <a:r>
              <a:rPr lang="en-US" altLang="zh-CN" sz="2000">
                <a:latin typeface="楷体" panose="02010609060101010101" pitchFamily="49" charset="-122"/>
                <a:ea typeface="楷体" panose="02010609060101010101" pitchFamily="49" charset="-122"/>
                <a:cs typeface="楷体" panose="02010609060101010101" pitchFamily="49" charset="-122"/>
              </a:rPr>
              <a:t>TransE</a:t>
            </a:r>
            <a:r>
              <a:rPr lang="zh-CN" altLang="en-US" sz="2000">
                <a:latin typeface="楷体" panose="02010609060101010101" pitchFamily="49" charset="-122"/>
                <a:ea typeface="楷体" panose="02010609060101010101" pitchFamily="49" charset="-122"/>
                <a:cs typeface="楷体" panose="02010609060101010101" pitchFamily="49" charset="-122"/>
              </a:rPr>
              <a:t>与原始</a:t>
            </a:r>
            <a:r>
              <a:rPr lang="en-US" altLang="zh-CN" sz="2000">
                <a:latin typeface="楷体" panose="02010609060101010101" pitchFamily="49" charset="-122"/>
                <a:ea typeface="楷体" panose="02010609060101010101" pitchFamily="49" charset="-122"/>
                <a:cs typeface="楷体" panose="02010609060101010101" pitchFamily="49" charset="-122"/>
              </a:rPr>
              <a:t>TransE</a:t>
            </a:r>
            <a:r>
              <a:rPr lang="zh-CN" altLang="en-US" sz="2000">
                <a:latin typeface="楷体" panose="02010609060101010101" pitchFamily="49" charset="-122"/>
                <a:ea typeface="楷体" panose="02010609060101010101" pitchFamily="49" charset="-122"/>
                <a:cs typeface="楷体" panose="02010609060101010101" pitchFamily="49" charset="-122"/>
              </a:rPr>
              <a:t>的结果对比实验：</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marL="342900" indent="-34290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rPr>
              <a:t>参数设置：</a:t>
            </a:r>
            <a:r>
              <a:rPr lang="en-US" altLang="zh-CN" sz="2000">
                <a:latin typeface="楷体" panose="02010609060101010101" pitchFamily="49" charset="-122"/>
                <a:ea typeface="楷体" panose="02010609060101010101" pitchFamily="49" charset="-122"/>
                <a:cs typeface="楷体" panose="02010609060101010101" pitchFamily="49" charset="-122"/>
              </a:rPr>
              <a:t>thread=5</a:t>
            </a:r>
            <a:r>
              <a:rPr lang="zh-CN" altLang="en-US" sz="2000">
                <a:latin typeface="楷体" panose="02010609060101010101" pitchFamily="49" charset="-122"/>
                <a:ea typeface="楷体" panose="02010609060101010101" pitchFamily="49" charset="-122"/>
                <a:cs typeface="楷体" panose="02010609060101010101" pitchFamily="49" charset="-122"/>
              </a:rPr>
              <a:t>，优化器</a:t>
            </a:r>
            <a:r>
              <a:rPr lang="en-US" altLang="zh-CN" sz="2000">
                <a:latin typeface="楷体" panose="02010609060101010101" pitchFamily="49" charset="-122"/>
                <a:ea typeface="楷体" panose="02010609060101010101" pitchFamily="49" charset="-122"/>
                <a:cs typeface="楷体" panose="02010609060101010101" pitchFamily="49" charset="-122"/>
              </a:rPr>
              <a:t>=adam</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nbatch=100</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lr=0.001</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margin=5</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norm=1</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epoch=30</a:t>
            </a:r>
            <a:r>
              <a:rPr lang="zh-CN" altLang="en-US" sz="2000">
                <a:latin typeface="楷体" panose="02010609060101010101" pitchFamily="49" charset="-122"/>
                <a:ea typeface="楷体" panose="02010609060101010101" pitchFamily="49" charset="-122"/>
                <a:cs typeface="楷体" panose="02010609060101010101" pitchFamily="49" charset="-122"/>
              </a:rPr>
              <a:t>，</a:t>
            </a:r>
            <a:r>
              <a:rPr lang="en-US" altLang="zh-CN" sz="2000">
                <a:latin typeface="楷体" panose="02010609060101010101" pitchFamily="49" charset="-122"/>
                <a:ea typeface="楷体" panose="02010609060101010101" pitchFamily="49" charset="-122"/>
                <a:cs typeface="楷体" panose="02010609060101010101" pitchFamily="49" charset="-122"/>
              </a:rPr>
              <a:t>dim=50:</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
        <p:nvSpPr>
          <p:cNvPr id="8" name="文本框 7"/>
          <p:cNvSpPr txBox="1"/>
          <p:nvPr/>
        </p:nvSpPr>
        <p:spPr>
          <a:xfrm>
            <a:off x="0" y="1045845"/>
            <a:ext cx="8491855" cy="460375"/>
          </a:xfrm>
          <a:prstGeom prst="rect">
            <a:avLst/>
          </a:prstGeom>
          <a:noFill/>
        </p:spPr>
        <p:txBody>
          <a:bodyPr wrap="square" rtlCol="0">
            <a:spAutoFit/>
          </a:bodyPr>
          <a:p>
            <a:pPr marL="285750" indent="-285750">
              <a:buFont typeface="Wingdings" panose="05000000000000000000" charset="0"/>
              <a:buChar char="l"/>
            </a:pPr>
            <a:r>
              <a:rPr lang="zh-CN" altLang="en-US" sz="2400">
                <a:latin typeface="楷体" panose="02010609060101010101" pitchFamily="49" charset="-122"/>
                <a:ea typeface="楷体" panose="02010609060101010101" pitchFamily="49" charset="-122"/>
                <a:sym typeface="+mn-ea"/>
              </a:rPr>
              <a:t>实验结果</a:t>
            </a:r>
            <a:endParaRPr lang="zh-CN" altLang="en-US" sz="2400">
              <a:latin typeface="楷体" panose="02010609060101010101" pitchFamily="49" charset="-122"/>
              <a:ea typeface="楷体" panose="02010609060101010101" pitchFamily="49" charset="-122"/>
              <a:sym typeface="+mn-ea"/>
            </a:endParaRPr>
          </a:p>
        </p:txBody>
      </p:sp>
      <p:sp>
        <p:nvSpPr>
          <p:cNvPr id="13" name="文本框 12"/>
          <p:cNvSpPr txBox="1"/>
          <p:nvPr/>
        </p:nvSpPr>
        <p:spPr>
          <a:xfrm>
            <a:off x="366395" y="1506220"/>
            <a:ext cx="5476875"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rPr>
              <a:t>冗余测试集</a:t>
            </a:r>
            <a:r>
              <a:rPr lang="zh-CN" altLang="en-US" sz="2000">
                <a:latin typeface="楷体" panose="02010609060101010101" pitchFamily="49" charset="-122"/>
                <a:ea typeface="楷体" panose="02010609060101010101" pitchFamily="49" charset="-122"/>
              </a:rPr>
              <a:t>的相关结果：</a:t>
            </a:r>
            <a:endParaRPr lang="zh-CN" altLang="en-US" sz="2000">
              <a:latin typeface="楷体" panose="02010609060101010101" pitchFamily="49" charset="-122"/>
              <a:ea typeface="楷体" panose="02010609060101010101" pitchFamily="49" charset="-122"/>
            </a:endParaRPr>
          </a:p>
        </p:txBody>
      </p:sp>
      <p:graphicFrame>
        <p:nvGraphicFramePr>
          <p:cNvPr id="19" name="表格 18"/>
          <p:cNvGraphicFramePr/>
          <p:nvPr>
            <p:custDataLst>
              <p:tags r:id="rId1"/>
            </p:custDataLst>
          </p:nvPr>
        </p:nvGraphicFramePr>
        <p:xfrm>
          <a:off x="492125" y="1999615"/>
          <a:ext cx="8302625" cy="1144905"/>
        </p:xfrm>
        <a:graphic>
          <a:graphicData uri="http://schemas.openxmlformats.org/drawingml/2006/table">
            <a:tbl>
              <a:tblPr firstRow="1" bandRow="1">
                <a:tableStyleId>{5C22544A-7EE6-4342-B048-85BDC9FD1C3A}</a:tableStyleId>
              </a:tblPr>
              <a:tblGrid>
                <a:gridCol w="1759585"/>
                <a:gridCol w="956310"/>
                <a:gridCol w="1137920"/>
                <a:gridCol w="1088390"/>
                <a:gridCol w="1075690"/>
                <a:gridCol w="1160145"/>
                <a:gridCol w="1124585"/>
              </a:tblGrid>
              <a:tr h="413385">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l_rm</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r_rm</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rm</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l_hit</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r_hit</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hit</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42265">
                <a:tc>
                  <a:txBody>
                    <a:bodyPr/>
                    <a:p>
                      <a:pPr algn="ctr">
                        <a:buNone/>
                      </a:pPr>
                      <a:r>
                        <a:rPr lang="en-US" altLang="zh-CN"/>
                        <a:t>TransE</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788.23</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491.13</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639.68</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0.385</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0.462</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0.42</a:t>
                      </a:r>
                      <a:r>
                        <a:rPr lang="en-US" altLang="zh-CN" sz="1800">
                          <a:sym typeface="+mn-ea"/>
                        </a:rPr>
                        <a:t>4</a:t>
                      </a:r>
                      <a:endParaRPr lang="en-US" altLang="zh-CN" sz="180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a:t>Tr</a:t>
                      </a:r>
                      <a:r>
                        <a:rPr lang="zh-CN" altLang="en-US"/>
                        <a:t>ansE+</a:t>
                      </a:r>
                      <a:r>
                        <a:rPr lang="en-US" altLang="zh-CN" sz="1800">
                          <a:sym typeface="+mn-ea"/>
                        </a:rPr>
                        <a:t>RBEM</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507.87</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293.42</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400.64</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0.428</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0.499</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0.46</a:t>
                      </a:r>
                      <a:r>
                        <a:rPr lang="en-US" altLang="zh-CN" sz="1800" b="1">
                          <a:sym typeface="+mn-ea"/>
                        </a:rPr>
                        <a:t>5</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graphicFrame>
        <p:nvGraphicFramePr>
          <p:cNvPr id="21" name="表格 20"/>
          <p:cNvGraphicFramePr/>
          <p:nvPr>
            <p:custDataLst>
              <p:tags r:id="rId2"/>
            </p:custDataLst>
          </p:nvPr>
        </p:nvGraphicFramePr>
        <p:xfrm>
          <a:off x="534670" y="3791585"/>
          <a:ext cx="8302625" cy="1144905"/>
        </p:xfrm>
        <a:graphic>
          <a:graphicData uri="http://schemas.openxmlformats.org/drawingml/2006/table">
            <a:tbl>
              <a:tblPr firstRow="1" bandRow="1">
                <a:tableStyleId>{5C22544A-7EE6-4342-B048-85BDC9FD1C3A}</a:tableStyleId>
              </a:tblPr>
              <a:tblGrid>
                <a:gridCol w="1759585"/>
                <a:gridCol w="956310"/>
                <a:gridCol w="1137920"/>
                <a:gridCol w="1088390"/>
                <a:gridCol w="1075690"/>
                <a:gridCol w="1160145"/>
                <a:gridCol w="1124585"/>
              </a:tblGrid>
              <a:tr h="413385">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l_rm</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r_rm</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rm</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l_hit</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r_hit</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olidFill>
                            <a:schemeClr val="tx1"/>
                          </a:solidFill>
                          <a:sym typeface="+mn-ea"/>
                        </a:rPr>
                        <a:t>hit</a:t>
                      </a:r>
                      <a:r>
                        <a:rPr lang="en-US" altLang="zh-CN" sz="1800" b="0">
                          <a:solidFill>
                            <a:schemeClr val="tx1"/>
                          </a:solidFill>
                          <a:sym typeface="+mn-ea"/>
                        </a:rPr>
                        <a:t>↑</a:t>
                      </a:r>
                      <a:endParaRPr lang="zh-CN" altLang="en-US" sz="1800" b="0">
                        <a:solidFill>
                          <a:schemeClr val="tx1"/>
                        </a:solidFill>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42265">
                <a:tc>
                  <a:txBody>
                    <a:bodyPr/>
                    <a:p>
                      <a:pPr algn="ctr">
                        <a:buNone/>
                      </a:pPr>
                      <a:r>
                        <a:rPr lang="en-US" altLang="zh-CN"/>
                        <a:t>TransE</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2066.44</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430.04</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1248.24</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0.272</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0.812</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0.542</a:t>
                      </a:r>
                      <a:endParaRPr lang="en-US" altLang="zh-CN" sz="180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a:t>Tr</a:t>
                      </a:r>
                      <a:r>
                        <a:rPr lang="zh-CN" altLang="en-US"/>
                        <a:t>ansE+</a:t>
                      </a:r>
                      <a:r>
                        <a:rPr lang="en-US" altLang="zh-CN" sz="1800">
                          <a:sym typeface="+mn-ea"/>
                        </a:rPr>
                        <a:t>RBEM</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1107.38</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178.20</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642.79</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0.176</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b="1">
                          <a:sym typeface="+mn-ea"/>
                        </a:rPr>
                        <a:t>0.833</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sz="1800">
                          <a:sym typeface="+mn-ea"/>
                        </a:rPr>
                        <a:t>0.505</a:t>
                      </a:r>
                      <a:endParaRPr lang="zh-CN" altLang="en-US"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22" name="文本框 21"/>
          <p:cNvSpPr txBox="1"/>
          <p:nvPr/>
        </p:nvSpPr>
        <p:spPr>
          <a:xfrm>
            <a:off x="366395" y="3229610"/>
            <a:ext cx="5476875"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rPr>
              <a:t>非冗余测试集</a:t>
            </a:r>
            <a:r>
              <a:rPr lang="zh-CN" altLang="en-US" sz="2000">
                <a:latin typeface="楷体" panose="02010609060101010101" pitchFamily="49" charset="-122"/>
                <a:ea typeface="楷体" panose="02010609060101010101" pitchFamily="49" charset="-122"/>
              </a:rPr>
              <a:t>的相关结果：</a:t>
            </a:r>
            <a:endParaRPr lang="zh-CN" altLang="en-US" sz="2000">
              <a:latin typeface="楷体" panose="02010609060101010101" pitchFamily="49" charset="-122"/>
              <a:ea typeface="楷体" panose="02010609060101010101" pitchFamily="49" charset="-122"/>
            </a:endParaRPr>
          </a:p>
        </p:txBody>
      </p:sp>
      <p:sp>
        <p:nvSpPr>
          <p:cNvPr id="23" name="文本框 22"/>
          <p:cNvSpPr txBox="1"/>
          <p:nvPr/>
        </p:nvSpPr>
        <p:spPr>
          <a:xfrm>
            <a:off x="366395" y="4936490"/>
            <a:ext cx="5476875" cy="36830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注：粗体代表结果变好</a:t>
            </a:r>
            <a:endParaRPr lang="zh-CN" altLang="en-US">
              <a:latin typeface="楷体" panose="02010609060101010101" pitchFamily="49" charset="-122"/>
              <a:ea typeface="楷体" panose="02010609060101010101" pitchFamily="49" charset="-122"/>
            </a:endParaRPr>
          </a:p>
        </p:txBody>
      </p:sp>
      <p:sp>
        <p:nvSpPr>
          <p:cNvPr id="24" name="文本框 23"/>
          <p:cNvSpPr txBox="1"/>
          <p:nvPr/>
        </p:nvSpPr>
        <p:spPr>
          <a:xfrm>
            <a:off x="467360" y="5589270"/>
            <a:ext cx="8302625" cy="706755"/>
          </a:xfrm>
          <a:prstGeom prst="rect">
            <a:avLst/>
          </a:prstGeom>
          <a:noFill/>
        </p:spPr>
        <p:txBody>
          <a:bodyPr wrap="square" rtlCol="0">
            <a:spAutoFit/>
          </a:bodyPr>
          <a:p>
            <a:pPr marL="342900" indent="-342900">
              <a:buFont typeface="Wingdings" panose="05000000000000000000" charset="0"/>
              <a:buChar char="Ø"/>
            </a:pPr>
            <a:r>
              <a:rPr lang="zh-CN" altLang="en-US" sz="2000">
                <a:solidFill>
                  <a:srgbClr val="C00000"/>
                </a:solidFill>
                <a:latin typeface="楷体" panose="02010609060101010101" pitchFamily="49" charset="-122"/>
                <a:ea typeface="楷体" panose="02010609060101010101" pitchFamily="49" charset="-122"/>
              </a:rPr>
              <a:t>冗余测试集结果都有所增长，非冗余测试集大部分结果都有所增长。</a:t>
            </a:r>
            <a:endParaRPr lang="zh-CN" altLang="en-US" sz="2000">
              <a:solidFill>
                <a:srgbClr val="C00000"/>
              </a:solidFill>
              <a:latin typeface="楷体" panose="02010609060101010101" pitchFamily="49" charset="-122"/>
              <a:ea typeface="楷体" panose="02010609060101010101" pitchFamily="49" charset="-122"/>
            </a:endParaRPr>
          </a:p>
          <a:p>
            <a:pPr marL="342900" indent="-342900">
              <a:buFont typeface="Wingdings" panose="05000000000000000000" charset="0"/>
              <a:buChar char="Ø"/>
            </a:pPr>
            <a:r>
              <a:rPr lang="zh-CN" altLang="en-US" sz="2000">
                <a:latin typeface="楷体" panose="02010609060101010101" pitchFamily="49" charset="-122"/>
                <a:ea typeface="楷体" panose="02010609060101010101" pitchFamily="49" charset="-122"/>
                <a:sym typeface="+mn-ea"/>
              </a:rPr>
              <a:t>因此改进的优化算法是有效的。</a:t>
            </a:r>
            <a:endParaRPr lang="zh-CN" altLang="en-US" sz="2000">
              <a:solidFill>
                <a:srgbClr val="C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a:t>
            </a:r>
            <a:r>
              <a:rPr lang="zh-CN" altLang="en-US" sz="4000" dirty="0">
                <a:latin typeface="楷体" panose="02010609060101010101" pitchFamily="49" charset="-122"/>
                <a:ea typeface="楷体" panose="02010609060101010101" pitchFamily="49" charset="-122"/>
              </a:rPr>
              <a:t>二</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模型改进</a:t>
            </a:r>
            <a:endParaRPr lang="zh-CN" altLang="en-US" sz="2400" dirty="0">
              <a:latin typeface="楷体" panose="02010609060101010101" pitchFamily="49" charset="-122"/>
              <a:ea typeface="楷体" panose="02010609060101010101" pitchFamily="49" charset="-122"/>
              <a:sym typeface="+mn-ea"/>
            </a:endParaRPr>
          </a:p>
        </p:txBody>
      </p:sp>
      <p:sp>
        <p:nvSpPr>
          <p:cNvPr id="6" name="文本框 5"/>
          <p:cNvSpPr txBox="1"/>
          <p:nvPr/>
        </p:nvSpPr>
        <p:spPr>
          <a:xfrm>
            <a:off x="491490" y="1506220"/>
            <a:ext cx="8147685" cy="4092575"/>
          </a:xfrm>
          <a:prstGeom prst="rect">
            <a:avLst/>
          </a:prstGeom>
          <a:noFill/>
        </p:spPr>
        <p:txBody>
          <a:bodyPr wrap="square" rtlCol="0">
            <a:spAutoFit/>
          </a:bodyPr>
          <a:p>
            <a:pPr marL="342900" indent="-342900">
              <a:buFont typeface="Wingdings" panose="05000000000000000000" charset="0"/>
              <a:buChar char="Ø"/>
            </a:pPr>
            <a:r>
              <a:rPr lang="zh-CN" sz="2000">
                <a:latin typeface="楷体" panose="02010609060101010101" pitchFamily="49" charset="-122"/>
                <a:ea typeface="楷体" panose="02010609060101010101" pitchFamily="49" charset="-122"/>
                <a:cs typeface="楷体" panose="02010609060101010101" pitchFamily="49" charset="-122"/>
                <a:sym typeface="+mn-ea"/>
              </a:rPr>
              <a:t>论文</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[14]</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提出语义相似实体或关系之间知识转移的一般技术，他们定义了潜在语义单元(LSUs)，它们是实体和关系嵌入的子组件。</a:t>
            </a:r>
            <a:endParaRPr lang="zh-CN" altLang="en-US" sz="2000">
              <a:latin typeface="楷体" panose="02010609060101010101" pitchFamily="49" charset="-122"/>
              <a:ea typeface="楷体" panose="02010609060101010101" pitchFamily="49" charset="-122"/>
              <a:cs typeface="楷体" panose="02010609060101010101" pitchFamily="49" charset="-122"/>
              <a:sym typeface="+mn-ea"/>
            </a:endParaRPr>
          </a:p>
          <a:p>
            <a:pPr marL="342900" indent="-342900">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sym typeface="+mn-ea"/>
              </a:rPr>
              <a:t>语义上相似的实体或关系应该共享相同的</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LSUs</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，因此知识可以在实体或关系之间转移。</a:t>
            </a:r>
            <a:endParaRPr lang="zh-CN" altLang="en-US" sz="2000">
              <a:latin typeface="楷体" panose="02010609060101010101" pitchFamily="49" charset="-122"/>
              <a:ea typeface="楷体" panose="02010609060101010101" pitchFamily="49" charset="-122"/>
              <a:cs typeface="楷体" panose="02010609060101010101" pitchFamily="49" charset="-122"/>
              <a:sym typeface="+mn-ea"/>
            </a:endParaRPr>
          </a:p>
          <a:p>
            <a:pPr marL="342900" indent="-342900">
              <a:buFont typeface="Wingdings" panose="05000000000000000000" charset="0"/>
              <a:buChar char="Ø"/>
            </a:pPr>
            <a:endParaRPr lang="zh-CN" altLang="en-US" sz="2000">
              <a:sym typeface="+mn-ea"/>
            </a:endParaRPr>
          </a:p>
          <a:p>
            <a:pPr indent="0">
              <a:buFont typeface="Wingdings" panose="05000000000000000000" charset="0"/>
              <a:buNone/>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p:txBody>
      </p:sp>
      <p:pic>
        <p:nvPicPr>
          <p:cNvPr id="7" name="图片 6"/>
          <p:cNvPicPr>
            <a:picLocks noChangeAspect="1"/>
          </p:cNvPicPr>
          <p:nvPr>
            <p:custDataLst>
              <p:tags r:id="rId1"/>
            </p:custDataLst>
          </p:nvPr>
        </p:nvPicPr>
        <p:blipFill>
          <a:blip r:embed="rId2"/>
          <a:stretch>
            <a:fillRect/>
          </a:stretch>
        </p:blipFill>
        <p:spPr>
          <a:xfrm>
            <a:off x="2663825" y="3039110"/>
            <a:ext cx="3793490" cy="2817495"/>
          </a:xfrm>
          <a:prstGeom prst="rect">
            <a:avLst/>
          </a:prstGeom>
        </p:spPr>
      </p:pic>
      <p:sp>
        <p:nvSpPr>
          <p:cNvPr id="8" name="文本框 7"/>
          <p:cNvSpPr txBox="1"/>
          <p:nvPr/>
        </p:nvSpPr>
        <p:spPr>
          <a:xfrm>
            <a:off x="1270" y="5984875"/>
            <a:ext cx="9142730" cy="521970"/>
          </a:xfrm>
          <a:prstGeom prst="rect">
            <a:avLst/>
          </a:prstGeom>
          <a:noFill/>
        </p:spPr>
        <p:txBody>
          <a:bodyPr wrap="square" rtlCol="0" anchor="t">
            <a:spAutoFit/>
          </a:bodyPr>
          <a:p>
            <a:pPr algn="l">
              <a:buClrTx/>
              <a:buSzTx/>
              <a:buFontTx/>
            </a:pPr>
            <a:r>
              <a:rPr lang="en-US" altLang="zh-CN" sz="1400">
                <a:solidFill>
                  <a:srgbClr val="3020AA"/>
                </a:solidFill>
                <a:latin typeface="Times New Roman" panose="02020603050405020304" pitchFamily="18" charset="0"/>
                <a:cs typeface="Times New Roman" panose="02020603050405020304" pitchFamily="18" charset="0"/>
              </a:rPr>
              <a:t>[14] Zhang Z, Zhuang F, Qu M, et al. Knowledge graph embedding with shared latent semantic units[J]. Neural Networks, 2021, 139: 140-148.</a:t>
            </a:r>
            <a:endParaRPr lang="en-US" altLang="zh-CN" sz="1400">
              <a:solidFill>
                <a:srgbClr val="3020AA"/>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a:t>
            </a:r>
            <a:r>
              <a:rPr lang="zh-CN" altLang="en-US" sz="4000" dirty="0">
                <a:latin typeface="楷体" panose="02010609060101010101" pitchFamily="49" charset="-122"/>
                <a:ea typeface="楷体" panose="02010609060101010101" pitchFamily="49" charset="-122"/>
              </a:rPr>
              <a:t>二</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44310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双层嵌入（</a:t>
            </a:r>
            <a:r>
              <a:rPr lang="en-US" altLang="zh-CN" sz="2400" dirty="0">
                <a:latin typeface="楷体" panose="02010609060101010101" pitchFamily="49" charset="-122"/>
                <a:ea typeface="楷体" panose="02010609060101010101" pitchFamily="49" charset="-122"/>
                <a:sym typeface="+mn-ea"/>
              </a:rPr>
              <a:t>Dual embedding</a:t>
            </a:r>
            <a:r>
              <a:rPr lang="zh-CN" altLang="en-US" sz="2400" dirty="0">
                <a:latin typeface="楷体" panose="02010609060101010101" pitchFamily="49" charset="-122"/>
                <a:ea typeface="楷体" panose="02010609060101010101" pitchFamily="49" charset="-122"/>
                <a:sym typeface="+mn-ea"/>
              </a:rPr>
              <a:t>）</a:t>
            </a:r>
            <a:endParaRPr lang="zh-CN" altLang="en-US" sz="2400" dirty="0">
              <a:latin typeface="楷体" panose="02010609060101010101" pitchFamily="49" charset="-122"/>
              <a:ea typeface="楷体" panose="02010609060101010101" pitchFamily="49" charset="-122"/>
              <a:sym typeface="+mn-ea"/>
            </a:endParaRPr>
          </a:p>
        </p:txBody>
      </p:sp>
      <p:sp>
        <p:nvSpPr>
          <p:cNvPr id="6" name="文本框 5"/>
          <p:cNvSpPr txBox="1"/>
          <p:nvPr/>
        </p:nvSpPr>
        <p:spPr>
          <a:xfrm>
            <a:off x="467360" y="1506220"/>
            <a:ext cx="8147685" cy="2861310"/>
          </a:xfrm>
          <a:prstGeom prst="rect">
            <a:avLst/>
          </a:prstGeom>
          <a:noFill/>
        </p:spPr>
        <p:txBody>
          <a:bodyPr wrap="square" rtlCol="0">
            <a:spAutoFit/>
          </a:bodyPr>
          <a:p>
            <a:pPr marL="342900" indent="-342900">
              <a:buFont typeface="Wingdings" panose="05000000000000000000" charset="0"/>
              <a:buChar char="Ø"/>
            </a:pPr>
            <a:r>
              <a:rPr sz="2000">
                <a:latin typeface="楷体" panose="02010609060101010101" pitchFamily="49" charset="-122"/>
                <a:ea typeface="楷体" panose="02010609060101010101" pitchFamily="49" charset="-122"/>
                <a:cs typeface="楷体" panose="02010609060101010101" pitchFamily="49" charset="-122"/>
                <a:sym typeface="+mn-ea"/>
              </a:rPr>
              <a:t>自嵌入和潜在语义嵌入</a:t>
            </a:r>
            <a:r>
              <a:rPr lang="zh-CN" sz="200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LSE</a:t>
            </a:r>
            <a:r>
              <a:rPr lang="zh-CN" sz="2000">
                <a:latin typeface="楷体" panose="02010609060101010101" pitchFamily="49" charset="-122"/>
                <a:ea typeface="楷体" panose="02010609060101010101" pitchFamily="49" charset="-122"/>
                <a:cs typeface="楷体" panose="02010609060101010101" pitchFamily="49" charset="-122"/>
                <a:sym typeface="+mn-ea"/>
              </a:rPr>
              <a:t>）</a:t>
            </a:r>
            <a:r>
              <a:rPr sz="2000">
                <a:latin typeface="楷体" panose="02010609060101010101" pitchFamily="49" charset="-122"/>
                <a:ea typeface="楷体" panose="02010609060101010101" pitchFamily="49" charset="-122"/>
                <a:cs typeface="楷体" panose="02010609060101010101" pitchFamily="49" charset="-122"/>
                <a:sym typeface="+mn-ea"/>
              </a:rPr>
              <a:t>。</a:t>
            </a:r>
            <a:endParaRPr sz="2000">
              <a:latin typeface="楷体" panose="02010609060101010101" pitchFamily="49" charset="-122"/>
              <a:ea typeface="楷体" panose="02010609060101010101" pitchFamily="49" charset="-122"/>
              <a:cs typeface="楷体" panose="02010609060101010101" pitchFamily="49" charset="-122"/>
              <a:sym typeface="+mn-ea"/>
            </a:endParaRPr>
          </a:p>
          <a:p>
            <a:pPr indent="0">
              <a:buFont typeface="Wingdings" panose="05000000000000000000" charset="0"/>
              <a:buNone/>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a:p>
            <a:pPr marL="342900" indent="-342900">
              <a:buFont typeface="Wingdings" panose="05000000000000000000" charset="0"/>
              <a:buChar char="Ø"/>
            </a:pPr>
            <a:endParaRPr lang="zh-CN" altLang="en-US" sz="2000">
              <a:sym typeface="+mn-ea"/>
            </a:endParaRPr>
          </a:p>
        </p:txBody>
      </p:sp>
      <p:grpSp>
        <p:nvGrpSpPr>
          <p:cNvPr id="57" name="组合 56"/>
          <p:cNvGrpSpPr/>
          <p:nvPr/>
        </p:nvGrpSpPr>
        <p:grpSpPr>
          <a:xfrm>
            <a:off x="-32385" y="1917065"/>
            <a:ext cx="5711190" cy="4479290"/>
            <a:chOff x="-51" y="2906"/>
            <a:chExt cx="8994" cy="7054"/>
          </a:xfrm>
        </p:grpSpPr>
        <p:grpSp>
          <p:nvGrpSpPr>
            <p:cNvPr id="47" name="组合 46"/>
            <p:cNvGrpSpPr/>
            <p:nvPr/>
          </p:nvGrpSpPr>
          <p:grpSpPr>
            <a:xfrm>
              <a:off x="-51" y="2906"/>
              <a:ext cx="8995" cy="6602"/>
              <a:chOff x="3985" y="1477"/>
              <a:chExt cx="10103" cy="8615"/>
            </a:xfrm>
          </p:grpSpPr>
          <p:cxnSp>
            <p:nvCxnSpPr>
              <p:cNvPr id="95" name="直接连接符 94"/>
              <p:cNvCxnSpPr>
                <a:stCxn id="71" idx="2"/>
              </p:cNvCxnSpPr>
              <p:nvPr/>
            </p:nvCxnSpPr>
            <p:spPr>
              <a:xfrm>
                <a:off x="7302" y="3703"/>
                <a:ext cx="691" cy="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048" y="3636"/>
                <a:ext cx="2547" cy="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8149" y="3549"/>
                <a:ext cx="772" cy="566"/>
              </a:xfrm>
              <a:prstGeom prst="rect">
                <a:avLst/>
              </a:prstGeom>
              <a:noFill/>
            </p:spPr>
            <p:txBody>
              <a:bodyPr wrap="square" rtlCol="0">
                <a:spAutoFit/>
              </a:bodyPr>
              <a:p>
                <a:r>
                  <a:rPr lang="en-US" altLang="zh-CN" sz="1200"/>
                  <a:t>0.5</a:t>
                </a:r>
                <a:endParaRPr lang="en-US" altLang="zh-CN" sz="1200"/>
              </a:p>
            </p:txBody>
          </p:sp>
          <p:sp>
            <p:nvSpPr>
              <p:cNvPr id="122" name="文本框 121"/>
              <p:cNvSpPr txBox="1"/>
              <p:nvPr/>
            </p:nvSpPr>
            <p:spPr>
              <a:xfrm>
                <a:off x="9587" y="3378"/>
                <a:ext cx="1037" cy="566"/>
              </a:xfrm>
              <a:prstGeom prst="rect">
                <a:avLst/>
              </a:prstGeom>
              <a:noFill/>
            </p:spPr>
            <p:txBody>
              <a:bodyPr wrap="square" rtlCol="0">
                <a:spAutoFit/>
              </a:bodyPr>
              <a:p>
                <a:r>
                  <a:rPr lang="en-US" altLang="zh-CN" sz="1200"/>
                  <a:t>0.6</a:t>
                </a:r>
                <a:endParaRPr lang="en-US" altLang="zh-CN" sz="1200"/>
              </a:p>
            </p:txBody>
          </p:sp>
          <p:sp>
            <p:nvSpPr>
              <p:cNvPr id="123" name="文本框 122"/>
              <p:cNvSpPr txBox="1"/>
              <p:nvPr/>
            </p:nvSpPr>
            <p:spPr>
              <a:xfrm>
                <a:off x="10481" y="3834"/>
                <a:ext cx="772" cy="566"/>
              </a:xfrm>
              <a:prstGeom prst="rect">
                <a:avLst/>
              </a:prstGeom>
              <a:noFill/>
            </p:spPr>
            <p:txBody>
              <a:bodyPr wrap="square" rtlCol="0">
                <a:spAutoFit/>
              </a:bodyPr>
              <a:p>
                <a:r>
                  <a:rPr lang="en-US" altLang="zh-CN" sz="1200"/>
                  <a:t>0.2</a:t>
                </a:r>
                <a:endParaRPr lang="en-US" altLang="zh-CN" sz="1200"/>
              </a:p>
            </p:txBody>
          </p:sp>
          <p:grpSp>
            <p:nvGrpSpPr>
              <p:cNvPr id="139" name="组合 138"/>
              <p:cNvGrpSpPr/>
              <p:nvPr/>
            </p:nvGrpSpPr>
            <p:grpSpPr>
              <a:xfrm>
                <a:off x="3985" y="1477"/>
                <a:ext cx="8946" cy="8615"/>
                <a:chOff x="2198" y="201"/>
                <a:chExt cx="12080" cy="10990"/>
              </a:xfrm>
            </p:grpSpPr>
            <p:sp>
              <p:nvSpPr>
                <p:cNvPr id="114" name="文本框 113"/>
                <p:cNvSpPr txBox="1"/>
                <p:nvPr/>
              </p:nvSpPr>
              <p:spPr>
                <a:xfrm>
                  <a:off x="3391" y="4542"/>
                  <a:ext cx="1531" cy="884"/>
                </a:xfrm>
                <a:prstGeom prst="rect">
                  <a:avLst/>
                </a:prstGeom>
                <a:noFill/>
              </p:spPr>
              <p:txBody>
                <a:bodyPr wrap="square" rtlCol="0">
                  <a:spAutoFit/>
                </a:bodyPr>
                <a:p>
                  <a:r>
                    <a:rPr lang="en-US" altLang="zh-CN" sz="1600"/>
                    <a:t>LSE</a:t>
                  </a:r>
                  <a:endParaRPr lang="en-US" altLang="zh-CN" sz="1600"/>
                </a:p>
              </p:txBody>
            </p:sp>
            <p:grpSp>
              <p:nvGrpSpPr>
                <p:cNvPr id="138" name="组合 137"/>
                <p:cNvGrpSpPr/>
                <p:nvPr/>
              </p:nvGrpSpPr>
              <p:grpSpPr>
                <a:xfrm>
                  <a:off x="2198" y="201"/>
                  <a:ext cx="12080" cy="10990"/>
                  <a:chOff x="2198" y="201"/>
                  <a:chExt cx="12080" cy="10990"/>
                </a:xfrm>
              </p:grpSpPr>
              <p:grpSp>
                <p:nvGrpSpPr>
                  <p:cNvPr id="137" name="组合 136"/>
                  <p:cNvGrpSpPr/>
                  <p:nvPr/>
                </p:nvGrpSpPr>
                <p:grpSpPr>
                  <a:xfrm>
                    <a:off x="6126" y="1394"/>
                    <a:ext cx="7450" cy="9797"/>
                    <a:chOff x="6126" y="1394"/>
                    <a:chExt cx="7450" cy="9797"/>
                  </a:xfrm>
                </p:grpSpPr>
                <mc:AlternateContent xmlns:mc="http://schemas.openxmlformats.org/markup-compatibility/2006">
                  <mc:Choice xmlns:a14="http://schemas.microsoft.com/office/drawing/2010/main" Requires="a14">
                    <p:sp>
                      <p:nvSpPr>
                        <p:cNvPr id="115" name="文本框 114"/>
                        <p:cNvSpPr txBox="1"/>
                        <p:nvPr/>
                      </p:nvSpPr>
                      <p:spPr>
                        <a:xfrm>
                          <a:off x="7304" y="1394"/>
                          <a:ext cx="703" cy="9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1</m:t>
                                    </m:r>
                                  </m:sub>
                                </m:sSub>
                              </m:oMath>
                            </m:oMathPara>
                          </a14:m>
                          <a:endParaRPr lang="en-US" altLang="zh-CN" i="1">
                            <a:latin typeface="Cambria Math" panose="02040503050406030204" charset="0"/>
                            <a:cs typeface="Cambria Math" panose="02040503050406030204" charset="0"/>
                          </a:endParaRPr>
                        </a:p>
                      </p:txBody>
                    </p:sp>
                  </mc:Choice>
                  <mc:Fallback>
                    <p:sp>
                      <p:nvSpPr>
                        <p:cNvPr id="115" name="文本框 114"/>
                        <p:cNvSpPr txBox="1">
                          <a:spLocks noRot="1" noChangeAspect="1" noMove="1" noResize="1" noEditPoints="1" noAdjustHandles="1" noChangeArrowheads="1" noChangeShapeType="1" noTextEdit="1"/>
                        </p:cNvSpPr>
                        <p:nvPr/>
                      </p:nvSpPr>
                      <p:spPr>
                        <a:xfrm>
                          <a:off x="7304" y="1394"/>
                          <a:ext cx="703" cy="965"/>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6" name="文本框 115"/>
                        <p:cNvSpPr txBox="1"/>
                        <p:nvPr/>
                      </p:nvSpPr>
                      <p:spPr>
                        <a:xfrm>
                          <a:off x="12873" y="1394"/>
                          <a:ext cx="703" cy="9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2</m:t>
                                    </m:r>
                                  </m:sub>
                                </m:sSub>
                              </m:oMath>
                            </m:oMathPara>
                          </a14:m>
                          <a:endParaRPr lang="en-US" altLang="zh-CN" i="1">
                            <a:latin typeface="Cambria Math" panose="02040503050406030204" charset="0"/>
                            <a:cs typeface="Cambria Math" panose="02040503050406030204" charset="0"/>
                          </a:endParaRPr>
                        </a:p>
                      </p:txBody>
                    </p:sp>
                  </mc:Choice>
                  <mc:Fallback>
                    <p:sp>
                      <p:nvSpPr>
                        <p:cNvPr id="116" name="文本框 115"/>
                        <p:cNvSpPr txBox="1">
                          <a:spLocks noRot="1" noChangeAspect="1" noMove="1" noResize="1" noEditPoints="1" noAdjustHandles="1" noChangeArrowheads="1" noChangeShapeType="1" noTextEdit="1"/>
                        </p:cNvSpPr>
                        <p:nvPr/>
                      </p:nvSpPr>
                      <p:spPr>
                        <a:xfrm>
                          <a:off x="12873" y="1394"/>
                          <a:ext cx="703" cy="9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7" name="文本框 116"/>
                        <p:cNvSpPr txBox="1"/>
                        <p:nvPr/>
                      </p:nvSpPr>
                      <p:spPr>
                        <a:xfrm>
                          <a:off x="12793" y="9984"/>
                          <a:ext cx="703" cy="9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2</m:t>
                                    </m:r>
                                  </m:sub>
                                </m:sSub>
                              </m:oMath>
                            </m:oMathPara>
                          </a14:m>
                          <a:endParaRPr lang="en-US" altLang="zh-CN" i="1">
                            <a:latin typeface="Cambria Math" panose="02040503050406030204" charset="0"/>
                            <a:cs typeface="Cambria Math" panose="02040503050406030204" charset="0"/>
                          </a:endParaRPr>
                        </a:p>
                      </p:txBody>
                    </p:sp>
                  </mc:Choice>
                  <mc:Fallback>
                    <p:sp>
                      <p:nvSpPr>
                        <p:cNvPr id="117" name="文本框 116"/>
                        <p:cNvSpPr txBox="1">
                          <a:spLocks noRot="1" noChangeAspect="1" noMove="1" noResize="1" noEditPoints="1" noAdjustHandles="1" noChangeArrowheads="1" noChangeShapeType="1" noTextEdit="1"/>
                        </p:cNvSpPr>
                        <p:nvPr/>
                      </p:nvSpPr>
                      <p:spPr>
                        <a:xfrm>
                          <a:off x="12793" y="9984"/>
                          <a:ext cx="703" cy="9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8" name="文本框 117"/>
                        <p:cNvSpPr txBox="1"/>
                        <p:nvPr/>
                      </p:nvSpPr>
                      <p:spPr>
                        <a:xfrm>
                          <a:off x="6126" y="10226"/>
                          <a:ext cx="703" cy="9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1</m:t>
                                    </m:r>
                                  </m:sub>
                                </m:sSub>
                              </m:oMath>
                            </m:oMathPara>
                          </a14:m>
                          <a:endParaRPr lang="en-US" altLang="zh-CN" i="1">
                            <a:latin typeface="Cambria Math" panose="02040503050406030204" charset="0"/>
                            <a:cs typeface="Cambria Math" panose="02040503050406030204" charset="0"/>
                          </a:endParaRPr>
                        </a:p>
                      </p:txBody>
                    </p:sp>
                  </mc:Choice>
                  <mc:Fallback>
                    <p:sp>
                      <p:nvSpPr>
                        <p:cNvPr id="118" name="文本框 117"/>
                        <p:cNvSpPr txBox="1">
                          <a:spLocks noRot="1" noChangeAspect="1" noMove="1" noResize="1" noEditPoints="1" noAdjustHandles="1" noChangeArrowheads="1" noChangeShapeType="1" noTextEdit="1"/>
                        </p:cNvSpPr>
                        <p:nvPr/>
                      </p:nvSpPr>
                      <p:spPr>
                        <a:xfrm>
                          <a:off x="6126" y="10226"/>
                          <a:ext cx="703" cy="965"/>
                        </a:xfrm>
                        <a:prstGeom prst="rect">
                          <a:avLst/>
                        </a:prstGeom>
                        <a:blipFill rotWithShape="1">
                          <a:blip r:embed="rId1"/>
                        </a:blipFill>
                      </p:spPr>
                      <p:txBody>
                        <a:bodyPr/>
                        <a:lstStyle/>
                        <a:p>
                          <a:r>
                            <a:rPr lang="zh-CN" altLang="en-US">
                              <a:noFill/>
                            </a:rPr>
                            <a:t> </a:t>
                          </a:r>
                        </a:p>
                      </p:txBody>
                    </p:sp>
                  </mc:Fallback>
                </mc:AlternateContent>
              </p:grpSp>
              <p:grpSp>
                <p:nvGrpSpPr>
                  <p:cNvPr id="136" name="组合 135"/>
                  <p:cNvGrpSpPr/>
                  <p:nvPr/>
                </p:nvGrpSpPr>
                <p:grpSpPr>
                  <a:xfrm>
                    <a:off x="2198" y="201"/>
                    <a:ext cx="12080" cy="9440"/>
                    <a:chOff x="2198" y="201"/>
                    <a:chExt cx="12080" cy="9440"/>
                  </a:xfrm>
                </p:grpSpPr>
                <p:sp>
                  <p:nvSpPr>
                    <p:cNvPr id="106" name="文本框 105"/>
                    <p:cNvSpPr txBox="1"/>
                    <p:nvPr/>
                  </p:nvSpPr>
                  <p:spPr>
                    <a:xfrm>
                      <a:off x="4283" y="8523"/>
                      <a:ext cx="648" cy="884"/>
                    </a:xfrm>
                    <a:prstGeom prst="rect">
                      <a:avLst/>
                    </a:prstGeom>
                    <a:noFill/>
                  </p:spPr>
                  <p:txBody>
                    <a:bodyPr wrap="square" rtlCol="0" anchor="t">
                      <a:spAutoFit/>
                    </a:bodyPr>
                    <a:p>
                      <a:r>
                        <a:rPr lang="zh-CN" altLang="en-US" sz="1600">
                          <a:latin typeface="宋体" panose="02010600030101010101" pitchFamily="2" charset="-122"/>
                          <a:ea typeface="宋体" panose="02010600030101010101" pitchFamily="2" charset="-122"/>
                        </a:rPr>
                        <a:t>＋</a:t>
                      </a:r>
                      <a:endParaRPr lang="zh-CN" altLang="en-US" sz="1600">
                        <a:latin typeface="宋体" panose="02010600030101010101" pitchFamily="2" charset="-122"/>
                        <a:ea typeface="宋体" panose="02010600030101010101" pitchFamily="2" charset="-122"/>
                      </a:endParaRPr>
                    </a:p>
                  </p:txBody>
                </p:sp>
                <p:sp>
                  <p:nvSpPr>
                    <p:cNvPr id="108" name="文本框 107"/>
                    <p:cNvSpPr txBox="1"/>
                    <p:nvPr/>
                  </p:nvSpPr>
                  <p:spPr>
                    <a:xfrm>
                      <a:off x="11443" y="8547"/>
                      <a:ext cx="648" cy="884"/>
                    </a:xfrm>
                    <a:prstGeom prst="rect">
                      <a:avLst/>
                    </a:prstGeom>
                    <a:noFill/>
                  </p:spPr>
                  <p:txBody>
                    <a:bodyPr wrap="square" rtlCol="0" anchor="t">
                      <a:spAutoFit/>
                    </a:bodyPr>
                    <a:p>
                      <a:r>
                        <a:rPr lang="zh-CN" altLang="en-US" sz="1600">
                          <a:latin typeface="宋体" panose="02010600030101010101" pitchFamily="2" charset="-122"/>
                          <a:ea typeface="宋体" panose="02010600030101010101" pitchFamily="2" charset="-122"/>
                        </a:rPr>
                        <a:t>＋</a:t>
                      </a:r>
                      <a:endParaRPr lang="zh-CN" altLang="en-US" sz="1600">
                        <a:latin typeface="宋体" panose="02010600030101010101" pitchFamily="2" charset="-122"/>
                        <a:ea typeface="宋体" panose="02010600030101010101" pitchFamily="2" charset="-122"/>
                      </a:endParaRPr>
                    </a:p>
                  </p:txBody>
                </p:sp>
                <p:grpSp>
                  <p:nvGrpSpPr>
                    <p:cNvPr id="135" name="组合 134"/>
                    <p:cNvGrpSpPr/>
                    <p:nvPr/>
                  </p:nvGrpSpPr>
                  <p:grpSpPr>
                    <a:xfrm>
                      <a:off x="2198" y="201"/>
                      <a:ext cx="12080" cy="9440"/>
                      <a:chOff x="2198" y="201"/>
                      <a:chExt cx="12080" cy="9440"/>
                    </a:xfrm>
                  </p:grpSpPr>
                  <p:cxnSp>
                    <p:nvCxnSpPr>
                      <p:cNvPr id="99" name="直接连接符 98"/>
                      <p:cNvCxnSpPr/>
                      <p:nvPr/>
                    </p:nvCxnSpPr>
                    <p:spPr>
                      <a:xfrm>
                        <a:off x="12298" y="2993"/>
                        <a:ext cx="1417" cy="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a:xfrm>
                        <a:off x="2198" y="201"/>
                        <a:ext cx="12080" cy="9440"/>
                        <a:chOff x="2198" y="201"/>
                        <a:chExt cx="12080" cy="9440"/>
                      </a:xfrm>
                    </p:grpSpPr>
                    <p:cxnSp>
                      <p:nvCxnSpPr>
                        <p:cNvPr id="94" name="直接连接符 93"/>
                        <p:cNvCxnSpPr/>
                        <p:nvPr/>
                      </p:nvCxnSpPr>
                      <p:spPr>
                        <a:xfrm flipH="1">
                          <a:off x="5578" y="3040"/>
                          <a:ext cx="1063" cy="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2198" y="201"/>
                          <a:ext cx="12080" cy="9440"/>
                          <a:chOff x="2198" y="201"/>
                          <a:chExt cx="12080" cy="9440"/>
                        </a:xfrm>
                      </p:grpSpPr>
                      <p:cxnSp>
                        <p:nvCxnSpPr>
                          <p:cNvPr id="97" name="直接连接符 96"/>
                          <p:cNvCxnSpPr>
                            <a:stCxn id="77" idx="2"/>
                          </p:cNvCxnSpPr>
                          <p:nvPr/>
                        </p:nvCxnSpPr>
                        <p:spPr>
                          <a:xfrm flipH="1">
                            <a:off x="7514" y="2995"/>
                            <a:ext cx="4793" cy="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9622" y="3017"/>
                            <a:ext cx="2676" cy="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2198" y="201"/>
                            <a:ext cx="12080" cy="9440"/>
                            <a:chOff x="2198" y="201"/>
                            <a:chExt cx="12080" cy="9440"/>
                          </a:xfrm>
                        </p:grpSpPr>
                        <p:cxnSp>
                          <p:nvCxnSpPr>
                            <p:cNvPr id="107" name="直接箭头连接符 106"/>
                            <p:cNvCxnSpPr/>
                            <p:nvPr/>
                          </p:nvCxnSpPr>
                          <p:spPr>
                            <a:xfrm flipV="1">
                              <a:off x="6869" y="8916"/>
                              <a:ext cx="686" cy="14"/>
                            </a:xfrm>
                            <a:prstGeom prst="straightConnector1">
                              <a:avLst/>
                            </a:prstGeom>
                            <a:ln w="34925" cmpd="sng">
                              <a:solidFill>
                                <a:schemeClr val="tx1">
                                  <a:lumMod val="95000"/>
                                  <a:lumOff val="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2198" y="201"/>
                              <a:ext cx="12080" cy="9440"/>
                              <a:chOff x="2198" y="201"/>
                              <a:chExt cx="12080" cy="9440"/>
                            </a:xfrm>
                          </p:grpSpPr>
                          <p:grpSp>
                            <p:nvGrpSpPr>
                              <p:cNvPr id="2" name="组合 1"/>
                              <p:cNvGrpSpPr/>
                              <p:nvPr/>
                            </p:nvGrpSpPr>
                            <p:grpSpPr>
                              <a:xfrm>
                                <a:off x="4988" y="3805"/>
                                <a:ext cx="1126" cy="2794"/>
                                <a:chOff x="6325" y="2488"/>
                                <a:chExt cx="1126" cy="2794"/>
                              </a:xfrm>
                            </p:grpSpPr>
                            <p:sp>
                              <p:nvSpPr>
                                <p:cNvPr id="3" name="矩形 2"/>
                                <p:cNvSpPr/>
                                <p:nvPr/>
                              </p:nvSpPr>
                              <p:spPr>
                                <a:xfrm>
                                  <a:off x="6325" y="2488"/>
                                  <a:ext cx="1126" cy="2794"/>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8" name="组合 7"/>
                                <p:cNvGrpSpPr/>
                                <p:nvPr/>
                              </p:nvGrpSpPr>
                              <p:grpSpPr>
                                <a:xfrm>
                                  <a:off x="6536" y="2688"/>
                                  <a:ext cx="704" cy="2394"/>
                                  <a:chOff x="5022" y="2688"/>
                                  <a:chExt cx="704" cy="2394"/>
                                </a:xfrm>
                              </p:grpSpPr>
                              <p:sp>
                                <p:nvSpPr>
                                  <p:cNvPr id="5" name="椭圆 4"/>
                                  <p:cNvSpPr/>
                                  <p:nvPr/>
                                </p:nvSpPr>
                                <p:spPr>
                                  <a:xfrm>
                                    <a:off x="5022" y="268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1" name="椭圆 10"/>
                                  <p:cNvSpPr/>
                                  <p:nvPr/>
                                </p:nvSpPr>
                                <p:spPr>
                                  <a:xfrm>
                                    <a:off x="5022" y="3533"/>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2" name="椭圆 11"/>
                                  <p:cNvSpPr/>
                                  <p:nvPr/>
                                </p:nvSpPr>
                                <p:spPr>
                                  <a:xfrm>
                                    <a:off x="5022" y="437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grpSp>
                            <p:nvGrpSpPr>
                              <p:cNvPr id="13" name="组合 12"/>
                              <p:cNvGrpSpPr/>
                              <p:nvPr/>
                            </p:nvGrpSpPr>
                            <p:grpSpPr>
                              <a:xfrm>
                                <a:off x="7029" y="3817"/>
                                <a:ext cx="1126" cy="2794"/>
                                <a:chOff x="6325" y="2488"/>
                                <a:chExt cx="1126" cy="2794"/>
                              </a:xfrm>
                            </p:grpSpPr>
                            <p:sp>
                              <p:nvSpPr>
                                <p:cNvPr id="14" name="矩形 13"/>
                                <p:cNvSpPr/>
                                <p:nvPr/>
                              </p:nvSpPr>
                              <p:spPr>
                                <a:xfrm>
                                  <a:off x="6325" y="2488"/>
                                  <a:ext cx="1126" cy="2794"/>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15" name="组合 14"/>
                                <p:cNvGrpSpPr/>
                                <p:nvPr/>
                              </p:nvGrpSpPr>
                              <p:grpSpPr>
                                <a:xfrm>
                                  <a:off x="6536" y="2688"/>
                                  <a:ext cx="704" cy="2394"/>
                                  <a:chOff x="5022" y="2688"/>
                                  <a:chExt cx="704" cy="2394"/>
                                </a:xfrm>
                              </p:grpSpPr>
                              <p:sp>
                                <p:nvSpPr>
                                  <p:cNvPr id="17" name="椭圆 16"/>
                                  <p:cNvSpPr/>
                                  <p:nvPr/>
                                </p:nvSpPr>
                                <p:spPr>
                                  <a:xfrm>
                                    <a:off x="5022" y="268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8" name="椭圆 17"/>
                                  <p:cNvSpPr/>
                                  <p:nvPr/>
                                </p:nvSpPr>
                                <p:spPr>
                                  <a:xfrm>
                                    <a:off x="5022" y="3533"/>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9" name="椭圆 18"/>
                                  <p:cNvSpPr/>
                                  <p:nvPr/>
                                </p:nvSpPr>
                                <p:spPr>
                                  <a:xfrm>
                                    <a:off x="5022" y="437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grpSp>
                            <p:nvGrpSpPr>
                              <p:cNvPr id="20" name="组合 19"/>
                              <p:cNvGrpSpPr/>
                              <p:nvPr/>
                            </p:nvGrpSpPr>
                            <p:grpSpPr>
                              <a:xfrm>
                                <a:off x="9070" y="3817"/>
                                <a:ext cx="1126" cy="2794"/>
                                <a:chOff x="6325" y="2488"/>
                                <a:chExt cx="1126" cy="2794"/>
                              </a:xfrm>
                            </p:grpSpPr>
                            <p:sp>
                              <p:nvSpPr>
                                <p:cNvPr id="21" name="矩形 20"/>
                                <p:cNvSpPr/>
                                <p:nvPr/>
                              </p:nvSpPr>
                              <p:spPr>
                                <a:xfrm>
                                  <a:off x="6325" y="2488"/>
                                  <a:ext cx="1126" cy="2794"/>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22" name="组合 21"/>
                                <p:cNvGrpSpPr/>
                                <p:nvPr/>
                              </p:nvGrpSpPr>
                              <p:grpSpPr>
                                <a:xfrm>
                                  <a:off x="6536" y="2688"/>
                                  <a:ext cx="704" cy="2394"/>
                                  <a:chOff x="5022" y="2688"/>
                                  <a:chExt cx="704" cy="2394"/>
                                </a:xfrm>
                              </p:grpSpPr>
                              <p:sp>
                                <p:nvSpPr>
                                  <p:cNvPr id="23" name="椭圆 22"/>
                                  <p:cNvSpPr/>
                                  <p:nvPr/>
                                </p:nvSpPr>
                                <p:spPr>
                                  <a:xfrm>
                                    <a:off x="5022" y="268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4" name="椭圆 23"/>
                                  <p:cNvSpPr/>
                                  <p:nvPr/>
                                </p:nvSpPr>
                                <p:spPr>
                                  <a:xfrm>
                                    <a:off x="5022" y="3533"/>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5" name="椭圆 24"/>
                                  <p:cNvSpPr/>
                                  <p:nvPr/>
                                </p:nvSpPr>
                                <p:spPr>
                                  <a:xfrm>
                                    <a:off x="5022" y="437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grpSp>
                            <p:nvGrpSpPr>
                              <p:cNvPr id="26" name="组合 25"/>
                              <p:cNvGrpSpPr/>
                              <p:nvPr/>
                            </p:nvGrpSpPr>
                            <p:grpSpPr>
                              <a:xfrm>
                                <a:off x="11111" y="3817"/>
                                <a:ext cx="1126" cy="2794"/>
                                <a:chOff x="6325" y="2488"/>
                                <a:chExt cx="1126" cy="2794"/>
                              </a:xfrm>
                            </p:grpSpPr>
                            <p:sp>
                              <p:nvSpPr>
                                <p:cNvPr id="27" name="矩形 26"/>
                                <p:cNvSpPr/>
                                <p:nvPr/>
                              </p:nvSpPr>
                              <p:spPr>
                                <a:xfrm>
                                  <a:off x="6325" y="2488"/>
                                  <a:ext cx="1126" cy="2794"/>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28" name="组合 27"/>
                                <p:cNvGrpSpPr/>
                                <p:nvPr/>
                              </p:nvGrpSpPr>
                              <p:grpSpPr>
                                <a:xfrm>
                                  <a:off x="6536" y="2688"/>
                                  <a:ext cx="704" cy="2394"/>
                                  <a:chOff x="5022" y="2688"/>
                                  <a:chExt cx="704" cy="2394"/>
                                </a:xfrm>
                              </p:grpSpPr>
                              <p:sp>
                                <p:nvSpPr>
                                  <p:cNvPr id="29" name="椭圆 28"/>
                                  <p:cNvSpPr/>
                                  <p:nvPr/>
                                </p:nvSpPr>
                                <p:spPr>
                                  <a:xfrm>
                                    <a:off x="5022" y="268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0" name="椭圆 29"/>
                                  <p:cNvSpPr/>
                                  <p:nvPr/>
                                </p:nvSpPr>
                                <p:spPr>
                                  <a:xfrm>
                                    <a:off x="5022" y="3533"/>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1" name="椭圆 30"/>
                                  <p:cNvSpPr/>
                                  <p:nvPr/>
                                </p:nvSpPr>
                                <p:spPr>
                                  <a:xfrm>
                                    <a:off x="5022" y="437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grpSp>
                            <p:nvGrpSpPr>
                              <p:cNvPr id="32" name="组合 31"/>
                              <p:cNvGrpSpPr/>
                              <p:nvPr/>
                            </p:nvGrpSpPr>
                            <p:grpSpPr>
                              <a:xfrm>
                                <a:off x="13152" y="3805"/>
                                <a:ext cx="1126" cy="2794"/>
                                <a:chOff x="6325" y="2488"/>
                                <a:chExt cx="1126" cy="2794"/>
                              </a:xfrm>
                            </p:grpSpPr>
                            <p:sp>
                              <p:nvSpPr>
                                <p:cNvPr id="33" name="矩形 32"/>
                                <p:cNvSpPr/>
                                <p:nvPr/>
                              </p:nvSpPr>
                              <p:spPr>
                                <a:xfrm>
                                  <a:off x="6325" y="2488"/>
                                  <a:ext cx="1126" cy="2794"/>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35" name="组合 34"/>
                                <p:cNvGrpSpPr/>
                                <p:nvPr/>
                              </p:nvGrpSpPr>
                              <p:grpSpPr>
                                <a:xfrm>
                                  <a:off x="6536" y="2688"/>
                                  <a:ext cx="704" cy="2394"/>
                                  <a:chOff x="5022" y="2688"/>
                                  <a:chExt cx="704" cy="2394"/>
                                </a:xfrm>
                              </p:grpSpPr>
                              <p:sp>
                                <p:nvSpPr>
                                  <p:cNvPr id="36" name="椭圆 35"/>
                                  <p:cNvSpPr/>
                                  <p:nvPr/>
                                </p:nvSpPr>
                                <p:spPr>
                                  <a:xfrm>
                                    <a:off x="5022" y="268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7" name="椭圆 36"/>
                                  <p:cNvSpPr/>
                                  <p:nvPr/>
                                </p:nvSpPr>
                                <p:spPr>
                                  <a:xfrm>
                                    <a:off x="5022" y="3533"/>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8" name="椭圆 37"/>
                                  <p:cNvSpPr/>
                                  <p:nvPr/>
                                </p:nvSpPr>
                                <p:spPr>
                                  <a:xfrm>
                                    <a:off x="5022" y="4378"/>
                                    <a:ext cx="704" cy="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grpSp>
                            <p:nvGrpSpPr>
                              <p:cNvPr id="70" name="组合 69"/>
                              <p:cNvGrpSpPr/>
                              <p:nvPr/>
                            </p:nvGrpSpPr>
                            <p:grpSpPr>
                              <a:xfrm>
                                <a:off x="6114" y="247"/>
                                <a:ext cx="1126" cy="2794"/>
                                <a:chOff x="6325" y="2488"/>
                                <a:chExt cx="1126" cy="2794"/>
                              </a:xfrm>
                            </p:grpSpPr>
                            <p:sp>
                              <p:nvSpPr>
                                <p:cNvPr id="71" name="矩形 70"/>
                                <p:cNvSpPr/>
                                <p:nvPr/>
                              </p:nvSpPr>
                              <p:spPr>
                                <a:xfrm>
                                  <a:off x="6325" y="2488"/>
                                  <a:ext cx="1126" cy="2794"/>
                                </a:xfrm>
                                <a:prstGeom prst="rect">
                                  <a:avLst/>
                                </a:prstGeom>
                                <a:solidFill>
                                  <a:schemeClr val="bg1"/>
                                </a:solidFill>
                                <a:ln w="28575"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72" name="组合 71"/>
                                <p:cNvGrpSpPr/>
                                <p:nvPr/>
                              </p:nvGrpSpPr>
                              <p:grpSpPr>
                                <a:xfrm>
                                  <a:off x="6536" y="2688"/>
                                  <a:ext cx="704" cy="2394"/>
                                  <a:chOff x="5022" y="2688"/>
                                  <a:chExt cx="704" cy="2394"/>
                                </a:xfrm>
                              </p:grpSpPr>
                              <p:sp>
                                <p:nvSpPr>
                                  <p:cNvPr id="73" name="椭圆 72"/>
                                  <p:cNvSpPr/>
                                  <p:nvPr/>
                                </p:nvSpPr>
                                <p:spPr>
                                  <a:xfrm>
                                    <a:off x="5022" y="2688"/>
                                    <a:ext cx="704" cy="704"/>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74" name="椭圆 73"/>
                                  <p:cNvSpPr/>
                                  <p:nvPr/>
                                </p:nvSpPr>
                                <p:spPr>
                                  <a:xfrm>
                                    <a:off x="5022" y="3533"/>
                                    <a:ext cx="704" cy="704"/>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75" name="椭圆 74"/>
                                  <p:cNvSpPr/>
                                  <p:nvPr/>
                                </p:nvSpPr>
                                <p:spPr>
                                  <a:xfrm>
                                    <a:off x="5022" y="4378"/>
                                    <a:ext cx="704" cy="704"/>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grpSp>
                            <p:nvGrpSpPr>
                              <p:cNvPr id="76" name="组合 75"/>
                              <p:cNvGrpSpPr/>
                              <p:nvPr/>
                            </p:nvGrpSpPr>
                            <p:grpSpPr>
                              <a:xfrm>
                                <a:off x="11744" y="201"/>
                                <a:ext cx="1126" cy="2794"/>
                                <a:chOff x="6325" y="2488"/>
                                <a:chExt cx="1126" cy="2794"/>
                              </a:xfrm>
                            </p:grpSpPr>
                            <p:sp>
                              <p:nvSpPr>
                                <p:cNvPr id="77" name="矩形 76"/>
                                <p:cNvSpPr/>
                                <p:nvPr/>
                              </p:nvSpPr>
                              <p:spPr>
                                <a:xfrm>
                                  <a:off x="6325" y="2488"/>
                                  <a:ext cx="1126" cy="2794"/>
                                </a:xfrm>
                                <a:prstGeom prst="rect">
                                  <a:avLst/>
                                </a:prstGeom>
                                <a:solidFill>
                                  <a:schemeClr val="bg1"/>
                                </a:solidFill>
                                <a:ln w="28575"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78" name="组合 77"/>
                                <p:cNvGrpSpPr/>
                                <p:nvPr/>
                              </p:nvGrpSpPr>
                              <p:grpSpPr>
                                <a:xfrm>
                                  <a:off x="6536" y="2688"/>
                                  <a:ext cx="704" cy="2394"/>
                                  <a:chOff x="5022" y="2688"/>
                                  <a:chExt cx="704" cy="2394"/>
                                </a:xfrm>
                              </p:grpSpPr>
                              <p:sp>
                                <p:nvSpPr>
                                  <p:cNvPr id="79" name="椭圆 78"/>
                                  <p:cNvSpPr/>
                                  <p:nvPr/>
                                </p:nvSpPr>
                                <p:spPr>
                                  <a:xfrm>
                                    <a:off x="5022" y="2688"/>
                                    <a:ext cx="704" cy="70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80" name="椭圆 79"/>
                                  <p:cNvSpPr/>
                                  <p:nvPr/>
                                </p:nvSpPr>
                                <p:spPr>
                                  <a:xfrm>
                                    <a:off x="5022" y="3533"/>
                                    <a:ext cx="704" cy="70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81" name="椭圆 80"/>
                                  <p:cNvSpPr/>
                                  <p:nvPr/>
                                </p:nvSpPr>
                                <p:spPr>
                                  <a:xfrm>
                                    <a:off x="5022" y="4378"/>
                                    <a:ext cx="704" cy="70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mc:AlternateContent xmlns:mc="http://schemas.openxmlformats.org/markup-compatibility/2006">
                            <mc:Choice xmlns:a14="http://schemas.microsoft.com/office/drawing/2010/main" Requires="a14">
                              <p:sp>
                                <p:nvSpPr>
                                  <p:cNvPr id="110" name="文本框 109"/>
                                  <p:cNvSpPr txBox="1"/>
                                  <p:nvPr/>
                                </p:nvSpPr>
                                <p:spPr>
                                  <a:xfrm>
                                    <a:off x="2198" y="8206"/>
                                    <a:ext cx="1482" cy="143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charset="0"/>
                                                  <a:cs typeface="Cambria Math" panose="02040503050406030204" charset="0"/>
                                                </a:rPr>
                                              </m:ctrlPr>
                                            </m:fPr>
                                            <m:num>
                                              <m:r>
                                                <a:rPr lang="en-US" altLang="zh-CN" sz="1600" i="1">
                                                  <a:latin typeface="Cambria Math" panose="02040503050406030204" charset="0"/>
                                                  <a:cs typeface="Cambria Math" panose="02040503050406030204" charset="0"/>
                                                </a:rPr>
                                                <m:t>1</m:t>
                                              </m:r>
                                            </m:num>
                                            <m:den>
                                              <m:r>
                                                <a:rPr lang="en-US" altLang="zh-CN" sz="1600" i="1">
                                                  <a:latin typeface="Cambria Math" panose="02040503050406030204" charset="0"/>
                                                  <a:cs typeface="Cambria Math" panose="02040503050406030204" charset="0"/>
                                                </a:rPr>
                                                <m:t>2</m:t>
                                              </m:r>
                                            </m:den>
                                          </m:f>
                                          <m:r>
                                            <a:rPr lang="en-US" altLang="zh-CN" sz="1600" i="1">
                                              <a:latin typeface="Cambria Math" panose="02040503050406030204" charset="0"/>
                                              <a:ea typeface="MS Mincho" panose="02020609040205080304" charset="-128"/>
                                              <a:cs typeface="Cambria Math" panose="02040503050406030204" charset="0"/>
                                            </a:rPr>
                                            <m:t>×</m:t>
                                          </m:r>
                                        </m:oMath>
                                      </m:oMathPara>
                                    </a14:m>
                                    <a:endParaRPr lang="en-US" altLang="zh-CN" sz="1600" i="1">
                                      <a:latin typeface="Cambria Math" panose="02040503050406030204" charset="0"/>
                                      <a:cs typeface="Cambria Math" panose="02040503050406030204" charset="0"/>
                                    </a:endParaRPr>
                                  </a:p>
                                </p:txBody>
                              </p:sp>
                            </mc:Choice>
                            <mc:Fallback>
                              <p:sp>
                                <p:nvSpPr>
                                  <p:cNvPr id="110" name="文本框 109"/>
                                  <p:cNvSpPr txBox="1">
                                    <a:spLocks noRot="1" noChangeAspect="1" noMove="1" noResize="1" noEditPoints="1" noAdjustHandles="1" noChangeArrowheads="1" noChangeShapeType="1" noTextEdit="1"/>
                                  </p:cNvSpPr>
                                  <p:nvPr/>
                                </p:nvSpPr>
                                <p:spPr>
                                  <a:xfrm>
                                    <a:off x="2198" y="8206"/>
                                    <a:ext cx="1482" cy="143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文本框 110"/>
                                  <p:cNvSpPr txBox="1"/>
                                  <p:nvPr/>
                                </p:nvSpPr>
                                <p:spPr>
                                  <a:xfrm>
                                    <a:off x="4433" y="8202"/>
                                    <a:ext cx="1917" cy="143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charset="0"/>
                                                  <a:cs typeface="Cambria Math" panose="02040503050406030204" charset="0"/>
                                                </a:rPr>
                                              </m:ctrlPr>
                                            </m:fPr>
                                            <m:num>
                                              <m:r>
                                                <a:rPr lang="en-US" altLang="zh-CN" sz="1600" i="1">
                                                  <a:latin typeface="Cambria Math" panose="02040503050406030204" charset="0"/>
                                                  <a:cs typeface="Cambria Math" panose="02040503050406030204" charset="0"/>
                                                </a:rPr>
                                                <m:t>1</m:t>
                                              </m:r>
                                            </m:num>
                                            <m:den>
                                              <m:r>
                                                <a:rPr lang="en-US" altLang="zh-CN" sz="1600" i="1">
                                                  <a:latin typeface="Cambria Math" panose="02040503050406030204" charset="0"/>
                                                  <a:cs typeface="Cambria Math" panose="02040503050406030204" charset="0"/>
                                                </a:rPr>
                                                <m:t>2</m:t>
                                              </m:r>
                                            </m:den>
                                          </m:f>
                                          <m:r>
                                            <a:rPr lang="en-US" altLang="zh-CN" sz="1600" i="1">
                                              <a:latin typeface="Cambria Math" panose="02040503050406030204" charset="0"/>
                                              <a:ea typeface="MS Mincho" panose="02020609040205080304" charset="-128"/>
                                              <a:cs typeface="Cambria Math" panose="02040503050406030204" charset="0"/>
                                            </a:rPr>
                                            <m:t>×</m:t>
                                          </m:r>
                                        </m:oMath>
                                      </m:oMathPara>
                                    </a14:m>
                                    <a:endParaRPr lang="en-US" altLang="zh-CN" sz="1600" i="1">
                                      <a:latin typeface="Cambria Math" panose="02040503050406030204" charset="0"/>
                                      <a:cs typeface="Cambria Math" panose="02040503050406030204" charset="0"/>
                                    </a:endParaRPr>
                                  </a:p>
                                </p:txBody>
                              </p:sp>
                            </mc:Choice>
                            <mc:Fallback>
                              <p:sp>
                                <p:nvSpPr>
                                  <p:cNvPr id="111" name="文本框 110"/>
                                  <p:cNvSpPr txBox="1">
                                    <a:spLocks noRot="1" noChangeAspect="1" noMove="1" noResize="1" noEditPoints="1" noAdjustHandles="1" noChangeArrowheads="1" noChangeShapeType="1" noTextEdit="1"/>
                                  </p:cNvSpPr>
                                  <p:nvPr/>
                                </p:nvSpPr>
                                <p:spPr>
                                  <a:xfrm>
                                    <a:off x="4433" y="8202"/>
                                    <a:ext cx="1917" cy="143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文本框 111"/>
                                  <p:cNvSpPr txBox="1"/>
                                  <p:nvPr/>
                                </p:nvSpPr>
                                <p:spPr>
                                  <a:xfrm>
                                    <a:off x="9404" y="8130"/>
                                    <a:ext cx="1338" cy="143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charset="0"/>
                                                  <a:cs typeface="Cambria Math" panose="02040503050406030204" charset="0"/>
                                                </a:rPr>
                                              </m:ctrlPr>
                                            </m:fPr>
                                            <m:num>
                                              <m:r>
                                                <a:rPr lang="en-US" altLang="zh-CN" sz="1600" i="1">
                                                  <a:latin typeface="Cambria Math" panose="02040503050406030204" charset="0"/>
                                                  <a:cs typeface="Cambria Math" panose="02040503050406030204" charset="0"/>
                                                </a:rPr>
                                                <m:t>1</m:t>
                                              </m:r>
                                            </m:num>
                                            <m:den>
                                              <m:r>
                                                <a:rPr lang="en-US" altLang="zh-CN" sz="1600" i="1">
                                                  <a:latin typeface="Cambria Math" panose="02040503050406030204" charset="0"/>
                                                  <a:cs typeface="Cambria Math" panose="02040503050406030204" charset="0"/>
                                                </a:rPr>
                                                <m:t>2</m:t>
                                              </m:r>
                                            </m:den>
                                          </m:f>
                                          <m:r>
                                            <a:rPr lang="en-US" altLang="zh-CN" sz="1600" i="1">
                                              <a:latin typeface="Cambria Math" panose="02040503050406030204" charset="0"/>
                                              <a:ea typeface="MS Mincho" panose="02020609040205080304" charset="-128"/>
                                              <a:cs typeface="Cambria Math" panose="02040503050406030204" charset="0"/>
                                            </a:rPr>
                                            <m:t>×</m:t>
                                          </m:r>
                                        </m:oMath>
                                      </m:oMathPara>
                                    </a14:m>
                                    <a:endParaRPr lang="en-US" altLang="zh-CN" sz="1600" i="1">
                                      <a:latin typeface="Cambria Math" panose="02040503050406030204" charset="0"/>
                                      <a:cs typeface="Cambria Math" panose="02040503050406030204" charset="0"/>
                                    </a:endParaRPr>
                                  </a:p>
                                </p:txBody>
                              </p:sp>
                            </mc:Choice>
                            <mc:Fallback>
                              <p:sp>
                                <p:nvSpPr>
                                  <p:cNvPr id="112" name="文本框 111"/>
                                  <p:cNvSpPr txBox="1">
                                    <a:spLocks noRot="1" noChangeAspect="1" noMove="1" noResize="1" noEditPoints="1" noAdjustHandles="1" noChangeArrowheads="1" noChangeShapeType="1" noTextEdit="1"/>
                                  </p:cNvSpPr>
                                  <p:nvPr/>
                                </p:nvSpPr>
                                <p:spPr>
                                  <a:xfrm>
                                    <a:off x="9404" y="8130"/>
                                    <a:ext cx="1338" cy="143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 name="文本框 112"/>
                                  <p:cNvSpPr txBox="1"/>
                                  <p:nvPr/>
                                </p:nvSpPr>
                                <p:spPr>
                                  <a:xfrm>
                                    <a:off x="11829" y="8202"/>
                                    <a:ext cx="1376" cy="143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charset="0"/>
                                                  <a:cs typeface="Cambria Math" panose="02040503050406030204" charset="0"/>
                                                </a:rPr>
                                              </m:ctrlPr>
                                            </m:fPr>
                                            <m:num>
                                              <m:r>
                                                <a:rPr lang="en-US" altLang="zh-CN" sz="1600" i="1">
                                                  <a:latin typeface="Cambria Math" panose="02040503050406030204" charset="0"/>
                                                  <a:cs typeface="Cambria Math" panose="02040503050406030204" charset="0"/>
                                                </a:rPr>
                                                <m:t>1</m:t>
                                              </m:r>
                                            </m:num>
                                            <m:den>
                                              <m:r>
                                                <a:rPr lang="en-US" altLang="zh-CN" sz="1600" i="1">
                                                  <a:latin typeface="Cambria Math" panose="02040503050406030204" charset="0"/>
                                                  <a:cs typeface="Cambria Math" panose="02040503050406030204" charset="0"/>
                                                </a:rPr>
                                                <m:t>2</m:t>
                                              </m:r>
                                            </m:den>
                                          </m:f>
                                          <m:r>
                                            <a:rPr lang="en-US" altLang="zh-CN" sz="1600" i="1">
                                              <a:latin typeface="Cambria Math" panose="02040503050406030204" charset="0"/>
                                              <a:ea typeface="MS Mincho" panose="02020609040205080304" charset="-128"/>
                                              <a:cs typeface="Cambria Math" panose="02040503050406030204" charset="0"/>
                                            </a:rPr>
                                            <m:t>×</m:t>
                                          </m:r>
                                        </m:oMath>
                                      </m:oMathPara>
                                    </a14:m>
                                    <a:endParaRPr lang="en-US" altLang="zh-CN" sz="1600" i="1">
                                      <a:latin typeface="Cambria Math" panose="02040503050406030204" charset="0"/>
                                      <a:cs typeface="Cambria Math" panose="02040503050406030204" charset="0"/>
                                    </a:endParaRPr>
                                  </a:p>
                                </p:txBody>
                              </p:sp>
                            </mc:Choice>
                            <mc:Fallback>
                              <p:sp>
                                <p:nvSpPr>
                                  <p:cNvPr id="113" name="文本框 112"/>
                                  <p:cNvSpPr txBox="1">
                                    <a:spLocks noRot="1" noChangeAspect="1" noMove="1" noResize="1" noEditPoints="1" noAdjustHandles="1" noChangeArrowheads="1" noChangeShapeType="1" noTextEdit="1"/>
                                  </p:cNvSpPr>
                                  <p:nvPr/>
                                </p:nvSpPr>
                                <p:spPr>
                                  <a:xfrm>
                                    <a:off x="11829" y="8202"/>
                                    <a:ext cx="1376" cy="1435"/>
                                  </a:xfrm>
                                  <a:prstGeom prst="rect">
                                    <a:avLst/>
                                  </a:prstGeom>
                                  <a:blipFill rotWithShape="1">
                                    <a:blip r:embed="rId6"/>
                                  </a:blipFill>
                                </p:spPr>
                                <p:txBody>
                                  <a:bodyPr/>
                                  <a:lstStyle/>
                                  <a:p>
                                    <a:r>
                                      <a:rPr lang="zh-CN" altLang="en-US">
                                        <a:noFill/>
                                      </a:rPr>
                                      <a:t> </a:t>
                                    </a:r>
                                  </a:p>
                                </p:txBody>
                              </p:sp>
                            </mc:Fallback>
                          </mc:AlternateContent>
                        </p:grpSp>
                      </p:grpSp>
                      <p:sp>
                        <p:nvSpPr>
                          <p:cNvPr id="119" name="文本框 118"/>
                          <p:cNvSpPr txBox="1"/>
                          <p:nvPr/>
                        </p:nvSpPr>
                        <p:spPr>
                          <a:xfrm>
                            <a:off x="5035" y="3095"/>
                            <a:ext cx="1242" cy="722"/>
                          </a:xfrm>
                          <a:prstGeom prst="rect">
                            <a:avLst/>
                          </a:prstGeom>
                          <a:noFill/>
                        </p:spPr>
                        <p:txBody>
                          <a:bodyPr wrap="square" rtlCol="0">
                            <a:spAutoFit/>
                          </a:bodyPr>
                          <a:p>
                            <a:r>
                              <a:rPr lang="en-US" altLang="zh-CN" sz="1200"/>
                              <a:t>0.2</a:t>
                            </a:r>
                            <a:endParaRPr lang="en-US" altLang="zh-CN" sz="1200"/>
                          </a:p>
                        </p:txBody>
                      </p:sp>
                      <p:sp>
                        <p:nvSpPr>
                          <p:cNvPr id="120" name="文本框 119"/>
                          <p:cNvSpPr txBox="1"/>
                          <p:nvPr/>
                        </p:nvSpPr>
                        <p:spPr>
                          <a:xfrm>
                            <a:off x="6350" y="3207"/>
                            <a:ext cx="1022" cy="722"/>
                          </a:xfrm>
                          <a:prstGeom prst="rect">
                            <a:avLst/>
                          </a:prstGeom>
                          <a:noFill/>
                        </p:spPr>
                        <p:txBody>
                          <a:bodyPr wrap="square" rtlCol="0">
                            <a:spAutoFit/>
                          </a:bodyPr>
                          <a:p>
                            <a:r>
                              <a:rPr lang="en-US" altLang="zh-CN" sz="1200"/>
                              <a:t>0.3</a:t>
                            </a:r>
                            <a:endParaRPr lang="en-US" altLang="zh-CN" sz="1200"/>
                          </a:p>
                        </p:txBody>
                      </p:sp>
                      <p:sp>
                        <p:nvSpPr>
                          <p:cNvPr id="124" name="文本框 123"/>
                          <p:cNvSpPr txBox="1"/>
                          <p:nvPr/>
                        </p:nvSpPr>
                        <p:spPr>
                          <a:xfrm>
                            <a:off x="12729" y="2936"/>
                            <a:ext cx="1268" cy="722"/>
                          </a:xfrm>
                          <a:prstGeom prst="rect">
                            <a:avLst/>
                          </a:prstGeom>
                          <a:noFill/>
                        </p:spPr>
                        <p:txBody>
                          <a:bodyPr wrap="square" rtlCol="0">
                            <a:spAutoFit/>
                          </a:bodyPr>
                          <a:p>
                            <a:r>
                              <a:rPr lang="en-US" altLang="zh-CN" sz="1200"/>
                              <a:t>0.2</a:t>
                            </a:r>
                            <a:endParaRPr lang="en-US" altLang="zh-CN" sz="1200"/>
                          </a:p>
                        </p:txBody>
                      </p:sp>
                      <p:cxnSp>
                        <p:nvCxnSpPr>
                          <p:cNvPr id="125" name="直接箭头连接符 124"/>
                          <p:cNvCxnSpPr>
                            <a:stCxn id="3" idx="2"/>
                            <a:endCxn id="44" idx="0"/>
                          </p:cNvCxnSpPr>
                          <p:nvPr/>
                        </p:nvCxnSpPr>
                        <p:spPr>
                          <a:xfrm flipH="1">
                            <a:off x="3928" y="6599"/>
                            <a:ext cx="1623" cy="9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4" idx="2"/>
                            <a:endCxn id="44" idx="0"/>
                          </p:cNvCxnSpPr>
                          <p:nvPr/>
                        </p:nvCxnSpPr>
                        <p:spPr>
                          <a:xfrm flipH="1">
                            <a:off x="3927" y="6610"/>
                            <a:ext cx="3665" cy="9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endCxn id="44" idx="0"/>
                          </p:cNvCxnSpPr>
                          <p:nvPr/>
                        </p:nvCxnSpPr>
                        <p:spPr>
                          <a:xfrm flipH="1">
                            <a:off x="3928" y="6628"/>
                            <a:ext cx="5305" cy="9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557" y="6608"/>
                            <a:ext cx="3624" cy="8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9575" y="6632"/>
                            <a:ext cx="1573" cy="8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33" idx="2"/>
                          </p:cNvCxnSpPr>
                          <p:nvPr/>
                        </p:nvCxnSpPr>
                        <p:spPr>
                          <a:xfrm flipH="1">
                            <a:off x="11125" y="6599"/>
                            <a:ext cx="2590" cy="9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grpSp>
            </p:grpSp>
          </p:grpSp>
          <p:grpSp>
            <p:nvGrpSpPr>
              <p:cNvPr id="42" name="组合 41"/>
              <p:cNvGrpSpPr/>
              <p:nvPr/>
            </p:nvGrpSpPr>
            <p:grpSpPr>
              <a:xfrm>
                <a:off x="10164" y="7238"/>
                <a:ext cx="834" cy="2190"/>
                <a:chOff x="10890" y="4526"/>
                <a:chExt cx="834" cy="2190"/>
              </a:xfrm>
            </p:grpSpPr>
            <p:sp>
              <p:nvSpPr>
                <p:cNvPr id="39" name="矩形 38"/>
                <p:cNvSpPr/>
                <p:nvPr/>
              </p:nvSpPr>
              <p:spPr>
                <a:xfrm>
                  <a:off x="10890" y="4526"/>
                  <a:ext cx="834" cy="219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0" name="椭圆 39"/>
                <p:cNvSpPr/>
                <p:nvPr/>
              </p:nvSpPr>
              <p:spPr>
                <a:xfrm>
                  <a:off x="11046" y="4683"/>
                  <a:ext cx="521" cy="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1" name="椭圆 40"/>
                <p:cNvSpPr/>
                <p:nvPr/>
              </p:nvSpPr>
              <p:spPr>
                <a:xfrm>
                  <a:off x="11046" y="5346"/>
                  <a:ext cx="521" cy="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3" name="椭圆 42"/>
                <p:cNvSpPr/>
                <p:nvPr/>
              </p:nvSpPr>
              <p:spPr>
                <a:xfrm>
                  <a:off x="11046" y="6008"/>
                  <a:ext cx="521" cy="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nvGrpSpPr>
              <p:cNvPr id="59" name="组合 58"/>
              <p:cNvGrpSpPr/>
              <p:nvPr/>
            </p:nvGrpSpPr>
            <p:grpSpPr>
              <a:xfrm>
                <a:off x="4849" y="7240"/>
                <a:ext cx="834" cy="2190"/>
                <a:chOff x="10890" y="4526"/>
                <a:chExt cx="834" cy="2190"/>
              </a:xfrm>
            </p:grpSpPr>
            <p:sp>
              <p:nvSpPr>
                <p:cNvPr id="44" name="矩形 43"/>
                <p:cNvSpPr/>
                <p:nvPr/>
              </p:nvSpPr>
              <p:spPr>
                <a:xfrm>
                  <a:off x="10890" y="4526"/>
                  <a:ext cx="834" cy="219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椭圆 44"/>
                <p:cNvSpPr/>
                <p:nvPr/>
              </p:nvSpPr>
              <p:spPr>
                <a:xfrm>
                  <a:off x="11046" y="4683"/>
                  <a:ext cx="521" cy="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6" name="椭圆 45"/>
                <p:cNvSpPr/>
                <p:nvPr/>
              </p:nvSpPr>
              <p:spPr>
                <a:xfrm>
                  <a:off x="11046" y="5346"/>
                  <a:ext cx="521" cy="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58" name="椭圆 57"/>
                <p:cNvSpPr/>
                <p:nvPr/>
              </p:nvSpPr>
              <p:spPr>
                <a:xfrm>
                  <a:off x="11046" y="6008"/>
                  <a:ext cx="521" cy="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cxnSp>
            <p:nvCxnSpPr>
              <p:cNvPr id="60" name="直接箭头连接符 59"/>
              <p:cNvCxnSpPr/>
              <p:nvPr/>
            </p:nvCxnSpPr>
            <p:spPr>
              <a:xfrm flipV="1">
                <a:off x="12769" y="8308"/>
                <a:ext cx="508" cy="11"/>
              </a:xfrm>
              <a:prstGeom prst="straightConnector1">
                <a:avLst/>
              </a:prstGeom>
              <a:ln w="34925" cmpd="sng">
                <a:solidFill>
                  <a:schemeClr val="tx1">
                    <a:lumMod val="95000"/>
                    <a:lumOff val="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993" y="7216"/>
                <a:ext cx="834" cy="2190"/>
                <a:chOff x="13236" y="7400"/>
                <a:chExt cx="834" cy="2190"/>
              </a:xfrm>
            </p:grpSpPr>
            <p:sp>
              <p:nvSpPr>
                <p:cNvPr id="61" name="矩形 60"/>
                <p:cNvSpPr/>
                <p:nvPr/>
              </p:nvSpPr>
              <p:spPr>
                <a:xfrm>
                  <a:off x="13236" y="7400"/>
                  <a:ext cx="834" cy="2190"/>
                </a:xfrm>
                <a:prstGeom prst="rect">
                  <a:avLst/>
                </a:prstGeom>
                <a:solidFill>
                  <a:schemeClr val="bg1"/>
                </a:solidFill>
                <a:ln w="28575" cmpd="sng">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62" name="椭圆 61"/>
                <p:cNvSpPr/>
                <p:nvPr/>
              </p:nvSpPr>
              <p:spPr>
                <a:xfrm>
                  <a:off x="13392" y="7557"/>
                  <a:ext cx="521" cy="552"/>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63" name="椭圆 62"/>
                <p:cNvSpPr/>
                <p:nvPr/>
              </p:nvSpPr>
              <p:spPr>
                <a:xfrm>
                  <a:off x="13392" y="8219"/>
                  <a:ext cx="521" cy="552"/>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0" name="椭圆 99"/>
                <p:cNvSpPr/>
                <p:nvPr/>
              </p:nvSpPr>
              <p:spPr>
                <a:xfrm>
                  <a:off x="13392" y="8881"/>
                  <a:ext cx="521" cy="552"/>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nvGrpSpPr>
              <p:cNvPr id="140" name="组合 139"/>
              <p:cNvGrpSpPr/>
              <p:nvPr/>
            </p:nvGrpSpPr>
            <p:grpSpPr>
              <a:xfrm>
                <a:off x="13254" y="7240"/>
                <a:ext cx="834" cy="2190"/>
                <a:chOff x="13236" y="7400"/>
                <a:chExt cx="834" cy="2190"/>
              </a:xfrm>
            </p:grpSpPr>
            <p:sp>
              <p:nvSpPr>
                <p:cNvPr id="102" name="矩形 101"/>
                <p:cNvSpPr/>
                <p:nvPr/>
              </p:nvSpPr>
              <p:spPr>
                <a:xfrm>
                  <a:off x="13236" y="7400"/>
                  <a:ext cx="834" cy="2190"/>
                </a:xfrm>
                <a:prstGeom prst="rect">
                  <a:avLst/>
                </a:prstGeom>
                <a:solidFill>
                  <a:schemeClr val="bg1"/>
                </a:solidFill>
                <a:ln w="28575" cmpd="sng">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3" name="椭圆 102"/>
                <p:cNvSpPr/>
                <p:nvPr/>
              </p:nvSpPr>
              <p:spPr>
                <a:xfrm>
                  <a:off x="13392" y="7557"/>
                  <a:ext cx="521" cy="552"/>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4" name="椭圆 103"/>
                <p:cNvSpPr/>
                <p:nvPr/>
              </p:nvSpPr>
              <p:spPr>
                <a:xfrm>
                  <a:off x="13392" y="8219"/>
                  <a:ext cx="521" cy="552"/>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5" name="椭圆 104"/>
                <p:cNvSpPr/>
                <p:nvPr/>
              </p:nvSpPr>
              <p:spPr>
                <a:xfrm>
                  <a:off x="13392" y="8881"/>
                  <a:ext cx="521" cy="552"/>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nvGrpSpPr>
              <p:cNvPr id="145" name="组合 144"/>
              <p:cNvGrpSpPr/>
              <p:nvPr/>
            </p:nvGrpSpPr>
            <p:grpSpPr>
              <a:xfrm>
                <a:off x="6613" y="7241"/>
                <a:ext cx="834" cy="2190"/>
                <a:chOff x="7133" y="7423"/>
                <a:chExt cx="834" cy="2190"/>
              </a:xfrm>
            </p:grpSpPr>
            <p:sp>
              <p:nvSpPr>
                <p:cNvPr id="141" name="矩形 140"/>
                <p:cNvSpPr/>
                <p:nvPr/>
              </p:nvSpPr>
              <p:spPr>
                <a:xfrm>
                  <a:off x="7133" y="7423"/>
                  <a:ext cx="834" cy="2190"/>
                </a:xfrm>
                <a:prstGeom prst="rect">
                  <a:avLst/>
                </a:prstGeom>
                <a:solidFill>
                  <a:schemeClr val="bg1"/>
                </a:solidFill>
                <a:ln w="28575"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42" name="椭圆 141"/>
                <p:cNvSpPr/>
                <p:nvPr/>
              </p:nvSpPr>
              <p:spPr>
                <a:xfrm>
                  <a:off x="7289" y="7579"/>
                  <a:ext cx="521" cy="552"/>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43" name="椭圆 142"/>
                <p:cNvSpPr/>
                <p:nvPr/>
              </p:nvSpPr>
              <p:spPr>
                <a:xfrm>
                  <a:off x="7289" y="8242"/>
                  <a:ext cx="521" cy="552"/>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44" name="椭圆 143"/>
                <p:cNvSpPr/>
                <p:nvPr/>
              </p:nvSpPr>
              <p:spPr>
                <a:xfrm>
                  <a:off x="7289" y="8904"/>
                  <a:ext cx="521" cy="552"/>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nvGrpSpPr>
              <p:cNvPr id="150" name="组合 149"/>
              <p:cNvGrpSpPr/>
              <p:nvPr/>
            </p:nvGrpSpPr>
            <p:grpSpPr>
              <a:xfrm>
                <a:off x="11928" y="7241"/>
                <a:ext cx="834" cy="2190"/>
                <a:chOff x="12089" y="7409"/>
                <a:chExt cx="834" cy="2190"/>
              </a:xfrm>
            </p:grpSpPr>
            <p:sp>
              <p:nvSpPr>
                <p:cNvPr id="146" name="矩形 145"/>
                <p:cNvSpPr/>
                <p:nvPr/>
              </p:nvSpPr>
              <p:spPr>
                <a:xfrm>
                  <a:off x="12089" y="7409"/>
                  <a:ext cx="834" cy="2190"/>
                </a:xfrm>
                <a:prstGeom prst="rect">
                  <a:avLst/>
                </a:prstGeom>
                <a:solidFill>
                  <a:schemeClr val="bg1"/>
                </a:solidFill>
                <a:ln w="28575"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47" name="椭圆 146"/>
                <p:cNvSpPr/>
                <p:nvPr/>
              </p:nvSpPr>
              <p:spPr>
                <a:xfrm>
                  <a:off x="12245" y="7566"/>
                  <a:ext cx="521" cy="55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48" name="椭圆 147"/>
                <p:cNvSpPr/>
                <p:nvPr/>
              </p:nvSpPr>
              <p:spPr>
                <a:xfrm>
                  <a:off x="12245" y="8229"/>
                  <a:ext cx="521" cy="55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49" name="椭圆 148"/>
                <p:cNvSpPr/>
                <p:nvPr/>
              </p:nvSpPr>
              <p:spPr>
                <a:xfrm>
                  <a:off x="12245" y="8891"/>
                  <a:ext cx="521" cy="55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sp>
          <p:nvSpPr>
            <p:cNvPr id="48" name="矩形 47"/>
            <p:cNvSpPr/>
            <p:nvPr/>
          </p:nvSpPr>
          <p:spPr>
            <a:xfrm>
              <a:off x="4705" y="7102"/>
              <a:ext cx="1588" cy="2154"/>
            </a:xfrm>
            <a:prstGeom prst="rect">
              <a:avLst/>
            </a:prstGeom>
            <a:no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6472" y="7109"/>
              <a:ext cx="1442" cy="2154"/>
            </a:xfrm>
            <a:prstGeom prst="rect">
              <a:avLst/>
            </a:prstGeom>
            <a:no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线形标注 1(无边框) 52"/>
            <p:cNvSpPr/>
            <p:nvPr/>
          </p:nvSpPr>
          <p:spPr>
            <a:xfrm>
              <a:off x="3423" y="9394"/>
              <a:ext cx="2508" cy="567"/>
            </a:xfrm>
            <a:prstGeom prst="callout1">
              <a:avLst>
                <a:gd name="adj1" fmla="val -881"/>
                <a:gd name="adj2" fmla="val 18181"/>
                <a:gd name="adj3" fmla="val -47971"/>
                <a:gd name="adj4" fmla="val 50797"/>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楷体" panose="02010609060101010101" pitchFamily="49" charset="-122"/>
                  <a:ea typeface="楷体" panose="02010609060101010101" pitchFamily="49" charset="-122"/>
                  <a:sym typeface="+mn-ea"/>
                </a:rPr>
                <a:t>潜在语义嵌入</a:t>
              </a:r>
              <a:endParaRPr lang="zh-CN" altLang="en-US"/>
            </a:p>
          </p:txBody>
        </p:sp>
        <p:sp>
          <p:nvSpPr>
            <p:cNvPr id="54" name="线形标注 1(无边框) 53"/>
            <p:cNvSpPr/>
            <p:nvPr/>
          </p:nvSpPr>
          <p:spPr>
            <a:xfrm>
              <a:off x="6847" y="9393"/>
              <a:ext cx="1641" cy="567"/>
            </a:xfrm>
            <a:prstGeom prst="callout1">
              <a:avLst>
                <a:gd name="adj1" fmla="val -881"/>
                <a:gd name="adj2" fmla="val 87081"/>
                <a:gd name="adj3" fmla="val -44091"/>
                <a:gd name="adj4" fmla="val 6435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楷体" panose="02010609060101010101" pitchFamily="49" charset="-122"/>
                  <a:ea typeface="楷体" panose="02010609060101010101" pitchFamily="49" charset="-122"/>
                  <a:sym typeface="+mn-ea"/>
                </a:rPr>
                <a:t>自嵌入</a:t>
              </a:r>
              <a:endParaRPr lang="zh-CN" altLang="en-US">
                <a:solidFill>
                  <a:schemeClr val="tx1"/>
                </a:solidFill>
                <a:latin typeface="楷体" panose="02010609060101010101" pitchFamily="49" charset="-122"/>
                <a:ea typeface="楷体" panose="02010609060101010101" pitchFamily="49" charset="-122"/>
                <a:sym typeface="+mn-ea"/>
              </a:endParaRPr>
            </a:p>
          </p:txBody>
        </p:sp>
      </p:grpSp>
      <p:graphicFrame>
        <p:nvGraphicFramePr>
          <p:cNvPr id="56" name="对象 55">
            <a:hlinkClick r:id="" action="ppaction://ole?verb="/>
          </p:cNvPr>
          <p:cNvGraphicFramePr>
            <a:graphicFrameLocks noChangeAspect="1"/>
          </p:cNvGraphicFramePr>
          <p:nvPr/>
        </p:nvGraphicFramePr>
        <p:xfrm>
          <a:off x="6545898" y="1701165"/>
          <a:ext cx="2474595" cy="791210"/>
        </p:xfrm>
        <a:graphic>
          <a:graphicData uri="http://schemas.openxmlformats.org/presentationml/2006/ole">
            <mc:AlternateContent xmlns:mc="http://schemas.openxmlformats.org/markup-compatibility/2006">
              <mc:Choice xmlns:v="urn:schemas-microsoft-com:vml" Requires="v">
                <p:oleObj spid="_x0000_s1025" name="" r:id="rId7" imgW="1270000" imgH="405765" progId="Equation.KSEE3">
                  <p:embed/>
                </p:oleObj>
              </mc:Choice>
              <mc:Fallback>
                <p:oleObj name="" r:id="rId7" imgW="1270000" imgH="405765" progId="Equation.KSEE3">
                  <p:embed/>
                  <p:pic>
                    <p:nvPicPr>
                      <p:cNvPr id="0" name="图片 1024"/>
                      <p:cNvPicPr/>
                      <p:nvPr/>
                    </p:nvPicPr>
                    <p:blipFill>
                      <a:blip r:embed="rId8"/>
                      <a:stretch>
                        <a:fillRect/>
                      </a:stretch>
                    </p:blipFill>
                    <p:spPr>
                      <a:xfrm>
                        <a:off x="6545898" y="1701165"/>
                        <a:ext cx="2474595" cy="791210"/>
                      </a:xfrm>
                      <a:prstGeom prst="rect">
                        <a:avLst/>
                      </a:prstGeom>
                    </p:spPr>
                  </p:pic>
                </p:oleObj>
              </mc:Fallback>
            </mc:AlternateContent>
          </a:graphicData>
        </a:graphic>
      </p:graphicFrame>
      <p:sp>
        <p:nvSpPr>
          <p:cNvPr id="64" name="文本框 63"/>
          <p:cNvSpPr txBox="1"/>
          <p:nvPr/>
        </p:nvSpPr>
        <p:spPr>
          <a:xfrm>
            <a:off x="6443980" y="1412875"/>
            <a:ext cx="1191260"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实体</a:t>
            </a:r>
            <a:r>
              <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rPr>
              <a:t>LSE:</a:t>
            </a:r>
            <a:endPar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65" name="文本框 64"/>
          <p:cNvSpPr txBox="1"/>
          <p:nvPr/>
        </p:nvSpPr>
        <p:spPr>
          <a:xfrm>
            <a:off x="6443980" y="2421255"/>
            <a:ext cx="1348105"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权重计算</a:t>
            </a:r>
            <a:r>
              <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66" name="文本框 65"/>
          <p:cNvSpPr txBox="1"/>
          <p:nvPr/>
        </p:nvSpPr>
        <p:spPr>
          <a:xfrm>
            <a:off x="6516370" y="4834890"/>
            <a:ext cx="1348105"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嵌入计算</a:t>
            </a:r>
            <a:r>
              <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67" name="对象 66">
            <a:hlinkClick r:id="" action="ppaction://ole?verb="/>
          </p:cNvPr>
          <p:cNvGraphicFramePr>
            <a:graphicFrameLocks noChangeAspect="1"/>
          </p:cNvGraphicFramePr>
          <p:nvPr/>
        </p:nvGraphicFramePr>
        <p:xfrm>
          <a:off x="6520816" y="5266056"/>
          <a:ext cx="2449830" cy="990600"/>
        </p:xfrm>
        <a:graphic>
          <a:graphicData uri="http://schemas.openxmlformats.org/presentationml/2006/ole">
            <mc:AlternateContent xmlns:mc="http://schemas.openxmlformats.org/markup-compatibility/2006">
              <mc:Choice xmlns:v="urn:schemas-microsoft-com:vml" Requires="v">
                <p:oleObj spid="_x0000_s7" name="" r:id="rId9" imgW="1257300" imgH="508000" progId="Equation.KSEE3">
                  <p:embed/>
                </p:oleObj>
              </mc:Choice>
              <mc:Fallback>
                <p:oleObj name="" r:id="rId9" imgW="1257300" imgH="508000" progId="Equation.KSEE3">
                  <p:embed/>
                  <p:pic>
                    <p:nvPicPr>
                      <p:cNvPr id="0" name="图片 1024"/>
                      <p:cNvPicPr/>
                      <p:nvPr/>
                    </p:nvPicPr>
                    <p:blipFill>
                      <a:blip r:embed="rId10"/>
                      <a:stretch>
                        <a:fillRect/>
                      </a:stretch>
                    </p:blipFill>
                    <p:spPr>
                      <a:xfrm>
                        <a:off x="6520816" y="5266056"/>
                        <a:ext cx="2449830" cy="990600"/>
                      </a:xfrm>
                      <a:prstGeom prst="rect">
                        <a:avLst/>
                      </a:prstGeom>
                    </p:spPr>
                  </p:pic>
                </p:oleObj>
              </mc:Fallback>
            </mc:AlternateContent>
          </a:graphicData>
        </a:graphic>
      </p:graphicFrame>
      <p:graphicFrame>
        <p:nvGraphicFramePr>
          <p:cNvPr id="68" name="对象 67">
            <a:hlinkClick r:id="" action="ppaction://ole?verb="/>
          </p:cNvPr>
          <p:cNvGraphicFramePr>
            <a:graphicFrameLocks noChangeAspect="1"/>
          </p:cNvGraphicFramePr>
          <p:nvPr/>
        </p:nvGraphicFramePr>
        <p:xfrm>
          <a:off x="6545898" y="2699068"/>
          <a:ext cx="2597785" cy="2127885"/>
        </p:xfrm>
        <a:graphic>
          <a:graphicData uri="http://schemas.openxmlformats.org/presentationml/2006/ole">
            <mc:AlternateContent xmlns:mc="http://schemas.openxmlformats.org/markup-compatibility/2006">
              <mc:Choice xmlns:v="urn:schemas-microsoft-com:vml" Requires="v">
                <p:oleObj spid="_x0000_s69" name="" r:id="rId11" imgW="1333500" imgH="1091565" progId="Equation.KSEE3">
                  <p:embed/>
                </p:oleObj>
              </mc:Choice>
              <mc:Fallback>
                <p:oleObj name="" r:id="rId11" imgW="1333500" imgH="1091565" progId="Equation.KSEE3">
                  <p:embed/>
                  <p:pic>
                    <p:nvPicPr>
                      <p:cNvPr id="0" name="图片 1024"/>
                      <p:cNvPicPr/>
                      <p:nvPr/>
                    </p:nvPicPr>
                    <p:blipFill>
                      <a:blip r:embed="rId12"/>
                      <a:stretch>
                        <a:fillRect/>
                      </a:stretch>
                    </p:blipFill>
                    <p:spPr>
                      <a:xfrm>
                        <a:off x="6545898" y="2699068"/>
                        <a:ext cx="2597785" cy="21278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研究内容一</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优化目标</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15" name="文本框 14"/>
          <p:cNvSpPr txBox="1"/>
          <p:nvPr/>
        </p:nvSpPr>
        <p:spPr>
          <a:xfrm>
            <a:off x="467360" y="1557020"/>
            <a:ext cx="8093710" cy="398780"/>
          </a:xfrm>
          <a:prstGeom prst="rect">
            <a:avLst/>
          </a:prstGeom>
          <a:noFill/>
        </p:spPr>
        <p:txBody>
          <a:bodyPr wrap="square" rtlCol="0">
            <a:spAutoFit/>
          </a:bodyPr>
          <a:p>
            <a:pPr marL="342900" indent="-342900">
              <a:buFont typeface="Wingdings" panose="05000000000000000000" charset="0"/>
              <a:buChar char="Ø"/>
            </a:pPr>
            <a:r>
              <a:rPr lang="zh-CN" sz="2000">
                <a:latin typeface="楷体" panose="02010609060101010101" pitchFamily="49" charset="-122"/>
                <a:ea typeface="楷体" panose="02010609060101010101" pitchFamily="49" charset="-122"/>
                <a:sym typeface="+mn-ea"/>
              </a:rPr>
              <a:t>根据冗余数据和非冗余数据选择不同的目标函数</a:t>
            </a:r>
            <a:endParaRPr lang="zh-CN" sz="2000">
              <a:latin typeface="楷体" panose="02010609060101010101" pitchFamily="49" charset="-122"/>
              <a:ea typeface="楷体" panose="02010609060101010101" pitchFamily="49" charset="-122"/>
              <a:sym typeface="+mn-ea"/>
            </a:endParaRPr>
          </a:p>
        </p:txBody>
      </p:sp>
      <p:sp>
        <p:nvSpPr>
          <p:cNvPr id="64" name="文本框 63"/>
          <p:cNvSpPr txBox="1"/>
          <p:nvPr/>
        </p:nvSpPr>
        <p:spPr>
          <a:xfrm>
            <a:off x="899795" y="1950085"/>
            <a:ext cx="3716655"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冗余数据</a:t>
            </a:r>
            <a:r>
              <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rPr>
              <a:t>:</a:t>
            </a:r>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常用目标函数</a:t>
            </a:r>
            <a:endPar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13" name="文本框 12"/>
          <p:cNvSpPr txBox="1"/>
          <p:nvPr/>
        </p:nvSpPr>
        <p:spPr>
          <a:xfrm>
            <a:off x="971550" y="3213100"/>
            <a:ext cx="7917180" cy="706755"/>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非冗余数据</a:t>
            </a:r>
            <a:r>
              <a:rPr lang="en-US" altLang="zh-CN" sz="2000">
                <a:solidFill>
                  <a:srgbClr val="C00000"/>
                </a:solidFill>
                <a:latin typeface="楷体" panose="02010609060101010101" pitchFamily="49" charset="-122"/>
                <a:ea typeface="楷体" panose="02010609060101010101" pitchFamily="49" charset="-122"/>
                <a:cs typeface="楷体" panose="02010609060101010101" pitchFamily="49" charset="-122"/>
              </a:rPr>
              <a:t>:</a:t>
            </a:r>
            <a:r>
              <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rPr>
              <a:t>考虑每个非冗余三元组可以更靠近与之对应的冗余三元组，从而来提高非冗余三元组的排序</a:t>
            </a:r>
            <a:endParaRPr lang="zh-CN" altLang="en-US" sz="2000">
              <a:solidFill>
                <a:srgbClr val="C00000"/>
              </a:solidFill>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1" name="对象 20">
            <a:hlinkClick r:id="" action="ppaction://ole?verb="/>
          </p:cNvPr>
          <p:cNvGraphicFramePr>
            <a:graphicFrameLocks noChangeAspect="1"/>
          </p:cNvGraphicFramePr>
          <p:nvPr/>
        </p:nvGraphicFramePr>
        <p:xfrm>
          <a:off x="1070928" y="4076700"/>
          <a:ext cx="6786245" cy="1277620"/>
        </p:xfrm>
        <a:graphic>
          <a:graphicData uri="http://schemas.openxmlformats.org/presentationml/2006/ole">
            <mc:AlternateContent xmlns:mc="http://schemas.openxmlformats.org/markup-compatibility/2006">
              <mc:Choice xmlns:v="urn:schemas-microsoft-com:vml" Requires="v">
                <p:oleObj spid="_x0000_s2049" name="" r:id="rId1" imgW="3035300" imgH="571500" progId="Equation.KSEE3">
                  <p:embed/>
                </p:oleObj>
              </mc:Choice>
              <mc:Fallback>
                <p:oleObj name="" r:id="rId1" imgW="3035300" imgH="571500" progId="Equation.KSEE3">
                  <p:embed/>
                  <p:pic>
                    <p:nvPicPr>
                      <p:cNvPr id="0" name="图片 2048"/>
                      <p:cNvPicPr/>
                      <p:nvPr/>
                    </p:nvPicPr>
                    <p:blipFill>
                      <a:blip r:embed="rId2"/>
                      <a:stretch>
                        <a:fillRect/>
                      </a:stretch>
                    </p:blipFill>
                    <p:spPr>
                      <a:xfrm>
                        <a:off x="1070928" y="4076700"/>
                        <a:ext cx="6786245" cy="127762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999490" y="2351088"/>
          <a:ext cx="6076950" cy="823595"/>
        </p:xfrm>
        <a:graphic>
          <a:graphicData uri="http://schemas.openxmlformats.org/presentationml/2006/ole">
            <mc:AlternateContent xmlns:mc="http://schemas.openxmlformats.org/markup-compatibility/2006">
              <mc:Choice xmlns:v="urn:schemas-microsoft-com:vml" Requires="v">
                <p:oleObj spid="_x0000_s2" name="" r:id="rId3" imgW="2717800" imgH="368300" progId="Equation.KSEE3">
                  <p:embed/>
                </p:oleObj>
              </mc:Choice>
              <mc:Fallback>
                <p:oleObj name="" r:id="rId3" imgW="2717800" imgH="368300" progId="Equation.KSEE3">
                  <p:embed/>
                  <p:pic>
                    <p:nvPicPr>
                      <p:cNvPr id="0" name="图片 2048"/>
                      <p:cNvPicPr/>
                      <p:nvPr/>
                    </p:nvPicPr>
                    <p:blipFill>
                      <a:blip r:embed="rId4"/>
                      <a:stretch>
                        <a:fillRect/>
                      </a:stretch>
                    </p:blipFill>
                    <p:spPr>
                      <a:xfrm>
                        <a:off x="999490" y="2351088"/>
                        <a:ext cx="6076950" cy="82359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21398" y="5373053"/>
          <a:ext cx="7099935" cy="823595"/>
        </p:xfrm>
        <a:graphic>
          <a:graphicData uri="http://schemas.openxmlformats.org/presentationml/2006/ole">
            <mc:AlternateContent xmlns:mc="http://schemas.openxmlformats.org/markup-compatibility/2006">
              <mc:Choice xmlns:v="urn:schemas-microsoft-com:vml" Requires="v">
                <p:oleObj spid="_x0000_s24" name="" r:id="rId5" imgW="3175000" imgH="368300" progId="Equation.KSEE3">
                  <p:embed/>
                </p:oleObj>
              </mc:Choice>
              <mc:Fallback>
                <p:oleObj name="" r:id="rId5" imgW="3175000" imgH="368300" progId="Equation.KSEE3">
                  <p:embed/>
                  <p:pic>
                    <p:nvPicPr>
                      <p:cNvPr id="0" name="图片 2048"/>
                      <p:cNvPicPr/>
                      <p:nvPr/>
                    </p:nvPicPr>
                    <p:blipFill>
                      <a:blip r:embed="rId6"/>
                      <a:stretch>
                        <a:fillRect/>
                      </a:stretch>
                    </p:blipFill>
                    <p:spPr>
                      <a:xfrm>
                        <a:off x="1021398" y="5373053"/>
                        <a:ext cx="7099935" cy="823595"/>
                      </a:xfrm>
                      <a:prstGeom prst="rect">
                        <a:avLst/>
                      </a:prstGeom>
                    </p:spPr>
                  </p:pic>
                </p:oleObj>
              </mc:Fallback>
            </mc:AlternateContent>
          </a:graphicData>
        </a:graphic>
      </p:graphicFrame>
      <p:sp>
        <p:nvSpPr>
          <p:cNvPr id="25" name="矩形 24"/>
          <p:cNvSpPr/>
          <p:nvPr/>
        </p:nvSpPr>
        <p:spPr>
          <a:xfrm>
            <a:off x="4149090" y="4083685"/>
            <a:ext cx="3034665" cy="424815"/>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线形标注 1 25"/>
          <p:cNvSpPr/>
          <p:nvPr/>
        </p:nvSpPr>
        <p:spPr>
          <a:xfrm>
            <a:off x="7091680" y="3683635"/>
            <a:ext cx="2012950" cy="374015"/>
          </a:xfrm>
          <a:prstGeom prst="borderCallout1">
            <a:avLst>
              <a:gd name="adj1" fmla="val 52461"/>
              <a:gd name="adj2" fmla="val 700"/>
              <a:gd name="adj3" fmla="val 108658"/>
              <a:gd name="adj4" fmla="val -24446"/>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latin typeface="楷体" panose="02010609060101010101" pitchFamily="49" charset="-122"/>
                <a:ea typeface="楷体" panose="02010609060101010101" pitchFamily="49" charset="-122"/>
              </a:rPr>
              <a:t>相似度</a:t>
            </a:r>
            <a:r>
              <a:rPr lang="zh-CN" altLang="en-US" sz="2000">
                <a:latin typeface="楷体" panose="02010609060101010101" pitchFamily="49" charset="-122"/>
                <a:ea typeface="楷体" panose="02010609060101010101" pitchFamily="49" charset="-122"/>
              </a:rPr>
              <a:t>近似计算</a:t>
            </a:r>
            <a:endParaRPr lang="zh-CN" altLang="en-US"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a:t>
            </a:r>
            <a:r>
              <a:rPr lang="zh-CN" altLang="en-US" sz="4000" dirty="0">
                <a:latin typeface="楷体" panose="02010609060101010101" pitchFamily="49" charset="-122"/>
                <a:ea typeface="楷体" panose="02010609060101010101" pitchFamily="49" charset="-122"/>
              </a:rPr>
              <a:t>二</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算法流程</a:t>
            </a:r>
            <a:endParaRPr lang="zh-CN" altLang="en-US" sz="2400" dirty="0">
              <a:latin typeface="楷体" panose="02010609060101010101" pitchFamily="49" charset="-122"/>
              <a:ea typeface="楷体" panose="02010609060101010101" pitchFamily="49" charset="-122"/>
              <a:sym typeface="+mn-ea"/>
            </a:endParaRPr>
          </a:p>
        </p:txBody>
      </p:sp>
      <p:grpSp>
        <p:nvGrpSpPr>
          <p:cNvPr id="29" name="组合 28"/>
          <p:cNvGrpSpPr/>
          <p:nvPr/>
        </p:nvGrpSpPr>
        <p:grpSpPr>
          <a:xfrm>
            <a:off x="271145" y="1628775"/>
            <a:ext cx="8688701" cy="4053117"/>
            <a:chOff x="1329" y="894"/>
            <a:chExt cx="16734" cy="7411"/>
          </a:xfrm>
        </p:grpSpPr>
        <mc:AlternateContent xmlns:mc="http://schemas.openxmlformats.org/markup-compatibility/2006">
          <mc:Choice xmlns:a14="http://schemas.microsoft.com/office/drawing/2010/main" Requires="a14">
            <p:sp>
              <p:nvSpPr>
                <p:cNvPr id="2" name="文本框 1"/>
                <p:cNvSpPr txBox="1"/>
                <p:nvPr/>
              </p:nvSpPr>
              <p:spPr>
                <a:xfrm>
                  <a:off x="1329" y="894"/>
                  <a:ext cx="16542" cy="1292"/>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𝑙</m:t>
                            </m:r>
                          </m:e>
                          <m:sup>
                            <m:r>
                              <a:rPr lang="en-US" altLang="zh-CN" sz="2000" i="1">
                                <a:latin typeface="Cambria Math" panose="02040503050406030204" charset="0"/>
                                <a:cs typeface="Cambria Math" panose="02040503050406030204" charset="0"/>
                              </a:rPr>
                              <m:t>𝑒</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𝑒𝑛𝑡𝑖𝑡𝑦</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𝐿𝑆𝐸</m:t>
                        </m:r>
                        <m:r>
                          <a:rPr lang="en-US" altLang="zh-CN" sz="2000" i="1">
                            <a:latin typeface="Cambria Math" panose="02040503050406030204" charset="0"/>
                            <a:cs typeface="Cambria Math" panose="02040503050406030204" charset="0"/>
                          </a:rPr>
                          <m:t>  </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𝑙</m:t>
                            </m:r>
                          </m:e>
                          <m:sup>
                            <m:r>
                              <a:rPr lang="en-US" altLang="zh-CN" sz="2000" i="1">
                                <a:latin typeface="Cambria Math" panose="02040503050406030204" charset="0"/>
                                <a:cs typeface="Cambria Math" panose="02040503050406030204" charset="0"/>
                              </a:rPr>
                              <m:t>𝑟</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𝑟𝑒𝑙𝑎𝑡𝑖𝑜𝑛</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𝐿𝑆𝐸</m:t>
                        </m:r>
                        <m:r>
                          <a:rPr lang="en-US" altLang="zh-CN" sz="2000" i="1">
                            <a:latin typeface="Cambria Math" panose="02040503050406030204" charset="0"/>
                            <a:cs typeface="Cambria Math" panose="02040503050406030204" charset="0"/>
                          </a:rPr>
                          <m:t>  </m:t>
                        </m:r>
                      </m:oMath>
                    </m:oMathPara>
                  </a14:m>
                  <a:endParaRPr lang="en-US" altLang="zh-CN" sz="2000"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𝑒</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𝑒𝑛𝑡𝑖𝑡𝑦</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𝑒𝑚𝑏𝑒𝑑𝑑𝑖𝑛𝑔</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𝑟</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𝑟𝑒𝑙𝑎𝑡𝑖𝑜𝑛</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𝑒𝑚𝑏𝑒𝑑𝑑𝑖𝑛𝑔</m:t>
                        </m:r>
                      </m:oMath>
                    </m:oMathPara>
                  </a14:m>
                  <a:endParaRPr lang="en-US" altLang="zh-CN" sz="2000" i="1">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329" y="894"/>
                  <a:ext cx="16542" cy="1292"/>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911" y="3668"/>
                  <a:ext cx="2700" cy="8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𝑙</m:t>
                            </m:r>
                          </m:e>
                          <m:sup>
                            <m:r>
                              <a:rPr lang="en-US" altLang="zh-CN" sz="2400" i="1">
                                <a:latin typeface="Cambria Math" panose="02040503050406030204" charset="0"/>
                                <a:cs typeface="Cambria Math" panose="02040503050406030204" charset="0"/>
                              </a:rPr>
                              <m:t>𝑒</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𝑙</m:t>
                            </m:r>
                          </m:e>
                          <m:sup>
                            <m:r>
                              <a:rPr lang="en-US" altLang="zh-CN" sz="2400" i="1">
                                <a:latin typeface="Cambria Math" panose="02040503050406030204" charset="0"/>
                                <a:cs typeface="Cambria Math" panose="02040503050406030204" charset="0"/>
                              </a:rPr>
                              <m:t>𝑟</m:t>
                            </m:r>
                          </m:sup>
                        </m:s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𝑒</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oMath>
                    </m:oMathPara>
                  </a14:m>
                  <a:endParaRPr lang="en-US" altLang="zh-CN" sz="2400" i="1">
                    <a:latin typeface="Cambria Math" panose="02040503050406030204" charset="0"/>
                    <a:cs typeface="Cambria Math" panose="02040503050406030204" charset="0"/>
                  </a:endParaRPr>
                </a:p>
              </p:txBody>
            </p:sp>
          </mc:Choice>
          <mc:Fallback>
            <p:sp>
              <p:nvSpPr>
                <p:cNvPr id="5" name="矩形 4"/>
                <p:cNvSpPr>
                  <a:spLocks noRot="1" noChangeAspect="1" noMove="1" noResize="1" noEditPoints="1" noAdjustHandles="1" noChangeArrowheads="1" noChangeShapeType="1" noTextEdit="1"/>
                </p:cNvSpPr>
                <p:nvPr/>
              </p:nvSpPr>
              <p:spPr>
                <a:xfrm>
                  <a:off x="1911" y="3668"/>
                  <a:ext cx="2700" cy="822"/>
                </a:xfrm>
                <a:prstGeom prst="rect">
                  <a:avLst/>
                </a:prstGeom>
                <a:blipFill rotWithShape="1">
                  <a:blip r:embed="rId2"/>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1886" y="6813"/>
                  <a:ext cx="2700" cy="8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𝑙</m:t>
                            </m:r>
                          </m:e>
                          <m:sup>
                            <m:r>
                              <a:rPr lang="en-US" altLang="zh-CN" sz="2400" i="1">
                                <a:latin typeface="Cambria Math" panose="02040503050406030204" charset="0"/>
                                <a:cs typeface="Cambria Math" panose="02040503050406030204" charset="0"/>
                              </a:rPr>
                              <m:t>𝑒</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𝑙</m:t>
                            </m:r>
                          </m:e>
                          <m:sup>
                            <m:r>
                              <a:rPr lang="en-US" altLang="zh-CN" sz="2400" i="1">
                                <a:latin typeface="Cambria Math" panose="02040503050406030204" charset="0"/>
                                <a:cs typeface="Cambria Math" panose="02040503050406030204" charset="0"/>
                              </a:rPr>
                              <m:t>𝑟</m:t>
                            </m:r>
                          </m:sup>
                        </m:s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𝑒</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oMath>
                    </m:oMathPara>
                  </a14:m>
                  <a:endParaRPr lang="en-US" altLang="zh-CN" sz="2400" i="1">
                    <a:latin typeface="Cambria Math" panose="02040503050406030204" charset="0"/>
                    <a:cs typeface="Cambria Math" panose="02040503050406030204" charset="0"/>
                  </a:endParaRPr>
                </a:p>
              </p:txBody>
            </p:sp>
          </mc:Choice>
          <mc:Fallback>
            <p:sp>
              <p:nvSpPr>
                <p:cNvPr id="3" name="矩形 2"/>
                <p:cNvSpPr>
                  <a:spLocks noRot="1" noChangeAspect="1" noMove="1" noResize="1" noEditPoints="1" noAdjustHandles="1" noChangeArrowheads="1" noChangeShapeType="1" noTextEdit="1"/>
                </p:cNvSpPr>
                <p:nvPr/>
              </p:nvSpPr>
              <p:spPr>
                <a:xfrm>
                  <a:off x="1886" y="6813"/>
                  <a:ext cx="2700" cy="822"/>
                </a:xfrm>
                <a:prstGeom prst="rect">
                  <a:avLst/>
                </a:prstGeom>
                <a:blipFill rotWithShape="1">
                  <a:blip r:embed="rId2"/>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8" name="直接箭头连接符 7"/>
            <p:cNvCxnSpPr>
              <a:stCxn id="5" idx="3"/>
            </p:cNvCxnSpPr>
            <p:nvPr/>
          </p:nvCxnSpPr>
          <p:spPr>
            <a:xfrm>
              <a:off x="4611" y="4079"/>
              <a:ext cx="798" cy="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5409" y="3505"/>
              <a:ext cx="2981" cy="1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redundant</a:t>
              </a:r>
              <a:r>
                <a:rPr lang="en-US" altLang="zh-CN" sz="2000">
                  <a:solidFill>
                    <a:srgbClr val="C00000"/>
                  </a:solidFill>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data</a:t>
              </a:r>
              <a:endParaRPr lang="en-US" altLang="zh-CN" sz="200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a:off x="8401" y="4080"/>
              <a:ext cx="798" cy="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立方体 12"/>
            <p:cNvSpPr/>
            <p:nvPr/>
          </p:nvSpPr>
          <p:spPr>
            <a:xfrm>
              <a:off x="9210" y="3300"/>
              <a:ext cx="2282" cy="1513"/>
            </a:xfrm>
            <a:prstGeom prst="cube">
              <a:avLst/>
            </a:prstGeom>
            <a:solidFill>
              <a:schemeClr val="bg2">
                <a:lumMod val="6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TransE</a:t>
              </a:r>
              <a:endParaRPr lang="en-US" altLang="zh-CN" sz="200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矩形 13"/>
                <p:cNvSpPr/>
                <p:nvPr/>
              </p:nvSpPr>
              <p:spPr>
                <a:xfrm>
                  <a:off x="12545" y="3669"/>
                  <a:ext cx="1762" cy="8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𝑙</m:t>
                            </m:r>
                          </m:e>
                          <m:sup>
                            <m:r>
                              <a:rPr lang="en-US" altLang="zh-CN" sz="2400" i="1">
                                <a:latin typeface="Cambria Math" panose="02040503050406030204" charset="0"/>
                                <a:cs typeface="Cambria Math" panose="02040503050406030204" charset="0"/>
                              </a:rPr>
                              <m:t>𝑒</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𝑙</m:t>
                            </m:r>
                          </m:e>
                          <m:sup>
                            <m:r>
                              <a:rPr lang="en-US" altLang="zh-CN" sz="2400" i="1">
                                <a:latin typeface="Cambria Math" panose="02040503050406030204" charset="0"/>
                                <a:cs typeface="Cambria Math" panose="02040503050406030204" charset="0"/>
                              </a:rPr>
                              <m:t>𝑟</m:t>
                            </m:r>
                          </m:sup>
                        </m:sSup>
                      </m:oMath>
                    </m:oMathPara>
                  </a14:m>
                  <a:endParaRPr lang="en-US" altLang="zh-CN" sz="2400" i="1">
                    <a:latin typeface="Cambria Math" panose="02040503050406030204" charset="0"/>
                    <a:cs typeface="Cambria Math" panose="02040503050406030204" charset="0"/>
                  </a:endParaRPr>
                </a:p>
              </p:txBody>
            </p:sp>
          </mc:Choice>
          <mc:Fallback>
            <p:sp>
              <p:nvSpPr>
                <p:cNvPr id="14" name="矩形 13"/>
                <p:cNvSpPr>
                  <a:spLocks noRot="1" noChangeAspect="1" noMove="1" noResize="1" noEditPoints="1" noAdjustHandles="1" noChangeArrowheads="1" noChangeShapeType="1" noTextEdit="1"/>
                </p:cNvSpPr>
                <p:nvPr/>
              </p:nvSpPr>
              <p:spPr>
                <a:xfrm>
                  <a:off x="12545" y="3669"/>
                  <a:ext cx="1762" cy="822"/>
                </a:xfrm>
                <a:prstGeom prst="rect">
                  <a:avLst/>
                </a:prstGeom>
                <a:blipFill rotWithShape="1">
                  <a:blip r:embed="rId3"/>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15" name="直接箭头连接符 14"/>
            <p:cNvCxnSpPr>
              <a:stCxn id="14" idx="2"/>
              <a:endCxn id="17" idx="0"/>
            </p:cNvCxnSpPr>
            <p:nvPr/>
          </p:nvCxnSpPr>
          <p:spPr>
            <a:xfrm flipH="1">
              <a:off x="13407" y="4491"/>
              <a:ext cx="19" cy="2158"/>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1916" y="6649"/>
              <a:ext cx="2981" cy="1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all</a:t>
              </a:r>
              <a:r>
                <a:rPr lang="en-US" altLang="zh-CN" sz="2000">
                  <a:latin typeface="Times New Roman" panose="02020603050405020304" pitchFamily="18" charset="0"/>
                  <a:cs typeface="Times New Roman" panose="02020603050405020304" pitchFamily="18" charset="0"/>
                </a:rPr>
                <a:t> data</a:t>
              </a:r>
              <a:endParaRPr lang="en-US" altLang="zh-CN" sz="2000">
                <a:latin typeface="Times New Roman" panose="02020603050405020304" pitchFamily="18" charset="0"/>
                <a:cs typeface="Times New Roman" panose="02020603050405020304" pitchFamily="18" charset="0"/>
              </a:endParaRPr>
            </a:p>
          </p:txBody>
        </p:sp>
        <p:cxnSp>
          <p:nvCxnSpPr>
            <p:cNvPr id="18" name="直接箭头连接符 17"/>
            <p:cNvCxnSpPr>
              <a:stCxn id="17" idx="1"/>
            </p:cNvCxnSpPr>
            <p:nvPr/>
          </p:nvCxnSpPr>
          <p:spPr>
            <a:xfrm flipH="1" flipV="1">
              <a:off x="10999" y="7214"/>
              <a:ext cx="917" cy="1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矩形 19"/>
                <p:cNvSpPr/>
                <p:nvPr/>
              </p:nvSpPr>
              <p:spPr>
                <a:xfrm>
                  <a:off x="6284" y="6813"/>
                  <a:ext cx="1223" cy="8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𝑒</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oMath>
                    </m:oMathPara>
                  </a14:m>
                  <a:endParaRPr lang="en-US" altLang="zh-CN" sz="2400" i="1">
                    <a:latin typeface="Cambria Math" panose="02040503050406030204" charset="0"/>
                    <a:cs typeface="Cambria Math" panose="02040503050406030204" charset="0"/>
                  </a:endParaRPr>
                </a:p>
              </p:txBody>
            </p:sp>
          </mc:Choice>
          <mc:Fallback>
            <p:sp>
              <p:nvSpPr>
                <p:cNvPr id="20" name="矩形 19"/>
                <p:cNvSpPr>
                  <a:spLocks noRot="1" noChangeAspect="1" noMove="1" noResize="1" noEditPoints="1" noAdjustHandles="1" noChangeArrowheads="1" noChangeShapeType="1" noTextEdit="1"/>
                </p:cNvSpPr>
                <p:nvPr/>
              </p:nvSpPr>
              <p:spPr>
                <a:xfrm>
                  <a:off x="6284" y="6813"/>
                  <a:ext cx="1223" cy="822"/>
                </a:xfrm>
                <a:prstGeom prst="rect">
                  <a:avLst/>
                </a:prstGeom>
                <a:blipFill rotWithShape="1">
                  <a:blip r:embed="rId4"/>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21" name="直接箭头连接符 20"/>
            <p:cNvCxnSpPr>
              <a:stCxn id="20" idx="1"/>
            </p:cNvCxnSpPr>
            <p:nvPr/>
          </p:nvCxnSpPr>
          <p:spPr>
            <a:xfrm flipH="1">
              <a:off x="4586" y="7224"/>
              <a:ext cx="1698" cy="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683" y="2892"/>
              <a:ext cx="4924" cy="192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3" name="文本框 22"/>
            <p:cNvSpPr txBox="1"/>
            <p:nvPr/>
          </p:nvSpPr>
          <p:spPr>
            <a:xfrm>
              <a:off x="11659" y="2925"/>
              <a:ext cx="6404" cy="729"/>
            </a:xfrm>
            <a:prstGeom prst="rect">
              <a:avLst/>
            </a:prstGeom>
            <a:noFill/>
          </p:spPr>
          <p:txBody>
            <a:bodyPr wrap="square" rtlCol="0">
              <a:spAutoFit/>
            </a:bodyPr>
            <a:p>
              <a:r>
                <a:rPr lang="en-US" altLang="zh-CN" sz="2000">
                  <a:solidFill>
                    <a:srgbClr val="C00000"/>
                  </a:solidFill>
                </a:rPr>
                <a:t>supervised knowledge</a:t>
              </a:r>
              <a:endParaRPr lang="en-US" altLang="zh-CN" sz="2000">
                <a:solidFill>
                  <a:srgbClr val="C00000"/>
                </a:solidFill>
              </a:endParaRPr>
            </a:p>
          </p:txBody>
        </p:sp>
        <p:sp>
          <p:nvSpPr>
            <p:cNvPr id="24" name="文本框 23"/>
            <p:cNvSpPr txBox="1"/>
            <p:nvPr/>
          </p:nvSpPr>
          <p:spPr>
            <a:xfrm>
              <a:off x="13333" y="5310"/>
              <a:ext cx="3676" cy="729"/>
            </a:xfrm>
            <a:prstGeom prst="rect">
              <a:avLst/>
            </a:prstGeom>
            <a:noFill/>
          </p:spPr>
          <p:txBody>
            <a:bodyPr wrap="square" rtlCol="0">
              <a:spAutoFit/>
            </a:bodyPr>
            <a:p>
              <a:r>
                <a:rPr lang="en-US" altLang="zh-CN" sz="2000">
                  <a:solidFill>
                    <a:srgbClr val="C00000"/>
                  </a:solidFill>
                </a:rPr>
                <a:t>Hidden variable</a:t>
              </a:r>
              <a:endParaRPr lang="en-US" altLang="zh-CN" sz="2000">
                <a:solidFill>
                  <a:srgbClr val="C00000"/>
                </a:solidFill>
              </a:endParaRPr>
            </a:p>
          </p:txBody>
        </p:sp>
        <p:sp>
          <p:nvSpPr>
            <p:cNvPr id="25" name="矩形 24"/>
            <p:cNvSpPr/>
            <p:nvPr/>
          </p:nvSpPr>
          <p:spPr>
            <a:xfrm>
              <a:off x="5116" y="2687"/>
              <a:ext cx="11706" cy="2402"/>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6" name="矩形 25"/>
            <p:cNvSpPr/>
            <p:nvPr/>
          </p:nvSpPr>
          <p:spPr>
            <a:xfrm>
              <a:off x="5115" y="6274"/>
              <a:ext cx="11707" cy="203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7" name="文本框 26"/>
            <p:cNvSpPr txBox="1"/>
            <p:nvPr/>
          </p:nvSpPr>
          <p:spPr>
            <a:xfrm>
              <a:off x="14897" y="7472"/>
              <a:ext cx="2338" cy="729"/>
            </a:xfrm>
            <a:prstGeom prst="rect">
              <a:avLst/>
            </a:prstGeom>
            <a:noFill/>
          </p:spPr>
          <p:txBody>
            <a:bodyPr wrap="square" rtlCol="0">
              <a:spAutoFit/>
            </a:bodyPr>
            <a:p>
              <a:r>
                <a:rPr lang="en-US" altLang="zh-CN" sz="2000" b="1">
                  <a:latin typeface="Times New Roman" panose="02020603050405020304" pitchFamily="18" charset="0"/>
                  <a:cs typeface="Times New Roman" panose="02020603050405020304" pitchFamily="18" charset="0"/>
                </a:rPr>
                <a:t>M-step</a:t>
              </a:r>
              <a:endParaRPr lang="en-US" altLang="zh-CN" sz="2000" b="1">
                <a:latin typeface="Times New Roman" panose="02020603050405020304" pitchFamily="18" charset="0"/>
                <a:cs typeface="Times New Roman" panose="02020603050405020304" pitchFamily="18" charset="0"/>
              </a:endParaRPr>
            </a:p>
          </p:txBody>
        </p:sp>
        <p:sp>
          <p:nvSpPr>
            <p:cNvPr id="28" name="文本框 27"/>
            <p:cNvSpPr txBox="1"/>
            <p:nvPr/>
          </p:nvSpPr>
          <p:spPr>
            <a:xfrm>
              <a:off x="5722" y="2734"/>
              <a:ext cx="1786" cy="729"/>
            </a:xfrm>
            <a:prstGeom prst="rect">
              <a:avLst/>
            </a:prstGeom>
            <a:noFill/>
          </p:spPr>
          <p:txBody>
            <a:bodyPr wrap="square" rtlCol="0">
              <a:spAutoFit/>
            </a:bodyPr>
            <a:p>
              <a:r>
                <a:rPr lang="en-US" altLang="zh-CN" sz="2000" b="1">
                  <a:latin typeface="Times New Roman" panose="02020603050405020304" pitchFamily="18" charset="0"/>
                  <a:cs typeface="Times New Roman" panose="02020603050405020304" pitchFamily="18" charset="0"/>
                </a:rPr>
                <a:t>E-step</a:t>
              </a:r>
              <a:endParaRPr lang="en-US" altLang="zh-CN" sz="2000" b="1">
                <a:latin typeface="Times New Roman" panose="02020603050405020304" pitchFamily="18" charset="0"/>
                <a:cs typeface="Times New Roman" panose="02020603050405020304" pitchFamily="18" charset="0"/>
              </a:endParaRPr>
            </a:p>
          </p:txBody>
        </p:sp>
        <p:cxnSp>
          <p:nvCxnSpPr>
            <p:cNvPr id="30" name="直接箭头连接符 29"/>
            <p:cNvCxnSpPr>
              <a:stCxn id="20" idx="0"/>
              <a:endCxn id="11" idx="2"/>
            </p:cNvCxnSpPr>
            <p:nvPr/>
          </p:nvCxnSpPr>
          <p:spPr>
            <a:xfrm flipV="1">
              <a:off x="6896" y="4655"/>
              <a:ext cx="4" cy="2158"/>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4" idx="1"/>
            </p:cNvCxnSpPr>
            <p:nvPr/>
          </p:nvCxnSpPr>
          <p:spPr>
            <a:xfrm>
              <a:off x="11553" y="4054"/>
              <a:ext cx="992" cy="26"/>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7520" y="7230"/>
              <a:ext cx="1134" cy="6"/>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 name="立方体 18"/>
            <p:cNvSpPr/>
            <p:nvPr/>
          </p:nvSpPr>
          <p:spPr>
            <a:xfrm>
              <a:off x="8666" y="6499"/>
              <a:ext cx="2336" cy="1513"/>
            </a:xfrm>
            <a:prstGeom prst="cube">
              <a:avLst/>
            </a:prstGeom>
            <a:solidFill>
              <a:schemeClr val="bg2">
                <a:lumMod val="6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TransE</a:t>
              </a:r>
              <a:endParaRPr lang="en-US" altLang="zh-CN" sz="2000">
                <a:solidFill>
                  <a:schemeClr val="tx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a:t>
            </a:r>
            <a:r>
              <a:rPr lang="zh-CN" altLang="en-US" sz="4000" dirty="0">
                <a:latin typeface="楷体" panose="02010609060101010101" pitchFamily="49" charset="-122"/>
                <a:ea typeface="楷体" panose="02010609060101010101" pitchFamily="49" charset="-122"/>
              </a:rPr>
              <a:t>二</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a:sym typeface="+mn-ea"/>
              </a:rPr>
              <a:t>实验结果</a:t>
            </a:r>
            <a:endParaRPr lang="zh-CN" altLang="en-US" sz="2400" dirty="0">
              <a:latin typeface="楷体" panose="02010609060101010101" pitchFamily="49" charset="-122"/>
              <a:ea typeface="楷体" panose="02010609060101010101" pitchFamily="49" charset="-122"/>
              <a:sym typeface="+mn-ea"/>
            </a:endParaRPr>
          </a:p>
        </p:txBody>
      </p:sp>
      <p:sp>
        <p:nvSpPr>
          <p:cNvPr id="2" name="文本框 1"/>
          <p:cNvSpPr txBox="1"/>
          <p:nvPr/>
        </p:nvSpPr>
        <p:spPr>
          <a:xfrm>
            <a:off x="342900" y="1484630"/>
            <a:ext cx="8674100" cy="398780"/>
          </a:xfrm>
          <a:prstGeom prst="rect">
            <a:avLst/>
          </a:prstGeom>
          <a:noFill/>
        </p:spPr>
        <p:txBody>
          <a:bodyPr wrap="square" rtlCol="0">
            <a:spAutoFit/>
          </a:bodyPr>
          <a:p>
            <a:r>
              <a:rPr lang="zh-CN" altLang="en-US" sz="2000"/>
              <a:t>加入</a:t>
            </a:r>
            <a:r>
              <a:rPr lang="en-US" altLang="zh-CN" sz="2000"/>
              <a:t>DEM</a:t>
            </a:r>
            <a:r>
              <a:rPr lang="zh-CN" altLang="en-US" sz="2000"/>
              <a:t>算法的</a:t>
            </a:r>
            <a:r>
              <a:rPr lang="en-US" altLang="zh-CN" sz="2000"/>
              <a:t>Translation model</a:t>
            </a:r>
            <a:r>
              <a:rPr lang="zh-CN" altLang="en-US" sz="2000"/>
              <a:t>与原始</a:t>
            </a:r>
            <a:r>
              <a:rPr lang="en-US" altLang="zh-CN" sz="2000">
                <a:sym typeface="+mn-ea"/>
              </a:rPr>
              <a:t>Translation model</a:t>
            </a:r>
            <a:r>
              <a:rPr lang="zh-CN" altLang="en-US" sz="2000"/>
              <a:t>的结果对比实验：</a:t>
            </a:r>
            <a:endParaRPr lang="zh-CN" altLang="en-US"/>
          </a:p>
        </p:txBody>
      </p:sp>
      <p:graphicFrame>
        <p:nvGraphicFramePr>
          <p:cNvPr id="3" name="表格 2"/>
          <p:cNvGraphicFramePr/>
          <p:nvPr>
            <p:custDataLst>
              <p:tags r:id="rId1"/>
            </p:custDataLst>
          </p:nvPr>
        </p:nvGraphicFramePr>
        <p:xfrm>
          <a:off x="342900" y="2132965"/>
          <a:ext cx="8393430" cy="3611880"/>
        </p:xfrm>
        <a:graphic>
          <a:graphicData uri="http://schemas.openxmlformats.org/drawingml/2006/table">
            <a:tbl>
              <a:tblPr firstRow="1" bandRow="1">
                <a:tableStyleId>{5C22544A-7EE6-4342-B048-85BDC9FD1C3A}</a:tableStyleId>
              </a:tblPr>
              <a:tblGrid>
                <a:gridCol w="1680210"/>
                <a:gridCol w="904875"/>
                <a:gridCol w="992505"/>
                <a:gridCol w="1203960"/>
                <a:gridCol w="1203325"/>
                <a:gridCol w="1205230"/>
                <a:gridCol w="1203325"/>
              </a:tblGrid>
              <a:tr h="365760">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MR↓</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Hit@10</a:t>
                      </a:r>
                      <a:r>
                        <a:rPr lang="en-US" altLang="zh-CN" sz="1800" b="0">
                          <a:solidFill>
                            <a:schemeClr val="tx1"/>
                          </a:solidFill>
                          <a:sym typeface="+mn-ea"/>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MRR</a:t>
                      </a:r>
                      <a:r>
                        <a:rPr lang="en-US" altLang="zh-CN" sz="1800" b="0">
                          <a:solidFill>
                            <a:schemeClr val="tx1"/>
                          </a:solidFill>
                          <a:sym typeface="+mn-ea"/>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b="0">
                          <a:solidFill>
                            <a:schemeClr val="tx1"/>
                          </a:solidFill>
                        </a:rPr>
                        <a:t>Raw</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b="0">
                          <a:solidFill>
                            <a:schemeClr val="tx1"/>
                          </a:solidFill>
                        </a:rPr>
                        <a:t>F</a:t>
                      </a:r>
                      <a:r>
                        <a:rPr lang="zh-CN" altLang="en-US" b="0">
                          <a:solidFill>
                            <a:schemeClr val="tx1"/>
                          </a:solidFill>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Raw</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F</a:t>
                      </a:r>
                      <a:r>
                        <a:rPr lang="zh-CN" altLang="en-US" sz="1800">
                          <a:solidFill>
                            <a:schemeClr val="tx1"/>
                          </a:solidFill>
                          <a:sym typeface="+mn-ea"/>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Raw</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F</a:t>
                      </a:r>
                      <a:r>
                        <a:rPr lang="zh-CN" altLang="en-US" sz="1800">
                          <a:solidFill>
                            <a:schemeClr val="tx1"/>
                          </a:solidFill>
                          <a:sym typeface="+mn-ea"/>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a:t>TransE</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t>224.81</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t>129.40</a:t>
                      </a:r>
                      <a:endParaRPr 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0.248</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0.418</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0.498</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0.658</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t>
                      </a:r>
                      <a:r>
                        <a:rPr lang="zh-CN" altLang="en-US" sz="1800">
                          <a:sym typeface="+mn-ea"/>
                        </a:rPr>
                        <a:t>ansE</a:t>
                      </a:r>
                      <a:r>
                        <a:rPr lang="en-US" altLang="zh-CN" sz="1800">
                          <a:sym typeface="+mn-ea"/>
                        </a:rPr>
                        <a:t>-DEM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201.88</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105.03</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0.256</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0.425</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0.502</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0.670</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TransH</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221.45</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126.64</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0.245</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0.413</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0.495</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0.657</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TransH-DEM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218.20</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121.34</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0.259</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0.434</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0.506</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0.675</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TransD</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221.82</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126.62</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0.246</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0.417</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0.497</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0.660</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TransD-DEM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209.84</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113.41</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0.258</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0.430</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0.505</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0.670</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5" name="文本框 4"/>
          <p:cNvSpPr txBox="1"/>
          <p:nvPr/>
        </p:nvSpPr>
        <p:spPr>
          <a:xfrm>
            <a:off x="342900" y="5157470"/>
            <a:ext cx="6812280" cy="368300"/>
          </a:xfrm>
          <a:prstGeom prst="rect">
            <a:avLst/>
          </a:prstGeom>
          <a:noFill/>
        </p:spPr>
        <p:txBody>
          <a:bodyPr wrap="none" rtlCol="0" anchor="t">
            <a:spAutoFit/>
          </a:bodyPr>
          <a:p>
            <a:r>
              <a:rPr lang="zh-CN" altLang="en-US">
                <a:latin typeface="楷体" panose="02010609060101010101" pitchFamily="49" charset="-122"/>
                <a:ea typeface="楷体" panose="02010609060101010101" pitchFamily="49" charset="-122"/>
                <a:sym typeface="+mn-ea"/>
              </a:rPr>
              <a:t>注：粗体代表一组中更好的结果，下划线表示一列中最好的结果。</a:t>
            </a:r>
            <a:endParaRPr lang="zh-CN" altLang="en-US"/>
          </a:p>
        </p:txBody>
      </p:sp>
      <p:sp>
        <p:nvSpPr>
          <p:cNvPr id="24" name="文本框 23"/>
          <p:cNvSpPr txBox="1"/>
          <p:nvPr/>
        </p:nvSpPr>
        <p:spPr>
          <a:xfrm>
            <a:off x="323215" y="5578475"/>
            <a:ext cx="8302625" cy="706755"/>
          </a:xfrm>
          <a:prstGeom prst="rect">
            <a:avLst/>
          </a:prstGeom>
          <a:noFill/>
        </p:spPr>
        <p:txBody>
          <a:bodyPr wrap="square" rtlCol="0">
            <a:spAutoFit/>
          </a:bodyPr>
          <a:p>
            <a:pPr marL="342900" indent="-342900">
              <a:buFont typeface="Wingdings" panose="05000000000000000000" charset="0"/>
              <a:buChar char="Ø"/>
            </a:pPr>
            <a:r>
              <a:rPr lang="zh-CN" altLang="en-US" sz="2000">
                <a:solidFill>
                  <a:srgbClr val="C00000"/>
                </a:solidFill>
                <a:latin typeface="楷体" panose="02010609060101010101" pitchFamily="49" charset="-122"/>
                <a:ea typeface="楷体" panose="02010609060101010101" pitchFamily="49" charset="-122"/>
              </a:rPr>
              <a:t>几组结果中，扩展模型优于基本模型，证实了我们方法的有效性；表明DEM方法具有较好的作用，得到了较好的实体和关系嵌入</a:t>
            </a:r>
            <a:endParaRPr lang="zh-CN" altLang="en-US" sz="2000">
              <a:solidFill>
                <a:srgbClr val="C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a:t>
            </a:r>
            <a:r>
              <a:rPr lang="zh-CN" altLang="en-US" sz="4000" dirty="0">
                <a:latin typeface="楷体" panose="02010609060101010101" pitchFamily="49" charset="-122"/>
                <a:ea typeface="楷体" panose="02010609060101010101" pitchFamily="49" charset="-122"/>
              </a:rPr>
              <a:t>二</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a:sym typeface="+mn-ea"/>
              </a:rPr>
              <a:t>实验结果</a:t>
            </a:r>
            <a:endParaRPr lang="zh-CN" altLang="en-US" sz="2400" dirty="0">
              <a:latin typeface="楷体" panose="02010609060101010101" pitchFamily="49" charset="-122"/>
              <a:ea typeface="楷体" panose="02010609060101010101" pitchFamily="49" charset="-122"/>
              <a:sym typeface="+mn-ea"/>
            </a:endParaRPr>
          </a:p>
        </p:txBody>
      </p:sp>
      <p:sp>
        <p:nvSpPr>
          <p:cNvPr id="2" name="文本框 1"/>
          <p:cNvSpPr txBox="1"/>
          <p:nvPr/>
        </p:nvSpPr>
        <p:spPr>
          <a:xfrm>
            <a:off x="368935" y="1557020"/>
            <a:ext cx="8674100"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sym typeface="+mn-ea"/>
              </a:rPr>
              <a:t>冗余测试集</a:t>
            </a:r>
            <a:r>
              <a:rPr lang="zh-CN" altLang="en-US" sz="2000">
                <a:latin typeface="楷体" panose="02010609060101010101" pitchFamily="49" charset="-122"/>
                <a:ea typeface="楷体" panose="02010609060101010101" pitchFamily="49" charset="-122"/>
                <a:sym typeface="+mn-ea"/>
              </a:rPr>
              <a:t>的相关结果：</a:t>
            </a:r>
            <a:endParaRPr lang="zh-CN" altLang="en-US"/>
          </a:p>
        </p:txBody>
      </p:sp>
      <p:graphicFrame>
        <p:nvGraphicFramePr>
          <p:cNvPr id="3" name="表格 2"/>
          <p:cNvGraphicFramePr/>
          <p:nvPr>
            <p:custDataLst>
              <p:tags r:id="rId1"/>
            </p:custDataLst>
          </p:nvPr>
        </p:nvGraphicFramePr>
        <p:xfrm>
          <a:off x="395605" y="2006600"/>
          <a:ext cx="8393430" cy="3611880"/>
        </p:xfrm>
        <a:graphic>
          <a:graphicData uri="http://schemas.openxmlformats.org/drawingml/2006/table">
            <a:tbl>
              <a:tblPr firstRow="1" bandRow="1">
                <a:tableStyleId>{5C22544A-7EE6-4342-B048-85BDC9FD1C3A}</a:tableStyleId>
              </a:tblPr>
              <a:tblGrid>
                <a:gridCol w="1680210"/>
                <a:gridCol w="904875"/>
                <a:gridCol w="992505"/>
                <a:gridCol w="1203960"/>
                <a:gridCol w="1203325"/>
                <a:gridCol w="1205230"/>
                <a:gridCol w="1203325"/>
              </a:tblGrid>
              <a:tr h="365760">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MR↓</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Hit@10</a:t>
                      </a:r>
                      <a:r>
                        <a:rPr lang="en-US" altLang="zh-CN" sz="1800" b="0">
                          <a:solidFill>
                            <a:schemeClr val="tx1"/>
                          </a:solidFill>
                          <a:sym typeface="+mn-ea"/>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MRR</a:t>
                      </a:r>
                      <a:r>
                        <a:rPr lang="en-US" altLang="zh-CN" sz="1800" b="0">
                          <a:solidFill>
                            <a:schemeClr val="tx1"/>
                          </a:solidFill>
                          <a:sym typeface="+mn-ea"/>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b="0">
                          <a:solidFill>
                            <a:schemeClr val="tx1"/>
                          </a:solidFill>
                        </a:rPr>
                        <a:t>Raw</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b="0">
                          <a:solidFill>
                            <a:schemeClr val="tx1"/>
                          </a:solidFill>
                        </a:rPr>
                        <a:t>F</a:t>
                      </a:r>
                      <a:r>
                        <a:rPr lang="zh-CN" altLang="en-US" b="0">
                          <a:solidFill>
                            <a:schemeClr val="tx1"/>
                          </a:solidFill>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Raw</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F</a:t>
                      </a:r>
                      <a:r>
                        <a:rPr lang="zh-CN" altLang="en-US" sz="1800">
                          <a:solidFill>
                            <a:schemeClr val="tx1"/>
                          </a:solidFill>
                          <a:sym typeface="+mn-ea"/>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Raw</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F</a:t>
                      </a:r>
                      <a:r>
                        <a:rPr lang="zh-CN" altLang="en-US" sz="1800">
                          <a:solidFill>
                            <a:schemeClr val="tx1"/>
                          </a:solidFill>
                          <a:sym typeface="+mn-ea"/>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a:t>TransE</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t>203.17</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t>119.80</a:t>
                      </a:r>
                      <a:endParaRPr 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0.250</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0.427</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0.515</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0.674</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t>
                      </a:r>
                      <a:r>
                        <a:rPr lang="zh-CN" altLang="en-US" sz="1800">
                          <a:sym typeface="+mn-ea"/>
                        </a:rPr>
                        <a:t>ansE</a:t>
                      </a:r>
                      <a:r>
                        <a:rPr lang="en-US" altLang="zh-CN" sz="1800">
                          <a:sym typeface="+mn-ea"/>
                        </a:rPr>
                        <a:t>-DEM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180.61</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97.79</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0.260</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0.433</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0.519</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0.683</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TransH</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200.73</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117.56</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0.246</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0.422</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0.511</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0.671</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TransH-DEM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195.94</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112.51</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0.262</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0.441</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0.523</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0.688</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TransD</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199.81</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116.63</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0.249</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0.427</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0.514</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0.676</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77190">
                <a:tc>
                  <a:txBody>
                    <a:bodyPr/>
                    <a:p>
                      <a:pPr algn="ctr">
                        <a:buNone/>
                      </a:pPr>
                      <a:r>
                        <a:rPr lang="en-US" altLang="zh-CN" sz="1800">
                          <a:sym typeface="+mn-ea"/>
                        </a:rPr>
                        <a:t>TransD-DEM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188.55</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105.68</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0.260</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0.436</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0.522</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0.682</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24" name="文本框 23"/>
          <p:cNvSpPr txBox="1"/>
          <p:nvPr/>
        </p:nvSpPr>
        <p:spPr>
          <a:xfrm>
            <a:off x="323215" y="5478780"/>
            <a:ext cx="8302625" cy="398780"/>
          </a:xfrm>
          <a:prstGeom prst="rect">
            <a:avLst/>
          </a:prstGeom>
          <a:noFill/>
        </p:spPr>
        <p:txBody>
          <a:bodyPr wrap="square" rtlCol="0">
            <a:spAutoFit/>
          </a:bodyPr>
          <a:p>
            <a:pPr marL="342900" indent="-342900">
              <a:buFont typeface="Wingdings" panose="05000000000000000000" charset="0"/>
              <a:buChar char="Ø"/>
            </a:pPr>
            <a:r>
              <a:rPr lang="zh-CN" altLang="en-US" sz="2000">
                <a:solidFill>
                  <a:srgbClr val="C00000"/>
                </a:solidFill>
                <a:latin typeface="楷体" panose="02010609060101010101" pitchFamily="49" charset="-122"/>
                <a:ea typeface="楷体" panose="02010609060101010101" pitchFamily="49" charset="-122"/>
              </a:rPr>
              <a:t>该方法对冗余数据有较好的处理结果。</a:t>
            </a:r>
            <a:endParaRPr lang="zh-CN" altLang="en-US" sz="2000">
              <a:solidFill>
                <a:srgbClr val="C00000"/>
              </a:solidFill>
              <a:latin typeface="楷体" panose="02010609060101010101" pitchFamily="49" charset="-122"/>
              <a:ea typeface="楷体" panose="02010609060101010101" pitchFamily="49" charset="-122"/>
            </a:endParaRPr>
          </a:p>
        </p:txBody>
      </p:sp>
      <p:sp>
        <p:nvSpPr>
          <p:cNvPr id="5" name="文本框 4"/>
          <p:cNvSpPr txBox="1"/>
          <p:nvPr/>
        </p:nvSpPr>
        <p:spPr>
          <a:xfrm>
            <a:off x="368935" y="5013325"/>
            <a:ext cx="6812280" cy="368300"/>
          </a:xfrm>
          <a:prstGeom prst="rect">
            <a:avLst/>
          </a:prstGeom>
          <a:noFill/>
        </p:spPr>
        <p:txBody>
          <a:bodyPr wrap="none" rtlCol="0" anchor="t">
            <a:spAutoFit/>
          </a:bodyPr>
          <a:p>
            <a:r>
              <a:rPr lang="zh-CN" altLang="en-US">
                <a:latin typeface="楷体" panose="02010609060101010101" pitchFamily="49" charset="-122"/>
                <a:ea typeface="楷体" panose="02010609060101010101" pitchFamily="49" charset="-122"/>
                <a:sym typeface="+mn-ea"/>
              </a:rPr>
              <a:t>注：粗体代表一组中更好的结果，下划线表示一列中最好的结果。</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a:t>
            </a:r>
            <a:r>
              <a:rPr lang="zh-CN" altLang="en-US" sz="4000" dirty="0">
                <a:latin typeface="楷体" panose="02010609060101010101" pitchFamily="49" charset="-122"/>
                <a:ea typeface="楷体" panose="02010609060101010101" pitchFamily="49" charset="-122"/>
              </a:rPr>
              <a:t>二</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a:sym typeface="+mn-ea"/>
              </a:rPr>
              <a:t>实验结果</a:t>
            </a:r>
            <a:endParaRPr lang="zh-CN" altLang="en-US" sz="2400" dirty="0">
              <a:latin typeface="楷体" panose="02010609060101010101" pitchFamily="49" charset="-122"/>
              <a:ea typeface="楷体" panose="02010609060101010101" pitchFamily="49" charset="-122"/>
              <a:sym typeface="+mn-ea"/>
            </a:endParaRPr>
          </a:p>
        </p:txBody>
      </p:sp>
      <p:sp>
        <p:nvSpPr>
          <p:cNvPr id="2" name="文本框 1"/>
          <p:cNvSpPr txBox="1"/>
          <p:nvPr/>
        </p:nvSpPr>
        <p:spPr>
          <a:xfrm>
            <a:off x="342900" y="1484630"/>
            <a:ext cx="8674100" cy="398780"/>
          </a:xfrm>
          <a:prstGeom prst="rect">
            <a:avLst/>
          </a:prstGeom>
          <a:noFill/>
        </p:spPr>
        <p:txBody>
          <a:bodyPr wrap="square" rtlCol="0">
            <a:spAutoFit/>
          </a:bodyPr>
          <a:p>
            <a:r>
              <a:rPr lang="zh-CN" altLang="en-US" sz="2000">
                <a:solidFill>
                  <a:srgbClr val="C00000"/>
                </a:solidFill>
                <a:latin typeface="楷体" panose="02010609060101010101" pitchFamily="49" charset="-122"/>
                <a:ea typeface="楷体" panose="02010609060101010101" pitchFamily="49" charset="-122"/>
                <a:sym typeface="+mn-ea"/>
              </a:rPr>
              <a:t>非冗余测试集</a:t>
            </a:r>
            <a:r>
              <a:rPr lang="zh-CN" altLang="en-US" sz="2000">
                <a:latin typeface="楷体" panose="02010609060101010101" pitchFamily="49" charset="-122"/>
                <a:ea typeface="楷体" panose="02010609060101010101" pitchFamily="49" charset="-122"/>
                <a:sym typeface="+mn-ea"/>
              </a:rPr>
              <a:t>的相关结果：</a:t>
            </a:r>
            <a:endParaRPr lang="zh-CN" altLang="en-US"/>
          </a:p>
        </p:txBody>
      </p:sp>
      <p:graphicFrame>
        <p:nvGraphicFramePr>
          <p:cNvPr id="3" name="表格 2"/>
          <p:cNvGraphicFramePr/>
          <p:nvPr>
            <p:custDataLst>
              <p:tags r:id="rId1"/>
            </p:custDataLst>
          </p:nvPr>
        </p:nvGraphicFramePr>
        <p:xfrm>
          <a:off x="375285" y="1883410"/>
          <a:ext cx="8393430" cy="2926080"/>
        </p:xfrm>
        <a:graphic>
          <a:graphicData uri="http://schemas.openxmlformats.org/drawingml/2006/table">
            <a:tbl>
              <a:tblPr firstRow="1" bandRow="1">
                <a:tableStyleId>{5C22544A-7EE6-4342-B048-85BDC9FD1C3A}</a:tableStyleId>
              </a:tblPr>
              <a:tblGrid>
                <a:gridCol w="1680210"/>
                <a:gridCol w="904875"/>
                <a:gridCol w="992505"/>
                <a:gridCol w="1203960"/>
                <a:gridCol w="1203325"/>
                <a:gridCol w="1205230"/>
                <a:gridCol w="1203325"/>
              </a:tblGrid>
              <a:tr h="365760">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MR↓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Hit@10</a:t>
                      </a:r>
                      <a:r>
                        <a:rPr lang="en-US" altLang="zh-CN" sz="1800" b="0">
                          <a:solidFill>
                            <a:schemeClr val="tx1"/>
                          </a:solidFill>
                          <a:sym typeface="+mn-ea"/>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en-US" altLang="zh-CN" b="0">
                          <a:solidFill>
                            <a:schemeClr val="tx1"/>
                          </a:solidFill>
                        </a:rPr>
                        <a:t>MRR</a:t>
                      </a:r>
                      <a:r>
                        <a:rPr lang="en-US" altLang="zh-CN" sz="1800" b="0">
                          <a:solidFill>
                            <a:schemeClr val="tx1"/>
                          </a:solidFill>
                          <a:sym typeface="+mn-ea"/>
                        </a:rPr>
                        <a:t>↑</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b="0">
                          <a:solidFill>
                            <a:schemeClr val="tx1"/>
                          </a:solidFill>
                        </a:rPr>
                        <a:t>Raw</a:t>
                      </a:r>
                      <a:endParaRPr lang="en-US" altLang="zh-CN"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b="0">
                          <a:solidFill>
                            <a:schemeClr val="tx1"/>
                          </a:solidFill>
                        </a:rPr>
                        <a:t>F</a:t>
                      </a:r>
                      <a:r>
                        <a:rPr lang="zh-CN" altLang="en-US" b="0">
                          <a:solidFill>
                            <a:schemeClr val="tx1"/>
                          </a:solidFill>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Raw</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F</a:t>
                      </a:r>
                      <a:r>
                        <a:rPr lang="zh-CN" altLang="en-US" sz="1800">
                          <a:solidFill>
                            <a:schemeClr val="tx1"/>
                          </a:solidFill>
                          <a:sym typeface="+mn-ea"/>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Raw</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a:solidFill>
                            <a:schemeClr val="tx1"/>
                          </a:solidFill>
                          <a:sym typeface="+mn-ea"/>
                        </a:rPr>
                        <a:t>F</a:t>
                      </a:r>
                      <a:r>
                        <a:rPr lang="zh-CN" altLang="en-US" sz="1800">
                          <a:solidFill>
                            <a:schemeClr val="tx1"/>
                          </a:solidFill>
                          <a:sym typeface="+mn-ea"/>
                        </a:rPr>
                        <a:t>ilter</a:t>
                      </a:r>
                      <a:endParaRPr lang="zh-CN" altLang="en-US" b="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a:t>TransE</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t>438.86</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t>224.38</a:t>
                      </a:r>
                      <a:endParaRPr 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0.219</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0.328</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0.329</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en-US"/>
                        <a:t>0.504</a:t>
                      </a:r>
                      <a:endParaRPr lang="en-US"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t>
                      </a:r>
                      <a:r>
                        <a:rPr lang="zh-CN" altLang="en-US" sz="1800">
                          <a:sym typeface="+mn-ea"/>
                        </a:rPr>
                        <a:t>ansE</a:t>
                      </a:r>
                      <a:r>
                        <a:rPr lang="en-US" altLang="zh-CN" sz="1800">
                          <a:sym typeface="+mn-ea"/>
                        </a:rPr>
                        <a:t>-DEM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412.31</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176.66</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0.219</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0.349</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0.334</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0.538</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TransH</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426.43</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216.45</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0.226</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0.331</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0.332</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0.510</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TransH-DEM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438.51</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208.68</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0.229</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0.368</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0.335</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0.543</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TransD</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439.65</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225.48</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0.217</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0.326</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0.325</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0">
                          <a:sym typeface="+mn-ea"/>
                        </a:rPr>
                        <a:t>0.507</a:t>
                      </a:r>
                      <a:endParaRPr lang="en-US" altLang="zh-CN" sz="1800" b="0">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r h="365760">
                <a:tc>
                  <a:txBody>
                    <a:bodyPr/>
                    <a:p>
                      <a:pPr algn="ctr">
                        <a:buNone/>
                      </a:pPr>
                      <a:r>
                        <a:rPr lang="en-US" altLang="zh-CN" sz="1800">
                          <a:sym typeface="+mn-ea"/>
                        </a:rPr>
                        <a:t>TransD-DEM</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420.48</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189.92</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0.234</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0.370</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a:sym typeface="+mn-ea"/>
                        </a:rPr>
                        <a:t>0.334</a:t>
                      </a:r>
                      <a:endParaRPr lang="en-US" altLang="zh-CN" sz="1800" b="1">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800" b="1" u="sng">
                          <a:sym typeface="+mn-ea"/>
                        </a:rPr>
                        <a:t>0.544</a:t>
                      </a:r>
                      <a:endParaRPr lang="en-US" altLang="zh-CN" sz="1800" b="1" u="sng">
                        <a:sym typeface="+mn-ea"/>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24" name="文本框 23"/>
          <p:cNvSpPr txBox="1"/>
          <p:nvPr/>
        </p:nvSpPr>
        <p:spPr>
          <a:xfrm>
            <a:off x="342900" y="5314315"/>
            <a:ext cx="8302625" cy="1014730"/>
          </a:xfrm>
          <a:prstGeom prst="rect">
            <a:avLst/>
          </a:prstGeom>
          <a:noFill/>
        </p:spPr>
        <p:txBody>
          <a:bodyPr wrap="square" rtlCol="0">
            <a:spAutoFit/>
          </a:bodyPr>
          <a:p>
            <a:pPr marL="342900" indent="-342900">
              <a:buFont typeface="Wingdings" panose="05000000000000000000" charset="0"/>
              <a:buChar char="Ø"/>
            </a:pPr>
            <a:r>
              <a:rPr lang="zh-CN" altLang="en-US" sz="2000">
                <a:solidFill>
                  <a:srgbClr val="C00000"/>
                </a:solidFill>
                <a:latin typeface="楷体" panose="02010609060101010101" pitchFamily="49" charset="-122"/>
                <a:ea typeface="楷体" panose="02010609060101010101" pitchFamily="49" charset="-122"/>
              </a:rPr>
              <a:t>基本模型在冗余数据上的性能很好，但非冗余数据的效果较差。</a:t>
            </a:r>
            <a:endParaRPr lang="zh-CN" altLang="en-US" sz="2000">
              <a:solidFill>
                <a:srgbClr val="C00000"/>
              </a:solidFill>
              <a:latin typeface="楷体" panose="02010609060101010101" pitchFamily="49" charset="-122"/>
              <a:ea typeface="楷体" panose="02010609060101010101" pitchFamily="49" charset="-122"/>
            </a:endParaRPr>
          </a:p>
          <a:p>
            <a:pPr marL="342900" indent="-342900">
              <a:buFont typeface="Wingdings" panose="05000000000000000000" charset="0"/>
              <a:buChar char="Ø"/>
            </a:pPr>
            <a:r>
              <a:rPr lang="zh-CN" altLang="en-US" sz="2000">
                <a:solidFill>
                  <a:srgbClr val="C00000"/>
                </a:solidFill>
                <a:latin typeface="楷体" panose="02010609060101010101" pitchFamily="49" charset="-122"/>
                <a:ea typeface="楷体" panose="02010609060101010101" pitchFamily="49" charset="-122"/>
              </a:rPr>
              <a:t>扩展模型在非冗余数据上也取得了更好的结果，表明我们提出的方法可以进一步提高非冗余数据的补全性能。</a:t>
            </a:r>
            <a:endParaRPr lang="zh-CN" altLang="en-US" sz="2000">
              <a:solidFill>
                <a:srgbClr val="C00000"/>
              </a:solidFill>
              <a:latin typeface="楷体" panose="02010609060101010101" pitchFamily="49" charset="-122"/>
              <a:ea typeface="楷体" panose="02010609060101010101" pitchFamily="49" charset="-122"/>
            </a:endParaRPr>
          </a:p>
        </p:txBody>
      </p:sp>
      <p:sp>
        <p:nvSpPr>
          <p:cNvPr id="5" name="文本框 4"/>
          <p:cNvSpPr txBox="1"/>
          <p:nvPr/>
        </p:nvSpPr>
        <p:spPr>
          <a:xfrm>
            <a:off x="375285" y="4869180"/>
            <a:ext cx="6812280" cy="368300"/>
          </a:xfrm>
          <a:prstGeom prst="rect">
            <a:avLst/>
          </a:prstGeom>
          <a:noFill/>
        </p:spPr>
        <p:txBody>
          <a:bodyPr wrap="none" rtlCol="0" anchor="t">
            <a:spAutoFit/>
          </a:bodyPr>
          <a:p>
            <a:r>
              <a:rPr lang="zh-CN" altLang="en-US">
                <a:latin typeface="楷体" panose="02010609060101010101" pitchFamily="49" charset="-122"/>
                <a:ea typeface="楷体" panose="02010609060101010101" pitchFamily="49" charset="-122"/>
                <a:sym typeface="+mn-ea"/>
              </a:rPr>
              <a:t>注：粗体代表一组中更好的结果，下划线表示一列中最好的结果。</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提纲</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2" name="TextBox 1"/>
          <p:cNvSpPr txBox="1"/>
          <p:nvPr/>
        </p:nvSpPr>
        <p:spPr>
          <a:xfrm>
            <a:off x="1493568" y="2024174"/>
            <a:ext cx="6534472" cy="461665"/>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研究背景及意义</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12" name="椭圆 11"/>
          <p:cNvSpPr/>
          <p:nvPr/>
        </p:nvSpPr>
        <p:spPr>
          <a:xfrm>
            <a:off x="1124735" y="2110991"/>
            <a:ext cx="288032" cy="288032"/>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13" name="椭圆 12"/>
          <p:cNvSpPr/>
          <p:nvPr/>
        </p:nvSpPr>
        <p:spPr>
          <a:xfrm>
            <a:off x="1124735" y="3092980"/>
            <a:ext cx="288032" cy="288032"/>
          </a:xfrm>
          <a:prstGeom prst="ellipse">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solidFill>
                  <a:schemeClr val="bg1">
                    <a:lumMod val="85000"/>
                  </a:schemeClr>
                </a:solidFill>
                <a:latin typeface="Times New Roman" panose="02020603050405020304" pitchFamily="18" charset="0"/>
                <a:cs typeface="Times New Roman" panose="02020603050405020304" pitchFamily="18" charset="0"/>
              </a:rPr>
              <a:t>2</a:t>
            </a:r>
            <a:endParaRPr lang="zh-CN" altLang="en-US"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4" name="椭圆 13"/>
          <p:cNvSpPr/>
          <p:nvPr/>
        </p:nvSpPr>
        <p:spPr>
          <a:xfrm>
            <a:off x="1124735" y="4086846"/>
            <a:ext cx="288032" cy="288032"/>
          </a:xfrm>
          <a:prstGeom prst="ellipse">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a:solidFill>
                  <a:schemeClr val="bg1">
                    <a:lumMod val="85000"/>
                  </a:schemeClr>
                </a:solidFill>
                <a:latin typeface="Times New Roman" panose="02020603050405020304" pitchFamily="18" charset="0"/>
                <a:cs typeface="Times New Roman" panose="02020603050405020304" pitchFamily="18" charset="0"/>
              </a:rPr>
              <a:t>3</a:t>
            </a:r>
            <a:endParaRPr lang="zh-CN" altLang="en-US"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493568" y="3006163"/>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solidFill>
                  <a:schemeClr val="bg1">
                    <a:lumMod val="85000"/>
                  </a:schemeClr>
                </a:solidFill>
              </a:rPr>
              <a:t>国内外研究现状</a:t>
            </a:r>
            <a:endParaRPr lang="zh-CN" altLang="en-US" dirty="0">
              <a:solidFill>
                <a:schemeClr val="bg1">
                  <a:lumMod val="85000"/>
                </a:schemeClr>
              </a:solidFill>
            </a:endParaRPr>
          </a:p>
        </p:txBody>
      </p:sp>
      <p:sp>
        <p:nvSpPr>
          <p:cNvPr id="16" name="TextBox 15"/>
          <p:cNvSpPr txBox="1"/>
          <p:nvPr/>
        </p:nvSpPr>
        <p:spPr>
          <a:xfrm>
            <a:off x="1493568" y="4000029"/>
            <a:ext cx="6534472" cy="461665"/>
          </a:xfrm>
          <a:prstGeom prst="rect">
            <a:avLst/>
          </a:prstGeom>
          <a:noFill/>
        </p:spPr>
        <p:txBody>
          <a:bodyPr wrap="square" rtlCol="0">
            <a:spAutoFit/>
          </a:bodyPr>
          <a:lstStyle>
            <a:defPPr>
              <a:defRPr lang="zh-CN"/>
            </a:defPPr>
            <a:lvl1pPr>
              <a:defRPr sz="2400" b="1">
                <a:solidFill>
                  <a:srgbClr val="0070C0"/>
                </a:solidFill>
                <a:latin typeface="楷体" panose="02010609060101010101" pitchFamily="49" charset="-122"/>
                <a:ea typeface="楷体" panose="02010609060101010101" pitchFamily="49" charset="-122"/>
              </a:defRPr>
            </a:lvl1pPr>
          </a:lstStyle>
          <a:p>
            <a:r>
              <a:rPr lang="zh-CN" altLang="en-US" dirty="0">
                <a:solidFill>
                  <a:schemeClr val="bg1">
                    <a:lumMod val="85000"/>
                  </a:schemeClr>
                </a:solidFill>
              </a:rPr>
              <a:t>研究内容</a:t>
            </a:r>
            <a:endParaRPr lang="zh-CN" altLang="en-US" dirty="0">
              <a:solidFill>
                <a:schemeClr val="bg1">
                  <a:lumMod val="85000"/>
                </a:schemeClr>
              </a:solidFill>
            </a:endParaRPr>
          </a:p>
        </p:txBody>
      </p:sp>
      <p:sp>
        <p:nvSpPr>
          <p:cNvPr id="17" name="矩形 16"/>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模型改进</a:t>
            </a:r>
            <a:endParaRPr lang="zh-CN" altLang="en-US" sz="2400" dirty="0">
              <a:latin typeface="楷体" panose="02010609060101010101" pitchFamily="49" charset="-122"/>
              <a:ea typeface="楷体" panose="02010609060101010101" pitchFamily="49" charset="-122"/>
              <a:sym typeface="+mn-ea"/>
            </a:endParaRPr>
          </a:p>
        </p:txBody>
      </p:sp>
      <p:sp>
        <p:nvSpPr>
          <p:cNvPr id="13" name="文本框 12"/>
          <p:cNvSpPr txBox="1"/>
          <p:nvPr/>
        </p:nvSpPr>
        <p:spPr>
          <a:xfrm>
            <a:off x="323850" y="1628775"/>
            <a:ext cx="8331835" cy="39878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假设冗余数据和非冗余数据的条件概率分别服从两个</a:t>
            </a:r>
            <a:r>
              <a:rPr lang="en-US" altLang="zh-CN" sz="2000">
                <a:latin typeface="楷体" panose="02010609060101010101" pitchFamily="49" charset="-122"/>
                <a:ea typeface="楷体" panose="02010609060101010101" pitchFamily="49" charset="-122"/>
                <a:cs typeface="楷体" panose="02010609060101010101" pitchFamily="49" charset="-122"/>
              </a:rPr>
              <a:t>Gibbs</a:t>
            </a:r>
            <a:r>
              <a:rPr lang="zh-CN" altLang="en-US" sz="2000">
                <a:latin typeface="楷体" panose="02010609060101010101" pitchFamily="49" charset="-122"/>
                <a:ea typeface="楷体" panose="02010609060101010101" pitchFamily="49" charset="-122"/>
                <a:cs typeface="楷体" panose="02010609060101010101" pitchFamily="49" charset="-122"/>
              </a:rPr>
              <a:t>分布</a:t>
            </a:r>
            <a:r>
              <a:rPr lang="en-US" altLang="zh-CN" sz="2000">
                <a:latin typeface="楷体" panose="02010609060101010101" pitchFamily="49" charset="-122"/>
                <a:ea typeface="楷体" panose="02010609060101010101" pitchFamily="49" charset="-122"/>
                <a:cs typeface="楷体" panose="02010609060101010101" pitchFamily="49" charset="-122"/>
              </a:rPr>
              <a:t>           </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
        <p:nvSpPr>
          <p:cNvPr id="15" name="文本框 14"/>
          <p:cNvSpPr txBox="1"/>
          <p:nvPr/>
        </p:nvSpPr>
        <p:spPr>
          <a:xfrm>
            <a:off x="323850" y="2204720"/>
            <a:ext cx="7806690" cy="39878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目标函数：</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19" name="对象 18">
            <a:hlinkClick r:id="" action="ppaction://ole?verb="/>
          </p:cNvPr>
          <p:cNvGraphicFramePr>
            <a:graphicFrameLocks noChangeAspect="1"/>
          </p:cNvGraphicFramePr>
          <p:nvPr/>
        </p:nvGraphicFramePr>
        <p:xfrm>
          <a:off x="1485265" y="2132648"/>
          <a:ext cx="5320030" cy="2973705"/>
        </p:xfrm>
        <a:graphic>
          <a:graphicData uri="http://schemas.openxmlformats.org/presentationml/2006/ole">
            <mc:AlternateContent xmlns:mc="http://schemas.openxmlformats.org/markup-compatibility/2006">
              <mc:Choice xmlns:v="urn:schemas-microsoft-com:vml" Requires="v">
                <p:oleObj spid="_x0000_s2049" name="" r:id="rId1" imgW="2501900" imgH="1397000" progId="Equation.DSMT4">
                  <p:embed/>
                </p:oleObj>
              </mc:Choice>
              <mc:Fallback>
                <p:oleObj name="" r:id="rId1" imgW="2501900" imgH="1397000" progId="Equation.DSMT4">
                  <p:embed/>
                  <p:pic>
                    <p:nvPicPr>
                      <p:cNvPr id="0" name="图片 2048"/>
                      <p:cNvPicPr/>
                      <p:nvPr/>
                    </p:nvPicPr>
                    <p:blipFill>
                      <a:blip r:embed="rId2"/>
                      <a:stretch>
                        <a:fillRect/>
                      </a:stretch>
                    </p:blipFill>
                    <p:spPr>
                      <a:xfrm>
                        <a:off x="1485265" y="2132648"/>
                        <a:ext cx="5320030" cy="297370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7380605" y="1628458"/>
          <a:ext cx="845820" cy="412115"/>
        </p:xfrm>
        <a:graphic>
          <a:graphicData uri="http://schemas.openxmlformats.org/presentationml/2006/ole">
            <mc:AlternateContent xmlns:mc="http://schemas.openxmlformats.org/markup-compatibility/2006">
              <mc:Choice xmlns:v="urn:schemas-microsoft-com:vml" Requires="v">
                <p:oleObj spid="_x0000_s22" name="" r:id="rId3" imgW="495300" imgH="241300" progId="Equation.DSMT4">
                  <p:embed/>
                </p:oleObj>
              </mc:Choice>
              <mc:Fallback>
                <p:oleObj name="" r:id="rId3" imgW="495300" imgH="241300" progId="Equation.DSMT4">
                  <p:embed/>
                  <p:pic>
                    <p:nvPicPr>
                      <p:cNvPr id="0" name="图片 2048"/>
                      <p:cNvPicPr/>
                      <p:nvPr/>
                    </p:nvPicPr>
                    <p:blipFill>
                      <a:blip r:embed="rId4"/>
                      <a:stretch>
                        <a:fillRect/>
                      </a:stretch>
                    </p:blipFill>
                    <p:spPr>
                      <a:xfrm>
                        <a:off x="7380605" y="1628458"/>
                        <a:ext cx="845820" cy="412115"/>
                      </a:xfrm>
                      <a:prstGeom prst="rect">
                        <a:avLst/>
                      </a:prstGeom>
                    </p:spPr>
                  </p:pic>
                </p:oleObj>
              </mc:Fallback>
            </mc:AlternateContent>
          </a:graphicData>
        </a:graphic>
      </p:graphicFrame>
      <p:sp>
        <p:nvSpPr>
          <p:cNvPr id="35" name="矩形 34"/>
          <p:cNvSpPr/>
          <p:nvPr/>
        </p:nvSpPr>
        <p:spPr>
          <a:xfrm>
            <a:off x="4499610" y="4040505"/>
            <a:ext cx="938530" cy="471170"/>
          </a:xfrm>
          <a:prstGeom prst="rect">
            <a:avLst/>
          </a:prstGeom>
          <a:noFill/>
          <a:ln w="28575" cmpd="sng">
            <a:solidFill>
              <a:srgbClr val="C00000"/>
            </a:solidFill>
            <a:prstDash val="lg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36" name="矩形 35"/>
          <p:cNvSpPr/>
          <p:nvPr/>
        </p:nvSpPr>
        <p:spPr>
          <a:xfrm>
            <a:off x="3052445" y="4603115"/>
            <a:ext cx="681355" cy="462915"/>
          </a:xfrm>
          <a:prstGeom prst="rect">
            <a:avLst/>
          </a:prstGeom>
          <a:noFill/>
          <a:ln w="28575" cmpd="sng">
            <a:solidFill>
              <a:srgbClr val="FFC000"/>
            </a:solidFill>
            <a:prstDash val="lg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37" name="矩形 36"/>
          <p:cNvSpPr/>
          <p:nvPr/>
        </p:nvSpPr>
        <p:spPr>
          <a:xfrm>
            <a:off x="4644390" y="4632960"/>
            <a:ext cx="619125" cy="462915"/>
          </a:xfrm>
          <a:prstGeom prst="rect">
            <a:avLst/>
          </a:prstGeom>
          <a:noFill/>
          <a:ln w="28575" cmpd="sng">
            <a:solidFill>
              <a:srgbClr val="FFC000"/>
            </a:solidFill>
            <a:prstDash val="lg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39" name="直接箭头连接符 38"/>
          <p:cNvCxnSpPr/>
          <p:nvPr/>
        </p:nvCxnSpPr>
        <p:spPr>
          <a:xfrm flipV="1">
            <a:off x="5438140" y="3918585"/>
            <a:ext cx="1367790" cy="287655"/>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804025" y="3573145"/>
            <a:ext cx="1316355" cy="633095"/>
          </a:xfrm>
          <a:prstGeom prst="rect">
            <a:avLst/>
          </a:prstGeom>
          <a:noFill/>
          <a:ln w="28575" cmpd="sng">
            <a:solidFill>
              <a:schemeClr val="accent1">
                <a:shade val="50000"/>
              </a:schemeClr>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sz="2000">
                <a:latin typeface="楷体" panose="02010609060101010101" pitchFamily="49" charset="-122"/>
                <a:ea typeface="楷体" panose="02010609060101010101" pitchFamily="49" charset="-122"/>
              </a:rPr>
              <a:t>soring function</a:t>
            </a:r>
            <a:endParaRPr lang="en-US" altLang="zh-CN" sz="2000">
              <a:latin typeface="楷体" panose="02010609060101010101" pitchFamily="49" charset="-122"/>
              <a:ea typeface="楷体" panose="02010609060101010101" pitchFamily="49" charset="-122"/>
            </a:endParaRPr>
          </a:p>
        </p:txBody>
      </p:sp>
      <p:cxnSp>
        <p:nvCxnSpPr>
          <p:cNvPr id="41" name="直接箭头连接符 40"/>
          <p:cNvCxnSpPr/>
          <p:nvPr/>
        </p:nvCxnSpPr>
        <p:spPr>
          <a:xfrm flipV="1">
            <a:off x="5292090" y="4848225"/>
            <a:ext cx="1410335" cy="92710"/>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702425" y="4573270"/>
            <a:ext cx="1781810" cy="522605"/>
          </a:xfrm>
          <a:prstGeom prst="rect">
            <a:avLst/>
          </a:prstGeom>
          <a:noFill/>
          <a:ln w="28575" cmpd="sng">
            <a:solidFill>
              <a:schemeClr val="accent1">
                <a:shade val="50000"/>
              </a:schemeClr>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sz="2000">
                <a:latin typeface="楷体" panose="02010609060101010101" pitchFamily="49" charset="-122"/>
                <a:ea typeface="楷体" panose="02010609060101010101" pitchFamily="49" charset="-122"/>
              </a:rPr>
              <a:t>计算昂贵耗时</a:t>
            </a:r>
            <a:endParaRPr lang="zh-CN" altLang="en-US" sz="2000">
              <a:latin typeface="楷体" panose="02010609060101010101" pitchFamily="49" charset="-122"/>
              <a:ea typeface="楷体" panose="02010609060101010101" pitchFamily="49" charset="-122"/>
            </a:endParaRPr>
          </a:p>
        </p:txBody>
      </p:sp>
      <p:sp>
        <p:nvSpPr>
          <p:cNvPr id="43" name="矩形 42"/>
          <p:cNvSpPr/>
          <p:nvPr/>
        </p:nvSpPr>
        <p:spPr>
          <a:xfrm>
            <a:off x="2918460" y="4040505"/>
            <a:ext cx="862330" cy="471170"/>
          </a:xfrm>
          <a:prstGeom prst="rect">
            <a:avLst/>
          </a:prstGeom>
          <a:noFill/>
          <a:ln w="28575" cmpd="sng">
            <a:solidFill>
              <a:srgbClr val="C00000"/>
            </a:solidFill>
            <a:prstDash val="lg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2" name="矩形 1"/>
          <p:cNvSpPr/>
          <p:nvPr/>
        </p:nvSpPr>
        <p:spPr>
          <a:xfrm>
            <a:off x="2700020" y="2192020"/>
            <a:ext cx="850265" cy="471170"/>
          </a:xfrm>
          <a:prstGeom prst="rect">
            <a:avLst/>
          </a:prstGeom>
          <a:noFill/>
          <a:ln w="28575" cmpd="sng">
            <a:solidFill>
              <a:srgbClr val="C00000"/>
            </a:solidFill>
            <a:prstDash val="lg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3" name="矩形 2"/>
          <p:cNvSpPr/>
          <p:nvPr/>
        </p:nvSpPr>
        <p:spPr>
          <a:xfrm>
            <a:off x="6214110" y="2077720"/>
            <a:ext cx="2496185" cy="383540"/>
          </a:xfrm>
          <a:prstGeom prst="rect">
            <a:avLst/>
          </a:prstGeom>
          <a:noFill/>
          <a:ln w="28575" cmpd="sng">
            <a:solidFill>
              <a:schemeClr val="accent1">
                <a:shade val="50000"/>
              </a:schemeClr>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a:r>
              <a:rPr lang="zh-CN" altLang="zh-CN" sz="2000">
                <a:latin typeface="楷体" panose="02010609060101010101" pitchFamily="49" charset="-122"/>
                <a:ea typeface="楷体" panose="02010609060101010101" pitchFamily="49" charset="-122"/>
              </a:rPr>
              <a:t>目标实体的条件概率</a:t>
            </a:r>
            <a:endParaRPr lang="zh-CN" altLang="zh-CN" sz="2000">
              <a:latin typeface="楷体" panose="02010609060101010101" pitchFamily="49" charset="-122"/>
              <a:ea typeface="楷体" panose="02010609060101010101" pitchFamily="49" charset="-122"/>
            </a:endParaRPr>
          </a:p>
        </p:txBody>
      </p:sp>
      <p:cxnSp>
        <p:nvCxnSpPr>
          <p:cNvPr id="5" name="直接箭头连接符 4"/>
          <p:cNvCxnSpPr/>
          <p:nvPr/>
        </p:nvCxnSpPr>
        <p:spPr>
          <a:xfrm flipV="1">
            <a:off x="3562350" y="2061210"/>
            <a:ext cx="2665730" cy="14351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06400" y="5521325"/>
            <a:ext cx="8331200" cy="398780"/>
            <a:chOff x="396" y="8695"/>
            <a:chExt cx="13120" cy="628"/>
          </a:xfrm>
        </p:grpSpPr>
        <p:graphicFrame>
          <p:nvGraphicFramePr>
            <p:cNvPr id="23" name="对象 22">
              <a:hlinkClick r:id="" action="ppaction://ole?verb="/>
            </p:cNvPr>
            <p:cNvGraphicFramePr>
              <a:graphicFrameLocks noChangeAspect="1"/>
            </p:cNvGraphicFramePr>
            <p:nvPr/>
          </p:nvGraphicFramePr>
          <p:xfrm>
            <a:off x="4138" y="8787"/>
            <a:ext cx="410" cy="445"/>
          </p:xfrm>
          <a:graphic>
            <a:graphicData uri="http://schemas.openxmlformats.org/presentationml/2006/ole">
              <mc:AlternateContent xmlns:mc="http://schemas.openxmlformats.org/markup-compatibility/2006">
                <mc:Choice xmlns:v="urn:schemas-microsoft-com:vml" Requires="v">
                  <p:oleObj spid="_x0000_s24" name="" r:id="rId5" imgW="152400" imgH="165100" progId="Equation.DSMT4">
                    <p:embed/>
                  </p:oleObj>
                </mc:Choice>
                <mc:Fallback>
                  <p:oleObj name="" r:id="rId5" imgW="152400" imgH="165100" progId="Equation.DSMT4">
                    <p:embed/>
                    <p:pic>
                      <p:nvPicPr>
                        <p:cNvPr id="0" name="图片 2048"/>
                        <p:cNvPicPr/>
                        <p:nvPr/>
                      </p:nvPicPr>
                      <p:blipFill>
                        <a:blip r:embed="rId6"/>
                        <a:stretch>
                          <a:fillRect/>
                        </a:stretch>
                      </p:blipFill>
                      <p:spPr>
                        <a:xfrm>
                          <a:off x="4138" y="8787"/>
                          <a:ext cx="410" cy="445"/>
                        </a:xfrm>
                        <a:prstGeom prst="rect">
                          <a:avLst/>
                        </a:prstGeom>
                      </p:spPr>
                    </p:pic>
                  </p:oleObj>
                </mc:Fallback>
              </mc:AlternateContent>
            </a:graphicData>
          </a:graphic>
        </p:graphicFrame>
        <p:sp>
          <p:nvSpPr>
            <p:cNvPr id="6" name="文本框 5"/>
            <p:cNvSpPr txBox="1"/>
            <p:nvPr/>
          </p:nvSpPr>
          <p:spPr>
            <a:xfrm>
              <a:off x="396" y="8695"/>
              <a:ext cx="13121" cy="628"/>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其中，</a:t>
              </a:r>
              <a:r>
                <a:rPr lang="en-US" altLang="zh-CN" sz="2000">
                  <a:latin typeface="楷体" panose="02010609060101010101" pitchFamily="49" charset="-122"/>
                  <a:ea typeface="楷体" panose="02010609060101010101" pitchFamily="49" charset="-122"/>
                  <a:cs typeface="楷体" panose="02010609060101010101" pitchFamily="49" charset="-122"/>
                </a:rPr>
                <a:t> </a:t>
              </a:r>
              <a:r>
                <a:rPr lang="zh-CN" altLang="en-US" sz="2000">
                  <a:latin typeface="楷体" panose="02010609060101010101" pitchFamily="49" charset="-122"/>
                  <a:ea typeface="楷体" panose="02010609060101010101" pitchFamily="49" charset="-122"/>
                  <a:cs typeface="楷体" panose="02010609060101010101" pitchFamily="49" charset="-122"/>
                </a:rPr>
                <a:t>是冗余数据，</a:t>
              </a:r>
              <a:r>
                <a:rPr lang="en-US" altLang="zh-CN" sz="2000">
                  <a:latin typeface="楷体" panose="02010609060101010101" pitchFamily="49" charset="-122"/>
                  <a:ea typeface="楷体" panose="02010609060101010101" pitchFamily="49" charset="-122"/>
                  <a:cs typeface="楷体" panose="02010609060101010101" pitchFamily="49" charset="-122"/>
                </a:rPr>
                <a:t> </a:t>
              </a:r>
              <a:r>
                <a:rPr lang="zh-CN" altLang="en-US" sz="2000">
                  <a:latin typeface="楷体" panose="02010609060101010101" pitchFamily="49" charset="-122"/>
                  <a:ea typeface="楷体" panose="02010609060101010101" pitchFamily="49" charset="-122"/>
                  <a:cs typeface="楷体" panose="02010609060101010101" pitchFamily="49" charset="-122"/>
                </a:rPr>
                <a:t>是非冗余数据。</a:t>
              </a:r>
              <a:r>
                <a:rPr lang="en-US" altLang="zh-CN" sz="2000">
                  <a:latin typeface="楷体" panose="02010609060101010101" pitchFamily="49" charset="-122"/>
                  <a:ea typeface="楷体" panose="02010609060101010101" pitchFamily="49" charset="-122"/>
                  <a:cs typeface="楷体" panose="02010609060101010101" pitchFamily="49" charset="-122"/>
                </a:rPr>
                <a:t>     </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7" name="对象 6">
              <a:hlinkClick r:id="" action="ppaction://ole?verb="/>
            </p:cNvPr>
            <p:cNvGraphicFramePr>
              <a:graphicFrameLocks noChangeAspect="1"/>
            </p:cNvGraphicFramePr>
            <p:nvPr/>
          </p:nvGraphicFramePr>
          <p:xfrm>
            <a:off x="1643" y="8786"/>
            <a:ext cx="308" cy="445"/>
          </p:xfrm>
          <a:graphic>
            <a:graphicData uri="http://schemas.openxmlformats.org/presentationml/2006/ole">
              <mc:AlternateContent xmlns:mc="http://schemas.openxmlformats.org/markup-compatibility/2006">
                <mc:Choice xmlns:v="urn:schemas-microsoft-com:vml" Requires="v">
                  <p:oleObj spid="_x0000_s8" name="" r:id="rId7" imgW="114300" imgH="165100" progId="Equation.DSMT4">
                    <p:embed/>
                  </p:oleObj>
                </mc:Choice>
                <mc:Fallback>
                  <p:oleObj name="" r:id="rId7" imgW="114300" imgH="165100" progId="Equation.DSMT4">
                    <p:embed/>
                    <p:pic>
                      <p:nvPicPr>
                        <p:cNvPr id="0" name="图片 2048"/>
                        <p:cNvPicPr/>
                        <p:nvPr/>
                      </p:nvPicPr>
                      <p:blipFill>
                        <a:blip r:embed="rId8"/>
                        <a:stretch>
                          <a:fillRect/>
                        </a:stretch>
                      </p:blipFill>
                      <p:spPr>
                        <a:xfrm>
                          <a:off x="1643" y="8786"/>
                          <a:ext cx="308" cy="445"/>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535430" cy="460375"/>
          </a:xfrm>
          <a:prstGeom prst="rect">
            <a:avLst/>
          </a:prstGeom>
          <a:noFill/>
        </p:spPr>
        <p:txBody>
          <a:bodyPr wrap="none" rtlCol="0" anchor="t">
            <a:spAutoFit/>
          </a:bodyPr>
          <a:p>
            <a:pPr marL="285750" indent="-285750" algn="l">
              <a:buFont typeface="Wingdings" panose="05000000000000000000" charset="0"/>
              <a:buChar char="l"/>
            </a:pPr>
            <a:r>
              <a:rPr lang="en-US" altLang="zh-CN" sz="2400" dirty="0">
                <a:latin typeface="楷体" panose="02010609060101010101" pitchFamily="49" charset="-122"/>
                <a:ea typeface="楷体" panose="02010609060101010101" pitchFamily="49" charset="-122"/>
                <a:sym typeface="+mn-ea"/>
              </a:rPr>
              <a:t>NCE</a:t>
            </a:r>
            <a:r>
              <a:rPr lang="zh-CN" altLang="en-US" sz="2400" dirty="0">
                <a:latin typeface="楷体" panose="02010609060101010101" pitchFamily="49" charset="-122"/>
                <a:ea typeface="楷体" panose="02010609060101010101" pitchFamily="49" charset="-122"/>
                <a:sym typeface="+mn-ea"/>
              </a:rPr>
              <a:t>思想</a:t>
            </a:r>
            <a:endParaRPr lang="zh-CN" altLang="en-US" sz="2400" dirty="0">
              <a:latin typeface="楷体" panose="02010609060101010101" pitchFamily="49" charset="-122"/>
              <a:ea typeface="楷体" panose="02010609060101010101" pitchFamily="49" charset="-122"/>
              <a:sym typeface="+mn-ea"/>
            </a:endParaRPr>
          </a:p>
        </p:txBody>
      </p:sp>
      <p:sp>
        <p:nvSpPr>
          <p:cNvPr id="13" name="文本框 12"/>
          <p:cNvSpPr txBox="1"/>
          <p:nvPr/>
        </p:nvSpPr>
        <p:spPr>
          <a:xfrm>
            <a:off x="511175" y="2132965"/>
            <a:ext cx="8121015" cy="1938020"/>
          </a:xfrm>
          <a:prstGeom prst="rect">
            <a:avLst/>
          </a:prstGeom>
          <a:noFill/>
        </p:spPr>
        <p:txBody>
          <a:bodyPr wrap="square" rtlCol="0">
            <a:spAutoFit/>
          </a:bodyPr>
          <a:p>
            <a:r>
              <a:rPr lang="zh-CN" sz="2000">
                <a:latin typeface="楷体" panose="02010609060101010101" pitchFamily="49" charset="-122"/>
                <a:ea typeface="楷体" panose="02010609060101010101" pitchFamily="49" charset="-122"/>
                <a:cs typeface="楷体" panose="02010609060101010101" pitchFamily="49" charset="-122"/>
                <a:sym typeface="+mn-ea"/>
              </a:rPr>
              <a:t>噪声对比估计（Noise Contrastive Estimation）</a:t>
            </a:r>
            <a:r>
              <a:rPr lang="en-US" altLang="zh-CN" sz="2000">
                <a:latin typeface="楷体" panose="02010609060101010101" pitchFamily="49" charset="-122"/>
                <a:ea typeface="楷体" panose="02010609060101010101" pitchFamily="49" charset="-122"/>
                <a:cs typeface="楷体" panose="02010609060101010101" pitchFamily="49" charset="-122"/>
                <a:sym typeface="+mn-ea"/>
              </a:rPr>
              <a:t>[15]</a:t>
            </a:r>
            <a:r>
              <a:rPr lang="zh-CN" sz="2000">
                <a:latin typeface="楷体" panose="02010609060101010101" pitchFamily="49" charset="-122"/>
                <a:ea typeface="楷体" panose="02010609060101010101" pitchFamily="49" charset="-122"/>
                <a:cs typeface="楷体" panose="02010609060101010101" pitchFamily="49" charset="-122"/>
                <a:sym typeface="+mn-ea"/>
              </a:rPr>
              <a:t>：</a:t>
            </a:r>
            <a:endParaRPr lang="zh-CN" sz="2000">
              <a:latin typeface="楷体" panose="02010609060101010101" pitchFamily="49" charset="-122"/>
              <a:ea typeface="楷体" panose="02010609060101010101" pitchFamily="49" charset="-122"/>
              <a:cs typeface="楷体" panose="02010609060101010101" pitchFamily="49" charset="-122"/>
              <a:sym typeface="+mn-ea"/>
            </a:endParaRPr>
          </a:p>
          <a:p>
            <a:endParaRPr lang="zh-CN" sz="2000">
              <a:latin typeface="楷体" panose="02010609060101010101" pitchFamily="49" charset="-122"/>
              <a:ea typeface="楷体" panose="02010609060101010101" pitchFamily="49" charset="-122"/>
              <a:cs typeface="楷体" panose="02010609060101010101" pitchFamily="49" charset="-122"/>
              <a:sym typeface="+mn-ea"/>
            </a:endParaRPr>
          </a:p>
          <a:p>
            <a:pPr marL="342900" indent="-342900">
              <a:buFont typeface="Wingdings" panose="05000000000000000000" charset="0"/>
              <a:buChar char="Ø"/>
            </a:pPr>
            <a:r>
              <a:rPr sz="2000">
                <a:latin typeface="楷体" panose="02010609060101010101" pitchFamily="49" charset="-122"/>
                <a:ea typeface="楷体" panose="02010609060101010101" pitchFamily="49" charset="-122"/>
                <a:cs typeface="楷体" panose="02010609060101010101" pitchFamily="49" charset="-122"/>
              </a:rPr>
              <a:t>通过学习数据分布样本和噪声分布样本之间的区别，从而发现数据中的一些特性</a:t>
            </a:r>
            <a:r>
              <a:rPr lang="zh-CN" sz="2000">
                <a:latin typeface="楷体" panose="02010609060101010101" pitchFamily="49" charset="-122"/>
                <a:ea typeface="楷体" panose="02010609060101010101" pitchFamily="49" charset="-122"/>
                <a:cs typeface="楷体" panose="02010609060101010101" pitchFamily="49" charset="-122"/>
              </a:rPr>
              <a:t>。</a:t>
            </a:r>
            <a:endParaRPr lang="zh-CN" sz="2000">
              <a:latin typeface="楷体" panose="02010609060101010101" pitchFamily="49" charset="-122"/>
              <a:ea typeface="楷体" panose="02010609060101010101" pitchFamily="49" charset="-122"/>
              <a:cs typeface="楷体" panose="02010609060101010101" pitchFamily="49" charset="-122"/>
            </a:endParaRPr>
          </a:p>
          <a:p>
            <a:pPr marL="342900" indent="-342900">
              <a:buFont typeface="Wingdings" panose="05000000000000000000" charset="0"/>
              <a:buChar char="Ø"/>
            </a:pPr>
            <a:r>
              <a:rPr lang="en-US" altLang="zh-CN" sz="2000">
                <a:latin typeface="楷体" panose="02010609060101010101" pitchFamily="49" charset="-122"/>
                <a:ea typeface="楷体" panose="02010609060101010101" pitchFamily="49" charset="-122"/>
                <a:cs typeface="楷体" panose="02010609060101010101" pitchFamily="49" charset="-122"/>
              </a:rPr>
              <a:t>将问题转换成了一个二分类问题，分类器能够对数据样本和噪声样本进行二分类，而这个分类器的参数  就等价于我们想要得到</a:t>
            </a:r>
            <a:r>
              <a:rPr lang="zh-CN" altLang="en-US" sz="2000">
                <a:latin typeface="楷体" panose="02010609060101010101" pitchFamily="49" charset="-122"/>
                <a:ea typeface="楷体" panose="02010609060101010101" pitchFamily="49" charset="-122"/>
                <a:cs typeface="楷体" panose="02010609060101010101" pitchFamily="49" charset="-122"/>
              </a:rPr>
              <a:t>的</a:t>
            </a:r>
            <a:r>
              <a:rPr lang="en-US" altLang="zh-CN" sz="2000">
                <a:latin typeface="楷体" panose="02010609060101010101" pitchFamily="49" charset="-122"/>
                <a:ea typeface="楷体" panose="02010609060101010101" pitchFamily="49" charset="-122"/>
                <a:cs typeface="楷体" panose="02010609060101010101" pitchFamily="49" charset="-122"/>
              </a:rPr>
              <a:t>   </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 name="对象 1">
            <a:hlinkClick r:id="" action="ppaction://ole?verb="/>
          </p:cNvPr>
          <p:cNvGraphicFramePr>
            <a:graphicFrameLocks noChangeAspect="1"/>
          </p:cNvGraphicFramePr>
          <p:nvPr/>
        </p:nvGraphicFramePr>
        <p:xfrm>
          <a:off x="5004435" y="3716973"/>
          <a:ext cx="217170" cy="302895"/>
        </p:xfrm>
        <a:graphic>
          <a:graphicData uri="http://schemas.openxmlformats.org/presentationml/2006/ole">
            <mc:AlternateContent xmlns:mc="http://schemas.openxmlformats.org/markup-compatibility/2006">
              <mc:Choice xmlns:v="urn:schemas-microsoft-com:vml" Requires="v">
                <p:oleObj spid="_x0000_s3" name="" r:id="rId1" imgW="127000" imgH="177165" progId="Equation.DSMT4">
                  <p:embed/>
                </p:oleObj>
              </mc:Choice>
              <mc:Fallback>
                <p:oleObj name="" r:id="rId1" imgW="127000" imgH="177165" progId="Equation.DSMT4">
                  <p:embed/>
                  <p:pic>
                    <p:nvPicPr>
                      <p:cNvPr id="0" name="图片 2048"/>
                      <p:cNvPicPr/>
                      <p:nvPr/>
                    </p:nvPicPr>
                    <p:blipFill>
                      <a:blip r:embed="rId2"/>
                      <a:stretch>
                        <a:fillRect/>
                      </a:stretch>
                    </p:blipFill>
                    <p:spPr>
                      <a:xfrm>
                        <a:off x="5004435" y="3716973"/>
                        <a:ext cx="217170" cy="302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100695" y="3716973"/>
          <a:ext cx="217170" cy="302895"/>
        </p:xfrm>
        <a:graphic>
          <a:graphicData uri="http://schemas.openxmlformats.org/presentationml/2006/ole">
            <mc:AlternateContent xmlns:mc="http://schemas.openxmlformats.org/markup-compatibility/2006">
              <mc:Choice xmlns:v="urn:schemas-microsoft-com:vml" Requires="v">
                <p:oleObj spid="_x0000_s6" name="" r:id="rId3" imgW="127000" imgH="177165" progId="Equation.DSMT4">
                  <p:embed/>
                </p:oleObj>
              </mc:Choice>
              <mc:Fallback>
                <p:oleObj name="" r:id="rId3" imgW="127000" imgH="177165" progId="Equation.DSMT4">
                  <p:embed/>
                  <p:pic>
                    <p:nvPicPr>
                      <p:cNvPr id="0" name="图片 2048"/>
                      <p:cNvPicPr/>
                      <p:nvPr/>
                    </p:nvPicPr>
                    <p:blipFill>
                      <a:blip r:embed="rId4"/>
                      <a:stretch>
                        <a:fillRect/>
                      </a:stretch>
                    </p:blipFill>
                    <p:spPr>
                      <a:xfrm>
                        <a:off x="8100695" y="3716973"/>
                        <a:ext cx="217170" cy="302895"/>
                      </a:xfrm>
                      <a:prstGeom prst="rect">
                        <a:avLst/>
                      </a:prstGeom>
                    </p:spPr>
                  </p:pic>
                </p:oleObj>
              </mc:Fallback>
            </mc:AlternateContent>
          </a:graphicData>
        </a:graphic>
      </p:graphicFrame>
      <p:sp>
        <p:nvSpPr>
          <p:cNvPr id="7" name="文本框 6"/>
          <p:cNvSpPr txBox="1"/>
          <p:nvPr/>
        </p:nvSpPr>
        <p:spPr>
          <a:xfrm>
            <a:off x="635" y="5949315"/>
            <a:ext cx="9142730" cy="521970"/>
          </a:xfrm>
          <a:prstGeom prst="rect">
            <a:avLst/>
          </a:prstGeom>
          <a:noFill/>
        </p:spPr>
        <p:txBody>
          <a:bodyPr wrap="square" rtlCol="0" anchor="t">
            <a:spAutoFit/>
          </a:bodyPr>
          <a:p>
            <a:pPr algn="l">
              <a:buClrTx/>
              <a:buSzTx/>
              <a:buFontTx/>
            </a:pPr>
            <a:r>
              <a:rPr lang="en-US" altLang="zh-CN" sz="1400">
                <a:solidFill>
                  <a:srgbClr val="3020AA"/>
                </a:solidFill>
                <a:latin typeface="Times New Roman" panose="02020603050405020304" pitchFamily="18" charset="0"/>
                <a:cs typeface="Times New Roman" panose="02020603050405020304" pitchFamily="18" charset="0"/>
              </a:rPr>
              <a:t>[15] Mnih A, Teh Y W. A fast and simple algorithm for training neural probabilistic language models[J]. arXiv preprint arXiv:1206.6426, 2012.</a:t>
            </a:r>
            <a:endParaRPr lang="en-US" altLang="zh-CN" sz="1400">
              <a:solidFill>
                <a:srgbClr val="3020AA"/>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535430" cy="460375"/>
          </a:xfrm>
          <a:prstGeom prst="rect">
            <a:avLst/>
          </a:prstGeom>
          <a:noFill/>
        </p:spPr>
        <p:txBody>
          <a:bodyPr wrap="none" rtlCol="0" anchor="t">
            <a:spAutoFit/>
          </a:bodyPr>
          <a:p>
            <a:pPr marL="285750" indent="-285750" algn="l">
              <a:buFont typeface="Wingdings" panose="05000000000000000000" charset="0"/>
              <a:buChar char="l"/>
            </a:pPr>
            <a:r>
              <a:rPr lang="en-US" altLang="zh-CN" sz="2400" dirty="0">
                <a:latin typeface="楷体" panose="02010609060101010101" pitchFamily="49" charset="-122"/>
                <a:ea typeface="楷体" panose="02010609060101010101" pitchFamily="49" charset="-122"/>
                <a:sym typeface="+mn-ea"/>
              </a:rPr>
              <a:t>NCE</a:t>
            </a:r>
            <a:r>
              <a:rPr lang="zh-CN" altLang="en-US" sz="2400" dirty="0">
                <a:latin typeface="楷体" panose="02010609060101010101" pitchFamily="49" charset="-122"/>
                <a:ea typeface="楷体" panose="02010609060101010101" pitchFamily="49" charset="-122"/>
                <a:sym typeface="+mn-ea"/>
              </a:rPr>
              <a:t>思想</a:t>
            </a:r>
            <a:endParaRPr lang="zh-CN" altLang="en-US" sz="2400" dirty="0">
              <a:latin typeface="楷体" panose="02010609060101010101" pitchFamily="49" charset="-122"/>
              <a:ea typeface="楷体" panose="02010609060101010101" pitchFamily="49" charset="-122"/>
              <a:sym typeface="+mn-ea"/>
            </a:endParaRPr>
          </a:p>
        </p:txBody>
      </p:sp>
      <p:cxnSp>
        <p:nvCxnSpPr>
          <p:cNvPr id="49" name="直接箭头连接符 48"/>
          <p:cNvCxnSpPr>
            <a:stCxn id="43" idx="3"/>
            <a:endCxn id="48" idx="1"/>
          </p:cNvCxnSpPr>
          <p:nvPr/>
        </p:nvCxnSpPr>
        <p:spPr>
          <a:xfrm>
            <a:off x="6075680" y="2793365"/>
            <a:ext cx="69596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251460" y="1710690"/>
            <a:ext cx="8605520" cy="2178050"/>
            <a:chOff x="414" y="2679"/>
            <a:chExt cx="13552" cy="3430"/>
          </a:xfrm>
        </p:grpSpPr>
        <p:grpSp>
          <p:nvGrpSpPr>
            <p:cNvPr id="60" name="组合 59"/>
            <p:cNvGrpSpPr/>
            <p:nvPr/>
          </p:nvGrpSpPr>
          <p:grpSpPr>
            <a:xfrm>
              <a:off x="414" y="2679"/>
              <a:ext cx="13552" cy="3430"/>
              <a:chOff x="283" y="2792"/>
              <a:chExt cx="13552" cy="3430"/>
            </a:xfrm>
          </p:grpSpPr>
          <p:grpSp>
            <p:nvGrpSpPr>
              <p:cNvPr id="54" name="组合 53"/>
              <p:cNvGrpSpPr/>
              <p:nvPr/>
            </p:nvGrpSpPr>
            <p:grpSpPr>
              <a:xfrm>
                <a:off x="283" y="2792"/>
                <a:ext cx="11892" cy="3430"/>
                <a:chOff x="492" y="2420"/>
                <a:chExt cx="11892" cy="3430"/>
              </a:xfrm>
            </p:grpSpPr>
            <p:grpSp>
              <p:nvGrpSpPr>
                <p:cNvPr id="47" name="组合 46"/>
                <p:cNvGrpSpPr/>
                <p:nvPr/>
              </p:nvGrpSpPr>
              <p:grpSpPr>
                <a:xfrm>
                  <a:off x="492" y="2420"/>
                  <a:ext cx="9172" cy="3430"/>
                  <a:chOff x="3006" y="2763"/>
                  <a:chExt cx="9172" cy="3430"/>
                </a:xfrm>
              </p:grpSpPr>
              <p:cxnSp>
                <p:nvCxnSpPr>
                  <p:cNvPr id="41" name="直接箭头连接符 40"/>
                  <p:cNvCxnSpPr/>
                  <p:nvPr/>
                </p:nvCxnSpPr>
                <p:spPr>
                  <a:xfrm flipV="1">
                    <a:off x="9627" y="4477"/>
                    <a:ext cx="523" cy="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3006" y="2763"/>
                    <a:ext cx="9172" cy="3430"/>
                    <a:chOff x="3006" y="2763"/>
                    <a:chExt cx="9172" cy="3430"/>
                  </a:xfrm>
                </p:grpSpPr>
                <p:grpSp>
                  <p:nvGrpSpPr>
                    <p:cNvPr id="15" name="组合 14"/>
                    <p:cNvGrpSpPr/>
                    <p:nvPr/>
                  </p:nvGrpSpPr>
                  <p:grpSpPr>
                    <a:xfrm>
                      <a:off x="3026" y="2906"/>
                      <a:ext cx="2041" cy="1207"/>
                      <a:chOff x="3559" y="4720"/>
                      <a:chExt cx="2041" cy="1207"/>
                    </a:xfrm>
                  </p:grpSpPr>
                  <p:sp>
                    <p:nvSpPr>
                      <p:cNvPr id="12" name="矩形 11"/>
                      <p:cNvSpPr/>
                      <p:nvPr/>
                    </p:nvSpPr>
                    <p:spPr>
                      <a:xfrm>
                        <a:off x="3559" y="4720"/>
                        <a:ext cx="2041" cy="1207"/>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cs typeface="楷体" panose="02010609060101010101" pitchFamily="49" charset="-122"/>
                          </a:rPr>
                          <a:t>冗余数据</a:t>
                        </a:r>
                        <a:r>
                          <a:rPr lang="en-US" altLang="zh-CN">
                            <a:latin typeface="楷体" panose="02010609060101010101" pitchFamily="49" charset="-122"/>
                            <a:ea typeface="楷体" panose="02010609060101010101" pitchFamily="49" charset="-122"/>
                            <a:cs typeface="楷体" panose="02010609060101010101" pitchFamily="49" charset="-122"/>
                          </a:rPr>
                          <a:t>x</a:t>
                        </a:r>
                        <a:r>
                          <a:rPr lang="zh-CN" altLang="en-US"/>
                          <a:t>：</a:t>
                        </a:r>
                        <a:endParaRPr lang="zh-CN" altLang="en-US"/>
                      </a:p>
                      <a:p>
                        <a:pPr algn="ctr"/>
                        <a:r>
                          <a:rPr lang="en-US" altLang="zh-CN"/>
                          <a:t>                                     </a:t>
                        </a:r>
                        <a:endParaRPr lang="en-US" altLang="zh-CN"/>
                      </a:p>
                    </p:txBody>
                  </p:sp>
                  <p:graphicFrame>
                    <p:nvGraphicFramePr>
                      <p:cNvPr id="21" name="对象 20">
                        <a:hlinkClick r:id="" action="ppaction://ole?verb="/>
                      </p:cNvPr>
                      <p:cNvGraphicFramePr>
                        <a:graphicFrameLocks noChangeAspect="1"/>
                      </p:cNvGraphicFramePr>
                      <p:nvPr/>
                    </p:nvGraphicFramePr>
                    <p:xfrm>
                      <a:off x="3912" y="5262"/>
                      <a:ext cx="1060" cy="649"/>
                    </p:xfrm>
                    <a:graphic>
                      <a:graphicData uri="http://schemas.openxmlformats.org/presentationml/2006/ole">
                        <mc:AlternateContent xmlns:mc="http://schemas.openxmlformats.org/markup-compatibility/2006">
                          <mc:Choice xmlns:v="urn:schemas-microsoft-com:vml" Requires="v">
                            <p:oleObj spid="_x0000_s22" name="" r:id="rId1" imgW="393700" imgH="241300" progId="Equation.DSMT4">
                              <p:embed/>
                            </p:oleObj>
                          </mc:Choice>
                          <mc:Fallback>
                            <p:oleObj name="" r:id="rId1" imgW="393700" imgH="241300" progId="Equation.DSMT4">
                              <p:embed/>
                              <p:pic>
                                <p:nvPicPr>
                                  <p:cNvPr id="0" name="图片 2048"/>
                                  <p:cNvPicPr/>
                                  <p:nvPr/>
                                </p:nvPicPr>
                                <p:blipFill>
                                  <a:blip r:embed="rId2"/>
                                  <a:stretch>
                                    <a:fillRect/>
                                  </a:stretch>
                                </p:blipFill>
                                <p:spPr>
                                  <a:xfrm>
                                    <a:off x="3912" y="5262"/>
                                    <a:ext cx="1060" cy="649"/>
                                  </a:xfrm>
                                  <a:prstGeom prst="rect">
                                    <a:avLst/>
                                  </a:prstGeom>
                                </p:spPr>
                              </p:pic>
                            </p:oleObj>
                          </mc:Fallback>
                        </mc:AlternateContent>
                      </a:graphicData>
                    </a:graphic>
                  </p:graphicFrame>
                </p:grpSp>
                <p:grpSp>
                  <p:nvGrpSpPr>
                    <p:cNvPr id="17" name="组合 16"/>
                    <p:cNvGrpSpPr/>
                    <p:nvPr/>
                  </p:nvGrpSpPr>
                  <p:grpSpPr>
                    <a:xfrm>
                      <a:off x="3006" y="4833"/>
                      <a:ext cx="2060" cy="1207"/>
                      <a:chOff x="3573" y="4720"/>
                      <a:chExt cx="2060" cy="1207"/>
                    </a:xfrm>
                  </p:grpSpPr>
                  <p:sp>
                    <p:nvSpPr>
                      <p:cNvPr id="18" name="矩形 17"/>
                      <p:cNvSpPr/>
                      <p:nvPr/>
                    </p:nvSpPr>
                    <p:spPr>
                      <a:xfrm>
                        <a:off x="3573" y="4720"/>
                        <a:ext cx="2060" cy="1207"/>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rPr>
                          <a:t>噪声分布：</a:t>
                        </a:r>
                        <a:endParaRPr lang="zh-CN" altLang="en-US"/>
                      </a:p>
                      <a:p>
                        <a:pPr algn="ctr"/>
                        <a:r>
                          <a:rPr lang="en-US" altLang="zh-CN"/>
                          <a:t>                                     </a:t>
                        </a:r>
                        <a:endParaRPr lang="en-US" altLang="zh-CN"/>
                      </a:p>
                    </p:txBody>
                  </p:sp>
                  <p:graphicFrame>
                    <p:nvGraphicFramePr>
                      <p:cNvPr id="19" name="对象 18">
                        <a:hlinkClick r:id="" action="ppaction://ole?verb="/>
                      </p:cNvPr>
                      <p:cNvGraphicFramePr>
                        <a:graphicFrameLocks noChangeAspect="1"/>
                      </p:cNvGraphicFramePr>
                      <p:nvPr/>
                    </p:nvGraphicFramePr>
                    <p:xfrm>
                      <a:off x="3946" y="5288"/>
                      <a:ext cx="1060" cy="615"/>
                    </p:xfrm>
                    <a:graphic>
                      <a:graphicData uri="http://schemas.openxmlformats.org/presentationml/2006/ole">
                        <mc:AlternateContent xmlns:mc="http://schemas.openxmlformats.org/markup-compatibility/2006">
                          <mc:Choice xmlns:v="urn:schemas-microsoft-com:vml" Requires="v">
                            <p:oleObj spid="_x0000_s20" name="" r:id="rId3" imgW="393700" imgH="228600" progId="Equation.DSMT4">
                              <p:embed/>
                            </p:oleObj>
                          </mc:Choice>
                          <mc:Fallback>
                            <p:oleObj name="" r:id="rId3" imgW="393700" imgH="228600" progId="Equation.DSMT4">
                              <p:embed/>
                              <p:pic>
                                <p:nvPicPr>
                                  <p:cNvPr id="0" name="图片 2048"/>
                                  <p:cNvPicPr/>
                                  <p:nvPr/>
                                </p:nvPicPr>
                                <p:blipFill>
                                  <a:blip r:embed="rId4"/>
                                  <a:stretch>
                                    <a:fillRect/>
                                  </a:stretch>
                                </p:blipFill>
                                <p:spPr>
                                  <a:xfrm>
                                    <a:off x="3946" y="5288"/>
                                    <a:ext cx="1060" cy="615"/>
                                  </a:xfrm>
                                  <a:prstGeom prst="rect">
                                    <a:avLst/>
                                  </a:prstGeom>
                                </p:spPr>
                              </p:pic>
                            </p:oleObj>
                          </mc:Fallback>
                        </mc:AlternateContent>
                      </a:graphicData>
                    </a:graphic>
                  </p:graphicFrame>
                </p:grpSp>
                <p:cxnSp>
                  <p:nvCxnSpPr>
                    <p:cNvPr id="23" name="直接箭头连接符 22"/>
                    <p:cNvCxnSpPr/>
                    <p:nvPr/>
                  </p:nvCxnSpPr>
                  <p:spPr>
                    <a:xfrm>
                      <a:off x="5038" y="3787"/>
                      <a:ext cx="2393" cy="2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038" y="3132"/>
                      <a:ext cx="2383" cy="58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cs typeface="楷体" panose="02010609060101010101" pitchFamily="49" charset="-122"/>
                        </a:rPr>
                        <a:t>抽取</a:t>
                      </a:r>
                      <a:r>
                        <a:rPr lang="en-US" altLang="zh-CN">
                          <a:latin typeface="楷体" panose="02010609060101010101" pitchFamily="49" charset="-122"/>
                          <a:ea typeface="楷体" panose="02010609060101010101" pitchFamily="49" charset="-122"/>
                          <a:cs typeface="楷体" panose="02010609060101010101" pitchFamily="49" charset="-122"/>
                        </a:rPr>
                        <a:t>1</a:t>
                      </a:r>
                      <a:r>
                        <a:rPr lang="zh-CN" altLang="en-US">
                          <a:latin typeface="楷体" panose="02010609060101010101" pitchFamily="49" charset="-122"/>
                          <a:ea typeface="楷体" panose="02010609060101010101" pitchFamily="49" charset="-122"/>
                          <a:cs typeface="楷体" panose="02010609060101010101" pitchFamily="49" charset="-122"/>
                        </a:rPr>
                        <a:t>个样本</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cxnSp>
                  <p:nvCxnSpPr>
                    <p:cNvPr id="25" name="直接箭头连接符 24"/>
                    <p:cNvCxnSpPr/>
                    <p:nvPr/>
                  </p:nvCxnSpPr>
                  <p:spPr>
                    <a:xfrm>
                      <a:off x="5049" y="5787"/>
                      <a:ext cx="2393" cy="2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049" y="5132"/>
                      <a:ext cx="2383" cy="58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cs typeface="楷体" panose="02010609060101010101" pitchFamily="49" charset="-122"/>
                        </a:rPr>
                        <a:t>抽取</a:t>
                      </a:r>
                      <a:r>
                        <a:rPr lang="en-US" altLang="zh-CN">
                          <a:latin typeface="楷体" panose="02010609060101010101" pitchFamily="49" charset="-122"/>
                          <a:ea typeface="楷体" panose="02010609060101010101" pitchFamily="49" charset="-122"/>
                          <a:cs typeface="楷体" panose="02010609060101010101" pitchFamily="49" charset="-122"/>
                        </a:rPr>
                        <a:t>n</a:t>
                      </a:r>
                      <a:r>
                        <a:rPr lang="zh-CN" altLang="en-US">
                          <a:latin typeface="楷体" panose="02010609060101010101" pitchFamily="49" charset="-122"/>
                          <a:ea typeface="楷体" panose="02010609060101010101" pitchFamily="49" charset="-122"/>
                          <a:cs typeface="楷体" panose="02010609060101010101" pitchFamily="49" charset="-122"/>
                        </a:rPr>
                        <a:t>个样本</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grpSp>
                  <p:nvGrpSpPr>
                    <p:cNvPr id="31" name="组合 30"/>
                    <p:cNvGrpSpPr/>
                    <p:nvPr/>
                  </p:nvGrpSpPr>
                  <p:grpSpPr>
                    <a:xfrm>
                      <a:off x="7437" y="2906"/>
                      <a:ext cx="1975" cy="1207"/>
                      <a:chOff x="7437" y="2906"/>
                      <a:chExt cx="1975" cy="1207"/>
                    </a:xfrm>
                  </p:grpSpPr>
                  <p:sp>
                    <p:nvSpPr>
                      <p:cNvPr id="28" name="矩形 27"/>
                      <p:cNvSpPr/>
                      <p:nvPr/>
                    </p:nvSpPr>
                    <p:spPr>
                      <a:xfrm>
                        <a:off x="7437" y="2906"/>
                        <a:ext cx="1975" cy="1207"/>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cs typeface="楷体" panose="02010609060101010101" pitchFamily="49" charset="-122"/>
                          </a:rPr>
                          <a:t>正样本</a:t>
                        </a:r>
                        <a:endParaRPr lang="zh-CN" altLang="en-US">
                          <a:latin typeface="楷体" panose="02010609060101010101" pitchFamily="49" charset="-122"/>
                          <a:ea typeface="楷体" panose="02010609060101010101" pitchFamily="49" charset="-122"/>
                          <a:cs typeface="楷体" panose="02010609060101010101" pitchFamily="49" charset="-122"/>
                        </a:endParaRPr>
                      </a:p>
                      <a:p>
                        <a:pPr algn="ctr"/>
                        <a:r>
                          <a:rPr lang="zh-CN" altLang="en-US">
                            <a:latin typeface="楷体" panose="02010609060101010101" pitchFamily="49" charset="-122"/>
                            <a:ea typeface="楷体" panose="02010609060101010101" pitchFamily="49" charset="-122"/>
                            <a:cs typeface="楷体" panose="02010609060101010101" pitchFamily="49" charset="-122"/>
                          </a:rPr>
                          <a:t>标签</a:t>
                        </a:r>
                        <a:r>
                          <a:rPr lang="en-US" altLang="zh-CN">
                            <a:latin typeface="楷体" panose="02010609060101010101" pitchFamily="49" charset="-122"/>
                            <a:ea typeface="楷体" panose="02010609060101010101" pitchFamily="49" charset="-122"/>
                            <a:cs typeface="楷体" panose="02010609060101010101" pitchFamily="49" charset="-122"/>
                          </a:rPr>
                          <a:t>     </a:t>
                        </a:r>
                        <a:r>
                          <a:rPr lang="zh-CN" altLang="en-US">
                            <a:latin typeface="楷体" panose="02010609060101010101" pitchFamily="49" charset="-122"/>
                            <a:ea typeface="楷体" panose="02010609060101010101" pitchFamily="49" charset="-122"/>
                            <a:cs typeface="楷体" panose="02010609060101010101" pitchFamily="49" charset="-122"/>
                          </a:rPr>
                          <a:t>。</a:t>
                        </a:r>
                        <a:r>
                          <a:rPr lang="en-US" altLang="zh-CN">
                            <a:latin typeface="楷体" panose="02010609060101010101" pitchFamily="49" charset="-122"/>
                            <a:ea typeface="楷体" panose="02010609060101010101" pitchFamily="49" charset="-122"/>
                            <a:cs typeface="楷体" panose="02010609060101010101" pitchFamily="49" charset="-122"/>
                          </a:rPr>
                          <a:t>           </a:t>
                        </a:r>
                        <a:r>
                          <a:rPr lang="en-US" altLang="zh-CN"/>
                          <a:t>                       </a:t>
                        </a:r>
                        <a:endParaRPr lang="en-US" altLang="zh-CN"/>
                      </a:p>
                    </p:txBody>
                  </p:sp>
                  <p:graphicFrame>
                    <p:nvGraphicFramePr>
                      <p:cNvPr id="8" name="对象 7">
                        <a:hlinkClick r:id="" action="ppaction://ole?verb="/>
                      </p:cNvPr>
                      <p:cNvGraphicFramePr>
                        <a:graphicFrameLocks noChangeAspect="1"/>
                      </p:cNvGraphicFramePr>
                      <p:nvPr/>
                    </p:nvGraphicFramePr>
                    <p:xfrm>
                      <a:off x="8109" y="3482"/>
                      <a:ext cx="991" cy="445"/>
                    </p:xfrm>
                    <a:graphic>
                      <a:graphicData uri="http://schemas.openxmlformats.org/presentationml/2006/ole">
                        <mc:AlternateContent xmlns:mc="http://schemas.openxmlformats.org/markup-compatibility/2006">
                          <mc:Choice xmlns:v="urn:schemas-microsoft-com:vml" Requires="v">
                            <p:oleObj spid="_x0000_s11" name="" r:id="rId5" imgW="368300" imgH="165100" progId="Equation.DSMT4">
                              <p:embed/>
                            </p:oleObj>
                          </mc:Choice>
                          <mc:Fallback>
                            <p:oleObj name="" r:id="rId5" imgW="368300" imgH="165100" progId="Equation.DSMT4">
                              <p:embed/>
                              <p:pic>
                                <p:nvPicPr>
                                  <p:cNvPr id="0" name="图片 2048"/>
                                  <p:cNvPicPr/>
                                  <p:nvPr/>
                                </p:nvPicPr>
                                <p:blipFill>
                                  <a:blip r:embed="rId6"/>
                                  <a:stretch>
                                    <a:fillRect/>
                                  </a:stretch>
                                </p:blipFill>
                                <p:spPr>
                                  <a:xfrm>
                                    <a:off x="8109" y="3482"/>
                                    <a:ext cx="991" cy="445"/>
                                  </a:xfrm>
                                  <a:prstGeom prst="rect">
                                    <a:avLst/>
                                  </a:prstGeom>
                                </p:spPr>
                              </p:pic>
                            </p:oleObj>
                          </mc:Fallback>
                        </mc:AlternateContent>
                      </a:graphicData>
                    </a:graphic>
                  </p:graphicFrame>
                </p:grpSp>
                <p:grpSp>
                  <p:nvGrpSpPr>
                    <p:cNvPr id="32" name="组合 31"/>
                    <p:cNvGrpSpPr/>
                    <p:nvPr/>
                  </p:nvGrpSpPr>
                  <p:grpSpPr>
                    <a:xfrm>
                      <a:off x="7455" y="4833"/>
                      <a:ext cx="1959" cy="1207"/>
                      <a:chOff x="7455" y="2905"/>
                      <a:chExt cx="1959" cy="1207"/>
                    </a:xfrm>
                  </p:grpSpPr>
                  <p:sp>
                    <p:nvSpPr>
                      <p:cNvPr id="33" name="矩形 32"/>
                      <p:cNvSpPr/>
                      <p:nvPr/>
                    </p:nvSpPr>
                    <p:spPr>
                      <a:xfrm>
                        <a:off x="7455" y="2905"/>
                        <a:ext cx="1959" cy="1207"/>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rPr>
                          <a:t>负样本</a:t>
                        </a:r>
                        <a:endParaRPr lang="zh-CN" altLang="en-US">
                          <a:latin typeface="楷体" panose="02010609060101010101" pitchFamily="49" charset="-122"/>
                          <a:ea typeface="楷体" panose="02010609060101010101" pitchFamily="49" charset="-122"/>
                        </a:endParaRPr>
                      </a:p>
                      <a:p>
                        <a:pPr algn="ctr"/>
                        <a:r>
                          <a:rPr lang="zh-CN" altLang="en-US">
                            <a:latin typeface="楷体" panose="02010609060101010101" pitchFamily="49" charset="-122"/>
                            <a:ea typeface="楷体" panose="02010609060101010101" pitchFamily="49" charset="-122"/>
                          </a:rPr>
                          <a:t>标签</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a:t>
                        </a:r>
                        <a:r>
                          <a:rPr lang="en-US" altLang="zh-CN"/>
                          <a:t>                     </a:t>
                        </a:r>
                        <a:endParaRPr lang="en-US" altLang="zh-CN"/>
                      </a:p>
                    </p:txBody>
                  </p:sp>
                  <p:graphicFrame>
                    <p:nvGraphicFramePr>
                      <p:cNvPr id="35" name="对象 34">
                        <a:hlinkClick r:id="" action="ppaction://ole?verb="/>
                      </p:cNvPr>
                      <p:cNvGraphicFramePr>
                        <a:graphicFrameLocks noChangeAspect="1"/>
                      </p:cNvGraphicFramePr>
                      <p:nvPr/>
                    </p:nvGraphicFramePr>
                    <p:xfrm>
                      <a:off x="8088" y="3476"/>
                      <a:ext cx="1060" cy="478"/>
                    </p:xfrm>
                    <a:graphic>
                      <a:graphicData uri="http://schemas.openxmlformats.org/presentationml/2006/ole">
                        <mc:AlternateContent xmlns:mc="http://schemas.openxmlformats.org/markup-compatibility/2006">
                          <mc:Choice xmlns:v="urn:schemas-microsoft-com:vml" Requires="v">
                            <p:oleObj spid="_x0000_s36" name="" r:id="rId7" imgW="393700" imgH="177165" progId="Equation.DSMT4">
                              <p:embed/>
                            </p:oleObj>
                          </mc:Choice>
                          <mc:Fallback>
                            <p:oleObj name="" r:id="rId7" imgW="393700" imgH="177165" progId="Equation.DSMT4">
                              <p:embed/>
                              <p:pic>
                                <p:nvPicPr>
                                  <p:cNvPr id="0" name="图片 2048"/>
                                  <p:cNvPicPr/>
                                  <p:nvPr/>
                                </p:nvPicPr>
                                <p:blipFill>
                                  <a:blip r:embed="rId8"/>
                                  <a:stretch>
                                    <a:fillRect/>
                                  </a:stretch>
                                </p:blipFill>
                                <p:spPr>
                                  <a:xfrm>
                                    <a:off x="8088" y="3476"/>
                                    <a:ext cx="1060" cy="478"/>
                                  </a:xfrm>
                                  <a:prstGeom prst="rect">
                                    <a:avLst/>
                                  </a:prstGeom>
                                </p:spPr>
                              </p:pic>
                            </p:oleObj>
                          </mc:Fallback>
                        </mc:AlternateContent>
                      </a:graphicData>
                    </a:graphic>
                  </p:graphicFrame>
                </p:grpSp>
                <p:sp>
                  <p:nvSpPr>
                    <p:cNvPr id="38" name="矩形 37"/>
                    <p:cNvSpPr/>
                    <p:nvPr/>
                  </p:nvSpPr>
                  <p:spPr>
                    <a:xfrm>
                      <a:off x="7323" y="2763"/>
                      <a:ext cx="2303" cy="3430"/>
                    </a:xfrm>
                    <a:prstGeom prst="rect">
                      <a:avLst/>
                    </a:prstGeom>
                    <a:noFill/>
                    <a:ln w="28575" cmpd="sng">
                      <a:solidFill>
                        <a:schemeClr val="accent6">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p>
                      <a:pPr algn="ctr"/>
                      <a:endParaRPr lang="en-US" altLang="zh-CN"/>
                    </a:p>
                  </p:txBody>
                </p:sp>
                <p:sp>
                  <p:nvSpPr>
                    <p:cNvPr id="43" name="矩形 42"/>
                    <p:cNvSpPr/>
                    <p:nvPr/>
                  </p:nvSpPr>
                  <p:spPr>
                    <a:xfrm>
                      <a:off x="10088" y="3864"/>
                      <a:ext cx="2090" cy="1207"/>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atin typeface="楷体" panose="02010609060101010101" pitchFamily="49" charset="-122"/>
                          <a:ea typeface="楷体" panose="02010609060101010101" pitchFamily="49" charset="-122"/>
                        </a:rPr>
                        <a:t>一个新的</a:t>
                      </a:r>
                      <a:endParaRPr lang="zh-CN">
                        <a:latin typeface="楷体" panose="02010609060101010101" pitchFamily="49" charset="-122"/>
                        <a:ea typeface="楷体" panose="02010609060101010101" pitchFamily="49" charset="-122"/>
                      </a:endParaRPr>
                    </a:p>
                    <a:p>
                      <a:pPr algn="ctr"/>
                      <a:r>
                        <a:rPr lang="zh-CN">
                          <a:latin typeface="楷体" panose="02010609060101010101" pitchFamily="49" charset="-122"/>
                          <a:ea typeface="楷体" panose="02010609060101010101" pitchFamily="49" charset="-122"/>
                        </a:rPr>
                        <a:t>数据</a:t>
                      </a:r>
                      <a:r>
                        <a:rPr>
                          <a:latin typeface="楷体" panose="02010609060101010101" pitchFamily="49" charset="-122"/>
                          <a:ea typeface="楷体" panose="02010609060101010101" pitchFamily="49" charset="-122"/>
                        </a:rPr>
                        <a:t>分布</a:t>
                      </a:r>
                      <a:r>
                        <a:rPr lang="en-US" altLang="zh-CN"/>
                        <a:t>                          </a:t>
                      </a:r>
                      <a:endParaRPr lang="en-US" altLang="zh-CN"/>
                    </a:p>
                  </p:txBody>
                </p:sp>
              </p:grpSp>
            </p:grpSp>
            <p:sp>
              <p:nvSpPr>
                <p:cNvPr id="50" name="圆角矩形 49"/>
                <p:cNvSpPr/>
                <p:nvPr/>
              </p:nvSpPr>
              <p:spPr>
                <a:xfrm>
                  <a:off x="10760" y="3586"/>
                  <a:ext cx="1624" cy="1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分类器</a:t>
                  </a:r>
                  <a:endParaRPr lang="zh-CN" altLang="en-US"/>
                </a:p>
              </p:txBody>
            </p:sp>
            <p:sp>
              <p:nvSpPr>
                <p:cNvPr id="53" name="文本框 52"/>
                <p:cNvSpPr txBox="1"/>
                <p:nvPr/>
              </p:nvSpPr>
              <p:spPr>
                <a:xfrm>
                  <a:off x="9615" y="3521"/>
                  <a:ext cx="1223" cy="580"/>
                </a:xfrm>
                <a:prstGeom prst="rect">
                  <a:avLst/>
                </a:prstGeom>
                <a:noFill/>
              </p:spPr>
              <p:txBody>
                <a:bodyPr wrap="square" rtlCol="0">
                  <a:spAutoFit/>
                </a:bodyPr>
                <a:p>
                  <a:r>
                    <a:rPr lang="en-US" altLang="zh-CN">
                      <a:latin typeface="楷体" panose="02010609060101010101" pitchFamily="49" charset="-122"/>
                      <a:ea typeface="楷体" panose="02010609060101010101" pitchFamily="49" charset="-122"/>
                      <a:cs typeface="楷体" panose="02010609060101010101" pitchFamily="49" charset="-122"/>
                    </a:rPr>
                    <a:t>train</a:t>
                  </a:r>
                  <a:endParaRPr lang="en-US" altLang="zh-CN">
                    <a:latin typeface="楷体" panose="02010609060101010101" pitchFamily="49" charset="-122"/>
                    <a:ea typeface="楷体" panose="02010609060101010101" pitchFamily="49" charset="-122"/>
                    <a:cs typeface="楷体" panose="02010609060101010101" pitchFamily="49" charset="-122"/>
                  </a:endParaRPr>
                </a:p>
              </p:txBody>
            </p:sp>
          </p:grpSp>
          <p:cxnSp>
            <p:nvCxnSpPr>
              <p:cNvPr id="55" name="直接箭头连接符 54"/>
              <p:cNvCxnSpPr/>
              <p:nvPr/>
            </p:nvCxnSpPr>
            <p:spPr>
              <a:xfrm>
                <a:off x="12076" y="4469"/>
                <a:ext cx="340" cy="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12417" y="4111"/>
                <a:ext cx="1418" cy="720"/>
                <a:chOff x="11283" y="6761"/>
                <a:chExt cx="1418" cy="720"/>
              </a:xfrm>
            </p:grpSpPr>
            <p:sp>
              <p:nvSpPr>
                <p:cNvPr id="56" name="流程图: 终止 55"/>
                <p:cNvSpPr/>
                <p:nvPr/>
              </p:nvSpPr>
              <p:spPr>
                <a:xfrm>
                  <a:off x="11283" y="6761"/>
                  <a:ext cx="1418" cy="720"/>
                </a:xfrm>
                <a:prstGeom prst="flowChartTerminator">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rPr>
                    <a:t>参数</a:t>
                  </a:r>
                  <a:r>
                    <a:rPr lang="en-US" altLang="zh-CN"/>
                    <a:t>   </a:t>
                  </a:r>
                  <a:r>
                    <a:rPr lang="zh-CN" altLang="en-US"/>
                    <a:t>。</a:t>
                  </a:r>
                  <a:endParaRPr lang="zh-CN" altLang="en-US"/>
                </a:p>
              </p:txBody>
            </p:sp>
            <p:graphicFrame>
              <p:nvGraphicFramePr>
                <p:cNvPr id="57" name="对象 56">
                  <a:hlinkClick r:id="" action="ppaction://ole?verb="/>
                </p:cNvPr>
                <p:cNvGraphicFramePr>
                  <a:graphicFrameLocks noChangeAspect="1"/>
                </p:cNvGraphicFramePr>
                <p:nvPr/>
              </p:nvGraphicFramePr>
              <p:xfrm>
                <a:off x="11912" y="6814"/>
                <a:ext cx="445" cy="616"/>
              </p:xfrm>
              <a:graphic>
                <a:graphicData uri="http://schemas.openxmlformats.org/presentationml/2006/ole">
                  <mc:AlternateContent xmlns:mc="http://schemas.openxmlformats.org/markup-compatibility/2006">
                    <mc:Choice xmlns:v="urn:schemas-microsoft-com:vml" Requires="v">
                      <p:oleObj spid="_x0000_s58" name="" r:id="rId9" imgW="165100" imgH="228600" progId="Equation.DSMT4">
                        <p:embed/>
                      </p:oleObj>
                    </mc:Choice>
                    <mc:Fallback>
                      <p:oleObj name="" r:id="rId9" imgW="165100" imgH="228600" progId="Equation.DSMT4">
                        <p:embed/>
                        <p:pic>
                          <p:nvPicPr>
                            <p:cNvPr id="0" name="图片 2048"/>
                            <p:cNvPicPr/>
                            <p:nvPr/>
                          </p:nvPicPr>
                          <p:blipFill>
                            <a:blip r:embed="rId10"/>
                            <a:stretch>
                              <a:fillRect/>
                            </a:stretch>
                          </p:blipFill>
                          <p:spPr>
                            <a:xfrm>
                              <a:off x="11912" y="6814"/>
                              <a:ext cx="445" cy="616"/>
                            </a:xfrm>
                            <a:prstGeom prst="rect">
                              <a:avLst/>
                            </a:prstGeom>
                          </p:spPr>
                        </p:pic>
                      </p:oleObj>
                    </mc:Fallback>
                  </mc:AlternateContent>
                </a:graphicData>
              </a:graphic>
            </p:graphicFrame>
          </p:grpSp>
        </p:grpSp>
        <p:grpSp>
          <p:nvGrpSpPr>
            <p:cNvPr id="65" name="组合 64"/>
            <p:cNvGrpSpPr/>
            <p:nvPr/>
          </p:nvGrpSpPr>
          <p:grpSpPr>
            <a:xfrm>
              <a:off x="748" y="3398"/>
              <a:ext cx="12994" cy="1320"/>
              <a:chOff x="748" y="3398"/>
              <a:chExt cx="12994" cy="1320"/>
            </a:xfrm>
          </p:grpSpPr>
          <p:sp>
            <p:nvSpPr>
              <p:cNvPr id="61" name="矩形 60"/>
              <p:cNvSpPr/>
              <p:nvPr/>
            </p:nvSpPr>
            <p:spPr>
              <a:xfrm>
                <a:off x="13210" y="4028"/>
                <a:ext cx="533" cy="69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748" y="3398"/>
                <a:ext cx="1126" cy="641"/>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肘形连接符 63"/>
              <p:cNvCxnSpPr>
                <a:stCxn id="61" idx="0"/>
                <a:endCxn id="62" idx="0"/>
              </p:cNvCxnSpPr>
              <p:nvPr/>
            </p:nvCxnSpPr>
            <p:spPr>
              <a:xfrm rot="16200000" flipV="1">
                <a:off x="7079" y="-2370"/>
                <a:ext cx="630" cy="12166"/>
              </a:xfrm>
              <a:prstGeom prst="bentConnector3">
                <a:avLst>
                  <a:gd name="adj1" fmla="val 254603"/>
                </a:avLst>
              </a:prstGeom>
              <a:ln w="22225"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grpSp>
      <p:graphicFrame>
        <p:nvGraphicFramePr>
          <p:cNvPr id="3" name="对象 2">
            <a:hlinkClick r:id="" action="ppaction://ole?verb="/>
          </p:cNvPr>
          <p:cNvGraphicFramePr>
            <a:graphicFrameLocks noChangeAspect="1"/>
          </p:cNvGraphicFramePr>
          <p:nvPr/>
        </p:nvGraphicFramePr>
        <p:xfrm>
          <a:off x="251460" y="4191635"/>
          <a:ext cx="6152515" cy="1832610"/>
        </p:xfrm>
        <a:graphic>
          <a:graphicData uri="http://schemas.openxmlformats.org/presentationml/2006/ole">
            <mc:AlternateContent xmlns:mc="http://schemas.openxmlformats.org/markup-compatibility/2006">
              <mc:Choice xmlns:v="urn:schemas-microsoft-com:vml" Requires="v">
                <p:oleObj spid="_x0000_s2049" name="" r:id="rId11" imgW="3759200" imgH="1117600" progId="Equation.DSMT4">
                  <p:embed/>
                </p:oleObj>
              </mc:Choice>
              <mc:Fallback>
                <p:oleObj name="" r:id="rId11" imgW="3759200" imgH="1117600" progId="Equation.DSMT4">
                  <p:embed/>
                  <p:pic>
                    <p:nvPicPr>
                      <p:cNvPr id="0" name="图片 2048"/>
                      <p:cNvPicPr/>
                      <p:nvPr/>
                    </p:nvPicPr>
                    <p:blipFill>
                      <a:blip r:embed="rId12"/>
                      <a:stretch>
                        <a:fillRect/>
                      </a:stretch>
                    </p:blipFill>
                    <p:spPr>
                      <a:xfrm>
                        <a:off x="251460" y="4191635"/>
                        <a:ext cx="6152515" cy="18326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535430" cy="460375"/>
          </a:xfrm>
          <a:prstGeom prst="rect">
            <a:avLst/>
          </a:prstGeom>
          <a:noFill/>
        </p:spPr>
        <p:txBody>
          <a:bodyPr wrap="none" rtlCol="0" anchor="t">
            <a:spAutoFit/>
          </a:bodyPr>
          <a:p>
            <a:pPr marL="285750" indent="-285750" algn="l">
              <a:buFont typeface="Wingdings" panose="05000000000000000000" charset="0"/>
              <a:buChar char="l"/>
            </a:pPr>
            <a:r>
              <a:rPr lang="en-US" altLang="zh-CN" sz="2400" dirty="0">
                <a:latin typeface="楷体" panose="02010609060101010101" pitchFamily="49" charset="-122"/>
                <a:ea typeface="楷体" panose="02010609060101010101" pitchFamily="49" charset="-122"/>
                <a:sym typeface="+mn-ea"/>
              </a:rPr>
              <a:t>NCE</a:t>
            </a:r>
            <a:r>
              <a:rPr lang="zh-CN" altLang="en-US" sz="2400" dirty="0">
                <a:latin typeface="楷体" panose="02010609060101010101" pitchFamily="49" charset="-122"/>
                <a:ea typeface="楷体" panose="02010609060101010101" pitchFamily="49" charset="-122"/>
                <a:sym typeface="+mn-ea"/>
              </a:rPr>
              <a:t>思想</a:t>
            </a:r>
            <a:endParaRPr lang="zh-CN" altLang="en-US" sz="2400" dirty="0">
              <a:latin typeface="楷体" panose="02010609060101010101" pitchFamily="49" charset="-122"/>
              <a:ea typeface="楷体" panose="02010609060101010101" pitchFamily="49" charset="-122"/>
              <a:sym typeface="+mn-ea"/>
            </a:endParaRPr>
          </a:p>
        </p:txBody>
      </p:sp>
      <p:grpSp>
        <p:nvGrpSpPr>
          <p:cNvPr id="75" name="组合 74"/>
          <p:cNvGrpSpPr/>
          <p:nvPr/>
        </p:nvGrpSpPr>
        <p:grpSpPr>
          <a:xfrm>
            <a:off x="143510" y="1412875"/>
            <a:ext cx="8138160" cy="1261110"/>
            <a:chOff x="-1702" y="3464"/>
            <a:chExt cx="12816" cy="1986"/>
          </a:xfrm>
        </p:grpSpPr>
        <p:sp>
          <p:nvSpPr>
            <p:cNvPr id="27" name="矩形 26"/>
            <p:cNvSpPr/>
            <p:nvPr/>
          </p:nvSpPr>
          <p:spPr>
            <a:xfrm>
              <a:off x="2579" y="4381"/>
              <a:ext cx="1263" cy="69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3888" y="4381"/>
              <a:ext cx="1389" cy="69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2" name="组合 71"/>
            <p:cNvGrpSpPr/>
            <p:nvPr/>
          </p:nvGrpSpPr>
          <p:grpSpPr>
            <a:xfrm>
              <a:off x="-1702" y="3464"/>
              <a:ext cx="12816" cy="1986"/>
              <a:chOff x="1027" y="1800"/>
              <a:chExt cx="12816" cy="1986"/>
            </a:xfrm>
          </p:grpSpPr>
          <p:graphicFrame>
            <p:nvGraphicFramePr>
              <p:cNvPr id="7" name="对象 6">
                <a:hlinkClick r:id="" action="ppaction://ole?verb="/>
              </p:cNvPr>
              <p:cNvGraphicFramePr>
                <a:graphicFrameLocks noChangeAspect="1"/>
              </p:cNvGraphicFramePr>
              <p:nvPr/>
            </p:nvGraphicFramePr>
            <p:xfrm>
              <a:off x="1027" y="2485"/>
              <a:ext cx="7102" cy="1301"/>
            </p:xfrm>
            <a:graphic>
              <a:graphicData uri="http://schemas.openxmlformats.org/presentationml/2006/ole">
                <mc:AlternateContent xmlns:mc="http://schemas.openxmlformats.org/markup-compatibility/2006">
                  <mc:Choice xmlns:v="urn:schemas-microsoft-com:vml" Requires="v">
                    <p:oleObj spid="_x0000_s13" name="" r:id="rId1" imgW="2362200" imgH="431800" progId="Equation.DSMT4">
                      <p:embed/>
                    </p:oleObj>
                  </mc:Choice>
                  <mc:Fallback>
                    <p:oleObj name="" r:id="rId1" imgW="2362200" imgH="431800" progId="Equation.DSMT4">
                      <p:embed/>
                      <p:pic>
                        <p:nvPicPr>
                          <p:cNvPr id="0" name="图片 2048"/>
                          <p:cNvPicPr/>
                          <p:nvPr/>
                        </p:nvPicPr>
                        <p:blipFill>
                          <a:blip r:embed="rId2"/>
                          <a:stretch>
                            <a:fillRect/>
                          </a:stretch>
                        </p:blipFill>
                        <p:spPr>
                          <a:xfrm>
                            <a:off x="1027" y="2485"/>
                            <a:ext cx="7102" cy="1301"/>
                          </a:xfrm>
                          <a:prstGeom prst="rect">
                            <a:avLst/>
                          </a:prstGeom>
                        </p:spPr>
                      </p:pic>
                    </p:oleObj>
                  </mc:Fallback>
                </mc:AlternateContent>
              </a:graphicData>
            </a:graphic>
          </p:graphicFrame>
          <p:cxnSp>
            <p:nvCxnSpPr>
              <p:cNvPr id="30" name="肘形连接符 29"/>
              <p:cNvCxnSpPr/>
              <p:nvPr/>
            </p:nvCxnSpPr>
            <p:spPr>
              <a:xfrm rot="16200000">
                <a:off x="5799" y="2025"/>
                <a:ext cx="645" cy="778"/>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511" y="1800"/>
                <a:ext cx="2797" cy="796"/>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cs typeface="楷体" panose="02010609060101010101" pitchFamily="49" charset="-122"/>
                  </a:rPr>
                  <a:t>未归一化目标实体的</a:t>
                </a:r>
                <a:r>
                  <a:rPr lang="en-US" altLang="zh-CN">
                    <a:latin typeface="楷体" panose="02010609060101010101" pitchFamily="49" charset="-122"/>
                    <a:ea typeface="楷体" panose="02010609060101010101" pitchFamily="49" charset="-122"/>
                    <a:cs typeface="楷体" panose="02010609060101010101" pitchFamily="49" charset="-122"/>
                  </a:rPr>
                  <a:t>score</a:t>
                </a:r>
                <a:endParaRPr lang="en-US" altLang="zh-CN">
                  <a:latin typeface="楷体" panose="02010609060101010101" pitchFamily="49" charset="-122"/>
                  <a:ea typeface="楷体" panose="02010609060101010101" pitchFamily="49" charset="-122"/>
                  <a:cs typeface="楷体" panose="02010609060101010101" pitchFamily="49" charset="-122"/>
                </a:endParaRPr>
              </a:p>
            </p:txBody>
          </p:sp>
          <p:cxnSp>
            <p:nvCxnSpPr>
              <p:cNvPr id="40" name="直接箭头连接符 39"/>
              <p:cNvCxnSpPr/>
              <p:nvPr/>
            </p:nvCxnSpPr>
            <p:spPr>
              <a:xfrm>
                <a:off x="8001" y="3114"/>
                <a:ext cx="75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8737" y="2749"/>
                <a:ext cx="2099" cy="713"/>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cs typeface="楷体" panose="02010609060101010101" pitchFamily="49" charset="-122"/>
                  </a:rPr>
                  <a:t>归一化因子</a:t>
                </a:r>
                <a:endParaRPr lang="en-US" altLang="zh-CN">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44" name="对象 43">
                <a:hlinkClick r:id="" action="ppaction://ole?verb="/>
              </p:cNvPr>
              <p:cNvGraphicFramePr>
                <a:graphicFrameLocks noChangeAspect="1"/>
              </p:cNvGraphicFramePr>
              <p:nvPr/>
            </p:nvGraphicFramePr>
            <p:xfrm>
              <a:off x="10800" y="2755"/>
              <a:ext cx="3043" cy="655"/>
            </p:xfrm>
            <a:graphic>
              <a:graphicData uri="http://schemas.openxmlformats.org/presentationml/2006/ole">
                <mc:AlternateContent xmlns:mc="http://schemas.openxmlformats.org/markup-compatibility/2006">
                  <mc:Choice xmlns:v="urn:schemas-microsoft-com:vml" Requires="v">
                    <p:oleObj spid="_x0000_s45" name="" r:id="rId3" imgW="1066800" imgH="228600" progId="Equation.DSMT4">
                      <p:embed/>
                    </p:oleObj>
                  </mc:Choice>
                  <mc:Fallback>
                    <p:oleObj name="" r:id="rId3" imgW="1066800" imgH="228600" progId="Equation.DSMT4">
                      <p:embed/>
                      <p:pic>
                        <p:nvPicPr>
                          <p:cNvPr id="0" name="图片 2048"/>
                          <p:cNvPicPr/>
                          <p:nvPr/>
                        </p:nvPicPr>
                        <p:blipFill>
                          <a:blip r:embed="rId4"/>
                          <a:stretch>
                            <a:fillRect/>
                          </a:stretch>
                        </p:blipFill>
                        <p:spPr>
                          <a:xfrm>
                            <a:off x="10800" y="2755"/>
                            <a:ext cx="3043" cy="655"/>
                          </a:xfrm>
                          <a:prstGeom prst="rect">
                            <a:avLst/>
                          </a:prstGeom>
                        </p:spPr>
                      </p:pic>
                    </p:oleObj>
                  </mc:Fallback>
                </mc:AlternateContent>
              </a:graphicData>
            </a:graphic>
          </p:graphicFrame>
        </p:grpSp>
      </p:grpSp>
      <p:graphicFrame>
        <p:nvGraphicFramePr>
          <p:cNvPr id="48" name="对象 47">
            <a:hlinkClick r:id="" action="ppaction://ole?verb="/>
          </p:cNvPr>
          <p:cNvGraphicFramePr>
            <a:graphicFrameLocks noChangeAspect="1"/>
          </p:cNvGraphicFramePr>
          <p:nvPr/>
        </p:nvGraphicFramePr>
        <p:xfrm>
          <a:off x="179705" y="2781300"/>
          <a:ext cx="8418830" cy="1390650"/>
        </p:xfrm>
        <a:graphic>
          <a:graphicData uri="http://schemas.openxmlformats.org/presentationml/2006/ole">
            <mc:AlternateContent xmlns:mc="http://schemas.openxmlformats.org/markup-compatibility/2006">
              <mc:Choice xmlns:v="urn:schemas-microsoft-com:vml" Requires="v">
                <p:oleObj spid="_x0000_s51" name="" r:id="rId5" imgW="4470400" imgH="736600" progId="Equation.DSMT4">
                  <p:embed/>
                </p:oleObj>
              </mc:Choice>
              <mc:Fallback>
                <p:oleObj name="" r:id="rId5" imgW="4470400" imgH="736600" progId="Equation.DSMT4">
                  <p:embed/>
                  <p:pic>
                    <p:nvPicPr>
                      <p:cNvPr id="0" name="图片 2048"/>
                      <p:cNvPicPr/>
                      <p:nvPr/>
                    </p:nvPicPr>
                    <p:blipFill>
                      <a:blip r:embed="rId6"/>
                      <a:stretch>
                        <a:fillRect/>
                      </a:stretch>
                    </p:blipFill>
                    <p:spPr>
                      <a:xfrm>
                        <a:off x="179705" y="2781300"/>
                        <a:ext cx="8418830" cy="1390650"/>
                      </a:xfrm>
                      <a:prstGeom prst="rect">
                        <a:avLst/>
                      </a:prstGeom>
                    </p:spPr>
                  </p:pic>
                </p:oleObj>
              </mc:Fallback>
            </mc:AlternateContent>
          </a:graphicData>
        </a:graphic>
      </p:graphicFrame>
      <p:sp>
        <p:nvSpPr>
          <p:cNvPr id="52" name="矩形 51"/>
          <p:cNvSpPr/>
          <p:nvPr/>
        </p:nvSpPr>
        <p:spPr>
          <a:xfrm>
            <a:off x="1835785" y="3374390"/>
            <a:ext cx="6683375" cy="87376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3" name="肘形连接符 62"/>
          <p:cNvCxnSpPr/>
          <p:nvPr/>
        </p:nvCxnSpPr>
        <p:spPr>
          <a:xfrm flipV="1">
            <a:off x="5580380" y="3068955"/>
            <a:ext cx="431800" cy="288290"/>
          </a:xfrm>
          <a:prstGeom prst="bentConnector3">
            <a:avLst>
              <a:gd name="adj1" fmla="val 50147"/>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7" name="对象 66">
            <a:hlinkClick r:id="" action="ppaction://ole?verb="/>
          </p:cNvPr>
          <p:cNvGraphicFramePr>
            <a:graphicFrameLocks noChangeAspect="1"/>
          </p:cNvGraphicFramePr>
          <p:nvPr/>
        </p:nvGraphicFramePr>
        <p:xfrm>
          <a:off x="6084571" y="2852738"/>
          <a:ext cx="1844675" cy="438150"/>
        </p:xfrm>
        <a:graphic>
          <a:graphicData uri="http://schemas.openxmlformats.org/presentationml/2006/ole">
            <mc:AlternateContent xmlns:mc="http://schemas.openxmlformats.org/markup-compatibility/2006">
              <mc:Choice xmlns:v="urn:schemas-microsoft-com:vml" Requires="v">
                <p:oleObj spid="_x0000_s68" name="" r:id="rId7" imgW="965200" imgH="228600" progId="Equation.DSMT4">
                  <p:embed/>
                </p:oleObj>
              </mc:Choice>
              <mc:Fallback>
                <p:oleObj name="" r:id="rId7" imgW="965200" imgH="228600" progId="Equation.DSMT4">
                  <p:embed/>
                  <p:pic>
                    <p:nvPicPr>
                      <p:cNvPr id="0" name="图片 2048"/>
                      <p:cNvPicPr/>
                      <p:nvPr/>
                    </p:nvPicPr>
                    <p:blipFill>
                      <a:blip r:embed="rId8"/>
                      <a:stretch>
                        <a:fillRect/>
                      </a:stretch>
                    </p:blipFill>
                    <p:spPr>
                      <a:xfrm>
                        <a:off x="6084571" y="2852738"/>
                        <a:ext cx="1844675" cy="438150"/>
                      </a:xfrm>
                      <a:prstGeom prst="rect">
                        <a:avLst/>
                      </a:prstGeom>
                    </p:spPr>
                  </p:pic>
                </p:oleObj>
              </mc:Fallback>
            </mc:AlternateContent>
          </a:graphicData>
        </a:graphic>
      </p:graphicFrame>
      <p:graphicFrame>
        <p:nvGraphicFramePr>
          <p:cNvPr id="73" name="对象 72">
            <a:hlinkClick r:id="" action="ppaction://ole?verb="/>
          </p:cNvPr>
          <p:cNvGraphicFramePr>
            <a:graphicFrameLocks noChangeAspect="1"/>
          </p:cNvGraphicFramePr>
          <p:nvPr/>
        </p:nvGraphicFramePr>
        <p:xfrm>
          <a:off x="179388" y="4441190"/>
          <a:ext cx="7175500" cy="1652905"/>
        </p:xfrm>
        <a:graphic>
          <a:graphicData uri="http://schemas.openxmlformats.org/presentationml/2006/ole">
            <mc:AlternateContent xmlns:mc="http://schemas.openxmlformats.org/markup-compatibility/2006">
              <mc:Choice xmlns:v="urn:schemas-microsoft-com:vml" Requires="v">
                <p:oleObj spid="_x0000_s74" name="" r:id="rId9" imgW="3759200" imgH="862965" progId="Equation.DSMT4">
                  <p:embed/>
                </p:oleObj>
              </mc:Choice>
              <mc:Fallback>
                <p:oleObj name="" r:id="rId9" imgW="3759200" imgH="862965" progId="Equation.DSMT4">
                  <p:embed/>
                  <p:pic>
                    <p:nvPicPr>
                      <p:cNvPr id="0" name="图片 2048"/>
                      <p:cNvPicPr/>
                      <p:nvPr/>
                    </p:nvPicPr>
                    <p:blipFill>
                      <a:blip r:embed="rId10"/>
                      <a:stretch>
                        <a:fillRect/>
                      </a:stretch>
                    </p:blipFill>
                    <p:spPr>
                      <a:xfrm>
                        <a:off x="179388" y="4441190"/>
                        <a:ext cx="7175500" cy="1652905"/>
                      </a:xfrm>
                      <a:prstGeom prst="rect">
                        <a:avLst/>
                      </a:prstGeom>
                    </p:spPr>
                  </p:pic>
                </p:oleObj>
              </mc:Fallback>
            </mc:AlternateContent>
          </a:graphicData>
        </a:graphic>
      </p:graphicFrame>
      <p:sp>
        <p:nvSpPr>
          <p:cNvPr id="76" name="矩形 75"/>
          <p:cNvSpPr/>
          <p:nvPr/>
        </p:nvSpPr>
        <p:spPr>
          <a:xfrm>
            <a:off x="2555875" y="5340985"/>
            <a:ext cx="4131945" cy="73279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7" name="对象 76">
            <a:hlinkClick r:id="" action="ppaction://ole?verb="/>
          </p:cNvPr>
          <p:cNvGraphicFramePr>
            <a:graphicFrameLocks noChangeAspect="1"/>
          </p:cNvGraphicFramePr>
          <p:nvPr/>
        </p:nvGraphicFramePr>
        <p:xfrm>
          <a:off x="7031039" y="5512753"/>
          <a:ext cx="2112010" cy="389890"/>
        </p:xfrm>
        <a:graphic>
          <a:graphicData uri="http://schemas.openxmlformats.org/presentationml/2006/ole">
            <mc:AlternateContent xmlns:mc="http://schemas.openxmlformats.org/markup-compatibility/2006">
              <mc:Choice xmlns:v="urn:schemas-microsoft-com:vml" Requires="v">
                <p:oleObj spid="_x0000_s78" name="" r:id="rId11" imgW="1104900" imgH="203200" progId="Equation.DSMT4">
                  <p:embed/>
                </p:oleObj>
              </mc:Choice>
              <mc:Fallback>
                <p:oleObj name="" r:id="rId11" imgW="1104900" imgH="203200" progId="Equation.DSMT4">
                  <p:embed/>
                  <p:pic>
                    <p:nvPicPr>
                      <p:cNvPr id="0" name="图片 2048"/>
                      <p:cNvPicPr/>
                      <p:nvPr/>
                    </p:nvPicPr>
                    <p:blipFill>
                      <a:blip r:embed="rId12"/>
                      <a:stretch>
                        <a:fillRect/>
                      </a:stretch>
                    </p:blipFill>
                    <p:spPr>
                      <a:xfrm>
                        <a:off x="7031039" y="5512753"/>
                        <a:ext cx="2112010" cy="389890"/>
                      </a:xfrm>
                      <a:prstGeom prst="rect">
                        <a:avLst/>
                      </a:prstGeom>
                    </p:spPr>
                  </p:pic>
                </p:oleObj>
              </mc:Fallback>
            </mc:AlternateContent>
          </a:graphicData>
        </a:graphic>
      </p:graphicFrame>
      <p:cxnSp>
        <p:nvCxnSpPr>
          <p:cNvPr id="79" name="直接箭头连接符 78"/>
          <p:cNvCxnSpPr/>
          <p:nvPr/>
        </p:nvCxnSpPr>
        <p:spPr>
          <a:xfrm>
            <a:off x="6660515" y="5704840"/>
            <a:ext cx="34544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005955" y="5538470"/>
            <a:ext cx="2051685" cy="36576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535430" cy="460375"/>
          </a:xfrm>
          <a:prstGeom prst="rect">
            <a:avLst/>
          </a:prstGeom>
          <a:noFill/>
        </p:spPr>
        <p:txBody>
          <a:bodyPr wrap="none" rtlCol="0" anchor="t">
            <a:spAutoFit/>
          </a:bodyPr>
          <a:p>
            <a:pPr marL="285750" indent="-285750" algn="l">
              <a:buFont typeface="Wingdings" panose="05000000000000000000" charset="0"/>
              <a:buChar char="l"/>
            </a:pPr>
            <a:r>
              <a:rPr lang="en-US" altLang="zh-CN" sz="2400" dirty="0">
                <a:latin typeface="楷体" panose="02010609060101010101" pitchFamily="49" charset="-122"/>
                <a:ea typeface="楷体" panose="02010609060101010101" pitchFamily="49" charset="-122"/>
                <a:sym typeface="+mn-ea"/>
              </a:rPr>
              <a:t>NCE</a:t>
            </a:r>
            <a:r>
              <a:rPr lang="zh-CN" altLang="en-US" sz="2400" dirty="0">
                <a:latin typeface="楷体" panose="02010609060101010101" pitchFamily="49" charset="-122"/>
                <a:ea typeface="楷体" panose="02010609060101010101" pitchFamily="49" charset="-122"/>
                <a:sym typeface="+mn-ea"/>
              </a:rPr>
              <a:t>思想</a:t>
            </a:r>
            <a:endParaRPr lang="zh-CN" altLang="en-US" sz="2400" dirty="0">
              <a:latin typeface="楷体" panose="02010609060101010101" pitchFamily="49" charset="-122"/>
              <a:ea typeface="楷体" panose="02010609060101010101" pitchFamily="49" charset="-122"/>
              <a:sym typeface="+mn-ea"/>
            </a:endParaRPr>
          </a:p>
        </p:txBody>
      </p:sp>
      <p:graphicFrame>
        <p:nvGraphicFramePr>
          <p:cNvPr id="2" name="对象 1">
            <a:hlinkClick r:id="" action="ppaction://ole?verb="/>
          </p:cNvPr>
          <p:cNvGraphicFramePr>
            <a:graphicFrameLocks noChangeAspect="1"/>
          </p:cNvGraphicFramePr>
          <p:nvPr/>
        </p:nvGraphicFramePr>
        <p:xfrm>
          <a:off x="193358" y="1557020"/>
          <a:ext cx="8892540" cy="4465955"/>
        </p:xfrm>
        <a:graphic>
          <a:graphicData uri="http://schemas.openxmlformats.org/presentationml/2006/ole">
            <mc:AlternateContent xmlns:mc="http://schemas.openxmlformats.org/markup-compatibility/2006">
              <mc:Choice xmlns:v="urn:schemas-microsoft-com:vml" Requires="v">
                <p:oleObj spid="_x0000_s3" name="" r:id="rId1" imgW="4775200" imgH="2387600" progId="Equation.DSMT4">
                  <p:embed/>
                </p:oleObj>
              </mc:Choice>
              <mc:Fallback>
                <p:oleObj name="" r:id="rId1" imgW="4775200" imgH="2387600" progId="Equation.DSMT4">
                  <p:embed/>
                  <p:pic>
                    <p:nvPicPr>
                      <p:cNvPr id="0" name="图片 2048"/>
                      <p:cNvPicPr/>
                      <p:nvPr/>
                    </p:nvPicPr>
                    <p:blipFill>
                      <a:blip r:embed="rId2"/>
                      <a:stretch>
                        <a:fillRect/>
                      </a:stretch>
                    </p:blipFill>
                    <p:spPr>
                      <a:xfrm>
                        <a:off x="193358" y="1557020"/>
                        <a:ext cx="8892540" cy="4465955"/>
                      </a:xfrm>
                      <a:prstGeom prst="rect">
                        <a:avLst/>
                      </a:prstGeom>
                    </p:spPr>
                  </p:pic>
                </p:oleObj>
              </mc:Fallback>
            </mc:AlternateContent>
          </a:graphicData>
        </a:graphic>
      </p:graphicFrame>
      <p:sp>
        <p:nvSpPr>
          <p:cNvPr id="5" name="矩形 4"/>
          <p:cNvSpPr/>
          <p:nvPr/>
        </p:nvSpPr>
        <p:spPr>
          <a:xfrm>
            <a:off x="4211955" y="5247640"/>
            <a:ext cx="2296795" cy="802005"/>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0630" y="4437380"/>
            <a:ext cx="6000115" cy="718185"/>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肘形连接符 7"/>
          <p:cNvCxnSpPr/>
          <p:nvPr/>
        </p:nvCxnSpPr>
        <p:spPr>
          <a:xfrm flipV="1">
            <a:off x="5724525" y="4123055"/>
            <a:ext cx="431800" cy="288290"/>
          </a:xfrm>
          <a:prstGeom prst="bentConnector3">
            <a:avLst>
              <a:gd name="adj1" fmla="val 117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对象 10">
            <a:hlinkClick r:id="" action="ppaction://ole?verb="/>
          </p:cNvPr>
          <p:cNvGraphicFramePr>
            <a:graphicFrameLocks noChangeAspect="1"/>
          </p:cNvGraphicFramePr>
          <p:nvPr/>
        </p:nvGraphicFramePr>
        <p:xfrm>
          <a:off x="6095365" y="3915410"/>
          <a:ext cx="3048635" cy="389890"/>
        </p:xfrm>
        <a:graphic>
          <a:graphicData uri="http://schemas.openxmlformats.org/presentationml/2006/ole">
            <mc:AlternateContent xmlns:mc="http://schemas.openxmlformats.org/markup-compatibility/2006">
              <mc:Choice xmlns:v="urn:schemas-microsoft-com:vml" Requires="v">
                <p:oleObj spid="_x0000_s12" name="" r:id="rId3" imgW="1562100" imgH="203200" progId="Equation.DSMT4">
                  <p:embed/>
                </p:oleObj>
              </mc:Choice>
              <mc:Fallback>
                <p:oleObj name="" r:id="rId3" imgW="1562100" imgH="203200" progId="Equation.DSMT4">
                  <p:embed/>
                  <p:pic>
                    <p:nvPicPr>
                      <p:cNvPr id="0" name="图片 2048"/>
                      <p:cNvPicPr/>
                      <p:nvPr/>
                    </p:nvPicPr>
                    <p:blipFill>
                      <a:blip r:embed="rId4"/>
                      <a:stretch>
                        <a:fillRect/>
                      </a:stretch>
                    </p:blipFill>
                    <p:spPr>
                      <a:xfrm>
                        <a:off x="6095365" y="3915410"/>
                        <a:ext cx="3048635" cy="389890"/>
                      </a:xfrm>
                      <a:prstGeom prst="rect">
                        <a:avLst/>
                      </a:prstGeom>
                    </p:spPr>
                  </p:pic>
                </p:oleObj>
              </mc:Fallback>
            </mc:AlternateContent>
          </a:graphicData>
        </a:graphic>
      </p:graphicFrame>
      <p:sp>
        <p:nvSpPr>
          <p:cNvPr id="14" name="矩形 13"/>
          <p:cNvSpPr/>
          <p:nvPr/>
        </p:nvSpPr>
        <p:spPr>
          <a:xfrm>
            <a:off x="6095365" y="3890645"/>
            <a:ext cx="2991485" cy="431800"/>
          </a:xfrm>
          <a:prstGeom prst="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6878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模型改进</a:t>
            </a:r>
            <a:endParaRPr lang="zh-CN" altLang="en-US" sz="2400" dirty="0">
              <a:latin typeface="楷体" panose="02010609060101010101" pitchFamily="49" charset="-122"/>
              <a:ea typeface="楷体" panose="02010609060101010101" pitchFamily="49" charset="-122"/>
              <a:sym typeface="+mn-ea"/>
            </a:endParaRPr>
          </a:p>
        </p:txBody>
      </p:sp>
      <p:sp>
        <p:nvSpPr>
          <p:cNvPr id="13" name="文本框 12"/>
          <p:cNvSpPr txBox="1"/>
          <p:nvPr/>
        </p:nvSpPr>
        <p:spPr>
          <a:xfrm>
            <a:off x="323850" y="1628775"/>
            <a:ext cx="8331835" cy="39878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假设冗余数据和非冗余数据的条件概率分别服从两个</a:t>
            </a:r>
            <a:r>
              <a:rPr lang="en-US" altLang="zh-CN" sz="2000">
                <a:latin typeface="楷体" panose="02010609060101010101" pitchFamily="49" charset="-122"/>
                <a:ea typeface="楷体" panose="02010609060101010101" pitchFamily="49" charset="-122"/>
                <a:cs typeface="楷体" panose="02010609060101010101" pitchFamily="49" charset="-122"/>
              </a:rPr>
              <a:t>Gibbs</a:t>
            </a:r>
            <a:r>
              <a:rPr lang="zh-CN" altLang="en-US" sz="2000">
                <a:latin typeface="楷体" panose="02010609060101010101" pitchFamily="49" charset="-122"/>
                <a:ea typeface="楷体" panose="02010609060101010101" pitchFamily="49" charset="-122"/>
                <a:cs typeface="楷体" panose="02010609060101010101" pitchFamily="49" charset="-122"/>
              </a:rPr>
              <a:t>分布</a:t>
            </a:r>
            <a:r>
              <a:rPr lang="en-US" altLang="zh-CN" sz="2000">
                <a:latin typeface="楷体" panose="02010609060101010101" pitchFamily="49" charset="-122"/>
                <a:ea typeface="楷体" panose="02010609060101010101" pitchFamily="49" charset="-122"/>
                <a:cs typeface="楷体" panose="02010609060101010101" pitchFamily="49" charset="-122"/>
              </a:rPr>
              <a:t>           </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
        <p:nvSpPr>
          <p:cNvPr id="15" name="文本框 14"/>
          <p:cNvSpPr txBox="1"/>
          <p:nvPr/>
        </p:nvSpPr>
        <p:spPr>
          <a:xfrm>
            <a:off x="323850" y="2348865"/>
            <a:ext cx="7806690" cy="39878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cs typeface="楷体" panose="02010609060101010101" pitchFamily="49" charset="-122"/>
              </a:rPr>
              <a:t>目标函数：</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19" name="对象 18">
            <a:hlinkClick r:id="" action="ppaction://ole?verb="/>
          </p:cNvPr>
          <p:cNvGraphicFramePr>
            <a:graphicFrameLocks noChangeAspect="1"/>
          </p:cNvGraphicFramePr>
          <p:nvPr/>
        </p:nvGraphicFramePr>
        <p:xfrm>
          <a:off x="1619568" y="2060893"/>
          <a:ext cx="3889375" cy="1054735"/>
        </p:xfrm>
        <a:graphic>
          <a:graphicData uri="http://schemas.openxmlformats.org/presentationml/2006/ole">
            <mc:AlternateContent xmlns:mc="http://schemas.openxmlformats.org/markup-compatibility/2006">
              <mc:Choice xmlns:v="urn:schemas-microsoft-com:vml" Requires="v">
                <p:oleObj spid="_x0000_s2049" name="" r:id="rId1" imgW="1828800" imgH="495300" progId="Equation.DSMT4">
                  <p:embed/>
                </p:oleObj>
              </mc:Choice>
              <mc:Fallback>
                <p:oleObj name="" r:id="rId1" imgW="1828800" imgH="495300" progId="Equation.DSMT4">
                  <p:embed/>
                  <p:pic>
                    <p:nvPicPr>
                      <p:cNvPr id="0" name="图片 2048"/>
                      <p:cNvPicPr/>
                      <p:nvPr/>
                    </p:nvPicPr>
                    <p:blipFill>
                      <a:blip r:embed="rId2"/>
                      <a:stretch>
                        <a:fillRect/>
                      </a:stretch>
                    </p:blipFill>
                    <p:spPr>
                      <a:xfrm>
                        <a:off x="1619568" y="2060893"/>
                        <a:ext cx="3889375" cy="105473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7380605" y="1628458"/>
          <a:ext cx="845820" cy="412115"/>
        </p:xfrm>
        <a:graphic>
          <a:graphicData uri="http://schemas.openxmlformats.org/presentationml/2006/ole">
            <mc:AlternateContent xmlns:mc="http://schemas.openxmlformats.org/markup-compatibility/2006">
              <mc:Choice xmlns:v="urn:schemas-microsoft-com:vml" Requires="v">
                <p:oleObj spid="_x0000_s22" name="" r:id="rId3" imgW="495300" imgH="241300" progId="Equation.DSMT4">
                  <p:embed/>
                </p:oleObj>
              </mc:Choice>
              <mc:Fallback>
                <p:oleObj name="" r:id="rId3" imgW="495300" imgH="241300" progId="Equation.DSMT4">
                  <p:embed/>
                  <p:pic>
                    <p:nvPicPr>
                      <p:cNvPr id="0" name="图片 2048"/>
                      <p:cNvPicPr/>
                      <p:nvPr/>
                    </p:nvPicPr>
                    <p:blipFill>
                      <a:blip r:embed="rId4"/>
                      <a:stretch>
                        <a:fillRect/>
                      </a:stretch>
                    </p:blipFill>
                    <p:spPr>
                      <a:xfrm>
                        <a:off x="7380605" y="1628458"/>
                        <a:ext cx="845820" cy="41211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578928" y="3402013"/>
          <a:ext cx="4700905" cy="1461135"/>
        </p:xfrm>
        <a:graphic>
          <a:graphicData uri="http://schemas.openxmlformats.org/presentationml/2006/ole">
            <mc:AlternateContent xmlns:mc="http://schemas.openxmlformats.org/markup-compatibility/2006">
              <mc:Choice xmlns:v="urn:schemas-microsoft-com:vml" Requires="v">
                <p:oleObj spid="_x0000_s14" name="" r:id="rId5" imgW="2209800" imgH="685800" progId="Equation.DSMT4">
                  <p:embed/>
                </p:oleObj>
              </mc:Choice>
              <mc:Fallback>
                <p:oleObj name="" r:id="rId5" imgW="2209800" imgH="685800" progId="Equation.DSMT4">
                  <p:embed/>
                  <p:pic>
                    <p:nvPicPr>
                      <p:cNvPr id="0" name="图片 2048"/>
                      <p:cNvPicPr/>
                      <p:nvPr/>
                    </p:nvPicPr>
                    <p:blipFill>
                      <a:blip r:embed="rId6"/>
                      <a:stretch>
                        <a:fillRect/>
                      </a:stretch>
                    </p:blipFill>
                    <p:spPr>
                      <a:xfrm>
                        <a:off x="1578928" y="3402013"/>
                        <a:ext cx="4700905" cy="1461135"/>
                      </a:xfrm>
                      <a:prstGeom prst="rect">
                        <a:avLst/>
                      </a:prstGeom>
                    </p:spPr>
                  </p:pic>
                </p:oleObj>
              </mc:Fallback>
            </mc:AlternateContent>
          </a:graphicData>
        </a:graphic>
      </p:graphicFrame>
      <p:cxnSp>
        <p:nvCxnSpPr>
          <p:cNvPr id="17" name="直接箭头连接符 16"/>
          <p:cNvCxnSpPr/>
          <p:nvPr/>
        </p:nvCxnSpPr>
        <p:spPr>
          <a:xfrm>
            <a:off x="3636010" y="2997200"/>
            <a:ext cx="0" cy="431800"/>
          </a:xfrm>
          <a:prstGeom prst="straightConnector1">
            <a:avLst/>
          </a:prstGeom>
          <a:ln w="47625" cmpd="sng">
            <a:solidFill>
              <a:srgbClr val="C00000">
                <a:alpha val="97000"/>
              </a:srgbClr>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733743" y="4876800"/>
          <a:ext cx="7663180" cy="1186815"/>
        </p:xfrm>
        <a:graphic>
          <a:graphicData uri="http://schemas.openxmlformats.org/presentationml/2006/ole">
            <mc:AlternateContent xmlns:mc="http://schemas.openxmlformats.org/markup-compatibility/2006">
              <mc:Choice xmlns:v="urn:schemas-microsoft-com:vml" Requires="v">
                <p:oleObj spid="_x0000_s3" name="" r:id="rId7" imgW="4114800" imgH="634365" progId="Equation.DSMT4">
                  <p:embed/>
                </p:oleObj>
              </mc:Choice>
              <mc:Fallback>
                <p:oleObj name="" r:id="rId7" imgW="4114800" imgH="634365" progId="Equation.DSMT4">
                  <p:embed/>
                  <p:pic>
                    <p:nvPicPr>
                      <p:cNvPr id="0" name="图片 2048"/>
                      <p:cNvPicPr/>
                      <p:nvPr/>
                    </p:nvPicPr>
                    <p:blipFill>
                      <a:blip r:embed="rId8"/>
                      <a:stretch>
                        <a:fillRect/>
                      </a:stretch>
                    </p:blipFill>
                    <p:spPr>
                      <a:xfrm>
                        <a:off x="733743" y="4876800"/>
                        <a:ext cx="7663180" cy="11868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研究内容三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317" y="1045528"/>
            <a:ext cx="1992630" cy="460375"/>
          </a:xfrm>
          <a:prstGeom prst="rect">
            <a:avLst/>
          </a:prstGeom>
          <a:noFill/>
        </p:spPr>
        <p:txBody>
          <a:bodyPr wrap="none" rtlCol="0" anchor="t">
            <a:spAutoFit/>
          </a:bodyPr>
          <a:p>
            <a:pPr marL="285750" indent="-28575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融入</a:t>
            </a:r>
            <a:r>
              <a:rPr lang="en-US" altLang="zh-CN" sz="2400" dirty="0">
                <a:latin typeface="楷体" panose="02010609060101010101" pitchFamily="49" charset="-122"/>
                <a:ea typeface="楷体" panose="02010609060101010101" pitchFamily="49" charset="-122"/>
                <a:sym typeface="+mn-ea"/>
              </a:rPr>
              <a:t>EM</a:t>
            </a:r>
            <a:r>
              <a:rPr lang="zh-CN" altLang="en-US" sz="2400" dirty="0">
                <a:latin typeface="楷体" panose="02010609060101010101" pitchFamily="49" charset="-122"/>
                <a:ea typeface="楷体" panose="02010609060101010101" pitchFamily="49" charset="-122"/>
                <a:sym typeface="+mn-ea"/>
              </a:rPr>
              <a:t>思想</a:t>
            </a:r>
            <a:endParaRPr lang="zh-CN" altLang="en-US" sz="2400" dirty="0">
              <a:latin typeface="楷体" panose="02010609060101010101" pitchFamily="49" charset="-122"/>
              <a:ea typeface="楷体" panose="02010609060101010101" pitchFamily="49" charset="-122"/>
              <a:sym typeface="+mn-ea"/>
            </a:endParaRPr>
          </a:p>
        </p:txBody>
      </p:sp>
      <p:grpSp>
        <p:nvGrpSpPr>
          <p:cNvPr id="78" name="组合 77"/>
          <p:cNvGrpSpPr/>
          <p:nvPr/>
        </p:nvGrpSpPr>
        <p:grpSpPr>
          <a:xfrm>
            <a:off x="1187450" y="2421255"/>
            <a:ext cx="6457950" cy="2110740"/>
            <a:chOff x="1190" y="2792"/>
            <a:chExt cx="10170" cy="3324"/>
          </a:xfrm>
        </p:grpSpPr>
        <p:grpSp>
          <p:nvGrpSpPr>
            <p:cNvPr id="75" name="组合 74"/>
            <p:cNvGrpSpPr/>
            <p:nvPr/>
          </p:nvGrpSpPr>
          <p:grpSpPr>
            <a:xfrm>
              <a:off x="2774" y="2792"/>
              <a:ext cx="8586" cy="3325"/>
              <a:chOff x="1414" y="2792"/>
              <a:chExt cx="8586" cy="3325"/>
            </a:xfrm>
          </p:grpSpPr>
          <p:grpSp>
            <p:nvGrpSpPr>
              <p:cNvPr id="6" name="组合 5"/>
              <p:cNvGrpSpPr/>
              <p:nvPr/>
            </p:nvGrpSpPr>
            <p:grpSpPr>
              <a:xfrm>
                <a:off x="1421" y="2792"/>
                <a:ext cx="2456" cy="1378"/>
                <a:chOff x="2285" y="4833"/>
                <a:chExt cx="2456" cy="1378"/>
              </a:xfrm>
            </p:grpSpPr>
            <p:sp>
              <p:nvSpPr>
                <p:cNvPr id="2" name="圆角矩形 1"/>
                <p:cNvSpPr/>
                <p:nvPr/>
              </p:nvSpPr>
              <p:spPr>
                <a:xfrm>
                  <a:off x="2285" y="4833"/>
                  <a:ext cx="2456" cy="136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楷体" panose="02010609060101010101" pitchFamily="49" charset="-122"/>
                      <a:ea typeface="楷体" panose="02010609060101010101" pitchFamily="49" charset="-122"/>
                    </a:rPr>
                    <a:t>冗余数据</a:t>
                  </a:r>
                  <a:endParaRPr lang="zh-CN" altLang="en-US">
                    <a:solidFill>
                      <a:schemeClr val="tx1"/>
                    </a:solidFill>
                  </a:endParaRPr>
                </a:p>
                <a:p>
                  <a:pPr algn="ctr"/>
                  <a:r>
                    <a:rPr lang="en-US" altLang="zh-CN"/>
                    <a:t>       </a:t>
                  </a:r>
                  <a:endParaRPr lang="en-US" altLang="zh-CN"/>
                </a:p>
              </p:txBody>
            </p:sp>
            <p:graphicFrame>
              <p:nvGraphicFramePr>
                <p:cNvPr id="3" name="对象 2">
                  <a:hlinkClick r:id="" action="ppaction://ole?verb="/>
                </p:cNvPr>
                <p:cNvGraphicFramePr>
                  <a:graphicFrameLocks noChangeAspect="1"/>
                </p:cNvGraphicFramePr>
                <p:nvPr/>
              </p:nvGraphicFramePr>
              <p:xfrm>
                <a:off x="2927" y="5562"/>
                <a:ext cx="1128" cy="649"/>
              </p:xfrm>
              <a:graphic>
                <a:graphicData uri="http://schemas.openxmlformats.org/presentationml/2006/ole">
                  <mc:AlternateContent xmlns:mc="http://schemas.openxmlformats.org/markup-compatibility/2006">
                    <mc:Choice xmlns:v="urn:schemas-microsoft-com:vml" Requires="v">
                      <p:oleObj spid="_x0000_s5" name="" r:id="rId1" imgW="419100" imgH="241300" progId="Equation.DSMT4">
                        <p:embed/>
                      </p:oleObj>
                    </mc:Choice>
                    <mc:Fallback>
                      <p:oleObj name="" r:id="rId1" imgW="419100" imgH="241300" progId="Equation.DSMT4">
                        <p:embed/>
                        <p:pic>
                          <p:nvPicPr>
                            <p:cNvPr id="0" name="图片 2048"/>
                            <p:cNvPicPr/>
                            <p:nvPr/>
                          </p:nvPicPr>
                          <p:blipFill>
                            <a:blip r:embed="rId2"/>
                            <a:stretch>
                              <a:fillRect/>
                            </a:stretch>
                          </p:blipFill>
                          <p:spPr>
                            <a:xfrm>
                              <a:off x="2927" y="5562"/>
                              <a:ext cx="1128" cy="649"/>
                            </a:xfrm>
                            <a:prstGeom prst="rect">
                              <a:avLst/>
                            </a:prstGeom>
                          </p:spPr>
                        </p:pic>
                      </p:oleObj>
                    </mc:Fallback>
                  </mc:AlternateContent>
                </a:graphicData>
              </a:graphic>
            </p:graphicFrame>
          </p:grpSp>
          <p:grpSp>
            <p:nvGrpSpPr>
              <p:cNvPr id="7" name="组合 6"/>
              <p:cNvGrpSpPr/>
              <p:nvPr/>
            </p:nvGrpSpPr>
            <p:grpSpPr>
              <a:xfrm>
                <a:off x="1414" y="4739"/>
                <a:ext cx="2481" cy="1378"/>
                <a:chOff x="2165" y="4833"/>
                <a:chExt cx="2481" cy="1378"/>
              </a:xfrm>
            </p:grpSpPr>
            <p:sp>
              <p:nvSpPr>
                <p:cNvPr id="13" name="圆角矩形 12"/>
                <p:cNvSpPr/>
                <p:nvPr/>
              </p:nvSpPr>
              <p:spPr>
                <a:xfrm>
                  <a:off x="2165" y="4833"/>
                  <a:ext cx="2481" cy="136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楷体" panose="02010609060101010101" pitchFamily="49" charset="-122"/>
                      <a:ea typeface="楷体" panose="02010609060101010101" pitchFamily="49" charset="-122"/>
                    </a:rPr>
                    <a:t>非冗余数据</a:t>
                  </a:r>
                  <a:endParaRPr lang="zh-CN" altLang="en-US">
                    <a:solidFill>
                      <a:schemeClr val="tx1"/>
                    </a:solidFill>
                  </a:endParaRPr>
                </a:p>
                <a:p>
                  <a:pPr algn="ctr"/>
                  <a:r>
                    <a:rPr lang="en-US" altLang="zh-CN"/>
                    <a:t>       </a:t>
                  </a:r>
                  <a:endParaRPr lang="en-US" altLang="zh-CN"/>
                </a:p>
              </p:txBody>
            </p:sp>
            <p:graphicFrame>
              <p:nvGraphicFramePr>
                <p:cNvPr id="14" name="对象 13">
                  <a:hlinkClick r:id="" action="ppaction://ole?verb="/>
                </p:cNvPr>
                <p:cNvGraphicFramePr>
                  <a:graphicFrameLocks noChangeAspect="1"/>
                </p:cNvGraphicFramePr>
                <p:nvPr/>
              </p:nvGraphicFramePr>
              <p:xfrm>
                <a:off x="2910" y="5562"/>
                <a:ext cx="1163" cy="649"/>
              </p:xfrm>
              <a:graphic>
                <a:graphicData uri="http://schemas.openxmlformats.org/presentationml/2006/ole">
                  <mc:AlternateContent xmlns:mc="http://schemas.openxmlformats.org/markup-compatibility/2006">
                    <mc:Choice xmlns:v="urn:schemas-microsoft-com:vml" Requires="v">
                      <p:oleObj spid="_x0000_s27" name="" r:id="rId3" imgW="431800" imgH="241300" progId="Equation.DSMT4">
                        <p:embed/>
                      </p:oleObj>
                    </mc:Choice>
                    <mc:Fallback>
                      <p:oleObj name="" r:id="rId3" imgW="431800" imgH="241300" progId="Equation.DSMT4">
                        <p:embed/>
                        <p:pic>
                          <p:nvPicPr>
                            <p:cNvPr id="0" name="图片 2048"/>
                            <p:cNvPicPr/>
                            <p:nvPr/>
                          </p:nvPicPr>
                          <p:blipFill>
                            <a:blip r:embed="rId4"/>
                            <a:stretch>
                              <a:fillRect/>
                            </a:stretch>
                          </p:blipFill>
                          <p:spPr>
                            <a:xfrm>
                              <a:off x="2910" y="5562"/>
                              <a:ext cx="1163" cy="649"/>
                            </a:xfrm>
                            <a:prstGeom prst="rect">
                              <a:avLst/>
                            </a:prstGeom>
                          </p:spPr>
                        </p:pic>
                      </p:oleObj>
                    </mc:Fallback>
                  </mc:AlternateContent>
                </a:graphicData>
              </a:graphic>
            </p:graphicFrame>
          </p:grpSp>
          <p:grpSp>
            <p:nvGrpSpPr>
              <p:cNvPr id="39" name="组合 38"/>
              <p:cNvGrpSpPr/>
              <p:nvPr/>
            </p:nvGrpSpPr>
            <p:grpSpPr>
              <a:xfrm>
                <a:off x="4705" y="2823"/>
                <a:ext cx="2880" cy="1270"/>
                <a:chOff x="4819" y="2882"/>
                <a:chExt cx="2880" cy="1270"/>
              </a:xfrm>
            </p:grpSpPr>
            <p:sp>
              <p:nvSpPr>
                <p:cNvPr id="29" name="矩形 28"/>
                <p:cNvSpPr/>
                <p:nvPr/>
              </p:nvSpPr>
              <p:spPr>
                <a:xfrm>
                  <a:off x="4819" y="2882"/>
                  <a:ext cx="2880" cy="1270"/>
                </a:xfrm>
                <a:prstGeom prst="rect">
                  <a:avLst/>
                </a:prstGeom>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a:t>非冗余数据分布</a:t>
                  </a:r>
                  <a:endParaRPr lang="zh-CN" altLang="en-US"/>
                </a:p>
                <a:p>
                  <a:pPr algn="ctr"/>
                  <a:endParaRPr lang="zh-CN" altLang="en-US"/>
                </a:p>
              </p:txBody>
            </p:sp>
            <p:graphicFrame>
              <p:nvGraphicFramePr>
                <p:cNvPr id="30" name="对象 29">
                  <a:hlinkClick r:id="" action="ppaction://ole?verb="/>
                </p:cNvPr>
                <p:cNvGraphicFramePr>
                  <a:graphicFrameLocks noChangeAspect="1"/>
                </p:cNvGraphicFramePr>
                <p:nvPr/>
              </p:nvGraphicFramePr>
              <p:xfrm>
                <a:off x="5613" y="3487"/>
                <a:ext cx="1163" cy="649"/>
              </p:xfrm>
              <a:graphic>
                <a:graphicData uri="http://schemas.openxmlformats.org/presentationml/2006/ole">
                  <mc:AlternateContent xmlns:mc="http://schemas.openxmlformats.org/markup-compatibility/2006">
                    <mc:Choice xmlns:v="urn:schemas-microsoft-com:vml" Requires="v">
                      <p:oleObj spid="_x0000_s37" name="" r:id="rId5" imgW="431800" imgH="241300" progId="Equation.DSMT4">
                        <p:embed/>
                      </p:oleObj>
                    </mc:Choice>
                    <mc:Fallback>
                      <p:oleObj name="" r:id="rId5" imgW="431800" imgH="241300" progId="Equation.DSMT4">
                        <p:embed/>
                        <p:pic>
                          <p:nvPicPr>
                            <p:cNvPr id="0" name="图片 2048"/>
                            <p:cNvPicPr/>
                            <p:nvPr/>
                          </p:nvPicPr>
                          <p:blipFill>
                            <a:blip r:embed="rId6"/>
                            <a:stretch>
                              <a:fillRect/>
                            </a:stretch>
                          </p:blipFill>
                          <p:spPr>
                            <a:xfrm>
                              <a:off x="5613" y="3487"/>
                              <a:ext cx="1163" cy="649"/>
                            </a:xfrm>
                            <a:prstGeom prst="rect">
                              <a:avLst/>
                            </a:prstGeom>
                          </p:spPr>
                        </p:pic>
                      </p:oleObj>
                    </mc:Fallback>
                  </mc:AlternateContent>
                </a:graphicData>
              </a:graphic>
            </p:graphicFrame>
          </p:grpSp>
          <p:grpSp>
            <p:nvGrpSpPr>
              <p:cNvPr id="44" name="组合 43"/>
              <p:cNvGrpSpPr/>
              <p:nvPr/>
            </p:nvGrpSpPr>
            <p:grpSpPr>
              <a:xfrm>
                <a:off x="4705" y="4769"/>
                <a:ext cx="2880" cy="1270"/>
                <a:chOff x="4819" y="2882"/>
                <a:chExt cx="2880" cy="1270"/>
              </a:xfrm>
            </p:grpSpPr>
            <p:sp>
              <p:nvSpPr>
                <p:cNvPr id="45" name="矩形 44"/>
                <p:cNvSpPr/>
                <p:nvPr/>
              </p:nvSpPr>
              <p:spPr>
                <a:xfrm>
                  <a:off x="4819" y="2882"/>
                  <a:ext cx="2880" cy="1270"/>
                </a:xfrm>
                <a:prstGeom prst="rect">
                  <a:avLst/>
                </a:prstGeom>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p>
                  <a:pPr algn="ctr"/>
                  <a:r>
                    <a:rPr lang="zh-CN" altLang="en-US"/>
                    <a:t>冗余数据分布</a:t>
                  </a:r>
                  <a:endParaRPr lang="zh-CN" altLang="en-US"/>
                </a:p>
                <a:p>
                  <a:pPr algn="ctr"/>
                  <a:endParaRPr lang="zh-CN" altLang="en-US"/>
                </a:p>
              </p:txBody>
            </p:sp>
            <p:graphicFrame>
              <p:nvGraphicFramePr>
                <p:cNvPr id="48" name="对象 47">
                  <a:hlinkClick r:id="" action="ppaction://ole?verb="/>
                </p:cNvPr>
                <p:cNvGraphicFramePr>
                  <a:graphicFrameLocks noChangeAspect="1"/>
                </p:cNvGraphicFramePr>
                <p:nvPr/>
              </p:nvGraphicFramePr>
              <p:xfrm>
                <a:off x="5630" y="3487"/>
                <a:ext cx="1129" cy="649"/>
              </p:xfrm>
              <a:graphic>
                <a:graphicData uri="http://schemas.openxmlformats.org/presentationml/2006/ole">
                  <mc:AlternateContent xmlns:mc="http://schemas.openxmlformats.org/markup-compatibility/2006">
                    <mc:Choice xmlns:v="urn:schemas-microsoft-com:vml" Requires="v">
                      <p:oleObj spid="_x0000_s51" name="" r:id="rId7" imgW="419100" imgH="241300" progId="Equation.DSMT4">
                        <p:embed/>
                      </p:oleObj>
                    </mc:Choice>
                    <mc:Fallback>
                      <p:oleObj name="" r:id="rId7" imgW="419100" imgH="241300" progId="Equation.DSMT4">
                        <p:embed/>
                        <p:pic>
                          <p:nvPicPr>
                            <p:cNvPr id="0" name="图片 2048"/>
                            <p:cNvPicPr/>
                            <p:nvPr/>
                          </p:nvPicPr>
                          <p:blipFill>
                            <a:blip r:embed="rId8"/>
                            <a:stretch>
                              <a:fillRect/>
                            </a:stretch>
                          </p:blipFill>
                          <p:spPr>
                            <a:xfrm>
                              <a:off x="5630" y="3487"/>
                              <a:ext cx="1129" cy="649"/>
                            </a:xfrm>
                            <a:prstGeom prst="rect">
                              <a:avLst/>
                            </a:prstGeom>
                          </p:spPr>
                        </p:pic>
                      </p:oleObj>
                    </mc:Fallback>
                  </mc:AlternateContent>
                </a:graphicData>
              </a:graphic>
            </p:graphicFrame>
          </p:grpSp>
          <p:cxnSp>
            <p:nvCxnSpPr>
              <p:cNvPr id="52" name="直接箭头连接符 51"/>
              <p:cNvCxnSpPr>
                <a:stCxn id="29" idx="1"/>
              </p:cNvCxnSpPr>
              <p:nvPr/>
            </p:nvCxnSpPr>
            <p:spPr>
              <a:xfrm flipH="1">
                <a:off x="3912" y="3458"/>
                <a:ext cx="793" cy="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1"/>
              </p:cNvCxnSpPr>
              <p:nvPr/>
            </p:nvCxnSpPr>
            <p:spPr>
              <a:xfrm flipH="1" flipV="1">
                <a:off x="3912" y="5400"/>
                <a:ext cx="793" cy="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5386" y="3472"/>
                <a:ext cx="1281" cy="625"/>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线形标注 1 67"/>
              <p:cNvSpPr/>
              <p:nvPr/>
            </p:nvSpPr>
            <p:spPr>
              <a:xfrm>
                <a:off x="7881" y="3473"/>
                <a:ext cx="2006" cy="480"/>
              </a:xfrm>
              <a:prstGeom prst="borderCallout1">
                <a:avLst>
                  <a:gd name="adj1" fmla="val 38325"/>
                  <a:gd name="adj2" fmla="val -320"/>
                  <a:gd name="adj3" fmla="val 102916"/>
                  <a:gd name="adj4" fmla="val -61216"/>
                </a:avLst>
              </a:prstGeom>
            </p:spPr>
            <p:style>
              <a:lnRef idx="2">
                <a:schemeClr val="accent4"/>
              </a:lnRef>
              <a:fillRef idx="1">
                <a:schemeClr val="lt1"/>
              </a:fillRef>
              <a:effectRef idx="0">
                <a:schemeClr val="accent4"/>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rPr>
                  <a:t>噪声分布</a:t>
                </a:r>
                <a:endParaRPr lang="zh-CN" altLang="en-US">
                  <a:latin typeface="楷体" panose="02010609060101010101" pitchFamily="49" charset="-122"/>
                  <a:ea typeface="楷体" panose="02010609060101010101" pitchFamily="49" charset="-122"/>
                </a:endParaRPr>
              </a:p>
            </p:txBody>
          </p:sp>
          <p:sp>
            <p:nvSpPr>
              <p:cNvPr id="69" name="线形标注 1 68"/>
              <p:cNvSpPr/>
              <p:nvPr/>
            </p:nvSpPr>
            <p:spPr>
              <a:xfrm>
                <a:off x="7994" y="5287"/>
                <a:ext cx="2006" cy="480"/>
              </a:xfrm>
              <a:prstGeom prst="borderCallout1">
                <a:avLst>
                  <a:gd name="adj1" fmla="val 38325"/>
                  <a:gd name="adj2" fmla="val -320"/>
                  <a:gd name="adj3" fmla="val 102916"/>
                  <a:gd name="adj4" fmla="val -61216"/>
                </a:avLst>
              </a:prstGeom>
            </p:spPr>
            <p:style>
              <a:lnRef idx="2">
                <a:schemeClr val="accent4"/>
              </a:lnRef>
              <a:fillRef idx="1">
                <a:schemeClr val="lt1"/>
              </a:fillRef>
              <a:effectRef idx="0">
                <a:schemeClr val="accent4"/>
              </a:effectRef>
              <a:fontRef idx="minor">
                <a:schemeClr val="dk1"/>
              </a:fontRef>
            </p:style>
            <p:txBody>
              <a:bodyPr rtlCol="0" anchor="ctr"/>
              <a:p>
                <a:pPr algn="ctr"/>
                <a:r>
                  <a:rPr lang="zh-CN" altLang="en-US">
                    <a:latin typeface="楷体" panose="02010609060101010101" pitchFamily="49" charset="-122"/>
                    <a:ea typeface="楷体" panose="02010609060101010101" pitchFamily="49" charset="-122"/>
                  </a:rPr>
                  <a:t>噪声分布</a:t>
                </a:r>
                <a:endParaRPr lang="zh-CN" altLang="en-US">
                  <a:latin typeface="楷体" panose="02010609060101010101" pitchFamily="49" charset="-122"/>
                  <a:ea typeface="楷体" panose="02010609060101010101" pitchFamily="49" charset="-122"/>
                </a:endParaRPr>
              </a:p>
            </p:txBody>
          </p:sp>
          <p:sp>
            <p:nvSpPr>
              <p:cNvPr id="70" name="圆角矩形 69"/>
              <p:cNvSpPr/>
              <p:nvPr/>
            </p:nvSpPr>
            <p:spPr>
              <a:xfrm>
                <a:off x="5452" y="5405"/>
                <a:ext cx="1281" cy="625"/>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1" name="直接箭头连接符 70"/>
              <p:cNvCxnSpPr>
                <a:stCxn id="3" idx="2"/>
              </p:cNvCxnSpPr>
              <p:nvPr/>
            </p:nvCxnSpPr>
            <p:spPr>
              <a:xfrm>
                <a:off x="2627" y="4170"/>
                <a:ext cx="0" cy="55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76" name="文本框 75"/>
            <p:cNvSpPr txBox="1"/>
            <p:nvPr/>
          </p:nvSpPr>
          <p:spPr>
            <a:xfrm>
              <a:off x="1285" y="3133"/>
              <a:ext cx="1461" cy="628"/>
            </a:xfrm>
            <a:prstGeom prst="rect">
              <a:avLst/>
            </a:prstGeom>
            <a:noFill/>
          </p:spPr>
          <p:txBody>
            <a:bodyPr wrap="square" rtlCol="0">
              <a:spAutoFit/>
            </a:bodyPr>
            <a:p>
              <a:r>
                <a:rPr lang="en-US" altLang="zh-CN" sz="2000" b="1">
                  <a:solidFill>
                    <a:srgbClr val="C00000"/>
                  </a:solidFill>
                  <a:latin typeface="Times New Roman" panose="02020603050405020304" pitchFamily="18" charset="0"/>
                  <a:cs typeface="Times New Roman" panose="02020603050405020304" pitchFamily="18" charset="0"/>
                </a:rPr>
                <a:t>E step</a:t>
              </a:r>
              <a:r>
                <a:rPr lang="zh-CN" altLang="en-US" sz="2000" b="1">
                  <a:solidFill>
                    <a:srgbClr val="C00000"/>
                  </a:solidFill>
                  <a:latin typeface="Times New Roman" panose="02020603050405020304" pitchFamily="18" charset="0"/>
                  <a:cs typeface="Times New Roman" panose="02020603050405020304" pitchFamily="18" charset="0"/>
                </a:rPr>
                <a:t>：</a:t>
              </a:r>
              <a:endParaRPr lang="zh-CN" altLang="en-US" sz="2000" b="1">
                <a:solidFill>
                  <a:srgbClr val="C00000"/>
                </a:solidFill>
                <a:latin typeface="Times New Roman" panose="02020603050405020304" pitchFamily="18" charset="0"/>
                <a:cs typeface="Times New Roman" panose="02020603050405020304" pitchFamily="18" charset="0"/>
              </a:endParaRPr>
            </a:p>
          </p:txBody>
        </p:sp>
        <p:sp>
          <p:nvSpPr>
            <p:cNvPr id="77" name="文本框 76"/>
            <p:cNvSpPr txBox="1"/>
            <p:nvPr/>
          </p:nvSpPr>
          <p:spPr>
            <a:xfrm>
              <a:off x="1190" y="5060"/>
              <a:ext cx="1585" cy="628"/>
            </a:xfrm>
            <a:prstGeom prst="rect">
              <a:avLst/>
            </a:prstGeom>
            <a:noFill/>
          </p:spPr>
          <p:txBody>
            <a:bodyPr wrap="square" rtlCol="0">
              <a:spAutoFit/>
            </a:bodyPr>
            <a:p>
              <a:r>
                <a:rPr lang="en-US" altLang="zh-CN" sz="2000" b="1">
                  <a:solidFill>
                    <a:srgbClr val="C00000"/>
                  </a:solidFill>
                  <a:latin typeface="Times New Roman" panose="02020603050405020304" pitchFamily="18" charset="0"/>
                  <a:cs typeface="Times New Roman" panose="02020603050405020304" pitchFamily="18" charset="0"/>
                </a:rPr>
                <a:t>M step</a:t>
              </a:r>
              <a:r>
                <a:rPr lang="zh-CN" altLang="en-US" sz="2000" b="1">
                  <a:solidFill>
                    <a:srgbClr val="C00000"/>
                  </a:solidFill>
                  <a:latin typeface="Times New Roman" panose="02020603050405020304" pitchFamily="18" charset="0"/>
                  <a:cs typeface="Times New Roman" panose="02020603050405020304" pitchFamily="18" charset="0"/>
                </a:rPr>
                <a:t>：</a:t>
              </a:r>
              <a:endParaRPr lang="zh-CN" altLang="en-US" sz="2000" b="1">
                <a:solidFill>
                  <a:srgbClr val="C000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a:latin typeface="楷体" panose="02010609060101010101" pitchFamily="49" charset="-122"/>
                <a:ea typeface="楷体" panose="02010609060101010101" pitchFamily="49" charset="-122"/>
              </a:rPr>
              <a:t>参考文献</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
        <p:nvSpPr>
          <p:cNvPr id="31" name="TextBox 4"/>
          <p:cNvSpPr txBox="1"/>
          <p:nvPr/>
        </p:nvSpPr>
        <p:spPr>
          <a:xfrm>
            <a:off x="-12700" y="1045845"/>
            <a:ext cx="9034145" cy="829945"/>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sz="1600" dirty="0">
                <a:solidFill>
                  <a:srgbClr val="3020AA"/>
                </a:solidFill>
              </a:rPr>
              <a:t>[1] </a:t>
            </a:r>
            <a:r>
              <a:rPr lang="en-US" altLang="zh-CN" sz="1600">
                <a:solidFill>
                  <a:srgbClr val="3020AA"/>
                </a:solidFill>
              </a:rPr>
              <a:t>Antoine Bordes, Nicolas Usunier, Alberto Garcia-Duran, Jason Weston, and Oksana Yakhnenko.Translating embeddings for modeling multi-relational data. In Advances in neural informationprocessing systems, pp. 2787–2795, 2013.</a:t>
            </a:r>
            <a:endParaRPr lang="en-US" altLang="zh-CN" sz="1600">
              <a:solidFill>
                <a:srgbClr val="3020AA"/>
              </a:solidFill>
            </a:endParaRPr>
          </a:p>
        </p:txBody>
      </p:sp>
      <p:sp>
        <p:nvSpPr>
          <p:cNvPr id="5" name="TextBox 4"/>
          <p:cNvSpPr txBox="1"/>
          <p:nvPr/>
        </p:nvSpPr>
        <p:spPr>
          <a:xfrm>
            <a:off x="1270" y="1833880"/>
            <a:ext cx="8549005" cy="583565"/>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sz="1600" dirty="0">
                <a:solidFill>
                  <a:srgbClr val="3020AA"/>
                </a:solidFill>
              </a:rPr>
              <a:t>[2] </a:t>
            </a:r>
            <a:r>
              <a:rPr lang="en-US" altLang="zh-CN" sz="1600">
                <a:solidFill>
                  <a:srgbClr val="3020AA"/>
                </a:solidFill>
              </a:rPr>
              <a:t>Zhen Wang, Jianwen Zhang, Jianlin Feng, and Zheng Chen. Knowledge graph embedding by trans_x0002_lating on hyperplanes. In AAAI, volume 14, pp. 1112–1119, 2014.</a:t>
            </a:r>
            <a:endParaRPr lang="en-US" altLang="zh-CN" sz="1600">
              <a:solidFill>
                <a:srgbClr val="3020AA"/>
              </a:solidFill>
            </a:endParaRPr>
          </a:p>
        </p:txBody>
      </p:sp>
      <p:sp>
        <p:nvSpPr>
          <p:cNvPr id="7" name="TextBox 4"/>
          <p:cNvSpPr txBox="1"/>
          <p:nvPr/>
        </p:nvSpPr>
        <p:spPr>
          <a:xfrm>
            <a:off x="1270" y="2417445"/>
            <a:ext cx="8549005" cy="583565"/>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sz="1600" dirty="0">
                <a:solidFill>
                  <a:srgbClr val="3020AA"/>
                </a:solidFill>
              </a:rPr>
              <a:t>[3] </a:t>
            </a:r>
            <a:r>
              <a:rPr lang="en-US" altLang="zh-CN" sz="1600">
                <a:solidFill>
                  <a:srgbClr val="3020AA"/>
                </a:solidFill>
              </a:rPr>
              <a:t>Yankai Lin, Zhiyuan Liu, Maosong Sun, Yang Liu, and Xuan Zhu. Learning entity and relation embeddings for knowledge graph completion. In AAAI, volume 15, pp. 2181–2187, 2015b.</a:t>
            </a:r>
            <a:endParaRPr lang="en-US" altLang="zh-CN" sz="1600">
              <a:solidFill>
                <a:srgbClr val="3020AA"/>
              </a:solidFill>
            </a:endParaRPr>
          </a:p>
        </p:txBody>
      </p:sp>
      <p:sp>
        <p:nvSpPr>
          <p:cNvPr id="12" name="TextBox 4"/>
          <p:cNvSpPr txBox="1"/>
          <p:nvPr/>
        </p:nvSpPr>
        <p:spPr>
          <a:xfrm>
            <a:off x="1270" y="3789045"/>
            <a:ext cx="8549005" cy="829945"/>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sz="1600" dirty="0">
                <a:solidFill>
                  <a:srgbClr val="3020AA"/>
                </a:solidFill>
              </a:rPr>
              <a:t>[5] </a:t>
            </a:r>
            <a:r>
              <a:rPr lang="en-US" altLang="zh-CN" sz="1600">
                <a:solidFill>
                  <a:srgbClr val="3020AA"/>
                </a:solidFill>
              </a:rPr>
              <a:t>Maximilian Nickel, Volker Tresp, and Hans-Peter Kriegel. 2011. A Three-Way Model for Collective Learning on Multi-Relational Data. In Proceedings of the 28th International Conference on Machine Learning (ICML). 809–816.</a:t>
            </a:r>
            <a:endParaRPr lang="en-US" altLang="zh-CN" sz="1600">
              <a:solidFill>
                <a:srgbClr val="3020AA"/>
              </a:solidFill>
            </a:endParaRPr>
          </a:p>
        </p:txBody>
      </p:sp>
      <p:sp>
        <p:nvSpPr>
          <p:cNvPr id="15" name="文本框 14"/>
          <p:cNvSpPr txBox="1"/>
          <p:nvPr/>
        </p:nvSpPr>
        <p:spPr>
          <a:xfrm>
            <a:off x="-6350" y="2997200"/>
            <a:ext cx="9144000" cy="82994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[4] Ji G ,  He S ,  Xu L , et al. Knowledge Graph Embedding via Dynamic Mapping Matrix[C]// Meeting of the Association for Computational Linguistics &amp; the International Joint Conference on Natural Language Processing. 2015.</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1270" y="4578350"/>
            <a:ext cx="9142730" cy="58356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[6] Yang B , Yih W T , He X , et al. Embedding Entities and Relations for Learning and Inference in Knowledge Bases. 2014.</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1270" y="5157470"/>
            <a:ext cx="9142730" cy="58356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[7] Trouillon T , Welbl J , Riedel S , et al. Complex Embeddings for Simple Link Prediction[J]. JMLR.org, 2016.</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20" name="TextBox 4"/>
          <p:cNvSpPr txBox="1"/>
          <p:nvPr/>
        </p:nvSpPr>
        <p:spPr>
          <a:xfrm>
            <a:off x="1270" y="5778500"/>
            <a:ext cx="8549005" cy="829945"/>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sz="1600" dirty="0">
                <a:solidFill>
                  <a:srgbClr val="3020AA"/>
                </a:solidFill>
              </a:rPr>
              <a:t>[8] </a:t>
            </a:r>
            <a:r>
              <a:rPr lang="en-US" altLang="zh-CN" sz="1600">
                <a:solidFill>
                  <a:srgbClr val="3020AA"/>
                </a:solidFill>
              </a:rPr>
              <a:t>Tim Dettmers, Minervini Pasquale, Stenetorp Pontus, and Sebastian Riedel. 2018. Convolutional 2D Knowledge Graph Embeddings. In Proceedings of the 32nd AAAI Conference on Artificial Intelligence (AAAI).1811–1818.</a:t>
            </a:r>
            <a:endParaRPr lang="en-US" altLang="zh-CN" sz="1600">
              <a:solidFill>
                <a:srgbClr val="3020AA"/>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a:latin typeface="楷体" panose="02010609060101010101" pitchFamily="49" charset="-122"/>
                <a:ea typeface="楷体" panose="02010609060101010101" pitchFamily="49" charset="-122"/>
              </a:rPr>
              <a:t>参考文献</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6" name="矩形 15"/>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
        <p:nvSpPr>
          <p:cNvPr id="19" name="文本框 18"/>
          <p:cNvSpPr txBox="1"/>
          <p:nvPr/>
        </p:nvSpPr>
        <p:spPr>
          <a:xfrm>
            <a:off x="14605" y="1045845"/>
            <a:ext cx="9157335" cy="58356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[9] [1] Dai, Q. N. , et al. "A Capsule Network-based Embedding Model for Knowledge Graph Completion and Search Personalization." Proceedings of the 2019 Conference of the North 2019.</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21" name="TextBox 4"/>
          <p:cNvSpPr txBox="1"/>
          <p:nvPr/>
        </p:nvSpPr>
        <p:spPr>
          <a:xfrm>
            <a:off x="1270" y="1629410"/>
            <a:ext cx="9164320" cy="829945"/>
          </a:xfrm>
          <a:prstGeom prst="rect">
            <a:avLst/>
          </a:prstGeom>
          <a:noFill/>
        </p:spPr>
        <p:txBody>
          <a:bodyPr wrap="square" rtlCol="0">
            <a:spAutoFit/>
          </a:bodyPr>
          <a:lstStyle>
            <a:defPPr>
              <a:defRPr lang="zh-CN"/>
            </a:defPPr>
            <a:lvl1pPr>
              <a:defRPr sz="1400">
                <a:solidFill>
                  <a:srgbClr val="267C9A"/>
                </a:solidFill>
                <a:latin typeface="Times New Roman" panose="02020603050405020304" pitchFamily="18" charset="0"/>
                <a:cs typeface="Times New Roman" panose="02020603050405020304" pitchFamily="18" charset="0"/>
              </a:defRPr>
            </a:lvl1pPr>
          </a:lstStyle>
          <a:p>
            <a:r>
              <a:rPr lang="en-US" altLang="zh-CN" sz="1600" dirty="0">
                <a:solidFill>
                  <a:srgbClr val="3020AA"/>
                </a:solidFill>
              </a:rPr>
              <a:t>[10] </a:t>
            </a:r>
            <a:r>
              <a:rPr lang="en-US" altLang="zh-CN" sz="1600">
                <a:solidFill>
                  <a:srgbClr val="3020AA"/>
                </a:solidFill>
              </a:rPr>
              <a:t>Zhiqing Sun, Zhi-Hong Deng, Jian-Yun Nie, and Jian Tang. 2019. Ro_x0002_tatE: Knowledge Graph Embedding by Relational Rotation in Complex Space. In Proceedings of the International Conference on Learning Representations (ICLR). 926–934.</a:t>
            </a:r>
            <a:endParaRPr lang="en-US" altLang="zh-CN" sz="1600">
              <a:solidFill>
                <a:srgbClr val="3020AA"/>
              </a:solidFill>
            </a:endParaRPr>
          </a:p>
        </p:txBody>
      </p:sp>
      <p:sp>
        <p:nvSpPr>
          <p:cNvPr id="22" name="文本框 21"/>
          <p:cNvSpPr txBox="1"/>
          <p:nvPr/>
        </p:nvSpPr>
        <p:spPr>
          <a:xfrm>
            <a:off x="-12700" y="2459355"/>
            <a:ext cx="9160510" cy="33718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[11] Zhang S ,  Yi T ,  Yao L , et al. Quaternion Knowledge Graph Embeddings.  2019.</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14605" y="2853055"/>
            <a:ext cx="8557895" cy="583565"/>
          </a:xfrm>
          <a:prstGeom prst="rect">
            <a:avLst/>
          </a:prstGeom>
          <a:noFill/>
        </p:spPr>
        <p:txBody>
          <a:bodyPr wrap="none" rtlCol="0" anchor="t">
            <a:spAutoFit/>
          </a:bodyPr>
          <a:p>
            <a:r>
              <a:rPr lang="en-US" altLang="zh-CN" sz="1600" dirty="0">
                <a:solidFill>
                  <a:srgbClr val="3020AA"/>
                </a:solidFill>
                <a:latin typeface="Times New Roman" panose="02020603050405020304" pitchFamily="18" charset="0"/>
                <a:cs typeface="Times New Roman" panose="02020603050405020304" pitchFamily="18" charset="0"/>
                <a:sym typeface="+mn-ea"/>
              </a:rPr>
              <a:t>[12] </a:t>
            </a:r>
            <a:r>
              <a:rPr lang="en-US" altLang="zh-CN" sz="1600">
                <a:solidFill>
                  <a:srgbClr val="3020AA"/>
                </a:solidFill>
                <a:latin typeface="Times New Roman" panose="02020603050405020304" pitchFamily="18" charset="0"/>
                <a:cs typeface="Times New Roman" panose="02020603050405020304" pitchFamily="18" charset="0"/>
                <a:sym typeface="+mn-ea"/>
              </a:rPr>
              <a:t>Akrami, Farahnaz , et al. "Realistic Re-evaluation of Knowledge Graph Completion Methods: An </a:t>
            </a:r>
            <a:endParaRPr lang="en-US" altLang="zh-CN" sz="1600">
              <a:solidFill>
                <a:srgbClr val="3020AA"/>
              </a:solidFill>
              <a:latin typeface="Times New Roman" panose="02020603050405020304" pitchFamily="18" charset="0"/>
              <a:cs typeface="Times New Roman" panose="02020603050405020304" pitchFamily="18" charset="0"/>
              <a:sym typeface="+mn-ea"/>
            </a:endParaRPr>
          </a:p>
          <a:p>
            <a:r>
              <a:rPr lang="en-US" altLang="zh-CN" sz="1600">
                <a:solidFill>
                  <a:srgbClr val="3020AA"/>
                </a:solidFill>
                <a:latin typeface="Times New Roman" panose="02020603050405020304" pitchFamily="18" charset="0"/>
                <a:cs typeface="Times New Roman" panose="02020603050405020304" pitchFamily="18" charset="0"/>
                <a:sym typeface="+mn-ea"/>
              </a:rPr>
              <a:t>Experimental Study." (2020).</a:t>
            </a:r>
            <a:endParaRPr lang="en-US" altLang="zh-CN" sz="1600">
              <a:solidFill>
                <a:srgbClr val="3020AA"/>
              </a:solidFill>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635" y="3429000"/>
            <a:ext cx="9142730" cy="58356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[13] Metz L ,  Maheswaranathan N ,  Cheung B , et al. Meta-Learning Update Rules for Unsupervised Representation Learning[J].  2018.</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1270" y="4077335"/>
            <a:ext cx="9142730" cy="58356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[14] Zhang Z, Zhuang F, Qu M, et al. Knowledge graph embedding with shared latent semantic units[J]. Neural Networks, 2021, 139: 140-148.</a:t>
            </a:r>
            <a:endParaRPr lang="en-US" altLang="zh-CN" sz="1600">
              <a:solidFill>
                <a:srgbClr val="3020AA"/>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14605" y="4689475"/>
            <a:ext cx="9142730" cy="583565"/>
          </a:xfrm>
          <a:prstGeom prst="rect">
            <a:avLst/>
          </a:prstGeom>
          <a:noFill/>
        </p:spPr>
        <p:txBody>
          <a:bodyPr wrap="square" rtlCol="0" anchor="t">
            <a:spAutoFit/>
          </a:bodyPr>
          <a:p>
            <a:pPr algn="l">
              <a:buClrTx/>
              <a:buSzTx/>
              <a:buFontTx/>
            </a:pPr>
            <a:r>
              <a:rPr lang="en-US" altLang="zh-CN" sz="1600">
                <a:solidFill>
                  <a:srgbClr val="3020AA"/>
                </a:solidFill>
                <a:latin typeface="Times New Roman" panose="02020603050405020304" pitchFamily="18" charset="0"/>
                <a:cs typeface="Times New Roman" panose="02020603050405020304" pitchFamily="18" charset="0"/>
              </a:rPr>
              <a:t>[15] Mnih A, Teh Y W. A fast and simple algorithm for training neural probabilistic language models[J]. arXiv preprint arXiv:1206.6426, 2012.</a:t>
            </a:r>
            <a:endParaRPr lang="en-US" altLang="zh-CN" sz="1600">
              <a:solidFill>
                <a:srgbClr val="3020AA"/>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a:latin typeface="楷体" panose="02010609060101010101" pitchFamily="49" charset="-122"/>
                <a:ea typeface="楷体" panose="02010609060101010101" pitchFamily="49" charset="-122"/>
              </a:rPr>
              <a:t>开</a:t>
            </a:r>
            <a:r>
              <a:rPr lang="zh-CN" altLang="en-US" sz="4000" dirty="0" smtClean="0">
                <a:latin typeface="楷体" panose="02010609060101010101" pitchFamily="49" charset="-122"/>
                <a:ea typeface="楷体" panose="02010609060101010101" pitchFamily="49" charset="-122"/>
              </a:rPr>
              <a:t>题报告</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2" name="TextBox 1"/>
          <p:cNvSpPr txBox="1"/>
          <p:nvPr/>
        </p:nvSpPr>
        <p:spPr>
          <a:xfrm>
            <a:off x="-12804" y="2421547"/>
            <a:ext cx="9144000" cy="1600438"/>
          </a:xfrm>
          <a:prstGeom prst="rect">
            <a:avLst/>
          </a:prstGeom>
          <a:noFill/>
        </p:spPr>
        <p:txBody>
          <a:bodyPr wrap="square" rtlCol="0">
            <a:spAutoFit/>
          </a:bodyPr>
          <a:lstStyle/>
          <a:p>
            <a:pPr algn="ctr"/>
            <a:r>
              <a:rPr lang="zh-CN" altLang="en-US" sz="4800" dirty="0" smtClean="0">
                <a:latin typeface="楷体" panose="02010609060101010101" pitchFamily="49" charset="-122"/>
                <a:ea typeface="楷体" panose="02010609060101010101" pitchFamily="49" charset="-122"/>
              </a:rPr>
              <a:t>谢谢！</a:t>
            </a:r>
            <a:endParaRPr lang="en-US" altLang="zh-CN" sz="4800" dirty="0" smtClean="0">
              <a:latin typeface="楷体" panose="02010609060101010101" pitchFamily="49" charset="-122"/>
              <a:ea typeface="楷体" panose="02010609060101010101" pitchFamily="49" charset="-122"/>
            </a:endParaRPr>
          </a:p>
          <a:p>
            <a:pPr algn="ctr"/>
            <a:endParaRPr lang="en-US" altLang="zh-CN" dirty="0" smtClean="0">
              <a:latin typeface="楷体" panose="02010609060101010101" pitchFamily="49" charset="-122"/>
              <a:ea typeface="楷体" panose="02010609060101010101" pitchFamily="49" charset="-122"/>
            </a:endParaRPr>
          </a:p>
          <a:p>
            <a:pPr algn="ctr"/>
            <a:r>
              <a:rPr lang="zh-CN" altLang="en-US" sz="3200" dirty="0" smtClean="0">
                <a:latin typeface="楷体" panose="02010609060101010101" pitchFamily="49" charset="-122"/>
                <a:ea typeface="楷体" panose="02010609060101010101" pitchFamily="49" charset="-122"/>
              </a:rPr>
              <a:t>恳请各位老师指正！</a:t>
            </a:r>
            <a:endParaRPr lang="zh-CN" altLang="en-US" sz="3200" dirty="0">
              <a:latin typeface="楷体" panose="02010609060101010101" pitchFamily="49" charset="-122"/>
              <a:ea typeface="楷体" panose="02010609060101010101" pitchFamily="49" charset="-122"/>
            </a:endParaRPr>
          </a:p>
        </p:txBody>
      </p:sp>
      <p:sp>
        <p:nvSpPr>
          <p:cNvPr id="7" name="矩形 6"/>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研究背景及意义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34" name="文本框 33"/>
          <p:cNvSpPr txBox="1"/>
          <p:nvPr/>
        </p:nvSpPr>
        <p:spPr>
          <a:xfrm>
            <a:off x="-12700" y="1117600"/>
            <a:ext cx="8311515" cy="460375"/>
          </a:xfrm>
          <a:prstGeom prst="rect">
            <a:avLst/>
          </a:prstGeom>
          <a:noFill/>
        </p:spPr>
        <p:txBody>
          <a:bodyPr wrap="square" rtlCol="0" anchor="t">
            <a:spAutoFit/>
          </a:bodyPr>
          <a:p>
            <a:pPr marL="571500" indent="-571500" algn="l">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知识图谱</a:t>
            </a:r>
            <a:endParaRPr lang="zh-CN" altLang="en-US" sz="2400" dirty="0">
              <a:latin typeface="楷体" panose="02010609060101010101" pitchFamily="49" charset="-122"/>
              <a:ea typeface="楷体" panose="02010609060101010101" pitchFamily="49"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1053465" y="2994660"/>
            <a:ext cx="6096000" cy="3457575"/>
          </a:xfrm>
          <a:prstGeom prst="rect">
            <a:avLst/>
          </a:prstGeom>
        </p:spPr>
      </p:pic>
      <p:sp>
        <p:nvSpPr>
          <p:cNvPr id="13" name="文本框 12"/>
          <p:cNvSpPr txBox="1"/>
          <p:nvPr/>
        </p:nvSpPr>
        <p:spPr>
          <a:xfrm>
            <a:off x="894715" y="1577975"/>
            <a:ext cx="7571105" cy="1014730"/>
          </a:xfrm>
          <a:prstGeom prst="rect">
            <a:avLst/>
          </a:prstGeom>
          <a:noFill/>
        </p:spPr>
        <p:txBody>
          <a:bodyPr wrap="square" rtlCol="0" anchor="t">
            <a:spAutoFit/>
          </a:bodyPr>
          <a:p>
            <a:pPr indent="0" algn="l">
              <a:buFont typeface="Wingdings" panose="05000000000000000000" charset="0"/>
              <a:buNone/>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是大规模语义网络知识库，以有向图的形式对其进行表示和存储，</a:t>
            </a:r>
            <a:r>
              <a:rPr lang="zh-CN" altLang="zh-CN" sz="2000" dirty="0">
                <a:latin typeface="楷体" panose="02010609060101010101" pitchFamily="49" charset="-122"/>
                <a:ea typeface="楷体" panose="02010609060101010101" pitchFamily="49" charset="-122"/>
                <a:cs typeface="楷体" panose="02010609060101010101" pitchFamily="49" charset="-122"/>
                <a:sym typeface="+mn-ea"/>
              </a:rPr>
              <a:t>其中</a:t>
            </a:r>
            <a:r>
              <a:rPr lang="zh-CN" altLang="zh-CN" sz="20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节点</a:t>
            </a:r>
            <a:r>
              <a:rPr lang="zh-CN" altLang="zh-CN" sz="2000" dirty="0">
                <a:latin typeface="楷体" panose="02010609060101010101" pitchFamily="49" charset="-122"/>
                <a:ea typeface="楷体" panose="02010609060101010101" pitchFamily="49" charset="-122"/>
                <a:cs typeface="楷体" panose="02010609060101010101" pitchFamily="49" charset="-122"/>
                <a:sym typeface="+mn-ea"/>
              </a:rPr>
              <a:t>表示</a:t>
            </a:r>
            <a:r>
              <a:rPr lang="zh-CN" altLang="zh-CN" sz="20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实体</a:t>
            </a:r>
            <a:r>
              <a:rPr lang="zh-CN" altLang="zh-CN" sz="20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zh-CN" sz="20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边</a:t>
            </a:r>
            <a:r>
              <a:rPr lang="zh-CN" altLang="zh-CN" sz="2000" dirty="0">
                <a:latin typeface="楷体" panose="02010609060101010101" pitchFamily="49" charset="-122"/>
                <a:ea typeface="楷体" panose="02010609060101010101" pitchFamily="49" charset="-122"/>
                <a:cs typeface="楷体" panose="02010609060101010101" pitchFamily="49" charset="-122"/>
                <a:sym typeface="+mn-ea"/>
              </a:rPr>
              <a:t>表示</a:t>
            </a:r>
            <a:r>
              <a:rPr lang="zh-CN" altLang="zh-CN" sz="20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关系</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，利用三元(</a:t>
            </a:r>
            <a:r>
              <a:rPr lang="en-US" altLang="zh-CN" sz="2000" dirty="0">
                <a:latin typeface="楷体" panose="02010609060101010101" pitchFamily="49" charset="-122"/>
                <a:ea typeface="楷体" panose="02010609060101010101" pitchFamily="49" charset="-122"/>
                <a:cs typeface="楷体" panose="02010609060101010101" pitchFamily="49" charset="-122"/>
                <a:sym typeface="+mn-ea"/>
              </a:rPr>
              <a:t>head,relation,tail</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)来描述具体的知识，具有语义丰富、结构友好、易于理解等优点。</a:t>
            </a:r>
            <a:endParaRPr lang="zh-CN" altLang="en-US" sz="2000"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14" name="流程图: 过程 13"/>
          <p:cNvSpPr/>
          <p:nvPr/>
        </p:nvSpPr>
        <p:spPr>
          <a:xfrm rot="3660000">
            <a:off x="2244725" y="3273425"/>
            <a:ext cx="1363980" cy="628650"/>
          </a:xfrm>
          <a:prstGeom prst="flowChartProcess">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5292090" y="2661920"/>
            <a:ext cx="3422650" cy="368300"/>
          </a:xfrm>
          <a:prstGeom prst="rect">
            <a:avLst/>
          </a:prstGeom>
          <a:noFill/>
        </p:spPr>
        <p:txBody>
          <a:bodyPr wrap="square" rtlCol="0">
            <a:spAutoFit/>
          </a:bodyPr>
          <a:p>
            <a:r>
              <a:rPr lang="en-US" altLang="zh-CN">
                <a:solidFill>
                  <a:srgbClr val="C00000"/>
                </a:solidFill>
                <a:latin typeface="楷体" panose="02010609060101010101" pitchFamily="49" charset="-122"/>
                <a:ea typeface="楷体" panose="02010609060101010101" pitchFamily="49" charset="-122"/>
                <a:cs typeface="楷体" panose="02010609060101010101" pitchFamily="49" charset="-122"/>
              </a:rPr>
              <a:t>(</a:t>
            </a:r>
            <a:r>
              <a:rPr lang="zh-CN" altLang="zh-CN">
                <a:solidFill>
                  <a:srgbClr val="C00000"/>
                </a:solidFill>
                <a:latin typeface="楷体" panose="02010609060101010101" pitchFamily="49" charset="-122"/>
                <a:ea typeface="楷体" panose="02010609060101010101" pitchFamily="49" charset="-122"/>
                <a:cs typeface="楷体" panose="02010609060101010101" pitchFamily="49" charset="-122"/>
              </a:rPr>
              <a:t>中国，面积，</a:t>
            </a:r>
            <a:r>
              <a:rPr lang="en-US" altLang="zh-CN">
                <a:solidFill>
                  <a:srgbClr val="C00000"/>
                </a:solidFill>
                <a:latin typeface="楷体" panose="02010609060101010101" pitchFamily="49" charset="-122"/>
                <a:ea typeface="楷体" panose="02010609060101010101" pitchFamily="49" charset="-122"/>
                <a:cs typeface="楷体" panose="02010609060101010101" pitchFamily="49" charset="-122"/>
              </a:rPr>
              <a:t>9634057</a:t>
            </a:r>
            <a:r>
              <a:rPr lang="zh-CN" altLang="en-US">
                <a:solidFill>
                  <a:srgbClr val="C00000"/>
                </a:solidFill>
                <a:latin typeface="楷体" panose="02010609060101010101" pitchFamily="49" charset="-122"/>
                <a:ea typeface="楷体" panose="02010609060101010101" pitchFamily="49" charset="-122"/>
                <a:cs typeface="楷体" panose="02010609060101010101" pitchFamily="49" charset="-122"/>
              </a:rPr>
              <a:t>平方公里</a:t>
            </a:r>
            <a:r>
              <a:rPr lang="en-US" altLang="zh-CN">
                <a:solidFill>
                  <a:srgbClr val="C00000"/>
                </a:solidFill>
                <a:latin typeface="楷体" panose="02010609060101010101" pitchFamily="49" charset="-122"/>
                <a:ea typeface="楷体" panose="02010609060101010101" pitchFamily="49" charset="-122"/>
                <a:cs typeface="楷体" panose="02010609060101010101" pitchFamily="49" charset="-122"/>
              </a:rPr>
              <a:t>)</a:t>
            </a:r>
            <a:endParaRPr lang="en-US" altLang="zh-CN">
              <a:solidFill>
                <a:srgbClr val="C00000"/>
              </a:solidFill>
              <a:latin typeface="楷体" panose="02010609060101010101" pitchFamily="49" charset="-122"/>
              <a:ea typeface="楷体" panose="02010609060101010101" pitchFamily="49" charset="-122"/>
              <a:cs typeface="楷体" panose="02010609060101010101" pitchFamily="49" charset="-122"/>
            </a:endParaRPr>
          </a:p>
        </p:txBody>
      </p:sp>
      <p:cxnSp>
        <p:nvCxnSpPr>
          <p:cNvPr id="20" name="直接箭头连接符 19"/>
          <p:cNvCxnSpPr/>
          <p:nvPr/>
        </p:nvCxnSpPr>
        <p:spPr>
          <a:xfrm>
            <a:off x="2961640" y="2839720"/>
            <a:ext cx="2279015" cy="1397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流程图: 过程 20"/>
          <p:cNvSpPr/>
          <p:nvPr/>
        </p:nvSpPr>
        <p:spPr>
          <a:xfrm>
            <a:off x="5309235" y="2663190"/>
            <a:ext cx="3405505" cy="367665"/>
          </a:xfrm>
          <a:prstGeom prst="flowChartProcess">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研究背景及意义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r>
              <a:rPr lang="zh-CN" altLang="en-US" sz="1400" b="1" dirty="0" smtClean="0">
                <a:latin typeface="楷体" panose="02010609060101010101" pitchFamily="49" charset="-122"/>
                <a:ea typeface="楷体" panose="02010609060101010101" pitchFamily="49" charset="-122"/>
              </a:rPr>
              <a:t>    </a:t>
            </a:r>
            <a:endParaRPr lang="zh-CN" altLang="en-US" sz="1400" b="1" dirty="0">
              <a:latin typeface="楷体" panose="02010609060101010101" pitchFamily="49" charset="-122"/>
              <a:ea typeface="楷体" panose="02010609060101010101" pitchFamily="49" charset="-122"/>
            </a:endParaRPr>
          </a:p>
        </p:txBody>
      </p:sp>
      <p:pic>
        <p:nvPicPr>
          <p:cNvPr id="2" name="图片 1"/>
          <p:cNvPicPr>
            <a:picLocks noChangeAspect="1"/>
          </p:cNvPicPr>
          <p:nvPr>
            <p:custDataLst>
              <p:tags r:id="rId1"/>
            </p:custDataLst>
          </p:nvPr>
        </p:nvPicPr>
        <p:blipFill>
          <a:blip r:embed="rId2"/>
          <a:stretch>
            <a:fillRect/>
          </a:stretch>
        </p:blipFill>
        <p:spPr>
          <a:xfrm>
            <a:off x="-12700" y="2802255"/>
            <a:ext cx="2898140" cy="2174875"/>
          </a:xfrm>
          <a:prstGeom prst="rect">
            <a:avLst/>
          </a:prstGeom>
        </p:spPr>
      </p:pic>
      <p:sp>
        <p:nvSpPr>
          <p:cNvPr id="3" name="文本框 2"/>
          <p:cNvSpPr txBox="1"/>
          <p:nvPr/>
        </p:nvSpPr>
        <p:spPr>
          <a:xfrm>
            <a:off x="0" y="1045845"/>
            <a:ext cx="3802380" cy="460375"/>
          </a:xfrm>
          <a:prstGeom prst="rect">
            <a:avLst/>
          </a:prstGeom>
          <a:noFill/>
        </p:spPr>
        <p:txBody>
          <a:bodyPr wrap="none" rtlCol="0" anchor="t">
            <a:spAutoFit/>
          </a:bodyPr>
          <a:p>
            <a:pPr marL="571500" indent="-571500">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知识图谱的应用广泛：</a:t>
            </a:r>
            <a:endParaRPr lang="zh-CN" altLang="en-US" sz="2000" dirty="0">
              <a:latin typeface="楷体" panose="02010609060101010101" pitchFamily="49" charset="-122"/>
              <a:ea typeface="楷体" panose="02010609060101010101" pitchFamily="49" charset="-122"/>
              <a:sym typeface="+mn-ea"/>
            </a:endParaRPr>
          </a:p>
        </p:txBody>
      </p:sp>
      <p:sp>
        <p:nvSpPr>
          <p:cNvPr id="7" name="文本框 6"/>
          <p:cNvSpPr txBox="1"/>
          <p:nvPr/>
        </p:nvSpPr>
        <p:spPr>
          <a:xfrm>
            <a:off x="683895" y="1835150"/>
            <a:ext cx="1541780" cy="398780"/>
          </a:xfrm>
          <a:prstGeom prst="rect">
            <a:avLst/>
          </a:prstGeom>
          <a:noFill/>
        </p:spPr>
        <p:txBody>
          <a:bodyPr wrap="none" rtlCol="0" anchor="t">
            <a:spAutoFit/>
          </a:bodyPr>
          <a:p>
            <a:pPr marL="342900" indent="-342900">
              <a:buFont typeface="Wingdings" panose="05000000000000000000" charset="0"/>
              <a:buChar char="Ø"/>
            </a:pPr>
            <a:r>
              <a:rPr lang="zh-CN" altLang="zh-CN" sz="2000" dirty="0">
                <a:latin typeface="楷体" panose="02010609060101010101" pitchFamily="49" charset="-122"/>
                <a:ea typeface="楷体" panose="02010609060101010101" pitchFamily="49" charset="-122"/>
                <a:sym typeface="+mn-ea"/>
              </a:rPr>
              <a:t>智能问答</a:t>
            </a:r>
            <a:endParaRPr lang="zh-CN" altLang="zh-CN" sz="2000" dirty="0">
              <a:latin typeface="楷体" panose="02010609060101010101" pitchFamily="49" charset="-122"/>
              <a:ea typeface="楷体" panose="02010609060101010101" pitchFamily="49" charset="-122"/>
              <a:sym typeface="+mn-ea"/>
            </a:endParaRPr>
          </a:p>
        </p:txBody>
      </p:sp>
      <p:sp>
        <p:nvSpPr>
          <p:cNvPr id="11" name="文本框 10"/>
          <p:cNvSpPr txBox="1"/>
          <p:nvPr/>
        </p:nvSpPr>
        <p:spPr>
          <a:xfrm>
            <a:off x="3794760" y="1835150"/>
            <a:ext cx="1541780" cy="398780"/>
          </a:xfrm>
          <a:prstGeom prst="rect">
            <a:avLst/>
          </a:prstGeom>
          <a:noFill/>
        </p:spPr>
        <p:txBody>
          <a:bodyPr wrap="none" rtlCol="0" anchor="t">
            <a:spAutoFit/>
          </a:bodyPr>
          <a:p>
            <a:pPr marL="342900" indent="-342900">
              <a:buFont typeface="Wingdings" panose="05000000000000000000" charset="0"/>
              <a:buChar char="Ø"/>
            </a:pPr>
            <a:r>
              <a:rPr lang="zh-CN" altLang="zh-CN" sz="2000" dirty="0">
                <a:latin typeface="楷体" panose="02010609060101010101" pitchFamily="49" charset="-122"/>
                <a:ea typeface="楷体" panose="02010609060101010101" pitchFamily="49" charset="-122"/>
                <a:sym typeface="+mn-ea"/>
              </a:rPr>
              <a:t>智能搜索</a:t>
            </a:r>
            <a:endParaRPr lang="zh-CN" altLang="zh-CN" sz="2000" dirty="0">
              <a:latin typeface="楷体" panose="02010609060101010101" pitchFamily="49" charset="-122"/>
              <a:ea typeface="楷体" panose="02010609060101010101" pitchFamily="49" charset="-122"/>
              <a:sym typeface="+mn-ea"/>
            </a:endParaRPr>
          </a:p>
        </p:txBody>
      </p:sp>
      <p:sp>
        <p:nvSpPr>
          <p:cNvPr id="17" name="文本框 16"/>
          <p:cNvSpPr txBox="1"/>
          <p:nvPr/>
        </p:nvSpPr>
        <p:spPr>
          <a:xfrm>
            <a:off x="6814185" y="1835150"/>
            <a:ext cx="1795780" cy="398780"/>
          </a:xfrm>
          <a:prstGeom prst="rect">
            <a:avLst/>
          </a:prstGeom>
          <a:noFill/>
        </p:spPr>
        <p:txBody>
          <a:bodyPr wrap="none" rtlCol="0" anchor="t">
            <a:spAutoFit/>
          </a:bodyPr>
          <a:p>
            <a:pPr marL="342900" indent="-342900">
              <a:buFont typeface="Wingdings" panose="05000000000000000000" charset="0"/>
              <a:buChar char="Ø"/>
            </a:pPr>
            <a:r>
              <a:rPr lang="zh-CN" altLang="zh-CN" sz="2000" dirty="0">
                <a:latin typeface="楷体" panose="02010609060101010101" pitchFamily="49" charset="-122"/>
                <a:ea typeface="楷体" panose="02010609060101010101" pitchFamily="49" charset="-122"/>
                <a:sym typeface="+mn-ea"/>
              </a:rPr>
              <a:t>个性化推荐</a:t>
            </a:r>
            <a:endParaRPr lang="zh-CN" altLang="zh-CN" sz="2000" dirty="0">
              <a:latin typeface="楷体" panose="02010609060101010101" pitchFamily="49" charset="-122"/>
              <a:ea typeface="楷体" panose="02010609060101010101" pitchFamily="49" charset="-122"/>
              <a:sym typeface="+mn-ea"/>
            </a:endParaRPr>
          </a:p>
        </p:txBody>
      </p:sp>
      <p:pic>
        <p:nvPicPr>
          <p:cNvPr id="18" name="图片 17"/>
          <p:cNvPicPr>
            <a:picLocks noChangeAspect="1"/>
          </p:cNvPicPr>
          <p:nvPr/>
        </p:nvPicPr>
        <p:blipFill>
          <a:blip r:embed="rId3"/>
          <a:stretch>
            <a:fillRect/>
          </a:stretch>
        </p:blipFill>
        <p:spPr>
          <a:xfrm>
            <a:off x="5785485" y="2630170"/>
            <a:ext cx="3358515" cy="2519680"/>
          </a:xfrm>
          <a:prstGeom prst="rect">
            <a:avLst/>
          </a:prstGeom>
        </p:spPr>
      </p:pic>
      <p:pic>
        <p:nvPicPr>
          <p:cNvPr id="19" name="图片 18"/>
          <p:cNvPicPr>
            <a:picLocks noChangeAspect="1"/>
          </p:cNvPicPr>
          <p:nvPr/>
        </p:nvPicPr>
        <p:blipFill>
          <a:blip r:embed="rId4"/>
          <a:stretch>
            <a:fillRect/>
          </a:stretch>
        </p:blipFill>
        <p:spPr>
          <a:xfrm>
            <a:off x="2804160" y="2694940"/>
            <a:ext cx="2981325" cy="23907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4520" y="1635760"/>
            <a:ext cx="6760210" cy="398780"/>
          </a:xfrm>
          <a:prstGeom prst="rect">
            <a:avLst/>
          </a:prstGeom>
          <a:noFill/>
        </p:spPr>
        <p:txBody>
          <a:bodyPr wrap="square" rtlCol="0">
            <a:spAutoFit/>
          </a:bodyPr>
          <a:lstStyle/>
          <a:p>
            <a:pPr marL="342900" indent="-342900" algn="l">
              <a:buClrTx/>
              <a:buSzTx/>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sym typeface="+mn-ea"/>
              </a:rPr>
              <a:t>知识图谱普遍存在不完备的问题。例如在问答中：</a:t>
            </a:r>
            <a:r>
              <a:rPr sz="2000" dirty="0">
                <a:solidFill>
                  <a:schemeClr val="tx1"/>
                </a:solidFill>
                <a:latin typeface="微软雅黑" panose="020B0503020204020204" charset="-122"/>
                <a:ea typeface="微软雅黑" panose="020B0503020204020204" charset="-122"/>
                <a:sym typeface="+mn-ea"/>
              </a:rPr>
              <a:t>     </a:t>
            </a:r>
            <a:r>
              <a:rPr sz="2000" dirty="0">
                <a:solidFill>
                  <a:schemeClr val="tx1"/>
                </a:solidFill>
                <a:latin typeface="微软雅黑" panose="020B0503020204020204" charset="-122"/>
                <a:ea typeface="微软雅黑" panose="020B0503020204020204" charset="-122"/>
                <a:sym typeface="+mn-ea"/>
              </a:rPr>
              <a:t>               </a:t>
            </a:r>
            <a:endParaRPr sz="2000" dirty="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研究背景及意义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sp>
        <p:nvSpPr>
          <p:cNvPr id="4" name="文本框 3"/>
          <p:cNvSpPr txBox="1"/>
          <p:nvPr/>
        </p:nvSpPr>
        <p:spPr>
          <a:xfrm>
            <a:off x="0" y="1045845"/>
            <a:ext cx="2583180" cy="460375"/>
          </a:xfrm>
          <a:prstGeom prst="rect">
            <a:avLst/>
          </a:prstGeom>
          <a:noFill/>
        </p:spPr>
        <p:txBody>
          <a:bodyPr wrap="none" rtlCol="0" anchor="t">
            <a:spAutoFit/>
          </a:bodyPr>
          <a:p>
            <a:pPr marL="571500" indent="-571500">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知识图谱补全</a:t>
            </a:r>
            <a:endParaRPr lang="zh-CN" altLang="en-US" sz="2000" dirty="0">
              <a:latin typeface="楷体" panose="02010609060101010101" pitchFamily="49" charset="-122"/>
              <a:ea typeface="楷体" panose="02010609060101010101" pitchFamily="49" charset="-122"/>
              <a:sym typeface="+mn-ea"/>
            </a:endParaRPr>
          </a:p>
        </p:txBody>
      </p:sp>
      <p:sp>
        <p:nvSpPr>
          <p:cNvPr id="15" name="文本框 14"/>
          <p:cNvSpPr txBox="1"/>
          <p:nvPr/>
        </p:nvSpPr>
        <p:spPr>
          <a:xfrm>
            <a:off x="604520" y="5124450"/>
            <a:ext cx="8081010" cy="1014730"/>
          </a:xfrm>
          <a:prstGeom prst="rect">
            <a:avLst/>
          </a:prstGeom>
          <a:noFill/>
        </p:spPr>
        <p:txBody>
          <a:bodyPr wrap="square" rtlCol="0" anchor="t">
            <a:spAutoFit/>
          </a:bodyPr>
          <a:p>
            <a:pPr marL="342900" indent="-342900">
              <a:buFont typeface="Wingdings" panose="05000000000000000000" charset="0"/>
              <a:buChar char="Ø"/>
            </a:pPr>
            <a:r>
              <a:rPr lang="zh-CN" altLang="en-US" sz="2000">
                <a:solidFill>
                  <a:schemeClr val="tx1"/>
                </a:solidFill>
                <a:latin typeface="楷体" panose="02010609060101010101" pitchFamily="49" charset="-122"/>
                <a:ea typeface="楷体" panose="02010609060101010101" pitchFamily="49" charset="-122"/>
                <a:cs typeface="楷体" panose="02010609060101010101" pitchFamily="49" charset="-122"/>
              </a:rPr>
              <a:t>知识图谱补全的任务是预测出当前知识图谱中缺失的三元组，知识图谱表示学习 (</a:t>
            </a:r>
            <a:r>
              <a:rPr lang="en-US" altLang="zh-CN" sz="20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Knowledge Graph R</a:t>
            </a:r>
            <a:r>
              <a:rPr lang="zh-CN" altLang="en-US" sz="20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epresentation </a:t>
            </a:r>
            <a:r>
              <a:rPr lang="en-US" altLang="zh-CN" sz="20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L</a:t>
            </a:r>
            <a:r>
              <a:rPr lang="zh-CN" altLang="en-US" sz="20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earning，</a:t>
            </a:r>
            <a:r>
              <a:rPr lang="en-US" altLang="zh-CN" sz="20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KGRL</a:t>
            </a:r>
            <a:r>
              <a:rPr lang="zh-CN" altLang="en-US" sz="2000">
                <a:solidFill>
                  <a:schemeClr val="tx1"/>
                </a:solidFill>
                <a:latin typeface="楷体" panose="02010609060101010101" pitchFamily="49" charset="-122"/>
                <a:ea typeface="楷体" panose="02010609060101010101" pitchFamily="49" charset="-122"/>
                <a:cs typeface="楷体" panose="02010609060101010101" pitchFamily="49" charset="-122"/>
              </a:rPr>
              <a:t>) 是解决知识图谱补全问题的重要方法之一。</a:t>
            </a:r>
            <a:endParaRPr lang="zh-CN" altLang="en-US" sz="200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grpSp>
        <p:nvGrpSpPr>
          <p:cNvPr id="50" name="组合 49"/>
          <p:cNvGrpSpPr/>
          <p:nvPr/>
        </p:nvGrpSpPr>
        <p:grpSpPr>
          <a:xfrm>
            <a:off x="844550" y="2478405"/>
            <a:ext cx="7279005" cy="2259330"/>
            <a:chOff x="2079" y="3795"/>
            <a:chExt cx="9988" cy="3100"/>
          </a:xfrm>
        </p:grpSpPr>
        <p:grpSp>
          <p:nvGrpSpPr>
            <p:cNvPr id="49" name="组合 48"/>
            <p:cNvGrpSpPr/>
            <p:nvPr/>
          </p:nvGrpSpPr>
          <p:grpSpPr>
            <a:xfrm>
              <a:off x="2079" y="3795"/>
              <a:ext cx="9988" cy="3100"/>
              <a:chOff x="3909" y="2590"/>
              <a:chExt cx="9988" cy="3100"/>
            </a:xfrm>
          </p:grpSpPr>
          <p:grpSp>
            <p:nvGrpSpPr>
              <p:cNvPr id="44" name="组合 43"/>
              <p:cNvGrpSpPr/>
              <p:nvPr/>
            </p:nvGrpSpPr>
            <p:grpSpPr>
              <a:xfrm>
                <a:off x="3909" y="2590"/>
                <a:ext cx="9988" cy="3100"/>
                <a:chOff x="1392" y="3406"/>
                <a:chExt cx="9988" cy="3100"/>
              </a:xfrm>
            </p:grpSpPr>
            <p:grpSp>
              <p:nvGrpSpPr>
                <p:cNvPr id="2" name="组合 1"/>
                <p:cNvGrpSpPr/>
                <p:nvPr/>
              </p:nvGrpSpPr>
              <p:grpSpPr>
                <a:xfrm>
                  <a:off x="1392" y="3406"/>
                  <a:ext cx="7995" cy="3100"/>
                  <a:chOff x="-1751" y="3001"/>
                  <a:chExt cx="7995" cy="3100"/>
                </a:xfrm>
              </p:grpSpPr>
              <p:pic>
                <p:nvPicPr>
                  <p:cNvPr id="3" name="图片 2"/>
                  <p:cNvPicPr>
                    <a:picLocks noChangeAspect="1"/>
                  </p:cNvPicPr>
                  <p:nvPr/>
                </p:nvPicPr>
                <p:blipFill>
                  <a:blip r:embed="rId1"/>
                  <a:stretch>
                    <a:fillRect/>
                  </a:stretch>
                </p:blipFill>
                <p:spPr>
                  <a:xfrm>
                    <a:off x="2741" y="3001"/>
                    <a:ext cx="3503" cy="3100"/>
                  </a:xfrm>
                  <a:prstGeom prst="rect">
                    <a:avLst/>
                  </a:prstGeom>
                </p:spPr>
              </p:pic>
              <p:sp>
                <p:nvSpPr>
                  <p:cNvPr id="5" name="文本框 4"/>
                  <p:cNvSpPr txBox="1"/>
                  <p:nvPr/>
                </p:nvSpPr>
                <p:spPr>
                  <a:xfrm>
                    <a:off x="-1751" y="3061"/>
                    <a:ext cx="3307" cy="547"/>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rPr>
                      <a:t>比尔盖茨的出生地？</a:t>
                    </a:r>
                    <a:endParaRPr lang="zh-CN" altLang="en-US" sz="2000">
                      <a:latin typeface="楷体" panose="02010609060101010101" pitchFamily="49" charset="-122"/>
                      <a:ea typeface="楷体" panose="02010609060101010101" pitchFamily="49" charset="-122"/>
                    </a:endParaRPr>
                  </a:p>
                </p:txBody>
              </p:sp>
              <p:sp>
                <p:nvSpPr>
                  <p:cNvPr id="11" name="箭头: 左 5"/>
                  <p:cNvSpPr/>
                  <p:nvPr/>
                </p:nvSpPr>
                <p:spPr>
                  <a:xfrm rot="10800000">
                    <a:off x="1388" y="3219"/>
                    <a:ext cx="1355" cy="188"/>
                  </a:xfrm>
                  <a:prstGeom prst="leftArrow">
                    <a:avLst>
                      <a:gd name="adj1" fmla="val 0"/>
                      <a:gd name="adj2" fmla="val 50000"/>
                    </a:avLst>
                  </a:prstGeom>
                  <a:ln w="31750"/>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latin typeface="楷体" panose="02010609060101010101" pitchFamily="49" charset="-122"/>
                      <a:ea typeface="楷体" panose="02010609060101010101" pitchFamily="49" charset="-122"/>
                    </a:endParaRPr>
                  </a:p>
                </p:txBody>
              </p:sp>
            </p:grpSp>
            <p:sp>
              <p:nvSpPr>
                <p:cNvPr id="28" name="圆角矩形标注 27"/>
                <p:cNvSpPr/>
                <p:nvPr/>
              </p:nvSpPr>
              <p:spPr>
                <a:xfrm rot="5400000">
                  <a:off x="10236" y="2918"/>
                  <a:ext cx="656" cy="1631"/>
                </a:xfrm>
                <a:prstGeom prst="wedgeRoundRectCallout">
                  <a:avLst/>
                </a:prstGeom>
                <a:ln w="31750"/>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latin typeface="楷体" panose="02010609060101010101" pitchFamily="49" charset="-122"/>
                    <a:ea typeface="楷体" panose="02010609060101010101" pitchFamily="49" charset="-122"/>
                  </a:endParaRPr>
                </a:p>
              </p:txBody>
            </p:sp>
            <p:sp>
              <p:nvSpPr>
                <p:cNvPr id="29" name="文本框 28"/>
                <p:cNvSpPr txBox="1"/>
                <p:nvPr/>
              </p:nvSpPr>
              <p:spPr>
                <a:xfrm>
                  <a:off x="9891" y="3482"/>
                  <a:ext cx="1374" cy="505"/>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西雅图</a:t>
                  </a:r>
                  <a:endParaRPr lang="zh-CN" altLang="en-US">
                    <a:latin typeface="楷体" panose="02010609060101010101" pitchFamily="49" charset="-122"/>
                    <a:ea typeface="楷体" panose="02010609060101010101" pitchFamily="49" charset="-122"/>
                  </a:endParaRPr>
                </a:p>
              </p:txBody>
            </p:sp>
          </p:grpSp>
          <p:grpSp>
            <p:nvGrpSpPr>
              <p:cNvPr id="46" name="组合 45"/>
              <p:cNvGrpSpPr/>
              <p:nvPr/>
            </p:nvGrpSpPr>
            <p:grpSpPr>
              <a:xfrm>
                <a:off x="3910" y="3442"/>
                <a:ext cx="9987" cy="656"/>
                <a:chOff x="3853" y="3602"/>
                <a:chExt cx="9987" cy="656"/>
              </a:xfrm>
            </p:grpSpPr>
            <p:grpSp>
              <p:nvGrpSpPr>
                <p:cNvPr id="32" name="组合 31"/>
                <p:cNvGrpSpPr/>
                <p:nvPr/>
              </p:nvGrpSpPr>
              <p:grpSpPr>
                <a:xfrm>
                  <a:off x="3853" y="3602"/>
                  <a:ext cx="9987" cy="656"/>
                  <a:chOff x="653" y="140"/>
                  <a:chExt cx="9987" cy="656"/>
                </a:xfrm>
              </p:grpSpPr>
              <p:sp>
                <p:nvSpPr>
                  <p:cNvPr id="33" name="圆角矩形标注 32"/>
                  <p:cNvSpPr/>
                  <p:nvPr/>
                </p:nvSpPr>
                <p:spPr>
                  <a:xfrm rot="5400000">
                    <a:off x="9510" y="-334"/>
                    <a:ext cx="656" cy="1604"/>
                  </a:xfrm>
                  <a:prstGeom prst="wedgeRoundRectCallout">
                    <a:avLst/>
                  </a:prstGeom>
                  <a:ln w="31750"/>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latin typeface="楷体" panose="02010609060101010101" pitchFamily="49" charset="-122"/>
                      <a:ea typeface="楷体" panose="02010609060101010101" pitchFamily="49" charset="-122"/>
                    </a:endParaRPr>
                  </a:p>
                </p:txBody>
              </p:sp>
              <p:sp>
                <p:nvSpPr>
                  <p:cNvPr id="35" name="文本框 34"/>
                  <p:cNvSpPr txBox="1"/>
                  <p:nvPr/>
                </p:nvSpPr>
                <p:spPr>
                  <a:xfrm>
                    <a:off x="653" y="212"/>
                    <a:ext cx="3139" cy="547"/>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rPr>
                      <a:t>西雅图在哪个国家？</a:t>
                    </a:r>
                    <a:endParaRPr lang="zh-CN" altLang="en-US" sz="2000">
                      <a:latin typeface="楷体" panose="02010609060101010101" pitchFamily="49" charset="-122"/>
                      <a:ea typeface="楷体" panose="02010609060101010101" pitchFamily="49" charset="-122"/>
                    </a:endParaRPr>
                  </a:p>
                </p:txBody>
              </p:sp>
            </p:grpSp>
            <p:sp>
              <p:nvSpPr>
                <p:cNvPr id="37" name="文本框 36"/>
                <p:cNvSpPr txBox="1"/>
                <p:nvPr/>
              </p:nvSpPr>
              <p:spPr>
                <a:xfrm>
                  <a:off x="12492" y="3674"/>
                  <a:ext cx="1064" cy="505"/>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美国</a:t>
                  </a:r>
                  <a:endParaRPr lang="zh-CN" altLang="en-US">
                    <a:latin typeface="楷体" panose="02010609060101010101" pitchFamily="49" charset="-122"/>
                    <a:ea typeface="楷体" panose="02010609060101010101" pitchFamily="49" charset="-122"/>
                  </a:endParaRPr>
                </a:p>
              </p:txBody>
            </p:sp>
          </p:grpSp>
          <p:grpSp>
            <p:nvGrpSpPr>
              <p:cNvPr id="47" name="组合 46"/>
              <p:cNvGrpSpPr/>
              <p:nvPr/>
            </p:nvGrpSpPr>
            <p:grpSpPr>
              <a:xfrm>
                <a:off x="4090" y="4207"/>
                <a:ext cx="9807" cy="844"/>
                <a:chOff x="3901" y="4207"/>
                <a:chExt cx="9807" cy="844"/>
              </a:xfrm>
            </p:grpSpPr>
            <p:sp>
              <p:nvSpPr>
                <p:cNvPr id="40" name="文本框 39"/>
                <p:cNvSpPr txBox="1"/>
                <p:nvPr/>
              </p:nvSpPr>
              <p:spPr>
                <a:xfrm>
                  <a:off x="3901" y="4207"/>
                  <a:ext cx="2943" cy="547"/>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rPr>
                    <a:t>比尔盖茨的国籍？</a:t>
                  </a:r>
                  <a:endParaRPr lang="zh-CN" altLang="en-US" sz="2000">
                    <a:latin typeface="楷体" panose="02010609060101010101" pitchFamily="49" charset="-122"/>
                    <a:ea typeface="楷体" panose="02010609060101010101" pitchFamily="49" charset="-122"/>
                  </a:endParaRPr>
                </a:p>
              </p:txBody>
            </p:sp>
            <p:sp>
              <p:nvSpPr>
                <p:cNvPr id="42" name="圆角矩形标注 41"/>
                <p:cNvSpPr/>
                <p:nvPr/>
              </p:nvSpPr>
              <p:spPr>
                <a:xfrm rot="5400000">
                  <a:off x="12593" y="3936"/>
                  <a:ext cx="656" cy="1574"/>
                </a:xfrm>
                <a:prstGeom prst="wedgeRoundRectCallout">
                  <a:avLst/>
                </a:prstGeom>
                <a:ln w="31750"/>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latin typeface="楷体" panose="02010609060101010101" pitchFamily="49" charset="-122"/>
                    <a:ea typeface="楷体" panose="02010609060101010101" pitchFamily="49" charset="-122"/>
                  </a:endParaRPr>
                </a:p>
              </p:txBody>
            </p:sp>
            <p:pic>
              <p:nvPicPr>
                <p:cNvPr id="43" name="图片 42"/>
                <p:cNvPicPr>
                  <a:picLocks noChangeAspect="1"/>
                </p:cNvPicPr>
                <p:nvPr/>
              </p:nvPicPr>
              <p:blipFill>
                <a:blip r:embed="rId2"/>
                <a:stretch>
                  <a:fillRect/>
                </a:stretch>
              </p:blipFill>
              <p:spPr>
                <a:xfrm>
                  <a:off x="12627" y="4445"/>
                  <a:ext cx="530" cy="556"/>
                </a:xfrm>
                <a:prstGeom prst="rect">
                  <a:avLst/>
                </a:prstGeom>
              </p:spPr>
            </p:pic>
          </p:grpSp>
        </p:grpSp>
        <p:sp>
          <p:nvSpPr>
            <p:cNvPr id="6" name="箭头: 左 5"/>
            <p:cNvSpPr/>
            <p:nvPr/>
          </p:nvSpPr>
          <p:spPr>
            <a:xfrm rot="10800000">
              <a:off x="5218" y="4879"/>
              <a:ext cx="1351" cy="185"/>
            </a:xfrm>
            <a:prstGeom prst="leftArrow">
              <a:avLst>
                <a:gd name="adj1" fmla="val 0"/>
                <a:gd name="adj2" fmla="val 36800"/>
              </a:avLst>
            </a:prstGeom>
            <a:ln w="31750"/>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latin typeface="楷体" panose="02010609060101010101" pitchFamily="49" charset="-122"/>
                <a:ea typeface="楷体" panose="02010609060101010101" pitchFamily="49" charset="-122"/>
              </a:endParaRPr>
            </a:p>
          </p:txBody>
        </p:sp>
        <p:sp>
          <p:nvSpPr>
            <p:cNvPr id="13" name="箭头: 左 5"/>
            <p:cNvSpPr/>
            <p:nvPr/>
          </p:nvSpPr>
          <p:spPr>
            <a:xfrm rot="10800000">
              <a:off x="5218" y="5599"/>
              <a:ext cx="1353" cy="173"/>
            </a:xfrm>
            <a:prstGeom prst="leftArrow">
              <a:avLst>
                <a:gd name="adj1" fmla="val 0"/>
                <a:gd name="adj2" fmla="val 32848"/>
              </a:avLst>
            </a:prstGeom>
            <a:ln w="31750"/>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1215" y="2068830"/>
            <a:ext cx="7468235" cy="1014730"/>
          </a:xfrm>
          <a:prstGeom prst="rect">
            <a:avLst/>
          </a:prstGeom>
          <a:noFill/>
        </p:spPr>
        <p:txBody>
          <a:bodyPr wrap="square" rtlCol="0">
            <a:spAutoFit/>
          </a:bodyPr>
          <a:lstStyle/>
          <a:p>
            <a:pPr indent="0" algn="l">
              <a:buClrTx/>
              <a:buSzTx/>
              <a:buFont typeface="Wingdings" panose="05000000000000000000" charset="0"/>
              <a:buNone/>
            </a:pPr>
            <a:r>
              <a:rPr lang="zh-CN" altLang="en-US" sz="20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通过将知识图谱中的实体 (Entity) 和关系 (Relation) 嵌入到连续向量空间，一方面方便计算，另一方面也可以保留知识图谱中的结构信息。</a:t>
            </a:r>
            <a:r>
              <a:rPr sz="2000" dirty="0">
                <a:solidFill>
                  <a:schemeClr val="tx1"/>
                </a:solidFill>
                <a:latin typeface="微软雅黑" panose="020B0503020204020204" charset="-122"/>
                <a:ea typeface="微软雅黑" panose="020B0503020204020204" charset="-122"/>
                <a:sym typeface="+mn-ea"/>
              </a:rPr>
              <a:t>                                      </a:t>
            </a:r>
            <a:endParaRPr sz="2000" dirty="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研究背景及意义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a:t>
            </a:r>
            <a:r>
              <a:rPr lang="en-US" sz="1400" b="1" dirty="0">
                <a:latin typeface="楷体" panose="02010609060101010101" pitchFamily="49" charset="-122"/>
                <a:ea typeface="楷体" panose="02010609060101010101" pitchFamily="49" charset="-122"/>
              </a:rPr>
              <a:t>39</a:t>
            </a:r>
            <a:endParaRPr lang="en-US" sz="1400" b="1" dirty="0">
              <a:latin typeface="楷体" panose="02010609060101010101" pitchFamily="49" charset="-122"/>
              <a:ea typeface="楷体" panose="02010609060101010101" pitchFamily="49" charset="-122"/>
            </a:endParaRPr>
          </a:p>
        </p:txBody>
      </p:sp>
      <p:grpSp>
        <p:nvGrpSpPr>
          <p:cNvPr id="14" name="组合 13"/>
          <p:cNvGrpSpPr/>
          <p:nvPr/>
        </p:nvGrpSpPr>
        <p:grpSpPr>
          <a:xfrm>
            <a:off x="470535" y="3517265"/>
            <a:ext cx="8673465" cy="1677035"/>
            <a:chOff x="-53" y="5039"/>
            <a:chExt cx="13659" cy="2641"/>
          </a:xfrm>
        </p:grpSpPr>
        <p:sp>
          <p:nvSpPr>
            <p:cNvPr id="19" name="箭头: 左 5"/>
            <p:cNvSpPr/>
            <p:nvPr/>
          </p:nvSpPr>
          <p:spPr>
            <a:xfrm rot="10800000">
              <a:off x="8774" y="6021"/>
              <a:ext cx="676" cy="2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9450" y="5330"/>
              <a:ext cx="4156" cy="1888"/>
            </a:xfrm>
            <a:prstGeom prst="rect">
              <a:avLst/>
            </a:prstGeom>
            <a:noFill/>
          </p:spPr>
          <p:txBody>
            <a:bodyPr wrap="square" rtlCol="0">
              <a:spAutoFit/>
            </a:bodyPr>
            <a:p>
              <a:r>
                <a:rPr lang="en-US" altLang="zh-CN"/>
                <a:t>(0.001,0.012,...0.015)</a:t>
              </a:r>
              <a:endParaRPr lang="en-US" altLang="zh-CN"/>
            </a:p>
            <a:p>
              <a:r>
                <a:rPr lang="en-US" altLang="zh-CN"/>
                <a:t>(0.023,0.002,...0.007)</a:t>
              </a:r>
              <a:endParaRPr lang="en-US" altLang="zh-CN"/>
            </a:p>
            <a:p>
              <a:r>
                <a:rPr lang="en-US" altLang="zh-CN"/>
                <a:t>...</a:t>
              </a:r>
              <a:endParaRPr lang="en-US" altLang="zh-CN"/>
            </a:p>
            <a:p>
              <a:r>
                <a:rPr lang="en-US" altLang="zh-CN"/>
                <a:t>(0.026,0.351,...0.042)</a:t>
              </a:r>
              <a:endParaRPr lang="en-US" altLang="zh-CN"/>
            </a:p>
          </p:txBody>
        </p:sp>
        <p:pic>
          <p:nvPicPr>
            <p:cNvPr id="2" name="图片 44"/>
            <p:cNvPicPr>
              <a:picLocks noChangeAspect="1"/>
            </p:cNvPicPr>
            <p:nvPr/>
          </p:nvPicPr>
          <p:blipFill>
            <a:blip r:embed="rId1">
              <a:clrChange>
                <a:clrFrom>
                  <a:srgbClr val="FFFFFF"/>
                </a:clrFrom>
                <a:clrTo>
                  <a:srgbClr val="FFFFFF">
                    <a:alpha val="0"/>
                  </a:srgbClr>
                </a:clrTo>
              </a:clrChange>
            </a:blip>
            <a:stretch>
              <a:fillRect/>
            </a:stretch>
          </p:blipFill>
          <p:spPr>
            <a:xfrm>
              <a:off x="-53" y="5241"/>
              <a:ext cx="2989" cy="2209"/>
            </a:xfrm>
            <a:prstGeom prst="rect">
              <a:avLst/>
            </a:prstGeom>
          </p:spPr>
        </p:pic>
        <p:sp>
          <p:nvSpPr>
            <p:cNvPr id="3" name="箭头: 左 5"/>
            <p:cNvSpPr/>
            <p:nvPr/>
          </p:nvSpPr>
          <p:spPr>
            <a:xfrm rot="10800000">
              <a:off x="2936" y="6019"/>
              <a:ext cx="613" cy="2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340" y="5880"/>
              <a:ext cx="2087" cy="580"/>
            </a:xfrm>
            <a:prstGeom prst="rect">
              <a:avLst/>
            </a:prstGeom>
            <a:noFill/>
          </p:spPr>
          <p:txBody>
            <a:bodyPr wrap="square" rtlCol="0">
              <a:spAutoFit/>
            </a:bodyPr>
            <a:p>
              <a:r>
                <a:rPr lang="zh-CN" altLang="en-US" b="1" dirty="0"/>
                <a:t>（ </a:t>
              </a:r>
              <a:r>
                <a:rPr lang="en-US" altLang="zh-CN" b="1" dirty="0"/>
                <a:t>h</a:t>
              </a:r>
              <a:r>
                <a:rPr lang="zh-CN" altLang="en-US" b="1" dirty="0"/>
                <a:t>，</a:t>
              </a:r>
              <a:r>
                <a:rPr lang="en-US" altLang="zh-CN" b="1" dirty="0"/>
                <a:t>r</a:t>
              </a:r>
              <a:r>
                <a:rPr lang="zh-CN" altLang="en-US" b="1" dirty="0"/>
                <a:t>，</a:t>
              </a:r>
              <a:r>
                <a:rPr lang="en-US" altLang="zh-CN" b="1" dirty="0"/>
                <a:t>t </a:t>
              </a:r>
              <a:r>
                <a:rPr lang="zh-CN" altLang="en-US" b="1" dirty="0"/>
                <a:t>）</a:t>
              </a:r>
              <a:endParaRPr lang="zh-CN" altLang="en-US" b="1" dirty="0"/>
            </a:p>
          </p:txBody>
        </p:sp>
        <p:pic>
          <p:nvPicPr>
            <p:cNvPr id="11" name="图片 10"/>
            <p:cNvPicPr>
              <a:picLocks noChangeAspect="1"/>
            </p:cNvPicPr>
            <p:nvPr/>
          </p:nvPicPr>
          <p:blipFill>
            <a:blip r:embed="rId2"/>
            <a:stretch>
              <a:fillRect/>
            </a:stretch>
          </p:blipFill>
          <p:spPr>
            <a:xfrm>
              <a:off x="6103" y="5039"/>
              <a:ext cx="2879" cy="2641"/>
            </a:xfrm>
            <a:prstGeom prst="rect">
              <a:avLst/>
            </a:prstGeom>
          </p:spPr>
        </p:pic>
        <p:sp>
          <p:nvSpPr>
            <p:cNvPr id="13" name="箭头: 左 5"/>
            <p:cNvSpPr/>
            <p:nvPr/>
          </p:nvSpPr>
          <p:spPr>
            <a:xfrm rot="10800000">
              <a:off x="5427" y="6019"/>
              <a:ext cx="676" cy="2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0" y="1045845"/>
            <a:ext cx="3192780" cy="460375"/>
          </a:xfrm>
          <a:prstGeom prst="rect">
            <a:avLst/>
          </a:prstGeom>
          <a:noFill/>
        </p:spPr>
        <p:txBody>
          <a:bodyPr wrap="none" rtlCol="0" anchor="t">
            <a:spAutoFit/>
          </a:bodyPr>
          <a:p>
            <a:pPr marL="571500" indent="-571500">
              <a:buFont typeface="Wingdings" panose="05000000000000000000" charset="0"/>
              <a:buChar char="l"/>
            </a:pPr>
            <a:r>
              <a:rPr lang="zh-CN" altLang="en-US" sz="2400" dirty="0">
                <a:latin typeface="楷体" panose="02010609060101010101" pitchFamily="49" charset="-122"/>
                <a:ea typeface="楷体" panose="02010609060101010101" pitchFamily="49" charset="-122"/>
                <a:sym typeface="+mn-ea"/>
              </a:rPr>
              <a:t>知识图谱表示学习</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研究背景及意义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sp>
        <p:nvSpPr>
          <p:cNvPr id="5" name="文本框 4"/>
          <p:cNvSpPr txBox="1"/>
          <p:nvPr/>
        </p:nvSpPr>
        <p:spPr>
          <a:xfrm>
            <a:off x="670560" y="2708910"/>
            <a:ext cx="7790180" cy="1938020"/>
          </a:xfrm>
          <a:prstGeom prst="rect">
            <a:avLst/>
          </a:prstGeom>
          <a:noFill/>
        </p:spPr>
        <p:txBody>
          <a:bodyPr wrap="square" rtlCol="0" anchor="t">
            <a:spAutoFit/>
          </a:bodyPr>
          <a:p>
            <a:pPr marL="342900" indent="-342900">
              <a:buFont typeface="Wingdings" panose="05000000000000000000" charset="0"/>
              <a:buChar char="Ø"/>
            </a:pPr>
            <a:r>
              <a:rPr lang="zh-CN" altLang="en-US" sz="2000" dirty="0" smtClean="0">
                <a:latin typeface="楷体" panose="02010609060101010101" pitchFamily="49" charset="-122"/>
                <a:ea typeface="楷体" panose="02010609060101010101" pitchFamily="49" charset="-122"/>
                <a:cs typeface="+mn-ea"/>
                <a:sym typeface="+mn-ea"/>
              </a:rPr>
              <a:t>知识图谱中存在非冗余数据，现有方法对知识图谱中的非冗余三元组，补全性能较弱，而实体和关系的向量即为模型所优化的参数，如何借助模型进一步改进非冗余数据的向量表示，从而提升知识图谱补全的效果具有重要的实际应用价值。</a:t>
            </a:r>
            <a:endParaRPr lang="zh-CN" altLang="en-US" sz="2000" dirty="0" smtClean="0">
              <a:latin typeface="楷体" panose="02010609060101010101" pitchFamily="49" charset="-122"/>
              <a:ea typeface="楷体" panose="02010609060101010101" pitchFamily="49" charset="-122"/>
              <a:cs typeface="+mn-ea"/>
              <a:sym typeface="+mn-ea"/>
            </a:endParaRPr>
          </a:p>
          <a:p>
            <a:pPr indent="0">
              <a:buFont typeface="Wingdings" panose="05000000000000000000" charset="0"/>
              <a:buNone/>
            </a:pPr>
            <a:endParaRPr lang="zh-CN" altLang="en-US" sz="2000" dirty="0" smtClean="0">
              <a:solidFill>
                <a:schemeClr val="tx1"/>
              </a:solidFill>
              <a:latin typeface="楷体" panose="02010609060101010101" pitchFamily="49" charset="-122"/>
              <a:ea typeface="楷体" panose="02010609060101010101" pitchFamily="49" charset="-122"/>
              <a:cs typeface="+mn-ea"/>
              <a:sym typeface="+mn-ea"/>
            </a:endParaRPr>
          </a:p>
          <a:p>
            <a:pPr marL="342900" indent="-342900">
              <a:buFont typeface="Wingdings" panose="05000000000000000000" charset="0"/>
              <a:buChar char="Ø"/>
            </a:pPr>
            <a:endParaRPr lang="zh-CN"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804" y="-7131"/>
            <a:ext cx="9156804" cy="10527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smtClean="0">
                <a:latin typeface="楷体" panose="02010609060101010101" pitchFamily="49" charset="-122"/>
                <a:ea typeface="楷体" panose="02010609060101010101" pitchFamily="49" charset="-122"/>
              </a:rPr>
              <a:t>研究背景及意义</a:t>
            </a:r>
            <a:endParaRPr lang="zh-CN" altLang="en-US" sz="4000" dirty="0">
              <a:latin typeface="楷体" panose="02010609060101010101" pitchFamily="49" charset="-122"/>
              <a:ea typeface="楷体" panose="02010609060101010101" pitchFamily="49" charset="-122"/>
            </a:endParaRPr>
          </a:p>
        </p:txBody>
      </p:sp>
      <p:sp>
        <p:nvSpPr>
          <p:cNvPr id="9" name="矩形 8"/>
          <p:cNvSpPr/>
          <p:nvPr/>
        </p:nvSpPr>
        <p:spPr>
          <a:xfrm>
            <a:off x="0" y="6525344"/>
            <a:ext cx="3131840"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sym typeface="+mn-ea"/>
              </a:rPr>
              <a:t>何苗惠 </a:t>
            </a:r>
            <a:r>
              <a:rPr lang="en-US" altLang="zh-CN" sz="1400" b="1" dirty="0" smtClean="0">
                <a:latin typeface="楷体" panose="02010609060101010101" pitchFamily="49" charset="-122"/>
                <a:ea typeface="楷体" panose="02010609060101010101" pitchFamily="49" charset="-122"/>
                <a:sym typeface="+mn-ea"/>
              </a:rPr>
              <a:t>(2019</a:t>
            </a:r>
            <a:r>
              <a:rPr lang="zh-CN" altLang="en-US" sz="1400" b="1" dirty="0" smtClean="0">
                <a:latin typeface="楷体" panose="02010609060101010101" pitchFamily="49" charset="-122"/>
                <a:ea typeface="楷体" panose="02010609060101010101" pitchFamily="49" charset="-122"/>
                <a:sym typeface="+mn-ea"/>
              </a:rPr>
              <a:t>级运筹学与控制论</a:t>
            </a:r>
            <a:r>
              <a:rPr lang="en-US" altLang="zh-CN" sz="1400" b="1" dirty="0" smtClean="0">
                <a:latin typeface="楷体" panose="02010609060101010101" pitchFamily="49" charset="-122"/>
                <a:ea typeface="楷体" panose="02010609060101010101" pitchFamily="49" charset="-122"/>
                <a:sym typeface="+mn-ea"/>
              </a:rPr>
              <a:t>)</a:t>
            </a:r>
            <a:endParaRPr lang="zh-CN" altLang="en-US" sz="1400" b="1" dirty="0">
              <a:latin typeface="楷体" panose="02010609060101010101" pitchFamily="49" charset="-122"/>
              <a:ea typeface="楷体" panose="02010609060101010101" pitchFamily="49" charset="-122"/>
            </a:endParaRPr>
          </a:p>
        </p:txBody>
      </p:sp>
      <p:sp>
        <p:nvSpPr>
          <p:cNvPr id="10" name="矩形 9"/>
          <p:cNvSpPr/>
          <p:nvPr/>
        </p:nvSpPr>
        <p:spPr>
          <a:xfrm>
            <a:off x="3131840" y="6525344"/>
            <a:ext cx="3096344" cy="33265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楷体" panose="02010609060101010101" pitchFamily="49" charset="-122"/>
                <a:ea typeface="楷体" panose="02010609060101010101" pitchFamily="49" charset="-122"/>
              </a:rPr>
              <a:t>重庆师范大学数学科学学院开题报告</a:t>
            </a:r>
            <a:endParaRPr lang="zh-CN" altLang="en-US" sz="1400" b="1" dirty="0">
              <a:latin typeface="楷体" panose="02010609060101010101" pitchFamily="49" charset="-122"/>
              <a:ea typeface="楷体" panose="02010609060101010101" pitchFamily="49" charset="-122"/>
            </a:endParaRPr>
          </a:p>
        </p:txBody>
      </p:sp>
      <p:sp>
        <p:nvSpPr>
          <p:cNvPr id="12" name="矩形 11"/>
          <p:cNvSpPr/>
          <p:nvPr/>
        </p:nvSpPr>
        <p:spPr>
          <a:xfrm>
            <a:off x="6156176" y="6525344"/>
            <a:ext cx="2987824" cy="332656"/>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b="1" dirty="0" smtClean="0">
                <a:latin typeface="楷体" panose="02010609060101010101" pitchFamily="49" charset="-122"/>
                <a:ea typeface="楷体" panose="02010609060101010101" pitchFamily="49" charset="-122"/>
                <a:sym typeface="+mn-ea"/>
              </a:rPr>
              <a:t>2021</a:t>
            </a:r>
            <a:r>
              <a:rPr lang="zh-CN" altLang="en-US" sz="1400" b="1" dirty="0" smtClean="0">
                <a:latin typeface="楷体" panose="02010609060101010101" pitchFamily="49" charset="-122"/>
                <a:ea typeface="楷体" panose="02010609060101010101" pitchFamily="49" charset="-122"/>
                <a:sym typeface="+mn-ea"/>
              </a:rPr>
              <a:t>年</a:t>
            </a:r>
            <a:r>
              <a:rPr lang="en-US" altLang="zh-CN" sz="1400" b="1" dirty="0" smtClean="0">
                <a:latin typeface="楷体" panose="02010609060101010101" pitchFamily="49" charset="-122"/>
                <a:ea typeface="楷体" panose="02010609060101010101" pitchFamily="49" charset="-122"/>
                <a:sym typeface="+mn-ea"/>
              </a:rPr>
              <a:t>9</a:t>
            </a:r>
            <a:r>
              <a:rPr lang="zh-CN" altLang="en-US" sz="1400" b="1" dirty="0" smtClean="0">
                <a:latin typeface="楷体" panose="02010609060101010101" pitchFamily="49" charset="-122"/>
                <a:ea typeface="楷体" panose="02010609060101010101" pitchFamily="49" charset="-122"/>
                <a:sym typeface="+mn-ea"/>
              </a:rPr>
              <a:t>月</a:t>
            </a:r>
            <a:r>
              <a:rPr lang="en-US" altLang="zh-CN" sz="1400" b="1" dirty="0" smtClean="0">
                <a:latin typeface="楷体" panose="02010609060101010101" pitchFamily="49" charset="-122"/>
                <a:ea typeface="楷体" panose="02010609060101010101" pitchFamily="49" charset="-122"/>
                <a:sym typeface="+mn-ea"/>
              </a:rPr>
              <a:t>24</a:t>
            </a:r>
            <a:r>
              <a:rPr lang="zh-CN" altLang="en-US" sz="1400" b="1" dirty="0" smtClean="0">
                <a:latin typeface="楷体" panose="02010609060101010101" pitchFamily="49" charset="-122"/>
                <a:ea typeface="楷体" panose="02010609060101010101" pitchFamily="49" charset="-122"/>
                <a:sym typeface="+mn-ea"/>
              </a:rPr>
              <a:t>日</a:t>
            </a:r>
            <a:r>
              <a:rPr lang="zh-CN" altLang="en-US" sz="1400" b="1" dirty="0" smtClean="0">
                <a:latin typeface="楷体" panose="02010609060101010101" pitchFamily="49" charset="-122"/>
                <a:ea typeface="楷体" panose="02010609060101010101" pitchFamily="49" charset="-122"/>
              </a:rPr>
              <a:t>      </a:t>
            </a:r>
            <a:fld id="{6E6A500B-7AA9-40B2-8CC9-2428969D0485}" type="slidenum">
              <a:rPr lang="en-US" altLang="zh-CN" sz="1400" b="1" dirty="0" smtClean="0">
                <a:latin typeface="楷体" panose="02010609060101010101" pitchFamily="49" charset="-122"/>
                <a:ea typeface="楷体" panose="02010609060101010101" pitchFamily="49" charset="-122"/>
              </a:rPr>
            </a:fld>
            <a:r>
              <a:rPr lang="en-US" altLang="zh-CN" sz="1400" b="1" dirty="0">
                <a:latin typeface="楷体" panose="02010609060101010101" pitchFamily="49" charset="-122"/>
                <a:ea typeface="楷体" panose="02010609060101010101" pitchFamily="49" charset="-122"/>
              </a:rPr>
              <a:t>/3</a:t>
            </a:r>
            <a:r>
              <a:rPr lang="en-US" sz="1400" b="1" dirty="0">
                <a:latin typeface="楷体" panose="02010609060101010101" pitchFamily="49" charset="-122"/>
                <a:ea typeface="楷体" panose="02010609060101010101" pitchFamily="49" charset="-122"/>
              </a:rPr>
              <a:t>9</a:t>
            </a:r>
            <a:endParaRPr lang="en-US" sz="1400" b="1" dirty="0">
              <a:latin typeface="楷体" panose="02010609060101010101" pitchFamily="49" charset="-122"/>
              <a:ea typeface="楷体" panose="02010609060101010101" pitchFamily="49" charset="-122"/>
            </a:endParaRPr>
          </a:p>
        </p:txBody>
      </p:sp>
      <p:cxnSp>
        <p:nvCxnSpPr>
          <p:cNvPr id="5" name="直接箭头连接符 4"/>
          <p:cNvCxnSpPr>
            <a:stCxn id="2" idx="3"/>
          </p:cNvCxnSpPr>
          <p:nvPr/>
        </p:nvCxnSpPr>
        <p:spPr>
          <a:xfrm>
            <a:off x="1235075" y="3901440"/>
            <a:ext cx="38290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54305" y="1557020"/>
            <a:ext cx="8760460" cy="4551680"/>
            <a:chOff x="283" y="2338"/>
            <a:chExt cx="13796" cy="7168"/>
          </a:xfrm>
        </p:grpSpPr>
        <p:grpSp>
          <p:nvGrpSpPr>
            <p:cNvPr id="18" name="组合 17"/>
            <p:cNvGrpSpPr/>
            <p:nvPr/>
          </p:nvGrpSpPr>
          <p:grpSpPr>
            <a:xfrm>
              <a:off x="283" y="2338"/>
              <a:ext cx="13796" cy="7168"/>
              <a:chOff x="-20" y="2162"/>
              <a:chExt cx="13796" cy="7168"/>
            </a:xfrm>
          </p:grpSpPr>
          <p:sp>
            <p:nvSpPr>
              <p:cNvPr id="2" name="圆角矩形 1"/>
              <p:cNvSpPr/>
              <p:nvPr/>
            </p:nvSpPr>
            <p:spPr>
              <a:xfrm>
                <a:off x="-20" y="4174"/>
                <a:ext cx="1702" cy="3360"/>
              </a:xfrm>
              <a:prstGeom prst="roundRect">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知识图谱表示学习模型的参数优化方法</a:t>
                </a:r>
                <a:endPar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endParaRPr>
              </a:p>
            </p:txBody>
          </p:sp>
          <p:sp>
            <p:nvSpPr>
              <p:cNvPr id="6" name="圆角矩形 5"/>
              <p:cNvSpPr/>
              <p:nvPr/>
            </p:nvSpPr>
            <p:spPr>
              <a:xfrm>
                <a:off x="2276" y="5028"/>
                <a:ext cx="3300" cy="1652"/>
              </a:xfrm>
              <a:prstGeom prst="round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Wingdings" panose="05000000000000000000" charset="0"/>
                  <a:buNone/>
                </a:pPr>
                <a:r>
                  <a:rPr lang="zh-CN" altLang="en-US" sz="2000" dirty="0" smtClean="0">
                    <a:latin typeface="楷体" panose="02010609060101010101" pitchFamily="49" charset="-122"/>
                    <a:ea typeface="楷体" panose="02010609060101010101" pitchFamily="49" charset="-122"/>
                    <a:cs typeface="+mn-ea"/>
                    <a:sym typeface="+mn-ea"/>
                  </a:rPr>
                  <a:t>借助模型进一步改进非冗余数据的向量表示</a:t>
                </a:r>
                <a:endParaRPr lang="zh-CN" altLang="en-US" sz="2000" b="1" dirty="0" smtClean="0">
                  <a:solidFill>
                    <a:schemeClr val="bg1">
                      <a:lumMod val="95000"/>
                    </a:schemeClr>
                  </a:solidFill>
                  <a:latin typeface="楷体" panose="02010609060101010101" pitchFamily="49" charset="-122"/>
                  <a:ea typeface="楷体" panose="02010609060101010101" pitchFamily="49" charset="-122"/>
                  <a:sym typeface="+mn-ea"/>
                </a:endParaRPr>
              </a:p>
            </p:txBody>
          </p:sp>
          <p:sp>
            <p:nvSpPr>
              <p:cNvPr id="7" name="左大括号 6"/>
              <p:cNvSpPr/>
              <p:nvPr/>
            </p:nvSpPr>
            <p:spPr>
              <a:xfrm>
                <a:off x="5621" y="2987"/>
                <a:ext cx="521" cy="5720"/>
              </a:xfrm>
              <a:prstGeom prst="leftBrace">
                <a:avLst>
                  <a:gd name="adj1" fmla="val 85459"/>
                  <a:gd name="adj2" fmla="val 50010"/>
                </a:avLst>
              </a:prstGeom>
              <a:ln w="381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圆角矩形 10"/>
              <p:cNvSpPr/>
              <p:nvPr/>
            </p:nvSpPr>
            <p:spPr>
              <a:xfrm>
                <a:off x="6143" y="2162"/>
                <a:ext cx="7633" cy="1787"/>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Wingdings" panose="05000000000000000000" charset="0"/>
                  <a:buNone/>
                </a:pP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在</a:t>
                </a:r>
                <a:r>
                  <a:rPr lang="en-US" altLang="zh-CN" sz="2000" dirty="0" smtClean="0">
                    <a:solidFill>
                      <a:schemeClr val="bg1">
                        <a:lumMod val="95000"/>
                      </a:schemeClr>
                    </a:solidFill>
                    <a:latin typeface="楷体" panose="02010609060101010101" pitchFamily="49" charset="-122"/>
                    <a:ea typeface="楷体" panose="02010609060101010101" pitchFamily="49" charset="-122"/>
                    <a:sym typeface="+mn-ea"/>
                  </a:rPr>
                  <a:t>translation model</a:t>
                </a: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基础上，融入</a:t>
                </a:r>
                <a:r>
                  <a:rPr lang="en-US" altLang="zh-CN" sz="2000" dirty="0" smtClean="0">
                    <a:solidFill>
                      <a:schemeClr val="bg1">
                        <a:lumMod val="95000"/>
                      </a:schemeClr>
                    </a:solidFill>
                    <a:latin typeface="楷体" panose="02010609060101010101" pitchFamily="49" charset="-122"/>
                    <a:ea typeface="楷体" panose="02010609060101010101" pitchFamily="49" charset="-122"/>
                    <a:sym typeface="+mn-ea"/>
                  </a:rPr>
                  <a:t>EM</a:t>
                </a: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算法思想将冗余实体信息转移到非冗余实体中。进一步提高非冗余数据的性能。</a:t>
                </a:r>
                <a:endParaRPr lang="en-US" altLang="zh-CN" sz="2000" dirty="0" smtClean="0">
                  <a:solidFill>
                    <a:schemeClr val="bg1">
                      <a:lumMod val="95000"/>
                    </a:schemeClr>
                  </a:solidFill>
                  <a:latin typeface="楷体" panose="02010609060101010101" pitchFamily="49" charset="-122"/>
                  <a:ea typeface="楷体" panose="02010609060101010101" pitchFamily="49" charset="-122"/>
                  <a:sym typeface="+mn-ea"/>
                </a:endParaRPr>
              </a:p>
            </p:txBody>
          </p:sp>
          <p:sp>
            <p:nvSpPr>
              <p:cNvPr id="13" name="圆角矩形 12"/>
              <p:cNvSpPr/>
              <p:nvPr/>
            </p:nvSpPr>
            <p:spPr>
              <a:xfrm>
                <a:off x="6140" y="8032"/>
                <a:ext cx="7615" cy="1298"/>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Wingdings" panose="05000000000000000000" charset="0"/>
                  <a:buNone/>
                </a:pP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重新构建概率模型，利用</a:t>
                </a:r>
                <a:r>
                  <a:rPr lang="en-US" altLang="zh-CN" sz="2000" dirty="0" smtClean="0">
                    <a:solidFill>
                      <a:schemeClr val="bg1">
                        <a:lumMod val="95000"/>
                      </a:schemeClr>
                    </a:solidFill>
                    <a:latin typeface="楷体" panose="02010609060101010101" pitchFamily="49" charset="-122"/>
                    <a:ea typeface="楷体" panose="02010609060101010101" pitchFamily="49" charset="-122"/>
                    <a:sym typeface="+mn-ea"/>
                  </a:rPr>
                  <a:t>NCE</a:t>
                </a: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思想将冗余三元组信息转移到非冗余三元组中。</a:t>
                </a:r>
                <a:endPar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endParaRPr>
              </a:p>
            </p:txBody>
          </p:sp>
          <p:cxnSp>
            <p:nvCxnSpPr>
              <p:cNvPr id="14" name="直接箭头连接符 13"/>
              <p:cNvCxnSpPr/>
              <p:nvPr/>
            </p:nvCxnSpPr>
            <p:spPr>
              <a:xfrm>
                <a:off x="7954" y="3949"/>
                <a:ext cx="0" cy="164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8181" y="4175"/>
                <a:ext cx="4466" cy="1241"/>
              </a:xfrm>
              <a:prstGeom prst="roundRect">
                <a:avLst/>
              </a:prstGeom>
              <a:noFill/>
              <a:ln w="28575" cmpd="sng">
                <a:solidFill>
                  <a:srgbClr val="C00000"/>
                </a:solidFill>
                <a:prstDash val="lgDash"/>
              </a:ln>
            </p:spPr>
            <p:style>
              <a:lnRef idx="2">
                <a:schemeClr val="accent1"/>
              </a:lnRef>
              <a:fillRef idx="1">
                <a:schemeClr val="lt1"/>
              </a:fillRef>
              <a:effectRef idx="0">
                <a:schemeClr val="accent1"/>
              </a:effectRef>
              <a:fontRef idx="minor">
                <a:schemeClr val="dk1"/>
              </a:fontRef>
            </p:style>
            <p:txBody>
              <a:bodyPr rtlCol="0" anchor="ctr"/>
              <a:p>
                <a:pPr indent="0">
                  <a:buFont typeface="Wingdings" panose="05000000000000000000" charset="0"/>
                  <a:buNone/>
                </a:pPr>
                <a:r>
                  <a:rPr lang="zh-CN" altLang="en-US" sz="2000" dirty="0" smtClean="0">
                    <a:solidFill>
                      <a:schemeClr val="tx1"/>
                    </a:solidFill>
                    <a:latin typeface="楷体" panose="02010609060101010101" pitchFamily="49" charset="-122"/>
                    <a:ea typeface="楷体" panose="02010609060101010101" pitchFamily="49" charset="-122"/>
                    <a:sym typeface="+mn-ea"/>
                  </a:rPr>
                  <a:t>寻找更合适的中介来传递冗余三元组的信息。</a:t>
                </a:r>
                <a:endParaRPr lang="zh-CN" altLang="en-US" sz="2000" dirty="0" smtClean="0">
                  <a:solidFill>
                    <a:schemeClr val="tx1"/>
                  </a:solidFill>
                  <a:latin typeface="楷体" panose="02010609060101010101" pitchFamily="49" charset="-122"/>
                  <a:ea typeface="楷体" panose="02010609060101010101" pitchFamily="49" charset="-122"/>
                  <a:sym typeface="+mn-ea"/>
                </a:endParaRPr>
              </a:p>
            </p:txBody>
          </p:sp>
        </p:grpSp>
        <p:sp>
          <p:nvSpPr>
            <p:cNvPr id="16" name="圆角矩形 15"/>
            <p:cNvSpPr/>
            <p:nvPr/>
          </p:nvSpPr>
          <p:spPr>
            <a:xfrm>
              <a:off x="6426" y="5818"/>
              <a:ext cx="7648" cy="1858"/>
            </a:xfrm>
            <a:prstGeom prst="round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Wingdings" panose="05000000000000000000" charset="0"/>
                <a:buNone/>
              </a:pP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在</a:t>
              </a:r>
              <a:r>
                <a:rPr lang="en-US" altLang="zh-CN" sz="2000" dirty="0" smtClean="0">
                  <a:solidFill>
                    <a:schemeClr val="bg1">
                      <a:lumMod val="95000"/>
                    </a:schemeClr>
                  </a:solidFill>
                  <a:latin typeface="楷体" panose="02010609060101010101" pitchFamily="49" charset="-122"/>
                  <a:ea typeface="楷体" panose="02010609060101010101" pitchFamily="49" charset="-122"/>
                  <a:sym typeface="+mn-ea"/>
                </a:rPr>
                <a:t>translation model</a:t>
              </a:r>
              <a:r>
                <a:rPr lang="zh-CN" altLang="en-US" sz="2000" dirty="0" smtClean="0">
                  <a:solidFill>
                    <a:schemeClr val="bg1">
                      <a:lumMod val="95000"/>
                    </a:schemeClr>
                  </a:solidFill>
                  <a:latin typeface="楷体" panose="02010609060101010101" pitchFamily="49" charset="-122"/>
                  <a:ea typeface="楷体" panose="02010609060101010101" pitchFamily="49" charset="-122"/>
                  <a:sym typeface="+mn-ea"/>
                </a:rPr>
                <a:t>基础上，使用双层嵌入，利用潜在语义嵌入传递冗余三元组知识，进一步提高非冗余数据的性能。</a:t>
              </a:r>
              <a:endParaRPr lang="en-US" altLang="zh-CN" sz="2000" dirty="0" smtClean="0">
                <a:solidFill>
                  <a:schemeClr val="bg1">
                    <a:lumMod val="95000"/>
                  </a:schemeClr>
                </a:solidFill>
                <a:latin typeface="楷体" panose="02010609060101010101" pitchFamily="49" charset="-122"/>
                <a:ea typeface="楷体" panose="02010609060101010101" pitchFamily="49" charset="-122"/>
                <a:sym typeface="+mn-ea"/>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445,&quot;width&quot;:9600}"/>
</p:tagLst>
</file>

<file path=ppt/tags/tag2.xml><?xml version="1.0" encoding="utf-8"?>
<p:tagLst xmlns:p="http://schemas.openxmlformats.org/presentationml/2006/main">
  <p:tag name="KSO_WM_UNIT_PLACING_PICTURE_USER_VIEWPORT" val="{&quot;height&quot;:5625,&quot;width&quot;:7500}"/>
</p:tagLst>
</file>

<file path=ppt/tags/tag3.xml><?xml version="1.0" encoding="utf-8"?>
<p:tagLst xmlns:p="http://schemas.openxmlformats.org/presentationml/2006/main">
  <p:tag name="KSO_WM_UNIT_TABLE_BEAUTIFY" val="smartTable{47cc5cc6-f181-45a7-9e20-5d5f823c5cf7}"/>
  <p:tag name="TABLE_ENDDRAG_ORIGIN_RECT" val="407*110"/>
  <p:tag name="TABLE_ENDDRAG_RECT" val="161*268*407*110"/>
</p:tagLst>
</file>

<file path=ppt/tags/tag4.xml><?xml version="1.0" encoding="utf-8"?>
<p:tagLst xmlns:p="http://schemas.openxmlformats.org/presentationml/2006/main">
  <p:tag name="KSO_WM_UNIT_TABLE_BEAUTIFY" val="smartTable{b771c318-8438-41cf-a968-45f863e88c76}"/>
  <p:tag name="TABLE_ENDDRAG_ORIGIN_RECT" val="653*194"/>
  <p:tag name="TABLE_ENDDRAG_RECT" val="47*166*653*194"/>
</p:tagLst>
</file>

<file path=ppt/tags/tag5.xml><?xml version="1.0" encoding="utf-8"?>
<p:tagLst xmlns:p="http://schemas.openxmlformats.org/presentationml/2006/main">
  <p:tag name="KSO_WM_UNIT_TABLE_BEAUTIFY" val="smartTable{72d65ce5-d85a-4b03-b2aa-1bfe6675558a}"/>
</p:tagLst>
</file>

<file path=ppt/tags/tag6.xml><?xml version="1.0" encoding="utf-8"?>
<p:tagLst xmlns:p="http://schemas.openxmlformats.org/presentationml/2006/main">
  <p:tag name="KSO_WM_UNIT_PLACING_PICTURE_USER_VIEWPORT" val="{&quot;height&quot;:3375,&quot;width&quot;:4545}"/>
</p:tagLst>
</file>

<file path=ppt/tags/tag7.xml><?xml version="1.0" encoding="utf-8"?>
<p:tagLst xmlns:p="http://schemas.openxmlformats.org/presentationml/2006/main">
  <p:tag name="KSO_WM_UNIT_TABLE_BEAUTIFY" val="smartTable{c43cc200-7ab6-4a59-b596-66379ea370a8}"/>
  <p:tag name="TABLE_ENDDRAG_ORIGIN_RECT" val="660*113"/>
  <p:tag name="TABLE_ENDDRAG_RECT" val="24*222*660*113"/>
</p:tagLst>
</file>

<file path=ppt/tags/tag8.xml><?xml version="1.0" encoding="utf-8"?>
<p:tagLst xmlns:p="http://schemas.openxmlformats.org/presentationml/2006/main">
  <p:tag name="KSO_WM_UNIT_TABLE_BEAUTIFY" val="smartTable{c43cc200-7ab6-4a59-b596-66379ea370a8}"/>
  <p:tag name="TABLE_ENDDRAG_ORIGIN_RECT" val="660*113"/>
  <p:tag name="TABLE_ENDDRAG_RECT" val="24*222*660*113"/>
</p:tagLst>
</file>

<file path=ppt/tags/tag9.xml><?xml version="1.0" encoding="utf-8"?>
<p:tagLst xmlns:p="http://schemas.openxmlformats.org/presentationml/2006/main">
  <p:tag name="KSO_WM_UNIT_TABLE_BEAUTIFY" val="smartTable{c43cc200-7ab6-4a59-b596-66379ea370a8}"/>
  <p:tag name="TABLE_ENDDRAG_ORIGIN_RECT" val="660*186"/>
  <p:tag name="TABLE_ENDDRAG_RECT" val="31*242*660*1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10944</Words>
  <Application>WPS 演示</Application>
  <PresentationFormat>全屏显示(4:3)</PresentationFormat>
  <Paragraphs>1286</Paragraphs>
  <Slides>39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90</vt:i4>
      </vt:variant>
      <vt:variant>
        <vt:lpstr>幻灯片标题</vt:lpstr>
      </vt:variant>
      <vt:variant>
        <vt:i4>39</vt:i4>
      </vt:variant>
    </vt:vector>
  </HeadingPairs>
  <TitlesOfParts>
    <vt:vector size="141" baseType="lpstr">
      <vt:lpstr>Arial</vt:lpstr>
      <vt:lpstr>宋体</vt:lpstr>
      <vt:lpstr>Wingdings</vt:lpstr>
      <vt:lpstr>楷体</vt:lpstr>
      <vt:lpstr>Times New Roman</vt:lpstr>
      <vt:lpstr>Wingdings</vt:lpstr>
      <vt:lpstr>微软雅黑</vt:lpstr>
      <vt:lpstr>Arial Unicode MS</vt:lpstr>
      <vt:lpstr>Calibri</vt:lpstr>
      <vt:lpstr>Cambria Math</vt:lpstr>
      <vt:lpstr>MS Mincho</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Equation.KSEE3</vt:lpstr>
      <vt:lpstr>Equation.DSMT4</vt:lpstr>
      <vt:lpstr>Equation.KSEE3</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HMH</cp:lastModifiedBy>
  <cp:revision>290</cp:revision>
  <dcterms:created xsi:type="dcterms:W3CDTF">2018-11-27T12:07:00Z</dcterms:created>
  <dcterms:modified xsi:type="dcterms:W3CDTF">2021-09-23T13:16:14Z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374DECCC1F05415BB653CFDE2EAB3D44</vt:lpwstr>
  </property>
</Properties>
</file>