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51"/>
  </p:notesMasterIdLst>
  <p:sldIdLst>
    <p:sldId id="11088391" r:id="rId3"/>
    <p:sldId id="11088392" r:id="rId4"/>
    <p:sldId id="11088393" r:id="rId5"/>
    <p:sldId id="11088006" r:id="rId6"/>
    <p:sldId id="11088301" r:id="rId7"/>
    <p:sldId id="11088302" r:id="rId8"/>
    <p:sldId id="11088304" r:id="rId9"/>
    <p:sldId id="11088303" r:id="rId10"/>
    <p:sldId id="11088307" r:id="rId11"/>
    <p:sldId id="11088407" r:id="rId12"/>
    <p:sldId id="11088395" r:id="rId13"/>
    <p:sldId id="11088396" r:id="rId14"/>
    <p:sldId id="11088342" r:id="rId15"/>
    <p:sldId id="11088404" r:id="rId16"/>
    <p:sldId id="11088346" r:id="rId17"/>
    <p:sldId id="11088348" r:id="rId18"/>
    <p:sldId id="11088347" r:id="rId19"/>
    <p:sldId id="11088343" r:id="rId20"/>
    <p:sldId id="11088349" r:id="rId21"/>
    <p:sldId id="11088344" r:id="rId22"/>
    <p:sldId id="11088374" r:id="rId23"/>
    <p:sldId id="11088350" r:id="rId24"/>
    <p:sldId id="11088419" r:id="rId25"/>
    <p:sldId id="11088397" r:id="rId26"/>
    <p:sldId id="11088357" r:id="rId27"/>
    <p:sldId id="11088399" r:id="rId28"/>
    <p:sldId id="11088379" r:id="rId29"/>
    <p:sldId id="11088418" r:id="rId30"/>
    <p:sldId id="11088408" r:id="rId31"/>
    <p:sldId id="11088376" r:id="rId32"/>
    <p:sldId id="11088363" r:id="rId33"/>
    <p:sldId id="11088364" r:id="rId34"/>
    <p:sldId id="11088398" r:id="rId35"/>
    <p:sldId id="11088378" r:id="rId36"/>
    <p:sldId id="11088377" r:id="rId37"/>
    <p:sldId id="11088415" r:id="rId38"/>
    <p:sldId id="11088380" r:id="rId39"/>
    <p:sldId id="11088409" r:id="rId40"/>
    <p:sldId id="11088387" r:id="rId41"/>
    <p:sldId id="11088388" r:id="rId42"/>
    <p:sldId id="11088389" r:id="rId43"/>
    <p:sldId id="11088400" r:id="rId44"/>
    <p:sldId id="11088401" r:id="rId45"/>
    <p:sldId id="11088402" r:id="rId46"/>
    <p:sldId id="11088405" r:id="rId47"/>
    <p:sldId id="11088406" r:id="rId48"/>
    <p:sldId id="11088373" r:id="rId49"/>
    <p:sldId id="11088323" r:id="rId50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an xx" initials="dx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  <a:srgbClr val="B38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570" autoAdjust="0"/>
  </p:normalViewPr>
  <p:slideViewPr>
    <p:cSldViewPr snapToGrid="0">
      <p:cViewPr varScale="1">
        <p:scale>
          <a:sx n="68" d="100"/>
          <a:sy n="68" d="100"/>
        </p:scale>
        <p:origin x="6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65.wmf"/><Relationship Id="rId4" Type="http://schemas.openxmlformats.org/officeDocument/2006/relationships/image" Target="../media/image47.wmf"/><Relationship Id="rId9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62.wmf"/><Relationship Id="rId3" Type="http://schemas.openxmlformats.org/officeDocument/2006/relationships/image" Target="../media/image35.wmf"/><Relationship Id="rId7" Type="http://schemas.openxmlformats.org/officeDocument/2006/relationships/image" Target="../media/image36.wmf"/><Relationship Id="rId12" Type="http://schemas.openxmlformats.org/officeDocument/2006/relationships/image" Target="../media/image73.wmf"/><Relationship Id="rId2" Type="http://schemas.openxmlformats.org/officeDocument/2006/relationships/image" Target="../media/image22.wmf"/><Relationship Id="rId1" Type="http://schemas.openxmlformats.org/officeDocument/2006/relationships/image" Target="../media/image34.wmf"/><Relationship Id="rId6" Type="http://schemas.openxmlformats.org/officeDocument/2006/relationships/image" Target="../media/image33.wmf"/><Relationship Id="rId11" Type="http://schemas.openxmlformats.org/officeDocument/2006/relationships/image" Target="../media/image72.wmf"/><Relationship Id="rId5" Type="http://schemas.openxmlformats.org/officeDocument/2006/relationships/image" Target="../media/image29.wmf"/><Relationship Id="rId10" Type="http://schemas.openxmlformats.org/officeDocument/2006/relationships/image" Target="../media/image59.wmf"/><Relationship Id="rId4" Type="http://schemas.openxmlformats.org/officeDocument/2006/relationships/image" Target="../media/image28.wmf"/><Relationship Id="rId9" Type="http://schemas.openxmlformats.org/officeDocument/2006/relationships/image" Target="../media/image71.wmf"/><Relationship Id="rId1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65.wmf"/><Relationship Id="rId4" Type="http://schemas.openxmlformats.org/officeDocument/2006/relationships/image" Target="../media/image47.wmf"/><Relationship Id="rId9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wmf"/><Relationship Id="rId21" Type="http://schemas.openxmlformats.org/officeDocument/2006/relationships/image" Target="../media/image41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23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image" Target="../media/image39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Relationship Id="rId22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62.wmf"/><Relationship Id="rId3" Type="http://schemas.openxmlformats.org/officeDocument/2006/relationships/image" Target="../media/image35.wmf"/><Relationship Id="rId7" Type="http://schemas.openxmlformats.org/officeDocument/2006/relationships/image" Target="../media/image36.wmf"/><Relationship Id="rId12" Type="http://schemas.openxmlformats.org/officeDocument/2006/relationships/image" Target="../media/image61.wmf"/><Relationship Id="rId2" Type="http://schemas.openxmlformats.org/officeDocument/2006/relationships/image" Target="../media/image22.wmf"/><Relationship Id="rId1" Type="http://schemas.openxmlformats.org/officeDocument/2006/relationships/image" Target="../media/image34.wmf"/><Relationship Id="rId6" Type="http://schemas.openxmlformats.org/officeDocument/2006/relationships/image" Target="../media/image33.wmf"/><Relationship Id="rId11" Type="http://schemas.openxmlformats.org/officeDocument/2006/relationships/image" Target="../media/image60.wmf"/><Relationship Id="rId5" Type="http://schemas.openxmlformats.org/officeDocument/2006/relationships/image" Target="../media/image29.wmf"/><Relationship Id="rId10" Type="http://schemas.openxmlformats.org/officeDocument/2006/relationships/image" Target="../media/image59.wmf"/><Relationship Id="rId4" Type="http://schemas.openxmlformats.org/officeDocument/2006/relationships/image" Target="../media/image28.wmf"/><Relationship Id="rId9" Type="http://schemas.openxmlformats.org/officeDocument/2006/relationships/image" Target="../media/image42.wmf"/><Relationship Id="rId14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FD503-763A-4C3D-95EA-3E55976157CF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1288-29E8-443E-8F0C-C79817F671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2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7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31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14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06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21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2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5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9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2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5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3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71288-29E8-443E-8F0C-C79817F671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3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923DA346-CC82-4951-8AD7-7E35B9576674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9" Type="http://schemas.openxmlformats.org/officeDocument/2006/relationships/oleObject" Target="../embeddings/oleObject26.bin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22.bin"/><Relationship Id="rId42" Type="http://schemas.openxmlformats.org/officeDocument/2006/relationships/oleObject" Target="../embeddings/oleObject28.bin"/><Relationship Id="rId47" Type="http://schemas.openxmlformats.org/officeDocument/2006/relationships/image" Target="../media/image39.wmf"/><Relationship Id="rId50" Type="http://schemas.openxmlformats.org/officeDocument/2006/relationships/oleObject" Target="../embeddings/oleObject32.bin"/><Relationship Id="rId55" Type="http://schemas.openxmlformats.org/officeDocument/2006/relationships/image" Target="../media/image42.w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13.bin"/><Relationship Id="rId29" Type="http://schemas.openxmlformats.org/officeDocument/2006/relationships/image" Target="../media/image32.wmf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37" Type="http://schemas.openxmlformats.org/officeDocument/2006/relationships/oleObject" Target="../embeddings/oleObject24.bin"/><Relationship Id="rId40" Type="http://schemas.openxmlformats.org/officeDocument/2006/relationships/oleObject" Target="../embeddings/oleObject27.bin"/><Relationship Id="rId45" Type="http://schemas.openxmlformats.org/officeDocument/2006/relationships/image" Target="../media/image38.wmf"/><Relationship Id="rId53" Type="http://schemas.openxmlformats.org/officeDocument/2006/relationships/image" Target="../media/image41.wmf"/><Relationship Id="rId58" Type="http://schemas.openxmlformats.org/officeDocument/2006/relationships/oleObject" Target="../embeddings/oleObject38.bin"/><Relationship Id="rId5" Type="http://schemas.openxmlformats.org/officeDocument/2006/relationships/image" Target="../media/image2.png"/><Relationship Id="rId19" Type="http://schemas.openxmlformats.org/officeDocument/2006/relationships/image" Target="../media/image27.wmf"/><Relationship Id="rId4" Type="http://schemas.openxmlformats.org/officeDocument/2006/relationships/image" Target="../media/image3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20.bin"/><Relationship Id="rId35" Type="http://schemas.openxmlformats.org/officeDocument/2006/relationships/oleObject" Target="../embeddings/oleObject23.bin"/><Relationship Id="rId43" Type="http://schemas.openxmlformats.org/officeDocument/2006/relationships/image" Target="../media/image37.wmf"/><Relationship Id="rId48" Type="http://schemas.openxmlformats.org/officeDocument/2006/relationships/oleObject" Target="../embeddings/oleObject31.bin"/><Relationship Id="rId56" Type="http://schemas.openxmlformats.org/officeDocument/2006/relationships/oleObject" Target="../embeddings/oleObject36.bin"/><Relationship Id="rId8" Type="http://schemas.openxmlformats.org/officeDocument/2006/relationships/oleObject" Target="../embeddings/oleObject9.bin"/><Relationship Id="rId51" Type="http://schemas.openxmlformats.org/officeDocument/2006/relationships/oleObject" Target="../embeddings/oleObject33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25.bin"/><Relationship Id="rId46" Type="http://schemas.openxmlformats.org/officeDocument/2006/relationships/oleObject" Target="../embeddings/oleObject30.bin"/><Relationship Id="rId59" Type="http://schemas.openxmlformats.org/officeDocument/2006/relationships/image" Target="../media/image43.wmf"/><Relationship Id="rId20" Type="http://schemas.openxmlformats.org/officeDocument/2006/relationships/oleObject" Target="../embeddings/oleObject15.bin"/><Relationship Id="rId41" Type="http://schemas.openxmlformats.org/officeDocument/2006/relationships/image" Target="../media/image36.wmf"/><Relationship Id="rId54" Type="http://schemas.openxmlformats.org/officeDocument/2006/relationships/oleObject" Target="../embeddings/oleObject3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19.bin"/><Relationship Id="rId36" Type="http://schemas.openxmlformats.org/officeDocument/2006/relationships/image" Target="../media/image35.wmf"/><Relationship Id="rId49" Type="http://schemas.openxmlformats.org/officeDocument/2006/relationships/image" Target="../media/image40.wmf"/><Relationship Id="rId57" Type="http://schemas.openxmlformats.org/officeDocument/2006/relationships/oleObject" Target="../embeddings/oleObject37.bin"/><Relationship Id="rId10" Type="http://schemas.openxmlformats.org/officeDocument/2006/relationships/oleObject" Target="../embeddings/oleObject10.bin"/><Relationship Id="rId31" Type="http://schemas.openxmlformats.org/officeDocument/2006/relationships/image" Target="../media/image33.wmf"/><Relationship Id="rId44" Type="http://schemas.openxmlformats.org/officeDocument/2006/relationships/oleObject" Target="../embeddings/oleObject29.bin"/><Relationship Id="rId52" Type="http://schemas.openxmlformats.org/officeDocument/2006/relationships/oleObject" Target="../embeddings/oleObject34.bin"/><Relationship Id="rId60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0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67.png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30.png"/><Relationship Id="rId12" Type="http://schemas.openxmlformats.org/officeDocument/2006/relationships/image" Target="../media/image66.png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2.png"/><Relationship Id="rId15" Type="http://schemas.openxmlformats.org/officeDocument/2006/relationships/image" Target="../media/image53.wmf"/><Relationship Id="rId10" Type="http://schemas.openxmlformats.org/officeDocument/2006/relationships/image" Target="../media/image64.png"/><Relationship Id="rId19" Type="http://schemas.openxmlformats.org/officeDocument/2006/relationships/image" Target="../media/image55.wmf"/><Relationship Id="rId4" Type="http://schemas.openxmlformats.org/officeDocument/2006/relationships/image" Target="../media/image3.png"/><Relationship Id="rId9" Type="http://schemas.openxmlformats.org/officeDocument/2006/relationships/image" Target="../media/image510.png"/><Relationship Id="rId1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8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3.png"/><Relationship Id="rId9" Type="http://schemas.openxmlformats.org/officeDocument/2006/relationships/image" Target="../media/image57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55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60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5" Type="http://schemas.openxmlformats.org/officeDocument/2006/relationships/image" Target="../media/image59.wmf"/><Relationship Id="rId33" Type="http://schemas.openxmlformats.org/officeDocument/2006/relationships/image" Target="../media/image62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60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9.bin"/><Relationship Id="rId5" Type="http://schemas.openxmlformats.org/officeDocument/2006/relationships/image" Target="../media/image2.png"/><Relationship Id="rId15" Type="http://schemas.openxmlformats.org/officeDocument/2006/relationships/image" Target="../media/image29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57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6.wmf"/><Relationship Id="rId31" Type="http://schemas.openxmlformats.org/officeDocument/2006/relationships/image" Target="../media/image61.wmf"/><Relationship Id="rId4" Type="http://schemas.openxmlformats.org/officeDocument/2006/relationships/image" Target="../media/image3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5.bin"/><Relationship Id="rId27" Type="http://schemas.openxmlformats.org/officeDocument/2006/relationships/oleObject" Target="../embeddings/oleObject56.bin"/><Relationship Id="rId30" Type="http://schemas.openxmlformats.org/officeDocument/2006/relationships/oleObject" Target="../embeddings/oleObject58.bin"/><Relationship Id="rId35" Type="http://schemas.openxmlformats.org/officeDocument/2006/relationships/image" Target="../media/image63.wmf"/><Relationship Id="rId8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0.wmf"/><Relationship Id="rId3" Type="http://schemas.openxmlformats.org/officeDocument/2006/relationships/image" Target="../media/image3.png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48.wmf"/><Relationship Id="rId22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7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58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77.bin"/><Relationship Id="rId4" Type="http://schemas.openxmlformats.org/officeDocument/2006/relationships/image" Target="../media/image3.png"/><Relationship Id="rId9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81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70.wmf"/><Relationship Id="rId34" Type="http://schemas.openxmlformats.org/officeDocument/2006/relationships/oleObject" Target="../embeddings/oleObject86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5" Type="http://schemas.openxmlformats.org/officeDocument/2006/relationships/image" Target="../media/image59.wmf"/><Relationship Id="rId33" Type="http://schemas.openxmlformats.org/officeDocument/2006/relationships/image" Target="../media/image62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5.bin"/><Relationship Id="rId5" Type="http://schemas.openxmlformats.org/officeDocument/2006/relationships/image" Target="../media/image2.png"/><Relationship Id="rId15" Type="http://schemas.openxmlformats.org/officeDocument/2006/relationships/image" Target="../media/image29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83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6.wmf"/><Relationship Id="rId31" Type="http://schemas.openxmlformats.org/officeDocument/2006/relationships/image" Target="../media/image73.wmf"/><Relationship Id="rId4" Type="http://schemas.openxmlformats.org/officeDocument/2006/relationships/image" Target="../media/image3.png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79.bin"/><Relationship Id="rId27" Type="http://schemas.openxmlformats.org/officeDocument/2006/relationships/oleObject" Target="../embeddings/oleObject82.bin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63.wmf"/><Relationship Id="rId8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50.wmf"/><Relationship Id="rId3" Type="http://schemas.openxmlformats.org/officeDocument/2006/relationships/image" Target="../media/image3.png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48.wmf"/><Relationship Id="rId22" Type="http://schemas.openxmlformats.org/officeDocument/2006/relationships/image" Target="../media/image6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1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994147" y="2656682"/>
            <a:ext cx="4204018" cy="2766697"/>
            <a:chOff x="12296" y="11151"/>
            <a:chExt cx="13241" cy="8714"/>
          </a:xfrm>
        </p:grpSpPr>
        <p:pic>
          <p:nvPicPr>
            <p:cNvPr id="51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8" y="16357"/>
              <a:ext cx="9997" cy="35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5816" y="17534"/>
              <a:ext cx="6201" cy="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汇报</a:t>
              </a:r>
              <a:r>
                <a:rPr lang="zh-CN" altLang="en-US" sz="20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人：何苗惠</a:t>
              </a:r>
              <a:endPara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296" y="11151"/>
              <a:ext cx="13241" cy="4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研究方向：最优化理论与算法</a:t>
              </a:r>
            </a:p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指导老师：吴至友教授</a:t>
              </a:r>
            </a:p>
            <a:p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学科专业</a:t>
              </a:r>
              <a:r>
                <a:rPr lang="zh-CN" altLang="en-US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：</a:t>
              </a: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运筹</a:t>
              </a:r>
              <a:r>
                <a:rPr lang="zh-CN" altLang="en-US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学与控制论</a:t>
              </a:r>
              <a:endPara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en-US" sz="24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所在</a:t>
              </a:r>
              <a:r>
                <a:rPr lang="zh-CN" altLang="en-US" sz="2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学院：数学科学学院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059559" y="1615040"/>
            <a:ext cx="807288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提高长尾数据知识图谱补全性能的算法研究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06951" y="5223324"/>
            <a:ext cx="217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2022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年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月</a:t>
            </a:r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日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54791" y="1538708"/>
            <a:ext cx="10108583" cy="4680480"/>
            <a:chOff x="-1094475" y="1190750"/>
            <a:chExt cx="9526509" cy="4680480"/>
          </a:xfrm>
        </p:grpSpPr>
        <p:grpSp>
          <p:nvGrpSpPr>
            <p:cNvPr id="27" name="组合 26"/>
            <p:cNvGrpSpPr/>
            <p:nvPr/>
          </p:nvGrpSpPr>
          <p:grpSpPr>
            <a:xfrm>
              <a:off x="-1094475" y="1190750"/>
              <a:ext cx="9526270" cy="4211955"/>
              <a:chOff x="-1094475" y="1190750"/>
              <a:chExt cx="9526270" cy="4211955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1400966" y="3717097"/>
                <a:ext cx="382905" cy="0"/>
              </a:xfrm>
              <a:prstGeom prst="straightConnector1">
                <a:avLst/>
              </a:prstGeom>
              <a:ln w="31750">
                <a:solidFill>
                  <a:schemeClr val="accent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-1094475" y="1190750"/>
                <a:ext cx="9526270" cy="4211955"/>
                <a:chOff x="-2100" y="2275"/>
                <a:chExt cx="15002" cy="6633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-2100" y="2275"/>
                  <a:ext cx="15002" cy="6633"/>
                  <a:chOff x="-2403" y="2099"/>
                  <a:chExt cx="15002" cy="6633"/>
                </a:xfrm>
              </p:grpSpPr>
              <p:sp>
                <p:nvSpPr>
                  <p:cNvPr id="34" name="圆角矩形 33"/>
                  <p:cNvSpPr/>
                  <p:nvPr/>
                </p:nvSpPr>
                <p:spPr>
                  <a:xfrm>
                    <a:off x="-2403" y="5241"/>
                    <a:ext cx="3930" cy="1558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提高长尾数据知识图谱补全性能的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算法研究</a:t>
                    </a:r>
                  </a:p>
                </p:txBody>
              </p:sp>
              <p:sp>
                <p:nvSpPr>
                  <p:cNvPr id="35" name="圆角矩形 34"/>
                  <p:cNvSpPr/>
                  <p:nvPr/>
                </p:nvSpPr>
                <p:spPr>
                  <a:xfrm>
                    <a:off x="2130" y="4972"/>
                    <a:ext cx="3941" cy="2096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indent="0" algn="ctr">
                      <a:buFont typeface="Wingdings" panose="05000000000000000000" charset="0"/>
                      <a:buNone/>
                    </a:pPr>
                    <a:r>
                      <a: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利用非长尾数据中丰富的语义信息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来增强</a:t>
                    </a:r>
                    <a:r>
                      <a: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长尾数据的语义表达，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提高其</a:t>
                    </a:r>
                    <a:r>
                      <a: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rPr>
                      <a:t>补全性能。</a:t>
                    </a:r>
                    <a:endParaRPr lang="zh-CN" altLang="en-US" dirty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endParaRPr>
                  </a:p>
                </p:txBody>
              </p:sp>
              <p:sp>
                <p:nvSpPr>
                  <p:cNvPr id="36" name="左大括号 35"/>
                  <p:cNvSpPr/>
                  <p:nvPr/>
                </p:nvSpPr>
                <p:spPr>
                  <a:xfrm>
                    <a:off x="6276" y="2897"/>
                    <a:ext cx="420" cy="5835"/>
                  </a:xfrm>
                  <a:prstGeom prst="leftBrace">
                    <a:avLst>
                      <a:gd name="adj1" fmla="val 85459"/>
                      <a:gd name="adj2" fmla="val 50486"/>
                    </a:avLst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圆角矩形 36"/>
                  <p:cNvSpPr/>
                  <p:nvPr/>
                </p:nvSpPr>
                <p:spPr>
                  <a:xfrm>
                    <a:off x="6689" y="2099"/>
                    <a:ext cx="5910" cy="1697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indent="0">
                      <a:buFont typeface="Wingdings" panose="05000000000000000000" charset="0"/>
                      <a:buNone/>
                    </a:pP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如何</a:t>
                    </a:r>
                    <a:r>
                      <a:rPr lang="zh-CN" altLang="en-US" dirty="0" smtClean="0">
                        <a:solidFill>
                          <a:schemeClr val="bg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利用算法框架实现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将</a:t>
                    </a:r>
                    <a:r>
                      <a: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非长尾数据的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语义</a:t>
                    </a:r>
                    <a:r>
                      <a: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知识转移到长尾数据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中。</a:t>
                    </a:r>
                    <a:endParaRPr lang="en-US" altLang="zh-CN" dirty="0" smtClean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endParaRPr>
                  </a:p>
                </p:txBody>
              </p:sp>
            </p:grpSp>
            <p:sp>
              <p:nvSpPr>
                <p:cNvPr id="33" name="圆角矩形 32"/>
                <p:cNvSpPr/>
                <p:nvPr/>
              </p:nvSpPr>
              <p:spPr>
                <a:xfrm>
                  <a:off x="6992" y="5238"/>
                  <a:ext cx="5910" cy="1917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>
                    <a:buFont typeface="Wingdings" panose="05000000000000000000" charset="0"/>
                    <a:buNone/>
                  </a:pPr>
                  <a:r>
                    <a:rPr lang="zh-CN" altLang="en-US" dirty="0" smtClean="0">
                      <a:solidFill>
                        <a:schemeClr val="bg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如何</a:t>
                  </a:r>
                  <a:r>
                    <a:rPr lang="zh-CN" altLang="en-US" dirty="0" smtClean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建立</a:t>
                  </a:r>
                  <a:r>
                    <a:rPr lang="zh-CN" altLang="en-US" dirty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非长尾数据和长尾数</a:t>
                  </a:r>
                  <a:r>
                    <a:rPr lang="zh-CN" altLang="en-US" dirty="0" smtClean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据之间</a:t>
                  </a:r>
                  <a:r>
                    <a:rPr lang="zh-CN" altLang="en-US" dirty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的联系</a:t>
                  </a:r>
                  <a:r>
                    <a:rPr lang="zh-CN" altLang="en-US" dirty="0" smtClean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，更好</a:t>
                  </a:r>
                  <a:r>
                    <a:rPr lang="zh-CN" altLang="en-US" dirty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地实现知识的</a:t>
                  </a:r>
                  <a:r>
                    <a:rPr lang="zh-CN" altLang="en-US" dirty="0" smtClean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rPr>
                    <a:t>转移。</a:t>
                  </a:r>
                  <a:endParaRPr lang="en-US" altLang="zh-CN" dirty="0" smtClean="0">
                    <a:solidFill>
                      <a:schemeClr val="bg1">
                        <a:lumMod val="9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endParaRPr>
                </a:p>
              </p:txBody>
            </p:sp>
          </p:grpSp>
        </p:grpSp>
        <p:sp>
          <p:nvSpPr>
            <p:cNvPr id="28" name="圆角矩形 27"/>
            <p:cNvSpPr/>
            <p:nvPr/>
          </p:nvSpPr>
          <p:spPr>
            <a:xfrm>
              <a:off x="4678945" y="4874491"/>
              <a:ext cx="3753089" cy="9967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如何在目标函数方面更好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地描述两个数据之间的结构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信息。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54088" y="984116"/>
            <a:ext cx="458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</a:t>
            </a:r>
            <a:r>
              <a:rPr sz="2400" b="1" dirty="0" smtClean="0"/>
              <a:t>现有方法的问题</a:t>
            </a:r>
            <a:r>
              <a:rPr lang="zh-CN" altLang="en-US" sz="2400" b="1" dirty="0" smtClean="0"/>
              <a:t>及挑战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266712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</a:t>
            </a:r>
            <a:r>
              <a:rPr lang="zh-CN" altLang="en-US" sz="2400" b="1" dirty="0" smtClean="0"/>
              <a:t>主要贡献</a:t>
            </a:r>
            <a:endParaRPr sz="2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72840" y="1465946"/>
            <a:ext cx="9547816" cy="4954802"/>
            <a:chOff x="-624575" y="1190750"/>
            <a:chExt cx="8998033" cy="4954802"/>
          </a:xfrm>
        </p:grpSpPr>
        <p:grpSp>
          <p:nvGrpSpPr>
            <p:cNvPr id="24" name="组合 23"/>
            <p:cNvGrpSpPr/>
            <p:nvPr/>
          </p:nvGrpSpPr>
          <p:grpSpPr>
            <a:xfrm>
              <a:off x="-624575" y="1190750"/>
              <a:ext cx="8998033" cy="4954802"/>
              <a:chOff x="-624575" y="1190750"/>
              <a:chExt cx="8998033" cy="4954802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-624575" y="1190750"/>
                <a:ext cx="8997950" cy="4533900"/>
                <a:chOff x="-624575" y="1190750"/>
                <a:chExt cx="8997950" cy="4533900"/>
              </a:xfrm>
            </p:grpSpPr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1400966" y="3717097"/>
                  <a:ext cx="382905" cy="0"/>
                </a:xfrm>
                <a:prstGeom prst="straightConnector1">
                  <a:avLst/>
                </a:prstGeom>
                <a:ln w="31750">
                  <a:solidFill>
                    <a:schemeClr val="accent3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组合 29"/>
                <p:cNvGrpSpPr/>
                <p:nvPr/>
              </p:nvGrpSpPr>
              <p:grpSpPr>
                <a:xfrm>
                  <a:off x="-624575" y="1190750"/>
                  <a:ext cx="8997950" cy="4533900"/>
                  <a:chOff x="-1360" y="2275"/>
                  <a:chExt cx="14170" cy="7140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-1360" y="2275"/>
                    <a:ext cx="14170" cy="7140"/>
                    <a:chOff x="-1663" y="2099"/>
                    <a:chExt cx="14170" cy="7140"/>
                  </a:xfrm>
                </p:grpSpPr>
                <p:sp>
                  <p:nvSpPr>
                    <p:cNvPr id="34" name="圆角矩形 33"/>
                    <p:cNvSpPr/>
                    <p:nvPr/>
                  </p:nvSpPr>
                  <p:spPr>
                    <a:xfrm>
                      <a:off x="-1663" y="5237"/>
                      <a:ext cx="3190" cy="1681"/>
                    </a:xfrm>
                    <a:prstGeom prst="roundRect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提高长尾数据知识图谱补全性能的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算法研究</a:t>
                      </a:r>
                    </a:p>
                  </p:txBody>
                </p:sp>
                <p:sp>
                  <p:nvSpPr>
                    <p:cNvPr id="35" name="圆角矩形 34"/>
                    <p:cNvSpPr/>
                    <p:nvPr/>
                  </p:nvSpPr>
                  <p:spPr>
                    <a:xfrm>
                      <a:off x="2144" y="5046"/>
                      <a:ext cx="3889" cy="2062"/>
                    </a:xfrm>
                    <a:prstGeom prst="round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indent="0" algn="ctr">
                        <a:buFont typeface="Wingdings" panose="05000000000000000000" charset="0"/>
                        <a:buNone/>
                      </a:pPr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利用非长尾数据中丰富的语义信息来增强长尾数据的语义表达，提高其补全性能。</a:t>
                      </a:r>
                      <a:endParaRPr lang="zh-CN" alt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p:txBody>
                </p:sp>
                <p:sp>
                  <p:nvSpPr>
                    <p:cNvPr id="36" name="左大括号 35"/>
                    <p:cNvSpPr/>
                    <p:nvPr/>
                  </p:nvSpPr>
                  <p:spPr>
                    <a:xfrm>
                      <a:off x="6290" y="2859"/>
                      <a:ext cx="404" cy="6380"/>
                    </a:xfrm>
                    <a:prstGeom prst="leftBrace">
                      <a:avLst>
                        <a:gd name="adj1" fmla="val 85459"/>
                        <a:gd name="adj2" fmla="val 50486"/>
                      </a:avLst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圆角矩形 36"/>
                    <p:cNvSpPr/>
                    <p:nvPr/>
                  </p:nvSpPr>
                  <p:spPr>
                    <a:xfrm>
                      <a:off x="6689" y="2099"/>
                      <a:ext cx="5818" cy="1697"/>
                    </a:xfrm>
                    <a:prstGeom prst="roundRect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zh-CN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提出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融入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EM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算法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思想的算法框架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，</a:t>
                      </a:r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利用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隐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变量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建立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非</a:t>
                      </a:r>
                      <a:r>
                        <a:rPr lang="zh-CN" altLang="en-US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长尾数</a:t>
                      </a:r>
                      <a:r>
                        <a:rPr lang="zh-CN" alt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据和长尾数据的联系，实现知识转移。</a:t>
                      </a:r>
                      <a:endParaRPr lang="zh-CN" altLang="en-US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p:txBody>
                </p:sp>
                <p:cxnSp>
                  <p:nvCxnSpPr>
                    <p:cNvPr id="38" name="直接箭头连接符 37"/>
                    <p:cNvCxnSpPr/>
                    <p:nvPr/>
                  </p:nvCxnSpPr>
                  <p:spPr>
                    <a:xfrm flipH="1">
                      <a:off x="7486" y="3796"/>
                      <a:ext cx="22" cy="1266"/>
                    </a:xfrm>
                    <a:prstGeom prst="straightConnector1">
                      <a:avLst/>
                    </a:prstGeom>
                    <a:ln w="25400"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圆角矩形 38"/>
                    <p:cNvSpPr/>
                    <p:nvPr/>
                  </p:nvSpPr>
                  <p:spPr>
                    <a:xfrm>
                      <a:off x="7715" y="4144"/>
                      <a:ext cx="3718" cy="542"/>
                    </a:xfrm>
                    <a:prstGeom prst="roundRect">
                      <a:avLst/>
                    </a:prstGeom>
                    <a:noFill/>
                    <a:ln w="28575" cmpd="sng">
                      <a:solidFill>
                        <a:srgbClr val="C00000"/>
                      </a:solidFill>
                      <a:prstDash val="lgDash"/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indent="0">
                        <a:buFont typeface="Wingdings" panose="05000000000000000000" charset="0"/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寻找更合适的隐变量</a:t>
                      </a:r>
                    </a:p>
                  </p:txBody>
                </p:sp>
              </p:grpSp>
              <p:sp>
                <p:nvSpPr>
                  <p:cNvPr id="33" name="圆角矩形 32"/>
                  <p:cNvSpPr/>
                  <p:nvPr/>
                </p:nvSpPr>
                <p:spPr>
                  <a:xfrm>
                    <a:off x="6992" y="5295"/>
                    <a:ext cx="5818" cy="186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indent="0">
                      <a:buFont typeface="Wingdings" panose="05000000000000000000" charset="0"/>
                      <a:buNone/>
                    </a:pP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进一步提出</a:t>
                    </a:r>
                    <a:r>
                      <a:rPr lang="zh-CN" altLang="en-US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双重嵌入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技术，将其中的</a:t>
                    </a:r>
                    <a:r>
                      <a:rPr lang="zh-CN" altLang="en-US" dirty="0" smtClean="0">
                        <a:solidFill>
                          <a:srgbClr val="C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潜在语义嵌入</a:t>
                    </a:r>
                    <a:r>
                      <a:rPr lang="zh-CN" altLang="en-US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rPr>
                      <a:t>作为隐变量，更准确地传递非长尾数据的知识。</a:t>
                    </a:r>
                    <a:endParaRPr lang="en-US" altLang="zh-CN" dirty="0" smtClean="0">
                      <a:solidFill>
                        <a:schemeClr val="bg1">
                          <a:lumMod val="95000"/>
                        </a:schemeClr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  <a:sym typeface="+mn-ea"/>
                    </a:endParaRPr>
                  </a:p>
                </p:txBody>
              </p:sp>
            </p:grpSp>
          </p:grpSp>
          <p:sp>
            <p:nvSpPr>
              <p:cNvPr id="28" name="圆角矩形 27"/>
              <p:cNvSpPr/>
              <p:nvPr/>
            </p:nvSpPr>
            <p:spPr>
              <a:xfrm>
                <a:off x="4678945" y="4973280"/>
                <a:ext cx="3694513" cy="1172272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zh-CN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引入</a:t>
                </a:r>
                <a:r>
                  <a:rPr lang="zh-CN" altLang="en-US" dirty="0" smtClean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计算非长尾数据和长尾数据的相似</a:t>
                </a:r>
                <a:r>
                  <a:rPr lang="zh-CN" altLang="en-US" dirty="0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度</a:t>
                </a:r>
                <a:r>
                  <a:rPr lang="zh-CN" altLang="en-US" dirty="0" smtClean="0">
                    <a:solidFill>
                      <a:schemeClr val="bg1">
                        <a:lumMod val="95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来改进目标函数，进一步提高长尾数据的补全性能。</a:t>
                </a:r>
                <a:endPara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>
              <a:off x="5199011" y="4300980"/>
              <a:ext cx="5080" cy="66087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>
            <a:xfrm>
              <a:off x="5330455" y="4469198"/>
              <a:ext cx="1676823" cy="324434"/>
            </a:xfrm>
            <a:prstGeom prst="roundRect">
              <a:avLst/>
            </a:prstGeom>
            <a:noFill/>
            <a:ln w="28575" cmpd="sng">
              <a:solidFill>
                <a:srgbClr val="C00000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改进目标函数</a:t>
              </a:r>
            </a:p>
          </p:txBody>
        </p:sp>
      </p:grpSp>
      <p:cxnSp>
        <p:nvCxnSpPr>
          <p:cNvPr id="5" name="直接箭头连接符 4"/>
          <p:cNvCxnSpPr>
            <a:stCxn id="37" idx="3"/>
            <a:endCxn id="42" idx="1"/>
          </p:cNvCxnSpPr>
          <p:nvPr/>
        </p:nvCxnSpPr>
        <p:spPr>
          <a:xfrm flipV="1">
            <a:off x="9820568" y="2004743"/>
            <a:ext cx="267498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3"/>
            <a:endCxn id="43" idx="1"/>
          </p:cNvCxnSpPr>
          <p:nvPr/>
        </p:nvCxnSpPr>
        <p:spPr>
          <a:xfrm>
            <a:off x="9820568" y="3974196"/>
            <a:ext cx="26749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8" idx="3"/>
            <a:endCxn id="44" idx="1"/>
          </p:cNvCxnSpPr>
          <p:nvPr/>
        </p:nvCxnSpPr>
        <p:spPr>
          <a:xfrm>
            <a:off x="9820656" y="5834612"/>
            <a:ext cx="26741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10088066" y="1757644"/>
            <a:ext cx="1539770" cy="4941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EM-KGE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方法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0088066" y="3727097"/>
            <a:ext cx="1539770" cy="4941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DEM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方法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0088066" y="5587513"/>
            <a:ext cx="1539770" cy="49419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SDEM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方法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8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10" name="波形 9"/>
          <p:cNvSpPr/>
          <p:nvPr/>
        </p:nvSpPr>
        <p:spPr>
          <a:xfrm rot="665120">
            <a:off x="3680120" y="1062706"/>
            <a:ext cx="4284217" cy="3056042"/>
          </a:xfrm>
          <a:prstGeom prst="wave">
            <a:avLst/>
          </a:prstGeom>
          <a:blipFill dpi="0" rotWithShape="1">
            <a:blip r:embed="rId5">
              <a:alphaModFix amt="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70975" y="2089755"/>
            <a:ext cx="4730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48A54"/>
                </a:solidFill>
              </a:rPr>
              <a:t>2 </a:t>
            </a:r>
            <a:r>
              <a:rPr lang="zh-CN" altLang="en-US" sz="3200" dirty="0" smtClean="0">
                <a:solidFill>
                  <a:srgbClr val="948A54"/>
                </a:solidFill>
              </a:rPr>
              <a:t>融入</a:t>
            </a:r>
            <a:r>
              <a:rPr lang="zh-CN" altLang="en-US" sz="3200" dirty="0">
                <a:solidFill>
                  <a:srgbClr val="948A54"/>
                </a:solidFill>
              </a:rPr>
              <a:t>期望最大化算法思想的</a:t>
            </a:r>
            <a:r>
              <a:rPr lang="en-US" altLang="zh-CN" sz="3200" dirty="0">
                <a:solidFill>
                  <a:srgbClr val="948A54"/>
                </a:solidFill>
              </a:rPr>
              <a:t>KGE</a:t>
            </a:r>
            <a:r>
              <a:rPr lang="zh-CN" altLang="en-US" sz="3200" dirty="0">
                <a:solidFill>
                  <a:srgbClr val="948A54"/>
                </a:solidFill>
              </a:rPr>
              <a:t>方法</a:t>
            </a:r>
            <a:r>
              <a:rPr lang="en-US" altLang="zh-CN" sz="3200" dirty="0">
                <a:solidFill>
                  <a:srgbClr val="948A54"/>
                </a:solidFill>
              </a:rPr>
              <a:t>(EM-KGE)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9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4088" y="1657330"/>
            <a:ext cx="8621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sz="2000" dirty="0" err="1">
                <a:latin typeface="等线" panose="02010600030101010101" charset="-122"/>
                <a:ea typeface="等线" panose="02010600030101010101" charset="-122"/>
                <a:sym typeface="+mn-ea"/>
              </a:rPr>
              <a:t>论文</a:t>
            </a:r>
            <a:r>
              <a:rPr sz="2000" baseline="30000" dirty="0">
                <a:latin typeface="等线" panose="02010600030101010101" charset="-122"/>
                <a:ea typeface="等线" panose="02010600030101010101" charset="-122"/>
                <a:sym typeface="+mn-ea"/>
              </a:rPr>
              <a:t>[</a:t>
            </a:r>
            <a:r>
              <a:rPr sz="2000" baseline="30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1</a:t>
            </a:r>
            <a:r>
              <a:rPr lang="en-US" sz="2000" baseline="30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9</a:t>
            </a:r>
            <a:r>
              <a:rPr sz="2000" baseline="30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]</a:t>
            </a:r>
            <a:r>
              <a:rPr sz="2000" dirty="0" err="1" smtClean="0">
                <a:latin typeface="等线" panose="02010600030101010101" charset="-122"/>
                <a:ea typeface="等线" panose="02010600030101010101" charset="-122"/>
                <a:sym typeface="+mn-ea"/>
              </a:rPr>
              <a:t>利用监督知识进一步优化无监督的模型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改进思路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6683" y="2599361"/>
            <a:ext cx="5150316" cy="2199359"/>
            <a:chOff x="1358" y="4584"/>
            <a:chExt cx="10941" cy="55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2" y="4584"/>
              <a:ext cx="8420" cy="550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693" y="6489"/>
              <a:ext cx="4979" cy="3625"/>
            </a:xfrm>
            <a:prstGeom prst="rect">
              <a:avLst/>
            </a:prstGeom>
            <a:noFill/>
            <a:ln w="28575" cmpd="thickThin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39" y="7394"/>
              <a:ext cx="2927" cy="2696"/>
            </a:xfrm>
            <a:prstGeom prst="rect">
              <a:avLst/>
            </a:prstGeom>
            <a:noFill/>
            <a:ln w="28575" cmpd="thickThin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线形标注 1 9"/>
            <p:cNvSpPr/>
            <p:nvPr/>
          </p:nvSpPr>
          <p:spPr>
            <a:xfrm>
              <a:off x="10494" y="4847"/>
              <a:ext cx="1805" cy="1379"/>
            </a:xfrm>
            <a:prstGeom prst="borderCallout1">
              <a:avLst>
                <a:gd name="adj1" fmla="val 44065"/>
                <a:gd name="adj2" fmla="val 418"/>
                <a:gd name="adj3" fmla="val 116251"/>
                <a:gd name="adj4" fmla="val -32458"/>
              </a:avLst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</a:rPr>
                <a:t>无监督模型</a:t>
              </a:r>
            </a:p>
          </p:txBody>
        </p:sp>
        <p:sp>
          <p:nvSpPr>
            <p:cNvPr id="12" name="线形标注 1 11"/>
            <p:cNvSpPr/>
            <p:nvPr/>
          </p:nvSpPr>
          <p:spPr>
            <a:xfrm>
              <a:off x="1358" y="5556"/>
              <a:ext cx="1326" cy="1379"/>
            </a:xfrm>
            <a:prstGeom prst="borderCallout1">
              <a:avLst>
                <a:gd name="adj1" fmla="val 44044"/>
                <a:gd name="adj2" fmla="val 100410"/>
                <a:gd name="adj3" fmla="val 132859"/>
                <a:gd name="adj4" fmla="val 135769"/>
              </a:avLst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等线" panose="02010600030101010101" charset="-122"/>
                  <a:ea typeface="等线" panose="02010600030101010101" charset="-122"/>
                </a:rPr>
                <a:t>监督</a:t>
              </a:r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</a:rPr>
                <a:t>知识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70" y="6539865"/>
            <a:ext cx="121913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Metz L,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Maheswaranathan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Cheung B, et al. Meta-learning update rules for unsupervised representation learning[J]. 2018,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1804.00222.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4088" y="5989357"/>
            <a:ext cx="10474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将非长尾数据中蕴含的语义信息作为监督知识，利用该监督知识来增强长尾数据的语义表达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  <a:endParaRPr lang="zh-CN" altLang="en-US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cxnSp>
        <p:nvCxnSpPr>
          <p:cNvPr id="33" name="直接箭头连接符 32"/>
          <p:cNvCxnSpPr>
            <a:stCxn id="35" idx="2"/>
            <a:endCxn id="42" idx="0"/>
          </p:cNvCxnSpPr>
          <p:nvPr/>
        </p:nvCxnSpPr>
        <p:spPr>
          <a:xfrm>
            <a:off x="10108578" y="3126284"/>
            <a:ext cx="8355" cy="242611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191314" y="4843989"/>
            <a:ext cx="3349501" cy="34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</a:rPr>
              <a:t>语义丰富、</a:t>
            </a:r>
            <a:r>
              <a:rPr lang="zh-CN" altLang="en-US" sz="1600" dirty="0">
                <a:solidFill>
                  <a:schemeClr val="accent2"/>
                </a:solidFill>
              </a:rPr>
              <a:t>相关性大、补全性能好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731640" y="2597920"/>
            <a:ext cx="5256084" cy="2222232"/>
            <a:chOff x="6509604" y="1640765"/>
            <a:chExt cx="5256084" cy="2222232"/>
          </a:xfrm>
        </p:grpSpPr>
        <p:grpSp>
          <p:nvGrpSpPr>
            <p:cNvPr id="34" name="组合 33"/>
            <p:cNvGrpSpPr/>
            <p:nvPr/>
          </p:nvGrpSpPr>
          <p:grpSpPr>
            <a:xfrm>
              <a:off x="7051792" y="1640765"/>
              <a:ext cx="3882258" cy="2220042"/>
              <a:chOff x="5800" y="3410"/>
              <a:chExt cx="8363" cy="4374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117" y="3410"/>
                <a:ext cx="3579" cy="10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update </a:t>
                </a: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相关向量表示</a:t>
                </a:r>
                <a:endParaRPr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800" y="6397"/>
                <a:ext cx="2294" cy="11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非长尾数据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544" y="5080"/>
                <a:ext cx="2739" cy="7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长尾数据</a:t>
                </a: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8102" y="7181"/>
                <a:ext cx="1569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肘形连接符 38"/>
              <p:cNvCxnSpPr>
                <a:stCxn id="36" idx="0"/>
                <a:endCxn id="35" idx="1"/>
              </p:cNvCxnSpPr>
              <p:nvPr/>
            </p:nvCxnSpPr>
            <p:spPr>
              <a:xfrm rot="5400000" flipH="1" flipV="1">
                <a:off x="7299" y="3579"/>
                <a:ext cx="2466" cy="3170"/>
              </a:xfrm>
              <a:prstGeom prst="bentConnector2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/>
            </p:nvSpPr>
            <p:spPr>
              <a:xfrm>
                <a:off x="10132" y="6330"/>
                <a:ext cx="3579" cy="13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update </a:t>
                </a: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相关向量</a:t>
                </a:r>
                <a:r>
                  <a:rPr lang="zh-CN" alt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表示</a:t>
                </a:r>
              </a:p>
            </p:txBody>
          </p:sp>
          <p:cxnSp>
            <p:nvCxnSpPr>
              <p:cNvPr id="41" name="直接箭头连接符 40"/>
              <p:cNvCxnSpPr>
                <a:stCxn id="37" idx="2"/>
                <a:endCxn id="40" idx="0"/>
              </p:cNvCxnSpPr>
              <p:nvPr/>
            </p:nvCxnSpPr>
            <p:spPr>
              <a:xfrm>
                <a:off x="11914" y="5839"/>
                <a:ext cx="8" cy="491"/>
              </a:xfrm>
              <a:prstGeom prst="straightConnector1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圆角矩形 41"/>
              <p:cNvSpPr/>
              <p:nvPr/>
            </p:nvSpPr>
            <p:spPr>
              <a:xfrm>
                <a:off x="9686" y="4929"/>
                <a:ext cx="4477" cy="2855"/>
              </a:xfrm>
              <a:prstGeom prst="roundRect">
                <a:avLst/>
              </a:prstGeom>
              <a:noFill/>
              <a:ln w="28575" cmpd="sng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869600" y="3041438"/>
              <a:ext cx="1369138" cy="821559"/>
            </a:xfrm>
            <a:prstGeom prst="rect">
              <a:avLst/>
            </a:prstGeom>
            <a:noFill/>
            <a:ln w="2540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线形标注 1 47"/>
            <p:cNvSpPr/>
            <p:nvPr/>
          </p:nvSpPr>
          <p:spPr>
            <a:xfrm>
              <a:off x="10934050" y="1756276"/>
              <a:ext cx="831638" cy="580485"/>
            </a:xfrm>
            <a:prstGeom prst="borderCallout1">
              <a:avLst>
                <a:gd name="adj1" fmla="val 44065"/>
                <a:gd name="adj2" fmla="val 418"/>
                <a:gd name="adj3" fmla="val 115150"/>
                <a:gd name="adj4" fmla="val -26431"/>
              </a:avLst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</a:rPr>
                <a:t>无</a:t>
              </a:r>
              <a:r>
                <a:rPr lang="zh-CN" altLang="en-US" sz="1600" dirty="0" smtClean="0">
                  <a:latin typeface="等线" panose="02010600030101010101" charset="-122"/>
                  <a:ea typeface="等线" panose="02010600030101010101" charset="-122"/>
                </a:rPr>
                <a:t>监督</a:t>
              </a:r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</a:rPr>
                <a:t>模型</a:t>
              </a:r>
            </a:p>
          </p:txBody>
        </p:sp>
        <p:sp>
          <p:nvSpPr>
            <p:cNvPr id="49" name="线形标注 1 48"/>
            <p:cNvSpPr/>
            <p:nvPr/>
          </p:nvSpPr>
          <p:spPr>
            <a:xfrm>
              <a:off x="6509604" y="2262825"/>
              <a:ext cx="700721" cy="560766"/>
            </a:xfrm>
            <a:prstGeom prst="borderCallout1">
              <a:avLst>
                <a:gd name="adj1" fmla="val 44044"/>
                <a:gd name="adj2" fmla="val 100410"/>
                <a:gd name="adj3" fmla="val 141721"/>
                <a:gd name="adj4" fmla="val 127258"/>
              </a:avLst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等线" panose="02010600030101010101" charset="-122"/>
                  <a:ea typeface="等线" panose="02010600030101010101" charset="-122"/>
                </a:rPr>
                <a:t>监督</a:t>
              </a:r>
              <a:r>
                <a:rPr lang="zh-CN" altLang="en-US" sz="1600" dirty="0">
                  <a:latin typeface="等线" panose="02010600030101010101" charset="-122"/>
                  <a:ea typeface="等线" panose="02010600030101010101" charset="-122"/>
                </a:rPr>
                <a:t>知识</a:t>
              </a:r>
            </a:p>
          </p:txBody>
        </p:sp>
      </p:grpSp>
      <p:sp>
        <p:nvSpPr>
          <p:cNvPr id="83" name="右箭头 82"/>
          <p:cNvSpPr/>
          <p:nvPr/>
        </p:nvSpPr>
        <p:spPr>
          <a:xfrm>
            <a:off x="5523228" y="3770306"/>
            <a:ext cx="602735" cy="383595"/>
          </a:xfrm>
          <a:prstGeom prst="right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6281" y="1703305"/>
            <a:ext cx="116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dirty="0" err="1" smtClean="0">
                <a:latin typeface="等线" panose="02010600030101010101" charset="-122"/>
                <a:ea typeface="等线" panose="02010600030101010101" charset="-122"/>
                <a:sym typeface="+mn-ea"/>
              </a:rPr>
              <a:t>融入</a:t>
            </a:r>
            <a:r>
              <a:rPr dirty="0" err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EM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算法</a:t>
            </a:r>
            <a:r>
              <a:rPr lang="en-US" altLang="zh-CN" baseline="30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[20] 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 smtClean="0"/>
              <a:t>解决存在</a:t>
            </a:r>
            <a:r>
              <a:rPr lang="zh-CN" altLang="en-US" dirty="0" smtClean="0">
                <a:solidFill>
                  <a:srgbClr val="C00000"/>
                </a:solidFill>
              </a:rPr>
              <a:t>无法观测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隐变量</a:t>
            </a:r>
            <a:r>
              <a:rPr lang="zh-CN" altLang="en-US" dirty="0" smtClean="0"/>
              <a:t>优化问题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K-Means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算法和高斯混合模型中蕴含该算法思想。</a:t>
            </a:r>
            <a:endParaRPr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改进思路</a:t>
            </a:r>
            <a:endParaRPr lang="zh-CN" altLang="en-US" sz="2400" b="1" dirty="0"/>
          </a:p>
        </p:txBody>
      </p:sp>
      <p:grpSp>
        <p:nvGrpSpPr>
          <p:cNvPr id="88" name="组合 87"/>
          <p:cNvGrpSpPr/>
          <p:nvPr/>
        </p:nvGrpSpPr>
        <p:grpSpPr>
          <a:xfrm>
            <a:off x="692346" y="2494062"/>
            <a:ext cx="4148697" cy="2960121"/>
            <a:chOff x="459391" y="2575736"/>
            <a:chExt cx="4148697" cy="2960121"/>
          </a:xfrm>
        </p:grpSpPr>
        <p:grpSp>
          <p:nvGrpSpPr>
            <p:cNvPr id="89" name="组合 88"/>
            <p:cNvGrpSpPr/>
            <p:nvPr/>
          </p:nvGrpSpPr>
          <p:grpSpPr>
            <a:xfrm>
              <a:off x="459391" y="2575736"/>
              <a:ext cx="4148697" cy="2960121"/>
              <a:chOff x="-344861" y="2075498"/>
              <a:chExt cx="5431596" cy="4423464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-247904" y="2379980"/>
                <a:ext cx="4802505" cy="3847465"/>
                <a:chOff x="5792" y="3738"/>
                <a:chExt cx="7563" cy="6059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5800" y="8692"/>
                  <a:ext cx="2916" cy="1105"/>
                  <a:chOff x="5852" y="8678"/>
                  <a:chExt cx="2916" cy="1105"/>
                </a:xfrm>
              </p:grpSpPr>
              <p:sp>
                <p:nvSpPr>
                  <p:cNvPr id="116" name="圆角右箭头 115"/>
                  <p:cNvSpPr/>
                  <p:nvPr/>
                </p:nvSpPr>
                <p:spPr>
                  <a:xfrm rot="16200000" flipV="1">
                    <a:off x="5675" y="8855"/>
                    <a:ext cx="1105" cy="752"/>
                  </a:xfrm>
                  <a:prstGeom prst="bentArrow">
                    <a:avLst>
                      <a:gd name="adj1" fmla="val 25000"/>
                      <a:gd name="adj2" fmla="val 25000"/>
                      <a:gd name="adj3" fmla="val 50000"/>
                      <a:gd name="adj4" fmla="val 23573"/>
                    </a:avLst>
                  </a:prstGeom>
                  <a:solidFill>
                    <a:schemeClr val="accent2">
                      <a:alpha val="75000"/>
                    </a:schemeClr>
                  </a:solidFill>
                  <a:ln>
                    <a:solidFill>
                      <a:schemeClr val="accent2">
                        <a:alpha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文本框 116"/>
                  <p:cNvSpPr txBox="1"/>
                  <p:nvPr/>
                </p:nvSpPr>
                <p:spPr>
                  <a:xfrm>
                    <a:off x="6363" y="9067"/>
                    <a:ext cx="2405" cy="6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初始化参数</a:t>
                    </a: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>
                  <a:off x="5792" y="3738"/>
                  <a:ext cx="7563" cy="5158"/>
                  <a:chOff x="5907" y="3738"/>
                  <a:chExt cx="7563" cy="5158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5907" y="3738"/>
                    <a:ext cx="7563" cy="5158"/>
                    <a:chOff x="6762" y="2854"/>
                    <a:chExt cx="7563" cy="5158"/>
                  </a:xfrm>
                </p:grpSpPr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10072" y="2854"/>
                      <a:ext cx="3616" cy="12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p:txBody>
                </p:sp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6762" y="6570"/>
                      <a:ext cx="1116" cy="118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10" name="矩形 109"/>
                    <p:cNvSpPr/>
                    <p:nvPr/>
                  </p:nvSpPr>
                  <p:spPr>
                    <a:xfrm>
                      <a:off x="10467" y="5185"/>
                      <a:ext cx="2825" cy="75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cxnSp>
                  <p:nvCxnSpPr>
                    <p:cNvPr id="111" name="直接箭头连接符 110"/>
                    <p:cNvCxnSpPr/>
                    <p:nvPr/>
                  </p:nvCxnSpPr>
                  <p:spPr>
                    <a:xfrm flipH="1" flipV="1">
                      <a:off x="7878" y="7180"/>
                      <a:ext cx="1793" cy="1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肘形连接符 111"/>
                    <p:cNvCxnSpPr>
                      <a:stCxn id="109" idx="0"/>
                      <a:endCxn id="108" idx="1"/>
                    </p:cNvCxnSpPr>
                    <p:nvPr/>
                  </p:nvCxnSpPr>
                  <p:spPr>
                    <a:xfrm rot="5400000" flipH="1" flipV="1">
                      <a:off x="7146" y="3644"/>
                      <a:ext cx="3100" cy="2752"/>
                    </a:xfrm>
                    <a:prstGeom prst="bentConnector2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矩形 112"/>
                    <p:cNvSpPr/>
                    <p:nvPr/>
                  </p:nvSpPr>
                  <p:spPr>
                    <a:xfrm>
                      <a:off x="9435" y="6473"/>
                      <a:ext cx="4761" cy="124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  <a:sym typeface="+mn-ea"/>
                      </a:endParaRPr>
                    </a:p>
                  </p:txBody>
                </p:sp>
                <p:cxnSp>
                  <p:nvCxnSpPr>
                    <p:cNvPr id="114" name="直接箭头连接符 113"/>
                    <p:cNvCxnSpPr/>
                    <p:nvPr/>
                  </p:nvCxnSpPr>
                  <p:spPr>
                    <a:xfrm flipH="1">
                      <a:off x="11881" y="5951"/>
                      <a:ext cx="6" cy="565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圆角矩形 114"/>
                    <p:cNvSpPr/>
                    <p:nvPr/>
                  </p:nvSpPr>
                  <p:spPr>
                    <a:xfrm>
                      <a:off x="9385" y="4999"/>
                      <a:ext cx="4940" cy="3013"/>
                    </a:xfrm>
                    <a:prstGeom prst="roundRect">
                      <a:avLst/>
                    </a:prstGeom>
                    <a:noFill/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7" name="直接箭头连接符 106"/>
                  <p:cNvCxnSpPr/>
                  <p:nvPr/>
                </p:nvCxnSpPr>
                <p:spPr>
                  <a:xfrm>
                    <a:off x="11025" y="4971"/>
                    <a:ext cx="3" cy="1088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L 形 93"/>
              <p:cNvSpPr/>
              <p:nvPr/>
            </p:nvSpPr>
            <p:spPr>
              <a:xfrm rot="5400000">
                <a:off x="517520" y="1215251"/>
                <a:ext cx="3700758" cy="5425519"/>
              </a:xfrm>
              <a:prstGeom prst="corner">
                <a:avLst>
                  <a:gd name="adj1" fmla="val 28626"/>
                  <a:gd name="adj2" fmla="val 32605"/>
                </a:avLst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-332390" y="2075498"/>
                <a:ext cx="681990" cy="45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16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375364" y="3363900"/>
                <a:ext cx="3664043" cy="2400941"/>
              </a:xfrm>
              <a:prstGeom prst="rect">
                <a:avLst/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标注 96"/>
              <p:cNvSpPr/>
              <p:nvPr/>
            </p:nvSpPr>
            <p:spPr>
              <a:xfrm>
                <a:off x="2205619" y="2228474"/>
                <a:ext cx="823214" cy="268732"/>
              </a:xfrm>
              <a:prstGeom prst="wedgeRoundRectCallout">
                <a:avLst>
                  <a:gd name="adj1" fmla="val -15812"/>
                  <a:gd name="adj2" fmla="val 81506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隐变量</a:t>
                </a:r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>
                <a:off x="542797" y="5115108"/>
                <a:ext cx="853440" cy="2540"/>
              </a:xfrm>
              <a:prstGeom prst="straightConnector1">
                <a:avLst/>
              </a:prstGeom>
              <a:ln w="28575" cmpd="sng">
                <a:solidFill>
                  <a:schemeClr val="accent2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464422" y="4667340"/>
                <a:ext cx="1267841" cy="41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accent2"/>
                    </a:solidFill>
                  </a:rPr>
                  <a:t>继续迭代</a:t>
                </a:r>
              </a:p>
            </p:txBody>
          </p:sp>
          <p:sp>
            <p:nvSpPr>
              <p:cNvPr id="100" name="圆角右箭头 99"/>
              <p:cNvSpPr/>
              <p:nvPr/>
            </p:nvSpPr>
            <p:spPr>
              <a:xfrm flipV="1">
                <a:off x="3102357" y="5644515"/>
                <a:ext cx="796290" cy="476886"/>
              </a:xfrm>
              <a:prstGeom prst="bentArrow">
                <a:avLst/>
              </a:prstGeom>
              <a:solidFill>
                <a:schemeClr val="accent2">
                  <a:alpha val="75000"/>
                </a:schemeClr>
              </a:solidFill>
              <a:ln>
                <a:solidFill>
                  <a:schemeClr val="accent2"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3902617" y="5792392"/>
                <a:ext cx="1184118" cy="70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zh-CN" altLang="en-US" sz="14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收敛</a:t>
                </a:r>
                <a:endParaRPr lang="en-US" altLang="zh-CN" sz="1400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4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停止</a:t>
                </a:r>
                <a:r>
                  <a:rPr lang="zh-CN" altLang="en-US" sz="14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迭代</a:t>
                </a:r>
                <a:endParaRPr lang="en-US" altLang="zh-CN" sz="14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481126" y="5307648"/>
                <a:ext cx="599532" cy="45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sz="1600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  <a:endPara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335233" y="2602707"/>
                <a:ext cx="292471" cy="318975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90" name="对象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642613"/>
                </p:ext>
              </p:extLst>
            </p:nvPr>
          </p:nvGraphicFramePr>
          <p:xfrm>
            <a:off x="2341922" y="2917989"/>
            <a:ext cx="13017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0" name="Equation" r:id="rId6" imgW="1244520" imgH="228600" progId="Equation.DSMT4">
                    <p:embed/>
                  </p:oleObj>
                </mc:Choice>
                <mc:Fallback>
                  <p:oleObj name="Equation" r:id="rId6" imgW="1244520" imgH="228600" progId="Equation.DSMT4">
                    <p:embed/>
                    <p:pic>
                      <p:nvPicPr>
                        <p:cNvPr id="90" name="对象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1922" y="2917989"/>
                          <a:ext cx="130175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/>
            <p:cNvGraphicFramePr>
              <a:graphicFrameLocks noChangeAspect="1"/>
            </p:cNvGraphicFramePr>
            <p:nvPr>
              <p:extLst/>
            </p:nvPr>
          </p:nvGraphicFramePr>
          <p:xfrm>
            <a:off x="1829900" y="4369229"/>
            <a:ext cx="24193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1" name="Equation" r:id="rId8" imgW="2628900" imgH="469900" progId="Equation.DSMT4">
                    <p:embed/>
                  </p:oleObj>
                </mc:Choice>
                <mc:Fallback>
                  <p:oleObj name="Equation" r:id="rId8" imgW="2628900" imgH="469900" progId="Equation.DSMT4">
                    <p:embed/>
                    <p:pic>
                      <p:nvPicPr>
                        <p:cNvPr id="91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900" y="4369229"/>
                          <a:ext cx="241935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矩形 91"/>
            <p:cNvSpPr/>
            <p:nvPr/>
          </p:nvSpPr>
          <p:spPr>
            <a:xfrm>
              <a:off x="1835893" y="4480009"/>
              <a:ext cx="223392" cy="21345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48090" y="2901533"/>
            <a:ext cx="5483551" cy="2222232"/>
            <a:chOff x="6731640" y="2597920"/>
            <a:chExt cx="5483551" cy="2222232"/>
          </a:xfrm>
        </p:grpSpPr>
        <p:grpSp>
          <p:nvGrpSpPr>
            <p:cNvPr id="131" name="组合 130"/>
            <p:cNvGrpSpPr/>
            <p:nvPr/>
          </p:nvGrpSpPr>
          <p:grpSpPr>
            <a:xfrm>
              <a:off x="6731640" y="2597920"/>
              <a:ext cx="5483551" cy="2222232"/>
              <a:chOff x="6509604" y="1640765"/>
              <a:chExt cx="5483551" cy="2222232"/>
            </a:xfrm>
          </p:grpSpPr>
          <p:grpSp>
            <p:nvGrpSpPr>
              <p:cNvPr id="132" name="组合 131"/>
              <p:cNvGrpSpPr/>
              <p:nvPr/>
            </p:nvGrpSpPr>
            <p:grpSpPr>
              <a:xfrm>
                <a:off x="7051792" y="1640765"/>
                <a:ext cx="3882258" cy="2220042"/>
                <a:chOff x="5800" y="3410"/>
                <a:chExt cx="8363" cy="4374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10117" y="3410"/>
                  <a:ext cx="3579" cy="10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rPr>
                    <a:t>update </a:t>
                  </a:r>
                </a:p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rPr>
                    <a:t>相关向量表示</a:t>
                  </a:r>
                  <a:endParaRPr lang="zh-CN" alt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>
                  <a:off x="5800" y="6397"/>
                  <a:ext cx="2294" cy="118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非长尾数据</a:t>
                  </a: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10544" y="5080"/>
                  <a:ext cx="2739" cy="75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长尾数据</a:t>
                  </a:r>
                </a:p>
              </p:txBody>
            </p:sp>
            <p:cxnSp>
              <p:nvCxnSpPr>
                <p:cNvPr id="139" name="直接箭头连接符 138"/>
                <p:cNvCxnSpPr/>
                <p:nvPr/>
              </p:nvCxnSpPr>
              <p:spPr>
                <a:xfrm flipH="1">
                  <a:off x="8102" y="7181"/>
                  <a:ext cx="1569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肘形连接符 139"/>
                <p:cNvCxnSpPr>
                  <a:stCxn id="137" idx="0"/>
                  <a:endCxn id="136" idx="1"/>
                </p:cNvCxnSpPr>
                <p:nvPr/>
              </p:nvCxnSpPr>
              <p:spPr>
                <a:xfrm rot="5400000" flipH="1" flipV="1">
                  <a:off x="7299" y="3579"/>
                  <a:ext cx="2466" cy="3170"/>
                </a:xfrm>
                <a:prstGeom prst="bentConnector2">
                  <a:avLst/>
                </a:prstGeom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/>
                <p:cNvSpPr/>
                <p:nvPr/>
              </p:nvSpPr>
              <p:spPr>
                <a:xfrm>
                  <a:off x="10132" y="6330"/>
                  <a:ext cx="3579" cy="130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rPr>
                    <a:t>update </a:t>
                  </a:r>
                </a:p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rPr>
                    <a:t>相关向量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rPr>
                    <a:t>表示</a:t>
                  </a:r>
                </a:p>
              </p:txBody>
            </p:sp>
            <p:cxnSp>
              <p:nvCxnSpPr>
                <p:cNvPr id="142" name="直接箭头连接符 141"/>
                <p:cNvCxnSpPr>
                  <a:stCxn id="138" idx="2"/>
                  <a:endCxn id="141" idx="0"/>
                </p:cNvCxnSpPr>
                <p:nvPr/>
              </p:nvCxnSpPr>
              <p:spPr>
                <a:xfrm>
                  <a:off x="11914" y="5839"/>
                  <a:ext cx="8" cy="491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圆角矩形 142"/>
                <p:cNvSpPr/>
                <p:nvPr/>
              </p:nvSpPr>
              <p:spPr>
                <a:xfrm>
                  <a:off x="9686" y="4929"/>
                  <a:ext cx="4477" cy="2855"/>
                </a:xfrm>
                <a:prstGeom prst="roundRect">
                  <a:avLst/>
                </a:prstGeom>
                <a:noFill/>
                <a:ln w="28575" cmpd="sng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33" name="矩形 132"/>
              <p:cNvSpPr/>
              <p:nvPr/>
            </p:nvSpPr>
            <p:spPr>
              <a:xfrm>
                <a:off x="6869600" y="3041438"/>
                <a:ext cx="1369138" cy="821559"/>
              </a:xfrm>
              <a:prstGeom prst="rect">
                <a:avLst/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线形标注 1 133"/>
              <p:cNvSpPr/>
              <p:nvPr/>
            </p:nvSpPr>
            <p:spPr>
              <a:xfrm>
                <a:off x="11161517" y="2426619"/>
                <a:ext cx="831638" cy="580485"/>
              </a:xfrm>
              <a:prstGeom prst="borderCallout1">
                <a:avLst>
                  <a:gd name="adj1" fmla="val 44065"/>
                  <a:gd name="adj2" fmla="val 418"/>
                  <a:gd name="adj3" fmla="val 115150"/>
                  <a:gd name="adj4" fmla="val -26431"/>
                </a:avLst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等线" panose="02010600030101010101" charset="-122"/>
                    <a:ea typeface="等线" panose="02010600030101010101" charset="-122"/>
                  </a:rPr>
                  <a:t>无</a:t>
                </a:r>
                <a:r>
                  <a:rPr lang="zh-CN" altLang="en-US" sz="1600" dirty="0" smtClean="0">
                    <a:latin typeface="等线" panose="02010600030101010101" charset="-122"/>
                    <a:ea typeface="等线" panose="02010600030101010101" charset="-122"/>
                  </a:rPr>
                  <a:t>监督</a:t>
                </a:r>
                <a:r>
                  <a:rPr lang="zh-CN" altLang="en-US" sz="1600" dirty="0">
                    <a:latin typeface="等线" panose="02010600030101010101" charset="-122"/>
                    <a:ea typeface="等线" panose="02010600030101010101" charset="-122"/>
                  </a:rPr>
                  <a:t>数据</a:t>
                </a:r>
              </a:p>
            </p:txBody>
          </p:sp>
          <p:sp>
            <p:nvSpPr>
              <p:cNvPr id="135" name="线形标注 1 134"/>
              <p:cNvSpPr/>
              <p:nvPr/>
            </p:nvSpPr>
            <p:spPr>
              <a:xfrm>
                <a:off x="6509604" y="2262825"/>
                <a:ext cx="700721" cy="560766"/>
              </a:xfrm>
              <a:prstGeom prst="borderCallout1">
                <a:avLst>
                  <a:gd name="adj1" fmla="val 44044"/>
                  <a:gd name="adj2" fmla="val 100410"/>
                  <a:gd name="adj3" fmla="val 141721"/>
                  <a:gd name="adj4" fmla="val 127258"/>
                </a:avLst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等线" panose="02010600030101010101" charset="-122"/>
                    <a:ea typeface="等线" panose="02010600030101010101" charset="-122"/>
                  </a:rPr>
                  <a:t>监督</a:t>
                </a:r>
                <a:r>
                  <a:rPr lang="zh-CN" altLang="en-US" sz="1600" dirty="0">
                    <a:latin typeface="等线" panose="02010600030101010101" charset="-122"/>
                    <a:ea typeface="等线" panose="02010600030101010101" charset="-122"/>
                  </a:rPr>
                  <a:t>知识</a:t>
                </a:r>
              </a:p>
            </p:txBody>
          </p:sp>
        </p:grpSp>
        <p:cxnSp>
          <p:nvCxnSpPr>
            <p:cNvPr id="144" name="直接箭头连接符 143"/>
            <p:cNvCxnSpPr/>
            <p:nvPr/>
          </p:nvCxnSpPr>
          <p:spPr>
            <a:xfrm>
              <a:off x="10108578" y="3126284"/>
              <a:ext cx="8355" cy="242611"/>
            </a:xfrm>
            <a:prstGeom prst="straightConnector1">
              <a:avLst/>
            </a:prstGeom>
            <a:ln w="28575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形标注 3"/>
          <p:cNvSpPr/>
          <p:nvPr/>
        </p:nvSpPr>
        <p:spPr>
          <a:xfrm>
            <a:off x="5791028" y="2835822"/>
            <a:ext cx="1429694" cy="414936"/>
          </a:xfrm>
          <a:prstGeom prst="wedgeEllipseCallout">
            <a:avLst>
              <a:gd name="adj1" fmla="val 36910"/>
              <a:gd name="adj2" fmla="val 114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无法观测</a:t>
            </a:r>
          </a:p>
        </p:txBody>
      </p:sp>
      <p:sp>
        <p:nvSpPr>
          <p:cNvPr id="5" name="矩形 4"/>
          <p:cNvSpPr/>
          <p:nvPr/>
        </p:nvSpPr>
        <p:spPr>
          <a:xfrm>
            <a:off x="9213574" y="3149854"/>
            <a:ext cx="1451113" cy="32318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标注 145"/>
          <p:cNvSpPr/>
          <p:nvPr/>
        </p:nvSpPr>
        <p:spPr>
          <a:xfrm>
            <a:off x="10478633" y="2620094"/>
            <a:ext cx="823214" cy="235901"/>
          </a:xfrm>
          <a:prstGeom prst="wedgeRoundRectCallout">
            <a:avLst>
              <a:gd name="adj1" fmla="val -61920"/>
              <a:gd name="adj2" fmla="val 1751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隐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7" name="右箭头 146"/>
          <p:cNvSpPr/>
          <p:nvPr/>
        </p:nvSpPr>
        <p:spPr>
          <a:xfrm>
            <a:off x="5523228" y="3770306"/>
            <a:ext cx="602735" cy="383595"/>
          </a:xfrm>
          <a:prstGeom prst="right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</a:gra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800100" y="5780049"/>
            <a:ext cx="1043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利用</a:t>
            </a:r>
            <a:r>
              <a:rPr dirty="0" err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隐变量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表达非长尾数据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中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无法观测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监督知识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；通过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类似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EM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算法的交替更新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将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非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长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尾数据中的语义信息迁移到长尾数据中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  <a:endParaRPr lang="en-US" altLang="zh-CN" dirty="0" smtClean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E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步更新隐变量，获取非长尾数据中准确的监督知识；</a:t>
            </a:r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M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步更新其余变量，实现知识的转移。</a:t>
            </a:r>
            <a:endParaRPr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9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4088" y="1514403"/>
            <a:ext cx="1036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sz="2000" dirty="0" err="1" smtClean="0">
                <a:latin typeface="等线" panose="02010600030101010101" charset="-122"/>
                <a:ea typeface="等线" panose="02010600030101010101" charset="-122"/>
                <a:sym typeface="+mn-ea"/>
              </a:rPr>
              <a:t>融入</a:t>
            </a:r>
            <a:r>
              <a:rPr sz="2000" dirty="0" err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EM</a:t>
            </a:r>
            <a:r>
              <a:rPr sz="20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算法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的思想</a:t>
            </a:r>
            <a:r>
              <a:rPr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，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将非长尾数据中的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冗余实体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作为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隐变量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，最终提出</a:t>
            </a:r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EM-KGE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方法。</a:t>
            </a:r>
            <a:endParaRPr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算法改进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081577" y="2291739"/>
            <a:ext cx="5909867" cy="3687384"/>
            <a:chOff x="5288103" y="1945005"/>
            <a:chExt cx="5909867" cy="4200560"/>
          </a:xfrm>
        </p:grpSpPr>
        <p:grpSp>
          <p:nvGrpSpPr>
            <p:cNvPr id="59" name="组合 58"/>
            <p:cNvGrpSpPr/>
            <p:nvPr/>
          </p:nvGrpSpPr>
          <p:grpSpPr>
            <a:xfrm>
              <a:off x="5347462" y="2227580"/>
              <a:ext cx="5204460" cy="3767455"/>
              <a:chOff x="4778" y="3738"/>
              <a:chExt cx="8196" cy="5933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5227" y="8676"/>
                <a:ext cx="3096" cy="995"/>
                <a:chOff x="5279" y="8662"/>
                <a:chExt cx="3096" cy="995"/>
              </a:xfrm>
            </p:grpSpPr>
            <p:sp>
              <p:nvSpPr>
                <p:cNvPr id="84" name="圆角右箭头 83"/>
                <p:cNvSpPr/>
                <p:nvPr/>
              </p:nvSpPr>
              <p:spPr>
                <a:xfrm rot="16200000" flipV="1">
                  <a:off x="5175" y="8766"/>
                  <a:ext cx="995" cy="788"/>
                </a:xfrm>
                <a:prstGeom prst="bentArrow">
                  <a:avLst>
                    <a:gd name="adj1" fmla="val 25000"/>
                    <a:gd name="adj2" fmla="val 25000"/>
                    <a:gd name="adj3" fmla="val 50000"/>
                    <a:gd name="adj4" fmla="val 23573"/>
                  </a:avLst>
                </a:prstGeom>
                <a:solidFill>
                  <a:schemeClr val="accent2">
                    <a:alpha val="75000"/>
                  </a:schemeClr>
                </a:solidFill>
                <a:ln>
                  <a:solidFill>
                    <a:schemeClr val="accent2">
                      <a:alpha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5970" y="9088"/>
                  <a:ext cx="2405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accent2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初始化参数</a:t>
                  </a: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778" y="3738"/>
                <a:ext cx="8196" cy="5113"/>
                <a:chOff x="4893" y="3738"/>
                <a:chExt cx="8196" cy="5113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4893" y="3738"/>
                  <a:ext cx="8196" cy="5113"/>
                  <a:chOff x="5748" y="2854"/>
                  <a:chExt cx="8196" cy="5113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10072" y="2854"/>
                    <a:ext cx="3329" cy="12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rPr>
                      <a:t>更新关系和</a:t>
                    </a:r>
                    <a:r>
                      <a:rPr lang="zh-CN" altLang="en-US" sz="1600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rPr>
                      <a:t>冗余实体</a:t>
                    </a:r>
                    <a:endParaRPr lang="en-US" altLang="zh-CN" sz="1600" dirty="0">
                      <a:solidFill>
                        <a:srgbClr val="C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等线" panose="02010600030101010101" charset="-122"/>
                    </a:endParaRPr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5748" y="6570"/>
                    <a:ext cx="2130" cy="118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非长尾数据</a:t>
                    </a:r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10467" y="5185"/>
                    <a:ext cx="2825" cy="75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长尾</a:t>
                    </a:r>
                    <a:r>
                      <a:rPr lang="zh-CN" altLang="en-US" sz="16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数据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78" name="直接箭头连接符 77"/>
                  <p:cNvCxnSpPr/>
                  <p:nvPr/>
                </p:nvCxnSpPr>
                <p:spPr>
                  <a:xfrm flipH="1" flipV="1">
                    <a:off x="7878" y="7180"/>
                    <a:ext cx="1793" cy="1"/>
                  </a:xfrm>
                  <a:prstGeom prst="straightConnector1">
                    <a:avLst/>
                  </a:prstGeom>
                  <a:ln w="28575" cmpd="sng">
                    <a:solidFill>
                      <a:schemeClr val="accent3">
                        <a:lumMod val="75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肘形连接符 78"/>
                  <p:cNvCxnSpPr>
                    <a:stCxn id="75" idx="0"/>
                    <a:endCxn id="74" idx="1"/>
                  </p:cNvCxnSpPr>
                  <p:nvPr/>
                </p:nvCxnSpPr>
                <p:spPr>
                  <a:xfrm rot="5400000" flipH="1" flipV="1">
                    <a:off x="6892" y="3391"/>
                    <a:ext cx="3100" cy="3259"/>
                  </a:xfrm>
                  <a:prstGeom prst="bentConnector2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/>
                  <p:cNvSpPr/>
                  <p:nvPr/>
                </p:nvSpPr>
                <p:spPr>
                  <a:xfrm>
                    <a:off x="10291" y="6515"/>
                    <a:ext cx="3492" cy="100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rPr>
                      <a:t>更新关系</a:t>
                    </a:r>
                    <a:r>
                      <a:rPr lang="zh-CN" altLang="en-US" sz="16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rPr>
                      <a:t>和非冗余</a:t>
                    </a:r>
                    <a:r>
                      <a:rPr lang="zh-CN" altLang="en-US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rPr>
                      <a:t>实体</a:t>
                    </a:r>
                    <a:endParaRPr lang="en-US" altLang="zh-CN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等线" panose="02010600030101010101" charset="-122"/>
                    </a:endParaRPr>
                  </a:p>
                </p:txBody>
              </p:sp>
              <p:cxnSp>
                <p:nvCxnSpPr>
                  <p:cNvPr id="82" name="直接箭头连接符 81"/>
                  <p:cNvCxnSpPr/>
                  <p:nvPr/>
                </p:nvCxnSpPr>
                <p:spPr>
                  <a:xfrm flipH="1">
                    <a:off x="11881" y="5951"/>
                    <a:ext cx="6" cy="565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圆角矩形 82"/>
                  <p:cNvSpPr/>
                  <p:nvPr/>
                </p:nvSpPr>
                <p:spPr>
                  <a:xfrm>
                    <a:off x="9686" y="4954"/>
                    <a:ext cx="4258" cy="3013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73" name="直接箭头连接符 72"/>
                <p:cNvCxnSpPr/>
                <p:nvPr/>
              </p:nvCxnSpPr>
              <p:spPr>
                <a:xfrm>
                  <a:off x="11025" y="4971"/>
                  <a:ext cx="3" cy="1088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L 形 59"/>
            <p:cNvSpPr/>
            <p:nvPr/>
          </p:nvSpPr>
          <p:spPr>
            <a:xfrm rot="5400000">
              <a:off x="6486820" y="922571"/>
              <a:ext cx="3512432" cy="5909865"/>
            </a:xfrm>
            <a:prstGeom prst="corner">
              <a:avLst>
                <a:gd name="adj1" fmla="val 50540"/>
                <a:gd name="adj2" fmla="val 28690"/>
              </a:avLst>
            </a:prstGeom>
            <a:noFill/>
            <a:ln w="2540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309489" y="2163699"/>
              <a:ext cx="68199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步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7709027" y="3197266"/>
              <a:ext cx="3488943" cy="2413595"/>
            </a:xfrm>
            <a:prstGeom prst="rect">
              <a:avLst/>
            </a:prstGeom>
            <a:noFill/>
            <a:ln w="25400" cmpd="sng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标注 62"/>
            <p:cNvSpPr/>
            <p:nvPr/>
          </p:nvSpPr>
          <p:spPr>
            <a:xfrm>
              <a:off x="9362956" y="1945005"/>
              <a:ext cx="823214" cy="268732"/>
            </a:xfrm>
            <a:prstGeom prst="wedgeRoundRectCallout">
              <a:avLst>
                <a:gd name="adj1" fmla="val -2759"/>
                <a:gd name="adj2" fmla="val 13725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隐</a:t>
              </a:r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变量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 flipH="1">
              <a:off x="6853301" y="4978363"/>
              <a:ext cx="853439" cy="254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90535" y="4642020"/>
              <a:ext cx="1267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</a:rPr>
                <a:t>继续迭代</a:t>
              </a:r>
            </a:p>
          </p:txBody>
        </p:sp>
        <p:sp>
          <p:nvSpPr>
            <p:cNvPr id="66" name="圆角右箭头 65"/>
            <p:cNvSpPr/>
            <p:nvPr/>
          </p:nvSpPr>
          <p:spPr>
            <a:xfrm flipV="1">
              <a:off x="9341613" y="5492115"/>
              <a:ext cx="796290" cy="476886"/>
            </a:xfrm>
            <a:prstGeom prst="bentArrow">
              <a:avLst/>
            </a:prstGeom>
            <a:solidFill>
              <a:schemeClr val="accent2">
                <a:alpha val="75000"/>
              </a:schemeClr>
            </a:solidFill>
            <a:ln>
              <a:solidFill>
                <a:schemeClr val="accent2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0160762" y="5560791"/>
              <a:ext cx="1004357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参数</a:t>
              </a:r>
              <a:r>
                <a:rPr lang="zh-CN" altLang="en-US" sz="1600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收敛</a:t>
              </a:r>
              <a:endParaRPr lang="en-US" altLang="zh-CN" sz="16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600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停止</a:t>
              </a:r>
              <a:r>
                <a:rPr lang="zh-CN" altLang="en-US" sz="1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迭代</a:t>
              </a:r>
              <a:endParaRPr lang="en-US" altLang="zh-CN" sz="1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63849" y="5168942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步</a:t>
              </a:r>
              <a:endPara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241281" y="2471771"/>
              <a:ext cx="886382" cy="31841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EM-KGE</a:t>
            </a:r>
            <a:r>
              <a:rPr lang="zh-CN" altLang="en-US" sz="2400" b="1" dirty="0" smtClean="0"/>
              <a:t>方法步骤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cxnSp>
        <p:nvCxnSpPr>
          <p:cNvPr id="10" name="直接箭头连接符 9"/>
          <p:cNvCxnSpPr>
            <a:stCxn id="76" idx="2"/>
            <a:endCxn id="24" idx="0"/>
          </p:cNvCxnSpPr>
          <p:nvPr/>
        </p:nvCxnSpPr>
        <p:spPr>
          <a:xfrm flipH="1">
            <a:off x="6188838" y="3169448"/>
            <a:ext cx="1905" cy="36004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897825" y="2387128"/>
            <a:ext cx="5924550" cy="3747135"/>
            <a:chOff x="4646" y="3977"/>
            <a:chExt cx="9330" cy="5901"/>
          </a:xfrm>
        </p:grpSpPr>
        <p:grpSp>
          <p:nvGrpSpPr>
            <p:cNvPr id="29" name="组合 28"/>
            <p:cNvGrpSpPr/>
            <p:nvPr/>
          </p:nvGrpSpPr>
          <p:grpSpPr>
            <a:xfrm>
              <a:off x="4646" y="3977"/>
              <a:ext cx="9330" cy="5127"/>
              <a:chOff x="5501" y="2840"/>
              <a:chExt cx="9330" cy="5127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0572" y="2840"/>
                <a:ext cx="3379" cy="1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update </a:t>
                </a: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关系和冗余实体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501" y="6397"/>
                <a:ext cx="2593" cy="11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非长尾数据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523" y="5080"/>
                <a:ext cx="3471" cy="7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长尾数据</a:t>
                </a: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>
                <a:off x="8102" y="7181"/>
                <a:ext cx="1569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4" idx="0"/>
                <a:endCxn id="76" idx="1"/>
              </p:cNvCxnSpPr>
              <p:nvPr/>
            </p:nvCxnSpPr>
            <p:spPr>
              <a:xfrm rot="5400000" flipH="1" flipV="1">
                <a:off x="7214" y="3039"/>
                <a:ext cx="2941" cy="3774"/>
              </a:xfrm>
              <a:prstGeom prst="bentConnector2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10131" y="6404"/>
                <a:ext cx="4243" cy="13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update </a:t>
                </a:r>
                <a:endParaRPr lang="en-US" altLang="zh-CN" sz="20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关系和非冗余实体</a:t>
                </a:r>
              </a:p>
            </p:txBody>
          </p:sp>
          <p:cxnSp>
            <p:nvCxnSpPr>
              <p:cNvPr id="22" name="直接箭头连接符 21"/>
              <p:cNvCxnSpPr>
                <a:stCxn id="6" idx="2"/>
                <a:endCxn id="12" idx="0"/>
              </p:cNvCxnSpPr>
              <p:nvPr/>
            </p:nvCxnSpPr>
            <p:spPr>
              <a:xfrm flipH="1">
                <a:off x="12253" y="5839"/>
                <a:ext cx="6" cy="565"/>
              </a:xfrm>
              <a:prstGeom prst="straightConnector1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圆角矩形 23"/>
              <p:cNvSpPr/>
              <p:nvPr/>
            </p:nvSpPr>
            <p:spPr>
              <a:xfrm>
                <a:off x="9686" y="4639"/>
                <a:ext cx="5145" cy="3328"/>
              </a:xfrm>
              <a:prstGeom prst="roundRect">
                <a:avLst/>
              </a:prstGeom>
              <a:noFill/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圆角右箭头 12"/>
            <p:cNvSpPr/>
            <p:nvPr/>
          </p:nvSpPr>
          <p:spPr>
            <a:xfrm rot="16200000" flipV="1">
              <a:off x="4881" y="8810"/>
              <a:ext cx="1132" cy="994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23573"/>
              </a:avLst>
            </a:prstGeom>
            <a:solidFill>
              <a:schemeClr val="accent2">
                <a:alpha val="75000"/>
              </a:schemeClr>
            </a:solidFill>
            <a:ln>
              <a:solidFill>
                <a:schemeClr val="accent2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44" y="9250"/>
              <a:ext cx="24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2"/>
                  </a:solidFill>
                </a:rPr>
                <a:t>初始化参数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3526"/>
              </p:ext>
            </p:extLst>
          </p:nvPr>
        </p:nvGraphicFramePr>
        <p:xfrm>
          <a:off x="1036638" y="1547813"/>
          <a:ext cx="723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5" name="Equation" r:id="rId5" imgW="4965480" imgH="241200" progId="Equation.DSMT4">
                  <p:embed/>
                </p:oleObj>
              </mc:Choice>
              <mc:Fallback>
                <p:oleObj name="Equation" r:id="rId5" imgW="4965480" imgH="241200" progId="Equation.DSMT4">
                  <p:embed/>
                  <p:pic>
                    <p:nvPicPr>
                      <p:cNvPr id="46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547813"/>
                        <a:ext cx="7239000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6" idx="2"/>
            <a:endCxn id="24" idx="0"/>
          </p:cNvCxnSpPr>
          <p:nvPr/>
        </p:nvCxnSpPr>
        <p:spPr>
          <a:xfrm flipH="1">
            <a:off x="6189663" y="3173893"/>
            <a:ext cx="1905" cy="36004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EM-KGE</a:t>
            </a:r>
            <a:r>
              <a:rPr lang="zh-CN" altLang="en-US" sz="2400" b="1" dirty="0" smtClean="0"/>
              <a:t>方法步骤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746885" y="2173133"/>
            <a:ext cx="10292715" cy="3474085"/>
            <a:chOff x="1746885" y="2078863"/>
            <a:chExt cx="10292715" cy="3474085"/>
          </a:xfrm>
        </p:grpSpPr>
        <p:grpSp>
          <p:nvGrpSpPr>
            <p:cNvPr id="3" name="组合 2"/>
            <p:cNvGrpSpPr/>
            <p:nvPr/>
          </p:nvGrpSpPr>
          <p:grpSpPr>
            <a:xfrm>
              <a:off x="1746885" y="2078863"/>
              <a:ext cx="10292715" cy="3474085"/>
              <a:chOff x="2798445" y="2014855"/>
              <a:chExt cx="10292715" cy="347408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3092450" y="2228850"/>
                <a:ext cx="6819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E</a:t>
                </a:r>
                <a:r>
                  <a:rPr lang="zh-CN" altLang="en-US" sz="2000" b="1" dirty="0">
                    <a:solidFill>
                      <a:schemeClr val="accent2"/>
                    </a:solidFill>
                  </a:rPr>
                  <a:t>步</a:t>
                </a: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2798445" y="2014855"/>
                <a:ext cx="10292715" cy="3474085"/>
                <a:chOff x="4407" y="3633"/>
                <a:chExt cx="16209" cy="5471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646" y="3977"/>
                  <a:ext cx="9330" cy="5127"/>
                  <a:chOff x="5501" y="2840"/>
                  <a:chExt cx="9330" cy="5127"/>
                </a:xfrm>
              </p:grpSpPr>
              <p:sp>
                <p:nvSpPr>
                  <p:cNvPr id="76" name="矩形 75"/>
                  <p:cNvSpPr/>
                  <p:nvPr/>
                </p:nvSpPr>
                <p:spPr>
                  <a:xfrm>
                    <a:off x="10572" y="2840"/>
                    <a:ext cx="3379" cy="12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accent2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rPr>
                      <a:t>update </a:t>
                    </a:r>
                  </a:p>
                  <a:p>
                    <a:pPr algn="ctr"/>
                    <a:r>
                      <a:rPr lang="zh-CN" altLang="en-US" sz="2000" b="1" dirty="0">
                        <a:solidFill>
                          <a:schemeClr val="accent2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rPr>
                      <a:t>关系和</a:t>
                    </a:r>
                    <a:r>
                      <a:rPr lang="zh-CN" altLang="en-US" sz="2000" b="1" dirty="0">
                        <a:solidFill>
                          <a:srgbClr val="C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rPr>
                      <a:t>冗余实体</a:t>
                    </a:r>
                  </a:p>
                </p:txBody>
              </p:sp>
              <p:sp>
                <p:nvSpPr>
                  <p:cNvPr id="4" name="矩形 3"/>
                  <p:cNvSpPr/>
                  <p:nvPr/>
                </p:nvSpPr>
                <p:spPr>
                  <a:xfrm>
                    <a:off x="5501" y="6397"/>
                    <a:ext cx="2593" cy="118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rPr>
                      <a:t>非长尾数据</a:t>
                    </a:r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10523" y="5080"/>
                    <a:ext cx="3471" cy="75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rPr>
                      <a:t>长尾数据</a:t>
                    </a:r>
                  </a:p>
                </p:txBody>
              </p:sp>
              <p:cxnSp>
                <p:nvCxnSpPr>
                  <p:cNvPr id="8" name="直接箭头连接符 7"/>
                  <p:cNvCxnSpPr/>
                  <p:nvPr/>
                </p:nvCxnSpPr>
                <p:spPr>
                  <a:xfrm flipH="1">
                    <a:off x="8102" y="7181"/>
                    <a:ext cx="1569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肘形连接符 8"/>
                  <p:cNvCxnSpPr>
                    <a:stCxn id="4" idx="0"/>
                    <a:endCxn id="76" idx="1"/>
                  </p:cNvCxnSpPr>
                  <p:nvPr/>
                </p:nvCxnSpPr>
                <p:spPr>
                  <a:xfrm rot="5400000" flipH="1" flipV="1">
                    <a:off x="7214" y="3039"/>
                    <a:ext cx="2941" cy="3774"/>
                  </a:xfrm>
                  <a:prstGeom prst="bentConnector2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矩形 11"/>
                  <p:cNvSpPr/>
                  <p:nvPr/>
                </p:nvSpPr>
                <p:spPr>
                  <a:xfrm>
                    <a:off x="10131" y="6404"/>
                    <a:ext cx="4243" cy="130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  <a:sym typeface="+mn-ea"/>
                      </a:rPr>
                      <a:t>update </a:t>
                    </a:r>
                    <a:endParaRPr lang="en-US" altLang="zh-CN" sz="2000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endParaRPr>
                  </a:p>
                  <a:p>
                    <a:pPr algn="ctr"/>
                    <a:r>
                      <a:rPr lang="zh-CN" altLang="en-US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  <a:sym typeface="+mn-ea"/>
                      </a:rPr>
                      <a:t>关系和非冗余实体</a:t>
                    </a:r>
                  </a:p>
                </p:txBody>
              </p:sp>
              <p:cxnSp>
                <p:nvCxnSpPr>
                  <p:cNvPr id="22" name="直接箭头连接符 21"/>
                  <p:cNvCxnSpPr>
                    <a:stCxn id="6" idx="2"/>
                    <a:endCxn id="12" idx="0"/>
                  </p:cNvCxnSpPr>
                  <p:nvPr/>
                </p:nvCxnSpPr>
                <p:spPr>
                  <a:xfrm flipH="1">
                    <a:off x="12253" y="5839"/>
                    <a:ext cx="6" cy="565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圆角矩形 23"/>
                  <p:cNvSpPr/>
                  <p:nvPr/>
                </p:nvSpPr>
                <p:spPr>
                  <a:xfrm>
                    <a:off x="9686" y="4639"/>
                    <a:ext cx="5145" cy="332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407" y="3633"/>
                  <a:ext cx="16209" cy="5471"/>
                  <a:chOff x="4407" y="3633"/>
                  <a:chExt cx="16209" cy="5471"/>
                </a:xfrm>
              </p:grpSpPr>
              <p:sp>
                <p:nvSpPr>
                  <p:cNvPr id="30" name="L 形 29"/>
                  <p:cNvSpPr/>
                  <p:nvPr/>
                </p:nvSpPr>
                <p:spPr>
                  <a:xfrm rot="5400000">
                    <a:off x="6337" y="1703"/>
                    <a:ext cx="5471" cy="9331"/>
                  </a:xfrm>
                  <a:prstGeom prst="corner">
                    <a:avLst>
                      <a:gd name="adj1" fmla="val 54271"/>
                      <a:gd name="adj2" fmla="val 32127"/>
                    </a:avLst>
                  </a:prstGeom>
                  <a:noFill/>
                  <a:ln w="25400" cmpd="sng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4086" y="3851"/>
                    <a:ext cx="6530" cy="1479"/>
                  </a:xfrm>
                  <a:prstGeom prst="rect">
                    <a:avLst/>
                  </a:prstGeom>
                  <a:noFill/>
                  <a:ln w="19050" cmpd="sng"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" name="直接箭头连接符 15"/>
                  <p:cNvCxnSpPr>
                    <a:stCxn id="76" idx="3"/>
                    <a:endCxn id="13" idx="1"/>
                  </p:cNvCxnSpPr>
                  <p:nvPr/>
                </p:nvCxnSpPr>
                <p:spPr>
                  <a:xfrm flipV="1">
                    <a:off x="13096" y="4591"/>
                    <a:ext cx="990" cy="2"/>
                  </a:xfrm>
                  <a:prstGeom prst="straightConnector1">
                    <a:avLst/>
                  </a:prstGeom>
                  <a:ln w="19050" cmpd="sng">
                    <a:solidFill>
                      <a:schemeClr val="accent2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圆角矩形标注 31"/>
            <p:cNvSpPr/>
            <p:nvPr/>
          </p:nvSpPr>
          <p:spPr>
            <a:xfrm>
              <a:off x="6609779" y="2181476"/>
              <a:ext cx="823214" cy="235901"/>
            </a:xfrm>
            <a:prstGeom prst="wedgeRoundRectCallout">
              <a:avLst>
                <a:gd name="adj1" fmla="val -2759"/>
                <a:gd name="adj2" fmla="val 13725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隐</a:t>
              </a:r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变量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051768" y="2671377"/>
              <a:ext cx="1041600" cy="40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791069"/>
              </p:ext>
            </p:extLst>
          </p:nvPr>
        </p:nvGraphicFramePr>
        <p:xfrm>
          <a:off x="1036638" y="1547813"/>
          <a:ext cx="723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6" name="Equation" r:id="rId5" imgW="4965480" imgH="241200" progId="Equation.DSMT4">
                  <p:embed/>
                </p:oleObj>
              </mc:Choice>
              <mc:Fallback>
                <p:oleObj name="Equation" r:id="rId5" imgW="4965480" imgH="2412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547813"/>
                        <a:ext cx="7239000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346082"/>
              </p:ext>
            </p:extLst>
          </p:nvPr>
        </p:nvGraphicFramePr>
        <p:xfrm>
          <a:off x="7893050" y="2407228"/>
          <a:ext cx="4222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7" name="Equation" r:id="rId7" imgW="2895480" imgH="482400" progId="Equation.DSMT4">
                  <p:embed/>
                </p:oleObj>
              </mc:Choice>
              <mc:Fallback>
                <p:oleObj name="Equation" r:id="rId7" imgW="2895480" imgH="4824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050" y="2407228"/>
                        <a:ext cx="422275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6" idx="2"/>
            <a:endCxn id="24" idx="0"/>
          </p:cNvCxnSpPr>
          <p:nvPr/>
        </p:nvCxnSpPr>
        <p:spPr>
          <a:xfrm flipH="1">
            <a:off x="6189663" y="3161828"/>
            <a:ext cx="1905" cy="36004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EM-KGE</a:t>
            </a:r>
            <a:r>
              <a:rPr lang="zh-CN" altLang="en-US" sz="2400" b="1" dirty="0" smtClean="0"/>
              <a:t>方法步骤</a:t>
            </a:r>
            <a:r>
              <a:rPr lang="en-US" altLang="zh-CN" sz="2400" b="1" dirty="0" smtClean="0"/>
              <a:t>3</a:t>
            </a:r>
            <a:endParaRPr lang="zh-CN" altLang="en-US" sz="24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98650" y="2173133"/>
            <a:ext cx="10214610" cy="3974465"/>
            <a:chOff x="1898650" y="2078863"/>
            <a:chExt cx="10214610" cy="3974465"/>
          </a:xfrm>
        </p:grpSpPr>
        <p:grpSp>
          <p:nvGrpSpPr>
            <p:cNvPr id="15" name="组合 14"/>
            <p:cNvGrpSpPr/>
            <p:nvPr/>
          </p:nvGrpSpPr>
          <p:grpSpPr>
            <a:xfrm>
              <a:off x="1898650" y="2078863"/>
              <a:ext cx="10214610" cy="3974465"/>
              <a:chOff x="2950210" y="2026920"/>
              <a:chExt cx="10214610" cy="397446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950210" y="2233295"/>
                <a:ext cx="10214610" cy="3768090"/>
                <a:chOff x="4646" y="3977"/>
                <a:chExt cx="16086" cy="5934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646" y="3977"/>
                  <a:ext cx="9330" cy="5127"/>
                  <a:chOff x="5501" y="2840"/>
                  <a:chExt cx="9330" cy="5127"/>
                </a:xfrm>
              </p:grpSpPr>
              <p:sp>
                <p:nvSpPr>
                  <p:cNvPr id="76" name="矩形 75"/>
                  <p:cNvSpPr/>
                  <p:nvPr/>
                </p:nvSpPr>
                <p:spPr>
                  <a:xfrm>
                    <a:off x="10572" y="2840"/>
                    <a:ext cx="3379" cy="12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rPr>
                      <a:t>update </a:t>
                    </a:r>
                  </a:p>
                  <a:p>
                    <a:pPr algn="ctr"/>
                    <a:r>
                      <a:rPr lang="zh-CN" altLang="en-US" sz="2000" dirty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rPr>
                      <a:t>关系和</a:t>
                    </a:r>
                    <a:r>
                      <a:rPr lang="zh-CN" altLang="en-US" sz="2000" dirty="0">
                        <a:solidFill>
                          <a:srgbClr val="C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rPr>
                      <a:t>冗余实体</a:t>
                    </a:r>
                  </a:p>
                </p:txBody>
              </p:sp>
              <p:sp>
                <p:nvSpPr>
                  <p:cNvPr id="4" name="矩形 3"/>
                  <p:cNvSpPr/>
                  <p:nvPr/>
                </p:nvSpPr>
                <p:spPr>
                  <a:xfrm>
                    <a:off x="5501" y="6397"/>
                    <a:ext cx="2593" cy="118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rPr>
                      <a:t>非长尾数据</a:t>
                    </a:r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10523" y="5080"/>
                    <a:ext cx="3471" cy="75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00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</a:rPr>
                      <a:t>长尾数据</a:t>
                    </a:r>
                  </a:p>
                </p:txBody>
              </p:sp>
              <p:cxnSp>
                <p:nvCxnSpPr>
                  <p:cNvPr id="8" name="直接箭头连接符 7"/>
                  <p:cNvCxnSpPr/>
                  <p:nvPr/>
                </p:nvCxnSpPr>
                <p:spPr>
                  <a:xfrm flipH="1">
                    <a:off x="8102" y="7181"/>
                    <a:ext cx="1569" cy="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肘形连接符 8"/>
                  <p:cNvCxnSpPr>
                    <a:stCxn id="4" idx="0"/>
                    <a:endCxn id="76" idx="1"/>
                  </p:cNvCxnSpPr>
                  <p:nvPr/>
                </p:nvCxnSpPr>
                <p:spPr>
                  <a:xfrm rot="5400000" flipH="1" flipV="1">
                    <a:off x="7214" y="3039"/>
                    <a:ext cx="2941" cy="3774"/>
                  </a:xfrm>
                  <a:prstGeom prst="bentConnector2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矩形 11"/>
                  <p:cNvSpPr/>
                  <p:nvPr/>
                </p:nvSpPr>
                <p:spPr>
                  <a:xfrm>
                    <a:off x="10131" y="6404"/>
                    <a:ext cx="4243" cy="130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>
                        <a:solidFill>
                          <a:schemeClr val="accent2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  <a:sym typeface="+mn-ea"/>
                      </a:rPr>
                      <a:t>update </a:t>
                    </a:r>
                    <a:endParaRPr lang="en-US" altLang="zh-CN" sz="2000" b="1">
                      <a:solidFill>
                        <a:schemeClr val="accent2"/>
                      </a:solidFill>
                      <a:latin typeface="等线" panose="02010600030101010101" charset="-122"/>
                      <a:ea typeface="等线" panose="02010600030101010101" charset="-122"/>
                      <a:cs typeface="等线" panose="02010600030101010101" charset="-122"/>
                    </a:endParaRPr>
                  </a:p>
                  <a:p>
                    <a:pPr algn="ctr"/>
                    <a:r>
                      <a:rPr lang="zh-CN" altLang="en-US" sz="2000" b="1">
                        <a:solidFill>
                          <a:schemeClr val="accent2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  <a:sym typeface="+mn-ea"/>
                      </a:rPr>
                      <a:t>关系和非冗余实体</a:t>
                    </a:r>
                  </a:p>
                </p:txBody>
              </p:sp>
              <p:cxnSp>
                <p:nvCxnSpPr>
                  <p:cNvPr id="22" name="直接箭头连接符 21"/>
                  <p:cNvCxnSpPr>
                    <a:stCxn id="6" idx="2"/>
                    <a:endCxn id="12" idx="0"/>
                  </p:cNvCxnSpPr>
                  <p:nvPr/>
                </p:nvCxnSpPr>
                <p:spPr>
                  <a:xfrm flipH="1">
                    <a:off x="12253" y="5839"/>
                    <a:ext cx="6" cy="565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圆角矩形 23"/>
                  <p:cNvSpPr/>
                  <p:nvPr/>
                </p:nvSpPr>
                <p:spPr>
                  <a:xfrm>
                    <a:off x="9686" y="4639"/>
                    <a:ext cx="5145" cy="332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1" name="矩形 30"/>
                <p:cNvSpPr/>
                <p:nvPr/>
              </p:nvSpPr>
              <p:spPr>
                <a:xfrm>
                  <a:off x="8389" y="5400"/>
                  <a:ext cx="5749" cy="4511"/>
                </a:xfrm>
                <a:prstGeom prst="rect">
                  <a:avLst/>
                </a:prstGeom>
                <a:noFill/>
                <a:ln w="25400" cmpd="sng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10864" y="9235"/>
                  <a:ext cx="107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2"/>
                      </a:solidFill>
                    </a:rPr>
                    <a:t>M</a:t>
                  </a:r>
                  <a:r>
                    <a:rPr lang="zh-CN" altLang="en-US" sz="2000" b="1" dirty="0">
                      <a:solidFill>
                        <a:schemeClr val="accent2"/>
                      </a:solidFill>
                    </a:rPr>
                    <a:t>步</a:t>
                  </a:r>
                </a:p>
              </p:txBody>
            </p:sp>
            <p:cxnSp>
              <p:nvCxnSpPr>
                <p:cNvPr id="33" name="直接箭头连接符 32"/>
                <p:cNvCxnSpPr/>
                <p:nvPr/>
              </p:nvCxnSpPr>
              <p:spPr>
                <a:xfrm flipH="1">
                  <a:off x="7223" y="8318"/>
                  <a:ext cx="1166" cy="28"/>
                </a:xfrm>
                <a:prstGeom prst="straightConnector1">
                  <a:avLst/>
                </a:prstGeom>
                <a:ln w="28575" cmpd="sng">
                  <a:solidFill>
                    <a:schemeClr val="accent2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/>
                <p:cNvSpPr txBox="1"/>
                <p:nvPr/>
              </p:nvSpPr>
              <p:spPr>
                <a:xfrm>
                  <a:off x="6581" y="8701"/>
                  <a:ext cx="1937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2"/>
                      </a:solidFill>
                    </a:rPr>
                    <a:t>继续迭代</a:t>
                  </a:r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14289" y="7248"/>
                  <a:ext cx="6443" cy="1856"/>
                </a:xfrm>
                <a:prstGeom prst="rect">
                  <a:avLst/>
                </a:prstGeom>
                <a:noFill/>
                <a:ln w="19050" cmpd="sng"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/>
                <p:cNvCxnSpPr>
                  <a:stCxn id="12" idx="3"/>
                  <a:endCxn id="3" idx="1"/>
                </p:cNvCxnSpPr>
                <p:nvPr/>
              </p:nvCxnSpPr>
              <p:spPr>
                <a:xfrm flipV="1">
                  <a:off x="13519" y="8176"/>
                  <a:ext cx="770" cy="17"/>
                </a:xfrm>
                <a:prstGeom prst="straightConnector1">
                  <a:avLst/>
                </a:prstGeom>
                <a:ln w="19050" cmpd="sng">
                  <a:solidFill>
                    <a:schemeClr val="accent2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圆角矩形标注 12"/>
              <p:cNvSpPr/>
              <p:nvPr/>
            </p:nvSpPr>
            <p:spPr>
              <a:xfrm>
                <a:off x="8613775" y="2026920"/>
                <a:ext cx="1398270" cy="617855"/>
              </a:xfrm>
              <a:prstGeom prst="wedgeRoundRectCallout">
                <a:avLst>
                  <a:gd name="adj1" fmla="val -77384"/>
                  <a:gd name="adj2" fmla="val 83877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 smtClean="0"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固定</a:t>
                </a:r>
                <a:endParaRPr lang="en-US" altLang="zh-CN" sz="2000" dirty="0" smtClean="0">
                  <a:latin typeface="等线" panose="02010600030101010101" charset="-122"/>
                  <a:ea typeface="等线" panose="02010600030101010101" charset="-122"/>
                  <a:sym typeface="+mn-ea"/>
                </a:endParaRPr>
              </a:p>
              <a:p>
                <a:pPr algn="ctr"/>
                <a:r>
                  <a:rPr lang="zh-CN" altLang="en-US" sz="2000" dirty="0"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隐</a:t>
                </a:r>
                <a:r>
                  <a:rPr lang="zh-CN" altLang="en-US" sz="2000" dirty="0" smtClean="0"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变量</a:t>
                </a:r>
                <a:endParaRPr lang="zh-CN" altLang="en-US" sz="2000" dirty="0">
                  <a:latin typeface="等线" panose="02010600030101010101" charset="-122"/>
                  <a:ea typeface="等线" panose="02010600030101010101" charset="-122"/>
                  <a:sym typeface="+mn-ea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6051768" y="2671377"/>
              <a:ext cx="1041600" cy="40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4523"/>
              </p:ext>
            </p:extLst>
          </p:nvPr>
        </p:nvGraphicFramePr>
        <p:xfrm>
          <a:off x="1036638" y="1547813"/>
          <a:ext cx="723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4" name="Equation" r:id="rId5" imgW="4965480" imgH="241200" progId="Equation.DSMT4">
                  <p:embed/>
                </p:oleObj>
              </mc:Choice>
              <mc:Fallback>
                <p:oleObj name="Equation" r:id="rId5" imgW="4965480" imgH="2412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547813"/>
                        <a:ext cx="7239000" cy="393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21197"/>
              </p:ext>
            </p:extLst>
          </p:nvPr>
        </p:nvGraphicFramePr>
        <p:xfrm>
          <a:off x="8042252" y="4443122"/>
          <a:ext cx="413861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5" name="Equation" r:id="rId7" imgW="2717640" imgH="736560" progId="Equation.DSMT4">
                  <p:embed/>
                </p:oleObj>
              </mc:Choice>
              <mc:Fallback>
                <p:oleObj name="Equation" r:id="rId7" imgW="2717640" imgH="73656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52" y="4443122"/>
                        <a:ext cx="4138612" cy="1201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6" idx="2"/>
            <a:endCxn id="24" idx="0"/>
          </p:cNvCxnSpPr>
          <p:nvPr/>
        </p:nvCxnSpPr>
        <p:spPr>
          <a:xfrm flipH="1">
            <a:off x="6189663" y="3076511"/>
            <a:ext cx="1905" cy="36004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898650" y="2294191"/>
            <a:ext cx="6741795" cy="4155440"/>
            <a:chOff x="4646" y="3977"/>
            <a:chExt cx="10617" cy="6544"/>
          </a:xfrm>
        </p:grpSpPr>
        <p:grpSp>
          <p:nvGrpSpPr>
            <p:cNvPr id="29" name="组合 28"/>
            <p:cNvGrpSpPr/>
            <p:nvPr/>
          </p:nvGrpSpPr>
          <p:grpSpPr>
            <a:xfrm>
              <a:off x="4646" y="3977"/>
              <a:ext cx="9330" cy="5127"/>
              <a:chOff x="5501" y="2840"/>
              <a:chExt cx="9330" cy="5127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0572" y="2840"/>
                <a:ext cx="3379" cy="12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update </a:t>
                </a: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</a:rPr>
                  <a:t>关系和冗余实体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5501" y="6397"/>
                <a:ext cx="2593" cy="11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非长尾数据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0523" y="5080"/>
                <a:ext cx="3471" cy="7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长尾数据</a:t>
                </a: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>
                <a:off x="8102" y="7181"/>
                <a:ext cx="1569" cy="0"/>
              </a:xfrm>
              <a:prstGeom prst="straightConnector1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4" idx="0"/>
                <a:endCxn id="76" idx="1"/>
              </p:cNvCxnSpPr>
              <p:nvPr/>
            </p:nvCxnSpPr>
            <p:spPr>
              <a:xfrm rot="5400000" flipH="1" flipV="1">
                <a:off x="7214" y="3039"/>
                <a:ext cx="2941" cy="3774"/>
              </a:xfrm>
              <a:prstGeom prst="bentConnector2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10131" y="6404"/>
                <a:ext cx="4243" cy="13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update </a:t>
                </a:r>
                <a:endParaRPr lang="en-US" altLang="zh-CN" sz="200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关系和非冗余实体</a:t>
                </a:r>
              </a:p>
            </p:txBody>
          </p:sp>
          <p:cxnSp>
            <p:nvCxnSpPr>
              <p:cNvPr id="22" name="直接箭头连接符 21"/>
              <p:cNvCxnSpPr>
                <a:stCxn id="6" idx="2"/>
                <a:endCxn id="12" idx="0"/>
              </p:cNvCxnSpPr>
              <p:nvPr/>
            </p:nvCxnSpPr>
            <p:spPr>
              <a:xfrm flipH="1">
                <a:off x="12253" y="5839"/>
                <a:ext cx="6" cy="565"/>
              </a:xfrm>
              <a:prstGeom prst="straightConnector1">
                <a:avLst/>
              </a:prstGeom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圆角矩形 23"/>
              <p:cNvSpPr/>
              <p:nvPr/>
            </p:nvSpPr>
            <p:spPr>
              <a:xfrm>
                <a:off x="9686" y="4639"/>
                <a:ext cx="5145" cy="3328"/>
              </a:xfrm>
              <a:prstGeom prst="roundRect">
                <a:avLst/>
              </a:prstGeom>
              <a:noFill/>
              <a:ln w="28575" cmpd="sng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圆角右箭头 2"/>
            <p:cNvSpPr/>
            <p:nvPr/>
          </p:nvSpPr>
          <p:spPr>
            <a:xfrm flipV="1">
              <a:off x="11281" y="9104"/>
              <a:ext cx="1425" cy="944"/>
            </a:xfrm>
            <a:prstGeom prst="bentArrow">
              <a:avLst/>
            </a:prstGeom>
            <a:solidFill>
              <a:schemeClr val="accent2">
                <a:alpha val="75000"/>
              </a:schemeClr>
            </a:solidFill>
            <a:ln>
              <a:solidFill>
                <a:schemeClr val="accent2">
                  <a:alpha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859" y="9409"/>
              <a:ext cx="240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chemeClr val="accent2"/>
                  </a:solidFill>
                </a:rPr>
                <a:t>参数收敛，停止迭代</a:t>
              </a:r>
              <a:endParaRPr lang="en-US" altLang="zh-CN" sz="2000">
                <a:solidFill>
                  <a:schemeClr val="accent2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EM-KGE</a:t>
            </a:r>
            <a:r>
              <a:rPr lang="zh-CN" altLang="en-US" sz="2400" b="1" dirty="0" smtClean="0"/>
              <a:t>方法步骤</a:t>
            </a:r>
            <a:r>
              <a:rPr lang="en-US" altLang="zh-CN" sz="2400" b="1" dirty="0" smtClean="0"/>
              <a:t>4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目录</a:t>
            </a:r>
          </a:p>
        </p:txBody>
      </p:sp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34394" cy="2519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310128" y="813600"/>
            <a:ext cx="6933248" cy="57708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1  </a:t>
            </a:r>
            <a:r>
              <a:rPr lang="zh-CN" altLang="en-US" sz="2000" b="1" dirty="0"/>
              <a:t>绪论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研究背景、研究</a:t>
            </a:r>
            <a:r>
              <a:rPr lang="zh-CN" altLang="en-US" dirty="0" smtClean="0">
                <a:sym typeface="+mn-ea"/>
              </a:rPr>
              <a:t>现状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 smtClean="0">
                <a:sym typeface="+mn-ea"/>
              </a:rPr>
              <a:t>现有</a:t>
            </a:r>
            <a:r>
              <a:rPr lang="zh-CN" altLang="en-US" dirty="0">
                <a:sym typeface="+mn-ea"/>
              </a:rPr>
              <a:t>方法存在的</a:t>
            </a:r>
            <a:r>
              <a:rPr lang="zh-CN" altLang="en-US" dirty="0" smtClean="0">
                <a:sym typeface="+mn-ea"/>
              </a:rPr>
              <a:t>问题</a:t>
            </a:r>
            <a:r>
              <a:rPr lang="zh-CN" altLang="en-US" dirty="0">
                <a:sym typeface="+mn-ea"/>
              </a:rPr>
              <a:t>及挑战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主要贡献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/>
              <a:t>2  </a:t>
            </a:r>
            <a:r>
              <a:rPr lang="zh-CN" altLang="en-US" sz="2000" b="1" dirty="0" smtClean="0"/>
              <a:t>融入期望最大化算法思想的</a:t>
            </a:r>
            <a:r>
              <a:rPr lang="en-US" altLang="zh-CN" sz="2000" b="1" dirty="0" smtClean="0"/>
              <a:t>KGE</a:t>
            </a:r>
            <a:r>
              <a:rPr lang="zh-CN" altLang="en-US" sz="2000" b="1" dirty="0" smtClean="0"/>
              <a:t>方法</a:t>
            </a:r>
            <a:r>
              <a:rPr lang="en-US" altLang="zh-CN" sz="2000" b="1" dirty="0" smtClean="0"/>
              <a:t>(EM-KGE)</a:t>
            </a:r>
          </a:p>
          <a:p>
            <a:pPr marL="514350" lvl="1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融入期望最大化算法思想的</a:t>
            </a:r>
            <a:r>
              <a:rPr lang="en-US" altLang="zh-CN" dirty="0">
                <a:sym typeface="+mn-ea"/>
              </a:rPr>
              <a:t>KGE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(EM-KGE)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 smtClean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与评估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/>
              <a:t>3  </a:t>
            </a:r>
            <a:r>
              <a:rPr lang="zh-CN" altLang="en-US" sz="2000" b="1" dirty="0" smtClean="0"/>
              <a:t>融入</a:t>
            </a:r>
            <a:r>
              <a:rPr lang="zh-CN" altLang="en-US" sz="2000" b="1" dirty="0"/>
              <a:t>期望最大化算法</a:t>
            </a:r>
            <a:r>
              <a:rPr lang="zh-CN" altLang="en-US" sz="2000" b="1" dirty="0" smtClean="0"/>
              <a:t>思想的双重嵌入方法</a:t>
            </a:r>
            <a:r>
              <a:rPr lang="en-US" altLang="zh-CN" sz="2000" b="1" dirty="0" smtClean="0"/>
              <a:t>(DEM)</a:t>
            </a:r>
            <a:endParaRPr lang="en-US" altLang="zh-CN" sz="2000" b="1" dirty="0"/>
          </a:p>
          <a:p>
            <a:pPr marL="5143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/>
              <a:t>融入期望最大化算法思想的双重嵌入方法</a:t>
            </a:r>
            <a:r>
              <a:rPr lang="en-US" altLang="zh-CN" dirty="0"/>
              <a:t>(DEM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143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实验与</a:t>
            </a:r>
            <a:r>
              <a:rPr lang="zh-CN" altLang="en-US" dirty="0" smtClean="0">
                <a:sym typeface="+mn-ea"/>
              </a:rPr>
              <a:t>评估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4  </a:t>
            </a:r>
            <a:r>
              <a:rPr lang="zh-CN" altLang="en-US" sz="2000" b="1" dirty="0" smtClean="0"/>
              <a:t>引入相似度计算的</a:t>
            </a:r>
            <a:r>
              <a:rPr lang="en-US" altLang="zh-CN" sz="2000" b="1" dirty="0" smtClean="0"/>
              <a:t>DEM</a:t>
            </a:r>
            <a:r>
              <a:rPr lang="zh-CN" altLang="en-US" sz="2000" b="1" dirty="0" smtClean="0"/>
              <a:t>方法</a:t>
            </a:r>
            <a:r>
              <a:rPr lang="en-US" altLang="zh-CN" sz="2000" b="1" dirty="0" smtClean="0"/>
              <a:t>(SDEM)</a:t>
            </a:r>
          </a:p>
          <a:p>
            <a:pPr marL="5143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>
                <a:sym typeface="+mn-ea"/>
              </a:rPr>
              <a:t>引入相似度计算的</a:t>
            </a:r>
            <a:r>
              <a:rPr lang="en-US" altLang="zh-CN" dirty="0">
                <a:sym typeface="+mn-ea"/>
              </a:rPr>
              <a:t>DEM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SDEM)</a:t>
            </a:r>
            <a:endParaRPr lang="en-US" altLang="zh-CN" dirty="0" smtClean="0"/>
          </a:p>
          <a:p>
            <a:pPr marL="5143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dirty="0" smtClean="0">
                <a:sym typeface="+mn-ea"/>
              </a:rPr>
              <a:t>实验</a:t>
            </a:r>
            <a:r>
              <a:rPr lang="zh-CN" altLang="en-US" dirty="0">
                <a:sym typeface="+mn-ea"/>
              </a:rPr>
              <a:t>与</a:t>
            </a:r>
            <a:r>
              <a:rPr lang="zh-CN" altLang="en-US" dirty="0" smtClean="0">
                <a:sym typeface="+mn-ea"/>
              </a:rPr>
              <a:t>评估</a:t>
            </a:r>
            <a:endParaRPr lang="en-US" altLang="zh-CN" sz="2000" b="1" dirty="0" smtClean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/>
              <a:t>5  </a:t>
            </a:r>
            <a:r>
              <a:rPr lang="zh-CN" altLang="en-US" sz="2000" b="1" dirty="0"/>
              <a:t>总结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 smtClean="0">
                <a:sym typeface="+mn-ea"/>
              </a:rPr>
              <a:t>6  </a:t>
            </a:r>
            <a:r>
              <a:rPr lang="zh-CN" altLang="en-US" sz="2000" b="1" dirty="0">
                <a:sym typeface="+mn-ea"/>
              </a:rPr>
              <a:t>参考文献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9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</a:t>
            </a:r>
            <a:r>
              <a:rPr lang="zh-CN" altLang="en-US" sz="2400" b="1" dirty="0" smtClean="0"/>
              <a:t>对比</a:t>
            </a:r>
            <a:endParaRPr lang="zh-CN" altLang="en-US" sz="2400" b="1" dirty="0"/>
          </a:p>
        </p:txBody>
      </p:sp>
      <p:sp>
        <p:nvSpPr>
          <p:cNvPr id="138" name="圆角矩形 137"/>
          <p:cNvSpPr/>
          <p:nvPr/>
        </p:nvSpPr>
        <p:spPr>
          <a:xfrm>
            <a:off x="3702963" y="2103949"/>
            <a:ext cx="5129952" cy="648041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32535" y="1969339"/>
            <a:ext cx="1609344" cy="658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</a:t>
            </a:r>
            <a:r>
              <a:rPr lang="en-US" altLang="zh-CN" dirty="0" smtClean="0"/>
              <a:t>KGE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1842060" y="4648689"/>
            <a:ext cx="1609344" cy="658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EM-KGE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7" idx="2"/>
            <a:endCxn id="78" idx="0"/>
          </p:cNvCxnSpPr>
          <p:nvPr/>
        </p:nvCxnSpPr>
        <p:spPr>
          <a:xfrm>
            <a:off x="2637207" y="2627707"/>
            <a:ext cx="9525" cy="2020982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52878" y="1413479"/>
            <a:ext cx="8330115" cy="1815882"/>
            <a:chOff x="2124693" y="1536424"/>
            <a:chExt cx="8330115" cy="1815882"/>
          </a:xfrm>
        </p:grpSpPr>
        <p:sp>
          <p:nvSpPr>
            <p:cNvPr id="22" name="文本框 21"/>
            <p:cNvSpPr txBox="1"/>
            <p:nvPr/>
          </p:nvSpPr>
          <p:spPr>
            <a:xfrm>
              <a:off x="2124693" y="1536424"/>
              <a:ext cx="833011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1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：初始化          ，         ，       ，  ，  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,     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   ； 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2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：令          ；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3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：采集小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批次训练集并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根据负采样样本的数量𝑛𝑒𝑔进行负采样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得到     ；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4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：计算目标函数，并更新实体和关系的向量表示：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5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：若          ，则转步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6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；否则令             ，转步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3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6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：若      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则算法终止；否则令               ，转步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2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  <p:graphicFrame>
          <p:nvGraphicFramePr>
            <p:cNvPr id="47" name="对象 4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74617"/>
                </p:ext>
              </p:extLst>
            </p:nvPr>
          </p:nvGraphicFramePr>
          <p:xfrm>
            <a:off x="3204744" y="1553862"/>
            <a:ext cx="498487" cy="285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0" name="Equation" r:id="rId6" imgW="380880" imgH="228600" progId="Equation.DSMT4">
                    <p:embed/>
                  </p:oleObj>
                </mc:Choice>
                <mc:Fallback>
                  <p:oleObj name="Equation" r:id="rId6" imgW="380880" imgH="228600" progId="Equation.DSMT4">
                    <p:embed/>
                    <p:pic>
                      <p:nvPicPr>
                        <p:cNvPr id="60" name="对象 5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04744" y="1553862"/>
                          <a:ext cx="498487" cy="2857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071194"/>
                </p:ext>
              </p:extLst>
            </p:nvPr>
          </p:nvGraphicFramePr>
          <p:xfrm>
            <a:off x="3765550" y="1555750"/>
            <a:ext cx="54768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1" name="Equation" r:id="rId8" imgW="419040" imgH="228600" progId="Equation.DSMT4">
                    <p:embed/>
                  </p:oleObj>
                </mc:Choice>
                <mc:Fallback>
                  <p:oleObj name="Equation" r:id="rId8" imgW="419040" imgH="228600" progId="Equation.DSMT4">
                    <p:embed/>
                    <p:pic>
                      <p:nvPicPr>
                        <p:cNvPr id="47" name="对象 4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65550" y="1555750"/>
                          <a:ext cx="547688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643492"/>
                </p:ext>
              </p:extLst>
            </p:nvPr>
          </p:nvGraphicFramePr>
          <p:xfrm>
            <a:off x="4408488" y="1566863"/>
            <a:ext cx="4318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2" name="Equation" r:id="rId10" imgW="330120" imgH="177480" progId="Equation.DSMT4">
                    <p:embed/>
                  </p:oleObj>
                </mc:Choice>
                <mc:Fallback>
                  <p:oleObj name="Equation" r:id="rId10" imgW="330120" imgH="177480" progId="Equation.DSMT4">
                    <p:embed/>
                    <p:pic>
                      <p:nvPicPr>
                        <p:cNvPr id="47" name="对象 4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08488" y="1566863"/>
                          <a:ext cx="43180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24895"/>
                </p:ext>
              </p:extLst>
            </p:nvPr>
          </p:nvGraphicFramePr>
          <p:xfrm>
            <a:off x="2913063" y="1784350"/>
            <a:ext cx="382587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3" name="Equation" r:id="rId12" imgW="291960" imgH="177480" progId="Equation.DSMT4">
                    <p:embed/>
                  </p:oleObj>
                </mc:Choice>
                <mc:Fallback>
                  <p:oleObj name="Equation" r:id="rId12" imgW="291960" imgH="177480" progId="Equation.DSMT4">
                    <p:embed/>
                    <p:pic>
                      <p:nvPicPr>
                        <p:cNvPr id="47" name="对象 4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13063" y="1784350"/>
                          <a:ext cx="382587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7080306"/>
                </p:ext>
              </p:extLst>
            </p:nvPr>
          </p:nvGraphicFramePr>
          <p:xfrm>
            <a:off x="7606595" y="1987158"/>
            <a:ext cx="2317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4" name="Equation" r:id="rId14" imgW="177480" imgH="228600" progId="Equation.DSMT4">
                    <p:embed/>
                  </p:oleObj>
                </mc:Choice>
                <mc:Fallback>
                  <p:oleObj name="Equation" r:id="rId14" imgW="177480" imgH="228600" progId="Equation.DSMT4">
                    <p:embed/>
                    <p:pic>
                      <p:nvPicPr>
                        <p:cNvPr id="51" name="对象 5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606595" y="1987158"/>
                          <a:ext cx="23177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9411907"/>
                </p:ext>
              </p:extLst>
            </p:nvPr>
          </p:nvGraphicFramePr>
          <p:xfrm>
            <a:off x="3051959" y="2487788"/>
            <a:ext cx="4170362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5" name="Equation" r:id="rId16" imgW="3187440" imgH="291960" progId="Equation.DSMT4">
                    <p:embed/>
                  </p:oleObj>
                </mc:Choice>
                <mc:Fallback>
                  <p:oleObj name="Equation" r:id="rId16" imgW="3187440" imgH="291960" progId="Equation.DSMT4">
                    <p:embed/>
                    <p:pic>
                      <p:nvPicPr>
                        <p:cNvPr id="58" name="对象 5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051959" y="2487788"/>
                          <a:ext cx="4170362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3109517"/>
                </p:ext>
              </p:extLst>
            </p:nvPr>
          </p:nvGraphicFramePr>
          <p:xfrm>
            <a:off x="4833897" y="2859815"/>
            <a:ext cx="6667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6" name="Equation" r:id="rId18" imgW="507960" imgH="177480" progId="Equation.DSMT4">
                    <p:embed/>
                  </p:oleObj>
                </mc:Choice>
                <mc:Fallback>
                  <p:oleObj name="Equation" r:id="rId18" imgW="507960" imgH="177480" progId="Equation.DSMT4">
                    <p:embed/>
                    <p:pic>
                      <p:nvPicPr>
                        <p:cNvPr id="55" name="对象 5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33897" y="2859815"/>
                          <a:ext cx="6667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125962"/>
                </p:ext>
              </p:extLst>
            </p:nvPr>
          </p:nvGraphicFramePr>
          <p:xfrm>
            <a:off x="4957535" y="1589088"/>
            <a:ext cx="182562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7" name="Equation" r:id="rId20" imgW="139680" imgH="164880" progId="Equation.DSMT4">
                    <p:embed/>
                  </p:oleObj>
                </mc:Choice>
                <mc:Fallback>
                  <p:oleObj name="Equation" r:id="rId20" imgW="139680" imgH="164880" progId="Equation.DSMT4">
                    <p:embed/>
                    <p:pic>
                      <p:nvPicPr>
                        <p:cNvPr id="51" name="对象 5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957535" y="1589088"/>
                          <a:ext cx="182562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1882937"/>
                </p:ext>
              </p:extLst>
            </p:nvPr>
          </p:nvGraphicFramePr>
          <p:xfrm>
            <a:off x="5440689" y="1628383"/>
            <a:ext cx="365125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8" name="Equation" r:id="rId22" imgW="279360" imgH="164880" progId="Equation.DSMT4">
                    <p:embed/>
                  </p:oleObj>
                </mc:Choice>
                <mc:Fallback>
                  <p:oleObj name="Equation" r:id="rId22" imgW="279360" imgH="164880" progId="Equation.DSMT4">
                    <p:embed/>
                    <p:pic>
                      <p:nvPicPr>
                        <p:cNvPr id="76" name="对象 7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440689" y="1628383"/>
                          <a:ext cx="365125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344046"/>
                </p:ext>
              </p:extLst>
            </p:nvPr>
          </p:nvGraphicFramePr>
          <p:xfrm>
            <a:off x="2895891" y="2859088"/>
            <a:ext cx="4508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39" name="Equation" r:id="rId24" imgW="342720" imgH="177480" progId="Equation.DSMT4">
                    <p:embed/>
                  </p:oleObj>
                </mc:Choice>
                <mc:Fallback>
                  <p:oleObj name="Equation" r:id="rId24" imgW="342720" imgH="177480" progId="Equation.DSMT4">
                    <p:embed/>
                    <p:pic>
                      <p:nvPicPr>
                        <p:cNvPr id="69" name="对象 6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95891" y="2859088"/>
                          <a:ext cx="4508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5834739"/>
                </p:ext>
              </p:extLst>
            </p:nvPr>
          </p:nvGraphicFramePr>
          <p:xfrm>
            <a:off x="5113192" y="3068648"/>
            <a:ext cx="73342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0" name="Equation" r:id="rId26" imgW="558720" imgH="177480" progId="Equation.DSMT4">
                    <p:embed/>
                  </p:oleObj>
                </mc:Choice>
                <mc:Fallback>
                  <p:oleObj name="Equation" r:id="rId26" imgW="558720" imgH="177480" progId="Equation.DSMT4">
                    <p:embed/>
                    <p:pic>
                      <p:nvPicPr>
                        <p:cNvPr id="69" name="对象 6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113192" y="3068648"/>
                          <a:ext cx="73342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539858"/>
                </p:ext>
              </p:extLst>
            </p:nvPr>
          </p:nvGraphicFramePr>
          <p:xfrm>
            <a:off x="2863635" y="3076575"/>
            <a:ext cx="534987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1" name="Equation" r:id="rId28" imgW="406080" imgH="177480" progId="Equation.DSMT4">
                    <p:embed/>
                  </p:oleObj>
                </mc:Choice>
                <mc:Fallback>
                  <p:oleObj name="Equation" r:id="rId28" imgW="406080" imgH="177480" progId="Equation.DSMT4">
                    <p:embed/>
                    <p:pic>
                      <p:nvPicPr>
                        <p:cNvPr id="79" name="对象 7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63635" y="3076575"/>
                          <a:ext cx="534987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003134"/>
                </p:ext>
              </p:extLst>
            </p:nvPr>
          </p:nvGraphicFramePr>
          <p:xfrm>
            <a:off x="5178425" y="1587500"/>
            <a:ext cx="2317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2" name="Equation" r:id="rId30" imgW="177480" imgH="177480" progId="Equation.DSMT4">
                    <p:embed/>
                  </p:oleObj>
                </mc:Choice>
                <mc:Fallback>
                  <p:oleObj name="Equation" r:id="rId30" imgW="177480" imgH="177480" progId="Equation.DSMT4">
                    <p:embed/>
                    <p:pic>
                      <p:nvPicPr>
                        <p:cNvPr id="76" name="对象 7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178425" y="1587500"/>
                          <a:ext cx="23177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683119" y="3475308"/>
            <a:ext cx="7532049" cy="3323987"/>
            <a:chOff x="2130424" y="3794205"/>
            <a:chExt cx="7532049" cy="3323987"/>
          </a:xfrm>
        </p:grpSpPr>
        <p:sp>
          <p:nvSpPr>
            <p:cNvPr id="4" name="矩形 3"/>
            <p:cNvSpPr/>
            <p:nvPr/>
          </p:nvSpPr>
          <p:spPr>
            <a:xfrm>
              <a:off x="2130424" y="3794205"/>
              <a:ext cx="7532049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1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初始化               ，       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 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   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 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  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  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,     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 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2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：令          ；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3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：采集小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批次非长尾训练集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并根据负采样样本的数量𝑛𝑒𝑔进行负采样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得到     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4(E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)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计算目标函数，并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更新冗余实体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和关系的向量表示：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5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：若          ，则转步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6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；否则令             ，转步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3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6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令          ；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7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采集小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批次长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尾训练集并根据负采样样本的数量𝑛𝑒𝑔进行负采样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得到           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8(M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)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：计算目标函数，并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更新非冗余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实体和关系的向量表示：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9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若          ，则转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10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否则令             ，转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7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10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若          ，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则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算法终止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否则令               ，转步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2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；</a:t>
              </a:r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  <a:p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  <p:graphicFrame>
          <p:nvGraphicFramePr>
            <p:cNvPr id="85" name="对象 8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665395"/>
                </p:ext>
              </p:extLst>
            </p:nvPr>
          </p:nvGraphicFramePr>
          <p:xfrm>
            <a:off x="3197637" y="3816350"/>
            <a:ext cx="7651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3" name="Equation" r:id="rId32" imgW="583920" imgH="228600" progId="Equation.DSMT4">
                    <p:embed/>
                  </p:oleObj>
                </mc:Choice>
                <mc:Fallback>
                  <p:oleObj name="Equation" r:id="rId32" imgW="583920" imgH="228600" progId="Equation.DSMT4">
                    <p:embed/>
                    <p:pic>
                      <p:nvPicPr>
                        <p:cNvPr id="47" name="对象 4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197637" y="3816350"/>
                          <a:ext cx="76517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262686"/>
                </p:ext>
              </p:extLst>
            </p:nvPr>
          </p:nvGraphicFramePr>
          <p:xfrm>
            <a:off x="4721554" y="3817618"/>
            <a:ext cx="54768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4" name="Equation" r:id="rId34" imgW="419040" imgH="228600" progId="Equation.DSMT4">
                    <p:embed/>
                  </p:oleObj>
                </mc:Choice>
                <mc:Fallback>
                  <p:oleObj name="Equation" r:id="rId34" imgW="419040" imgH="228600" progId="Equation.DSMT4">
                    <p:embed/>
                    <p:pic>
                      <p:nvPicPr>
                        <p:cNvPr id="49" name="对象 4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21554" y="3817618"/>
                          <a:ext cx="547688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对象 87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9670184"/>
                </p:ext>
              </p:extLst>
            </p:nvPr>
          </p:nvGraphicFramePr>
          <p:xfrm>
            <a:off x="5317357" y="3828731"/>
            <a:ext cx="4318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5" name="Equation" r:id="rId35" imgW="330120" imgH="177480" progId="Equation.DSMT4">
                    <p:embed/>
                  </p:oleObj>
                </mc:Choice>
                <mc:Fallback>
                  <p:oleObj name="Equation" r:id="rId35" imgW="330120" imgH="177480" progId="Equation.DSMT4">
                    <p:embed/>
                    <p:pic>
                      <p:nvPicPr>
                        <p:cNvPr id="51" name="对象 5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317357" y="3828731"/>
                          <a:ext cx="43180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对象 8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781191"/>
                </p:ext>
              </p:extLst>
            </p:nvPr>
          </p:nvGraphicFramePr>
          <p:xfrm>
            <a:off x="5885258" y="3850956"/>
            <a:ext cx="182562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6" name="Equation" r:id="rId37" imgW="139680" imgH="164880" progId="Equation.DSMT4">
                    <p:embed/>
                  </p:oleObj>
                </mc:Choice>
                <mc:Fallback>
                  <p:oleObj name="Equation" r:id="rId37" imgW="139680" imgH="164880" progId="Equation.DSMT4">
                    <p:embed/>
                    <p:pic>
                      <p:nvPicPr>
                        <p:cNvPr id="76" name="对象 7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885258" y="3850956"/>
                          <a:ext cx="182562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对象 89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314294"/>
                </p:ext>
              </p:extLst>
            </p:nvPr>
          </p:nvGraphicFramePr>
          <p:xfrm>
            <a:off x="6358985" y="3890251"/>
            <a:ext cx="365125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7" name="Equation" r:id="rId38" imgW="279360" imgH="164880" progId="Equation.DSMT4">
                    <p:embed/>
                  </p:oleObj>
                </mc:Choice>
                <mc:Fallback>
                  <p:oleObj name="Equation" r:id="rId38" imgW="279360" imgH="164880" progId="Equation.DSMT4">
                    <p:embed/>
                    <p:pic>
                      <p:nvPicPr>
                        <p:cNvPr id="77" name="对象 7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358985" y="3890251"/>
                          <a:ext cx="365125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11676"/>
                </p:ext>
              </p:extLst>
            </p:nvPr>
          </p:nvGraphicFramePr>
          <p:xfrm>
            <a:off x="6115575" y="3849368"/>
            <a:ext cx="2317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8" name="Equation" r:id="rId39" imgW="177480" imgH="177480" progId="Equation.DSMT4">
                    <p:embed/>
                  </p:oleObj>
                </mc:Choice>
                <mc:Fallback>
                  <p:oleObj name="Equation" r:id="rId39" imgW="177480" imgH="177480" progId="Equation.DSMT4">
                    <p:embed/>
                    <p:pic>
                      <p:nvPicPr>
                        <p:cNvPr id="83" name="对象 8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115575" y="3849368"/>
                          <a:ext cx="23177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141400"/>
                </p:ext>
              </p:extLst>
            </p:nvPr>
          </p:nvGraphicFramePr>
          <p:xfrm>
            <a:off x="4000836" y="3817618"/>
            <a:ext cx="665162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49" name="Equation" r:id="rId40" imgW="507960" imgH="228600" progId="Equation.DSMT4">
                    <p:embed/>
                  </p:oleObj>
                </mc:Choice>
                <mc:Fallback>
                  <p:oleObj name="Equation" r:id="rId40" imgW="507960" imgH="228600" progId="Equation.DSMT4">
                    <p:embed/>
                    <p:pic>
                      <p:nvPicPr>
                        <p:cNvPr id="85" name="对象 8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4000836" y="3817618"/>
                          <a:ext cx="665162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3324940"/>
                </p:ext>
              </p:extLst>
            </p:nvPr>
          </p:nvGraphicFramePr>
          <p:xfrm>
            <a:off x="2855264" y="4037367"/>
            <a:ext cx="382587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0" name="Equation" r:id="rId42" imgW="291960" imgH="177480" progId="Equation.DSMT4">
                    <p:embed/>
                  </p:oleObj>
                </mc:Choice>
                <mc:Fallback>
                  <p:oleObj name="Equation" r:id="rId42" imgW="291960" imgH="177480" progId="Equation.DSMT4">
                    <p:embed/>
                    <p:pic>
                      <p:nvPicPr>
                        <p:cNvPr id="55" name="对象 5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855264" y="4037367"/>
                          <a:ext cx="382587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9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387617"/>
                </p:ext>
              </p:extLst>
            </p:nvPr>
          </p:nvGraphicFramePr>
          <p:xfrm>
            <a:off x="8113536" y="4230492"/>
            <a:ext cx="4651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1" name="Equation" r:id="rId44" imgW="355320" imgH="241200" progId="Equation.DSMT4">
                    <p:embed/>
                  </p:oleObj>
                </mc:Choice>
                <mc:Fallback>
                  <p:oleObj name="Equation" r:id="rId44" imgW="355320" imgH="241200" progId="Equation.DSMT4">
                    <p:embed/>
                    <p:pic>
                      <p:nvPicPr>
                        <p:cNvPr id="90" name="对象 8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8113536" y="4230492"/>
                          <a:ext cx="465138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对象 9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4115737"/>
                </p:ext>
              </p:extLst>
            </p:nvPr>
          </p:nvGraphicFramePr>
          <p:xfrm>
            <a:off x="3046557" y="4741925"/>
            <a:ext cx="46164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2" name="Equation" r:id="rId46" imgW="3530520" imgH="291960" progId="Equation.DSMT4">
                    <p:embed/>
                  </p:oleObj>
                </mc:Choice>
                <mc:Fallback>
                  <p:oleObj name="Equation" r:id="rId46" imgW="3530520" imgH="291960" progId="Equation.DSMT4">
                    <p:embed/>
                    <p:pic>
                      <p:nvPicPr>
                        <p:cNvPr id="59" name="对象 5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3046557" y="4741925"/>
                          <a:ext cx="46164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775841"/>
                </p:ext>
              </p:extLst>
            </p:nvPr>
          </p:nvGraphicFramePr>
          <p:xfrm>
            <a:off x="2872291" y="5130767"/>
            <a:ext cx="4508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3" name="Equation" r:id="rId48" imgW="342720" imgH="177480" progId="Equation.DSMT4">
                    <p:embed/>
                  </p:oleObj>
                </mc:Choice>
                <mc:Fallback>
                  <p:oleObj name="Equation" r:id="rId48" imgW="342720" imgH="177480" progId="Equation.DSMT4">
                    <p:embed/>
                    <p:pic>
                      <p:nvPicPr>
                        <p:cNvPr id="79" name="对象 7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2872291" y="5130767"/>
                          <a:ext cx="4508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807527"/>
                </p:ext>
              </p:extLst>
            </p:nvPr>
          </p:nvGraphicFramePr>
          <p:xfrm>
            <a:off x="4854639" y="5119862"/>
            <a:ext cx="6667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4" name="Equation" r:id="rId50" imgW="507960" imgH="177480" progId="Equation.DSMT4">
                    <p:embed/>
                  </p:oleObj>
                </mc:Choice>
                <mc:Fallback>
                  <p:oleObj name="Equation" r:id="rId50" imgW="507960" imgH="177480" progId="Equation.DSMT4">
                    <p:embed/>
                    <p:pic>
                      <p:nvPicPr>
                        <p:cNvPr id="69" name="对象 6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54639" y="5119862"/>
                          <a:ext cx="6667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101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883679"/>
                </p:ext>
              </p:extLst>
            </p:nvPr>
          </p:nvGraphicFramePr>
          <p:xfrm>
            <a:off x="2875817" y="5329339"/>
            <a:ext cx="382587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5" name="Equation" r:id="rId51" imgW="291960" imgH="177480" progId="Equation.DSMT4">
                    <p:embed/>
                  </p:oleObj>
                </mc:Choice>
                <mc:Fallback>
                  <p:oleObj name="Equation" r:id="rId51" imgW="291960" imgH="177480" progId="Equation.DSMT4">
                    <p:embed/>
                    <p:pic>
                      <p:nvPicPr>
                        <p:cNvPr id="95" name="对象 9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875817" y="5329339"/>
                          <a:ext cx="382587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103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77499"/>
                </p:ext>
              </p:extLst>
            </p:nvPr>
          </p:nvGraphicFramePr>
          <p:xfrm>
            <a:off x="7948219" y="5537066"/>
            <a:ext cx="531812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6" name="Equation" r:id="rId52" imgW="406080" imgH="241200" progId="Equation.DSMT4">
                    <p:embed/>
                  </p:oleObj>
                </mc:Choice>
                <mc:Fallback>
                  <p:oleObj name="Equation" r:id="rId52" imgW="406080" imgH="241200" progId="Equation.DSMT4">
                    <p:embed/>
                    <p:pic>
                      <p:nvPicPr>
                        <p:cNvPr id="96" name="对象 9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7948219" y="5537066"/>
                          <a:ext cx="531812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855067"/>
                </p:ext>
              </p:extLst>
            </p:nvPr>
          </p:nvGraphicFramePr>
          <p:xfrm>
            <a:off x="3125984" y="5954615"/>
            <a:ext cx="45672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7" name="Equation" r:id="rId54" imgW="3492360" imgH="304560" progId="Equation.DSMT4">
                    <p:embed/>
                  </p:oleObj>
                </mc:Choice>
                <mc:Fallback>
                  <p:oleObj name="Equation" r:id="rId54" imgW="3492360" imgH="304560" progId="Equation.DSMT4">
                    <p:embed/>
                    <p:pic>
                      <p:nvPicPr>
                        <p:cNvPr id="97" name="对象 9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3125984" y="5954615"/>
                          <a:ext cx="4567237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18523"/>
                </p:ext>
              </p:extLst>
            </p:nvPr>
          </p:nvGraphicFramePr>
          <p:xfrm>
            <a:off x="2854895" y="6395202"/>
            <a:ext cx="4508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8" name="Equation" r:id="rId56" imgW="342720" imgH="177480" progId="Equation.DSMT4">
                    <p:embed/>
                  </p:oleObj>
                </mc:Choice>
                <mc:Fallback>
                  <p:oleObj name="Equation" r:id="rId56" imgW="342720" imgH="177480" progId="Equation.DSMT4">
                    <p:embed/>
                    <p:pic>
                      <p:nvPicPr>
                        <p:cNvPr id="98" name="对象 9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2854895" y="6395202"/>
                          <a:ext cx="4508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对象 10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0223310"/>
                </p:ext>
              </p:extLst>
            </p:nvPr>
          </p:nvGraphicFramePr>
          <p:xfrm>
            <a:off x="4951510" y="6395202"/>
            <a:ext cx="66675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9" name="Equation" r:id="rId57" imgW="507960" imgH="177480" progId="Equation.DSMT4">
                    <p:embed/>
                  </p:oleObj>
                </mc:Choice>
                <mc:Fallback>
                  <p:oleObj name="Equation" r:id="rId57" imgW="507960" imgH="177480" progId="Equation.DSMT4">
                    <p:embed/>
                    <p:pic>
                      <p:nvPicPr>
                        <p:cNvPr id="100" name="对象 9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51510" y="6395202"/>
                          <a:ext cx="66675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对象 107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629882"/>
                </p:ext>
              </p:extLst>
            </p:nvPr>
          </p:nvGraphicFramePr>
          <p:xfrm>
            <a:off x="2939804" y="6623696"/>
            <a:ext cx="534987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0" name="Equation" r:id="rId58" imgW="406080" imgH="177480" progId="Equation.DSMT4">
                    <p:embed/>
                  </p:oleObj>
                </mc:Choice>
                <mc:Fallback>
                  <p:oleObj name="Equation" r:id="rId58" imgW="406080" imgH="177480" progId="Equation.DSMT4">
                    <p:embed/>
                    <p:pic>
                      <p:nvPicPr>
                        <p:cNvPr id="82" name="对象 8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2939804" y="6623696"/>
                          <a:ext cx="534987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对象 108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6156434"/>
                </p:ext>
              </p:extLst>
            </p:nvPr>
          </p:nvGraphicFramePr>
          <p:xfrm>
            <a:off x="5214833" y="6604507"/>
            <a:ext cx="73342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1" name="Equation" r:id="rId60" imgW="558720" imgH="177480" progId="Equation.DSMT4">
                    <p:embed/>
                  </p:oleObj>
                </mc:Choice>
                <mc:Fallback>
                  <p:oleObj name="Equation" r:id="rId60" imgW="558720" imgH="177480" progId="Equation.DSMT4">
                    <p:embed/>
                    <p:pic>
                      <p:nvPicPr>
                        <p:cNvPr id="80" name="对象 7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214833" y="6604507"/>
                          <a:ext cx="73342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3632861" y="1424673"/>
            <a:ext cx="6642356" cy="178846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632861" y="3490255"/>
            <a:ext cx="6642356" cy="310850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3695438" y="4153096"/>
            <a:ext cx="5520259" cy="627523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3702963" y="5464825"/>
            <a:ext cx="5555452" cy="600575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实验</a:t>
            </a:r>
            <a:r>
              <a:rPr lang="zh-CN" altLang="en-US" sz="2400" b="1" dirty="0"/>
              <a:t>设计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54672" y="1467036"/>
            <a:ext cx="8967519" cy="2096489"/>
            <a:chOff x="527684" y="1407160"/>
            <a:chExt cx="8967519" cy="2096489"/>
          </a:xfrm>
        </p:grpSpPr>
        <p:sp>
          <p:nvSpPr>
            <p:cNvPr id="12" name="文本框 11"/>
            <p:cNvSpPr txBox="1"/>
            <p:nvPr/>
          </p:nvSpPr>
          <p:spPr>
            <a:xfrm>
              <a:off x="527685" y="1407160"/>
              <a:ext cx="2295821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实验数据：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FB15K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684" y="1840813"/>
              <a:ext cx="896751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实验</a:t>
              </a:r>
              <a:r>
                <a:rPr lang="zh-CN" altLang="en-US" dirty="0">
                  <a:ea typeface="+mn-lt"/>
                  <a:cs typeface="+mn-lt"/>
                  <a:sym typeface="+mn-ea"/>
                </a:rPr>
                <a:t>环境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r>
                <a:rPr lang="en-US" altLang="zh-CN" dirty="0"/>
                <a:t>64GB</a:t>
              </a:r>
              <a:r>
                <a:rPr lang="zh-CN" altLang="en-US" dirty="0"/>
                <a:t>内存和</a:t>
              </a:r>
              <a:r>
                <a:rPr lang="en-US" altLang="zh-CN" dirty="0" err="1"/>
                <a:t>TiTAN</a:t>
              </a:r>
              <a:r>
                <a:rPr lang="en-US" altLang="zh-CN" dirty="0"/>
                <a:t> XP GPU </a:t>
              </a:r>
              <a:r>
                <a:rPr lang="zh-CN" altLang="en-US" dirty="0"/>
                <a:t>的</a:t>
              </a:r>
              <a:r>
                <a:rPr lang="en-US" altLang="zh-CN" dirty="0"/>
                <a:t>Intel Xeon(R) Silver 4114 CPU </a:t>
              </a:r>
              <a:r>
                <a:rPr lang="zh-CN" altLang="en-US" dirty="0"/>
                <a:t>的个人工作站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7684" y="2271981"/>
              <a:ext cx="41873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>
                  <a:ea typeface="+mn-lt"/>
                  <a:cs typeface="+mn-lt"/>
                  <a:sym typeface="+mn-ea"/>
                </a:rPr>
                <a:t>原始方法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TransE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TransH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TransD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7684" y="2703149"/>
              <a:ext cx="548098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改进方法：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EM-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TransE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EM-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TransH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EM-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TransD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7684" y="3134317"/>
              <a:ext cx="168507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>
                  <a:ea typeface="+mn-lt"/>
                  <a:cs typeface="+mn-lt"/>
                  <a:sym typeface="+mn-ea"/>
                </a:rPr>
                <a:t>实验参数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54696"/>
              </p:ext>
            </p:extLst>
          </p:nvPr>
        </p:nvGraphicFramePr>
        <p:xfrm>
          <a:off x="2576624" y="3219971"/>
          <a:ext cx="2523277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941">
                  <a:extLst>
                    <a:ext uri="{9D8B030D-6E8A-4147-A177-3AD203B41FA5}">
                      <a16:colId xmlns:a16="http://schemas.microsoft.com/office/drawing/2014/main" val="3250947412"/>
                    </a:ext>
                  </a:extLst>
                </a:gridCol>
                <a:gridCol w="1668336">
                  <a:extLst>
                    <a:ext uri="{9D8B030D-6E8A-4147-A177-3AD203B41FA5}">
                      <a16:colId xmlns:a16="http://schemas.microsoft.com/office/drawing/2014/main" val="3727815632"/>
                    </a:ext>
                  </a:extLst>
                </a:gridCol>
              </a:tblGrid>
              <a:tr h="307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参数值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16639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{0.1,0.2,0.3}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33424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{0.1,0.2,0.3}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67972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{100,200,300}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7599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{3,4,5}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80112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{10,15,20,25}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21288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{“SGD”,</a:t>
                      </a:r>
                      <a:r>
                        <a:rPr lang="zh-CN" altLang="en-US" sz="1600" dirty="0" smtClean="0"/>
                        <a:t>“</a:t>
                      </a:r>
                      <a:r>
                        <a:rPr lang="en-US" altLang="zh-CN" sz="1600" dirty="0" smtClean="0"/>
                        <a:t>Adam”}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81707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50</a:t>
                      </a:r>
                      <a:endParaRPr lang="zh-CN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07447"/>
                  </a:ext>
                </a:extLst>
              </a:tr>
              <a:tr h="3355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3880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620117" y="3613183"/>
            <a:ext cx="749231" cy="2771448"/>
            <a:chOff x="2513589" y="3884605"/>
            <a:chExt cx="903846" cy="2931877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0732612"/>
                </p:ext>
              </p:extLst>
            </p:nvPr>
          </p:nvGraphicFramePr>
          <p:xfrm>
            <a:off x="2744978" y="3884605"/>
            <a:ext cx="283972" cy="365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2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44978" y="3884605"/>
                          <a:ext cx="283972" cy="3651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1265389"/>
                </p:ext>
              </p:extLst>
            </p:nvPr>
          </p:nvGraphicFramePr>
          <p:xfrm>
            <a:off x="2733497" y="4249712"/>
            <a:ext cx="3048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3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33497" y="4249712"/>
                          <a:ext cx="304800" cy="363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62040"/>
                </p:ext>
              </p:extLst>
            </p:nvPr>
          </p:nvGraphicFramePr>
          <p:xfrm>
            <a:off x="2766695" y="4678884"/>
            <a:ext cx="223837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4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19" name="对象 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66695" y="4678884"/>
                          <a:ext cx="223837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02196"/>
                </p:ext>
              </p:extLst>
            </p:nvPr>
          </p:nvGraphicFramePr>
          <p:xfrm>
            <a:off x="2654775" y="5447676"/>
            <a:ext cx="44767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5" name="Equation" r:id="rId11" imgW="279360" imgH="164880" progId="Equation.DSMT4">
                    <p:embed/>
                  </p:oleObj>
                </mc:Choice>
                <mc:Fallback>
                  <p:oleObj name="Equation" r:id="rId11" imgW="279360" imgH="164880" progId="Equation.DSMT4">
                    <p:embed/>
                    <p:pic>
                      <p:nvPicPr>
                        <p:cNvPr id="20" name="对象 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4775" y="5447676"/>
                          <a:ext cx="447675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602220"/>
                </p:ext>
              </p:extLst>
            </p:nvPr>
          </p:nvGraphicFramePr>
          <p:xfrm>
            <a:off x="2513589" y="5810138"/>
            <a:ext cx="903846" cy="270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6" name="Equation" r:id="rId13" imgW="634680" imgH="190440" progId="Equation.DSMT4">
                    <p:embed/>
                  </p:oleObj>
                </mc:Choice>
                <mc:Fallback>
                  <p:oleObj name="Equation" r:id="rId13" imgW="634680" imgH="190440" progId="Equation.DSMT4">
                    <p:embed/>
                    <p:pic>
                      <p:nvPicPr>
                        <p:cNvPr id="22" name="对象 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13589" y="5810138"/>
                          <a:ext cx="903846" cy="2707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037158"/>
                </p:ext>
              </p:extLst>
            </p:nvPr>
          </p:nvGraphicFramePr>
          <p:xfrm>
            <a:off x="2733497" y="6173194"/>
            <a:ext cx="223839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7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24" name="对象 2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33497" y="6173194"/>
                          <a:ext cx="223839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429670"/>
                </p:ext>
              </p:extLst>
            </p:nvPr>
          </p:nvGraphicFramePr>
          <p:xfrm>
            <a:off x="2746610" y="5061075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8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20" name="对象 1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6610" y="5061075"/>
                          <a:ext cx="203200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886321"/>
                </p:ext>
              </p:extLst>
            </p:nvPr>
          </p:nvGraphicFramePr>
          <p:xfrm>
            <a:off x="2679699" y="6532319"/>
            <a:ext cx="284163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29" name="Equation" r:id="rId19" imgW="177480" imgH="177480" progId="Equation.DSMT4">
                    <p:embed/>
                  </p:oleObj>
                </mc:Choice>
                <mc:Fallback>
                  <p:oleObj name="Equation" r:id="rId19" imgW="177480" imgH="177480" progId="Equation.DSMT4">
                    <p:embed/>
                    <p:pic>
                      <p:nvPicPr>
                        <p:cNvPr id="25" name="对象 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79699" y="6532319"/>
                          <a:ext cx="284163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28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06828" y="3175905"/>
            <a:ext cx="168507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ea typeface="+mn-lt"/>
                <a:cs typeface="+mn-lt"/>
                <a:sym typeface="+mn-ea"/>
              </a:rPr>
              <a:t>评估指标：</a:t>
            </a:r>
            <a:endParaRPr lang="zh-CN" altLang="en-US" dirty="0">
              <a:ea typeface="+mn-lt"/>
              <a:cs typeface="+mn-lt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00991" y="3154437"/>
            <a:ext cx="51748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ea typeface="+mn-lt"/>
                <a:cs typeface="+mn-lt"/>
                <a:sym typeface="+mn-ea"/>
              </a:rPr>
              <a:t>MR/FMR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：预测排序的平均值，⬇</a:t>
            </a:r>
            <a:endParaRPr lang="en-US" altLang="zh-CN" dirty="0" smtClean="0">
              <a:ea typeface="+mn-lt"/>
              <a:cs typeface="+mn-lt"/>
              <a:sym typeface="+mn-ea"/>
            </a:endParaRPr>
          </a:p>
          <a:p>
            <a:r>
              <a:rPr lang="en-US" altLang="zh-CN" dirty="0" smtClean="0">
                <a:ea typeface="+mn-lt"/>
                <a:cs typeface="+mn-lt"/>
                <a:sym typeface="+mn-ea"/>
              </a:rPr>
              <a:t>Hit@10/FHit@10 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：预测排序在前</a:t>
            </a:r>
            <a:r>
              <a:rPr lang="en-US" altLang="zh-CN" dirty="0" smtClean="0">
                <a:ea typeface="+mn-lt"/>
                <a:cs typeface="+mn-lt"/>
                <a:sym typeface="+mn-ea"/>
              </a:rPr>
              <a:t>10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的百分比，⬆</a:t>
            </a:r>
            <a:endParaRPr lang="en-US" altLang="zh-CN" dirty="0" smtClean="0">
              <a:ea typeface="+mn-lt"/>
              <a:cs typeface="+mn-lt"/>
              <a:sym typeface="+mn-ea"/>
            </a:endParaRPr>
          </a:p>
          <a:p>
            <a:r>
              <a:rPr lang="en-US" altLang="zh-CN" dirty="0" smtClean="0">
                <a:ea typeface="+mn-lt"/>
                <a:cs typeface="+mn-lt"/>
                <a:sym typeface="+mn-ea"/>
              </a:rPr>
              <a:t>MRR/FMRR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：预测排序的倒数的平均值，⬆</a:t>
            </a:r>
            <a:r>
              <a:rPr lang="en-US" altLang="zh-CN" dirty="0" smtClean="0">
                <a:ea typeface="+mn-lt"/>
                <a:cs typeface="+mn-lt"/>
                <a:sym typeface="+mn-ea"/>
              </a:rPr>
              <a:t>            </a:t>
            </a:r>
            <a:endParaRPr lang="zh-CN" altLang="en-US" dirty="0">
              <a:ea typeface="+mn-lt"/>
              <a:cs typeface="+mn-lt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3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实验结果</a:t>
            </a:r>
            <a:r>
              <a:rPr lang="en-US" altLang="zh-CN" sz="2400" b="1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7685" y="1427038"/>
            <a:ext cx="837761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>
                <a:ea typeface="+mn-lt"/>
                <a:cs typeface="+mn-lt"/>
                <a:sym typeface="+mn-ea"/>
              </a:rPr>
              <a:t>原始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方法和改进方法</a:t>
            </a:r>
            <a:r>
              <a:rPr lang="en-US" altLang="zh-CN" sz="2000" dirty="0" smtClean="0">
                <a:ea typeface="+mn-lt"/>
                <a:cs typeface="+mn-lt"/>
                <a:sym typeface="+mn-ea"/>
              </a:rPr>
              <a:t>EM-KGE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进行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链接预测任务实验对比，结果如下：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86744"/>
              </p:ext>
            </p:extLst>
          </p:nvPr>
        </p:nvGraphicFramePr>
        <p:xfrm>
          <a:off x="751840" y="1861350"/>
          <a:ext cx="10701655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TransE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u="none" dirty="0">
                          <a:solidFill>
                            <a:srgbClr val="FF0000"/>
                          </a:solidFill>
                        </a:rPr>
                        <a:t>237.27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 u="none" dirty="0">
                          <a:solidFill>
                            <a:srgbClr val="FF0000"/>
                          </a:solidFill>
                        </a:rPr>
                        <a:t>143.65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0" u="none" dirty="0"/>
                        <a:t>0.226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u="none" dirty="0">
                          <a:sym typeface="+mn-ea"/>
                        </a:rPr>
                        <a:t>0.343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 b="0" u="none" dirty="0">
                          <a:sym typeface="+mn-ea"/>
                        </a:rPr>
                        <a:t>0.438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0" u="none" dirty="0"/>
                        <a:t>0.561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EM-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sym typeface="+mn-ea"/>
                        </a:rPr>
                        <a:t>TransE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247.88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154.90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0.344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TransH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232.92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139.22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0.343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0.439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EM-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sym typeface="+mn-ea"/>
                        </a:rPr>
                        <a:t>TransH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>
                          <a:sym typeface="+mn-ea"/>
                        </a:rPr>
                        <a:t>250.15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>
                          <a:sym typeface="+mn-ea"/>
                        </a:rPr>
                        <a:t>157.12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0.342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>
                          <a:sym typeface="+mn-ea"/>
                        </a:rPr>
                        <a:t>0.562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TransD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234.10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140.66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0.342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sym typeface="+mn-ea"/>
                        </a:rPr>
                        <a:t>EM-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  <a:sym typeface="+mn-ea"/>
                        </a:rPr>
                        <a:t>TransD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>
                          <a:sym typeface="+mn-ea"/>
                        </a:rPr>
                        <a:t>247.24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153.13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>
                          <a:sym typeface="+mn-ea"/>
                        </a:rPr>
                        <a:t>0.342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1840" y="5513235"/>
            <a:ext cx="26981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注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：红色代表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一组中更好的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结果</a:t>
            </a:r>
            <a:endParaRPr lang="zh-CN" alt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7685" y="5906879"/>
            <a:ext cx="957345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Hit@10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部分提高，</a:t>
            </a: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EM-KGE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方法能够提高预测的准确性；</a:t>
            </a:r>
            <a:endParaRPr lang="en-US" altLang="zh-CN" sz="1600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600" dirty="0" smtClean="0">
                <a:solidFill>
                  <a:srgbClr val="C00000"/>
                </a:solidFill>
              </a:rPr>
              <a:t>MR</a:t>
            </a:r>
            <a:r>
              <a:rPr lang="zh-CN" altLang="en-US" sz="1600" dirty="0" smtClean="0">
                <a:solidFill>
                  <a:srgbClr val="C00000"/>
                </a:solidFill>
              </a:rPr>
              <a:t>没有提升，</a:t>
            </a:r>
            <a:r>
              <a:rPr lang="en-US" altLang="zh-CN" sz="1600" dirty="0" smtClean="0">
                <a:solidFill>
                  <a:srgbClr val="C00000"/>
                </a:solidFill>
              </a:rPr>
              <a:t>MRR</a:t>
            </a:r>
            <a:r>
              <a:rPr lang="zh-CN" altLang="en-US" sz="1600" dirty="0" smtClean="0">
                <a:solidFill>
                  <a:srgbClr val="C00000"/>
                </a:solidFill>
              </a:rPr>
              <a:t>部分提升，</a:t>
            </a:r>
            <a:r>
              <a:rPr lang="en-US" altLang="zh-CN" sz="1600" dirty="0" smtClean="0">
                <a:solidFill>
                  <a:srgbClr val="C00000"/>
                </a:solidFill>
              </a:rPr>
              <a:t>EM-KGE</a:t>
            </a:r>
            <a:r>
              <a:rPr lang="zh-CN" altLang="en-US" sz="1600" dirty="0" smtClean="0">
                <a:solidFill>
                  <a:srgbClr val="C00000"/>
                </a:solidFill>
              </a:rPr>
              <a:t>提高了大部分前面得排序，但也导致后面的排序大幅度降低；</a:t>
            </a:r>
            <a:endParaRPr lang="en-US" altLang="zh-CN" sz="1600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783647" y="2216058"/>
            <a:ext cx="9377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结论：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EM-KGE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方法的算法框架有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一定的提升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作用，但效果有限。</a:t>
            </a:r>
            <a:endParaRPr lang="en-US" altLang="zh-CN" sz="2000" dirty="0" smtClean="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endParaRPr lang="en-US" altLang="zh-CN" sz="2000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分析：</a:t>
            </a:r>
            <a:endParaRPr lang="zh-CN" altLang="en-US" sz="2000" b="1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zh-CN" altLang="en-US" sz="2000" dirty="0" smtClean="0"/>
              <a:t>由于在</a:t>
            </a:r>
            <a:r>
              <a:rPr lang="en-US" altLang="zh-CN" sz="2000" dirty="0" smtClean="0"/>
              <a:t>EM-KGE</a:t>
            </a:r>
            <a:r>
              <a:rPr lang="zh-CN" altLang="en-US" sz="2000" dirty="0" smtClean="0"/>
              <a:t>的算法框架中，隐变量的设置仅考虑实体，未考虑关系，无法实现整体三元组的知识转移，导致效果有限。</a:t>
            </a:r>
            <a:endParaRPr lang="en-US" altLang="zh-CN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00100" y="281241"/>
            <a:ext cx="6976590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KGE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(EM-KGE)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2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10" name="波形 9"/>
          <p:cNvSpPr/>
          <p:nvPr/>
        </p:nvSpPr>
        <p:spPr>
          <a:xfrm rot="665120">
            <a:off x="3680120" y="1062706"/>
            <a:ext cx="4284217" cy="3056042"/>
          </a:xfrm>
          <a:prstGeom prst="wave">
            <a:avLst/>
          </a:prstGeom>
          <a:blipFill dpi="0" rotWithShape="1">
            <a:blip r:embed="rId5">
              <a:alphaModFix amt="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0798" y="2082895"/>
            <a:ext cx="4765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48A54"/>
                </a:solidFill>
              </a:rPr>
              <a:t>3 </a:t>
            </a:r>
            <a:r>
              <a:rPr lang="zh-CN" altLang="en-US" sz="3200" dirty="0" smtClean="0">
                <a:solidFill>
                  <a:srgbClr val="948A54"/>
                </a:solidFill>
              </a:rPr>
              <a:t>融入</a:t>
            </a:r>
            <a:r>
              <a:rPr lang="zh-CN" altLang="en-US" sz="3200" dirty="0">
                <a:solidFill>
                  <a:srgbClr val="948A54"/>
                </a:solidFill>
              </a:rPr>
              <a:t>期望最大化算法思想</a:t>
            </a:r>
            <a:r>
              <a:rPr lang="zh-CN" altLang="en-US" sz="3200" dirty="0" smtClean="0">
                <a:solidFill>
                  <a:srgbClr val="948A54"/>
                </a:solidFill>
              </a:rPr>
              <a:t>的</a:t>
            </a:r>
            <a:r>
              <a:rPr lang="zh-CN" altLang="en-US" sz="3200" dirty="0">
                <a:solidFill>
                  <a:srgbClr val="948A54"/>
                </a:solidFill>
              </a:rPr>
              <a:t>双重嵌入</a:t>
            </a:r>
            <a:r>
              <a:rPr lang="zh-CN" altLang="en-US" sz="3200" dirty="0" smtClean="0">
                <a:solidFill>
                  <a:srgbClr val="948A54"/>
                </a:solidFill>
              </a:rPr>
              <a:t>方法</a:t>
            </a:r>
            <a:r>
              <a:rPr lang="en-US" altLang="zh-CN" sz="3200" dirty="0" smtClean="0">
                <a:solidFill>
                  <a:srgbClr val="948A54"/>
                </a:solidFill>
              </a:rPr>
              <a:t>(DEM)</a:t>
            </a:r>
            <a:endParaRPr lang="en-US" altLang="zh-CN" sz="3200" dirty="0">
              <a:solidFill>
                <a:srgbClr val="948A54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4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19250" y="1528445"/>
            <a:ext cx="8621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文献</a:t>
            </a:r>
            <a:r>
              <a:rPr lang="en-US" altLang="zh-CN" sz="2000" baseline="30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[21]</a:t>
            </a:r>
            <a:r>
              <a:rPr lang="en-US" sz="2000" dirty="0" err="1" smtClean="0">
                <a:latin typeface="等线" panose="02010600030101010101" charset="-122"/>
                <a:ea typeface="等线" panose="02010600030101010101" charset="-122"/>
                <a:sym typeface="+mn-ea"/>
              </a:rPr>
              <a:t>定义了实体和关系嵌入的子组件潜在语义单元</a:t>
            </a:r>
            <a:r>
              <a:rPr 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LSUs)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，实现了</a:t>
            </a:r>
            <a:r>
              <a:rPr sz="2000" dirty="0" err="1" smtClean="0">
                <a:latin typeface="等线" panose="02010600030101010101" charset="-122"/>
                <a:ea typeface="等线" panose="02010600030101010101" charset="-122"/>
                <a:sym typeface="+mn-ea"/>
              </a:rPr>
              <a:t>相似的实体或关系可以实现知识的转移</a:t>
            </a:r>
            <a:r>
              <a:rPr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改进思路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9620" y="2554605"/>
            <a:ext cx="3537585" cy="2627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6551295"/>
            <a:ext cx="114808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 Z, Zhuang F, Qu M, et al. Knowledge graph embedding with shared latent semantic units[J]. Neural Networks, 2021, 139: 140-148.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54088" y="1430969"/>
            <a:ext cx="862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原</a:t>
            </a:r>
            <a:r>
              <a:rPr dirty="0" err="1" smtClean="0">
                <a:latin typeface="等线" panose="02010600030101010101" charset="-122"/>
                <a:ea typeface="等线" panose="02010600030101010101" charset="-122"/>
                <a:sym typeface="+mn-ea"/>
              </a:rPr>
              <a:t>嵌入和潜在语义嵌入</a:t>
            </a:r>
            <a:r>
              <a:rPr 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LSE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  <a:endParaRPr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双重嵌入</a:t>
            </a:r>
            <a:endParaRPr lang="zh-CN" altLang="en-US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1132438" y="1831582"/>
            <a:ext cx="5762308" cy="4405491"/>
            <a:chOff x="1048385" y="1769513"/>
            <a:chExt cx="5762308" cy="4405491"/>
          </a:xfrm>
        </p:grpSpPr>
        <p:grpSp>
          <p:nvGrpSpPr>
            <p:cNvPr id="57" name="组合 56"/>
            <p:cNvGrpSpPr/>
            <p:nvPr/>
          </p:nvGrpSpPr>
          <p:grpSpPr>
            <a:xfrm>
              <a:off x="1048385" y="1769513"/>
              <a:ext cx="5711825" cy="4405491"/>
              <a:chOff x="-51" y="2906"/>
              <a:chExt cx="8995" cy="715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472" y="7109"/>
                <a:ext cx="1442" cy="201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-51" y="2906"/>
                <a:ext cx="8995" cy="6459"/>
                <a:chOff x="3985" y="1477"/>
                <a:chExt cx="10103" cy="8427"/>
              </a:xfrm>
            </p:grpSpPr>
            <p:cxnSp>
              <p:nvCxnSpPr>
                <p:cNvPr id="95" name="直接连接符 94"/>
                <p:cNvCxnSpPr>
                  <a:stCxn id="71" idx="2"/>
                </p:cNvCxnSpPr>
                <p:nvPr/>
              </p:nvCxnSpPr>
              <p:spPr>
                <a:xfrm>
                  <a:off x="7302" y="3703"/>
                  <a:ext cx="691" cy="6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7048" y="3636"/>
                  <a:ext cx="2547" cy="6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文本框 120"/>
                <p:cNvSpPr txBox="1"/>
                <p:nvPr/>
              </p:nvSpPr>
              <p:spPr>
                <a:xfrm>
                  <a:off x="8149" y="3549"/>
                  <a:ext cx="772" cy="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/>
                    <a:t>0.5</a:t>
                  </a:r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9587" y="3378"/>
                  <a:ext cx="1037" cy="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/>
                    <a:t>0.6</a:t>
                  </a: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10481" y="3834"/>
                  <a:ext cx="772" cy="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/>
                    <a:t>0.2</a:t>
                  </a:r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3985" y="1477"/>
                  <a:ext cx="8946" cy="8427"/>
                  <a:chOff x="2198" y="201"/>
                  <a:chExt cx="12080" cy="10748"/>
                </a:xfrm>
              </p:grpSpPr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3391" y="4542"/>
                    <a:ext cx="1531" cy="9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 smtClean="0"/>
                      <a:t>LSEs</a:t>
                    </a:r>
                    <a:endParaRPr lang="en-US" altLang="zh-CN" sz="1600" dirty="0"/>
                  </a:p>
                </p:txBody>
              </p:sp>
              <p:grpSp>
                <p:nvGrpSpPr>
                  <p:cNvPr id="138" name="组合 137"/>
                  <p:cNvGrpSpPr/>
                  <p:nvPr/>
                </p:nvGrpSpPr>
                <p:grpSpPr>
                  <a:xfrm>
                    <a:off x="2198" y="201"/>
                    <a:ext cx="12080" cy="10748"/>
                    <a:chOff x="2198" y="201"/>
                    <a:chExt cx="12080" cy="10748"/>
                  </a:xfrm>
                </p:grpSpPr>
                <p:grpSp>
                  <p:nvGrpSpPr>
                    <p:cNvPr id="137" name="组合 136"/>
                    <p:cNvGrpSpPr/>
                    <p:nvPr/>
                  </p:nvGrpSpPr>
                  <p:grpSpPr>
                    <a:xfrm>
                      <a:off x="5886" y="1394"/>
                      <a:ext cx="7894" cy="9555"/>
                      <a:chOff x="5886" y="1394"/>
                      <a:chExt cx="7894" cy="9555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5" name="文本框 114"/>
                          <p:cNvSpPr txBox="1"/>
                          <p:nvPr/>
                        </p:nvSpPr>
                        <p:spPr>
                          <a:xfrm>
                            <a:off x="7304" y="1394"/>
                            <a:ext cx="703" cy="9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5" name="文本框 1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304" y="1394"/>
                            <a:ext cx="703" cy="965"/>
                          </a:xfrm>
                          <a:prstGeom prst="rect">
                            <a:avLst/>
                          </a:prstGeom>
                          <a:blipFill rotWithShape="1">
                            <a:blip r:embed="rId6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6" name="文本框 115"/>
                          <p:cNvSpPr txBox="1"/>
                          <p:nvPr/>
                        </p:nvSpPr>
                        <p:spPr>
                          <a:xfrm>
                            <a:off x="12873" y="1394"/>
                            <a:ext cx="703" cy="9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6" name="文本框 115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873" y="1394"/>
                            <a:ext cx="703" cy="965"/>
                          </a:xfrm>
                          <a:prstGeom prst="rect">
                            <a:avLst/>
                          </a:prstGeom>
                          <a:blipFill rotWithShape="1">
                            <a:blip r:embed="rId7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8" name="文本框 117"/>
                          <p:cNvSpPr txBox="1"/>
                          <p:nvPr/>
                        </p:nvSpPr>
                        <p:spPr>
                          <a:xfrm>
                            <a:off x="5886" y="9983"/>
                            <a:ext cx="703" cy="9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8" name="文本框 1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6" y="9983"/>
                            <a:ext cx="703" cy="965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r="-20833" b="-339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7" name="文本框 116"/>
                          <p:cNvSpPr txBox="1"/>
                          <p:nvPr/>
                        </p:nvSpPr>
                        <p:spPr>
                          <a:xfrm>
                            <a:off x="13077" y="9984"/>
                            <a:ext cx="703" cy="9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altLang="zh-CN" i="1" dirty="0">
                              <a:latin typeface="Cambria Math" panose="02040503050406030204" charset="0"/>
                              <a:cs typeface="Cambria Math" panose="0204050305040603020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7" name="文本框 11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077" y="9984"/>
                            <a:ext cx="703" cy="965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r="-20833" b="-339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6" name="组合 135"/>
                    <p:cNvGrpSpPr/>
                    <p:nvPr/>
                  </p:nvGrpSpPr>
                  <p:grpSpPr>
                    <a:xfrm>
                      <a:off x="2198" y="201"/>
                      <a:ext cx="12080" cy="9440"/>
                      <a:chOff x="2198" y="201"/>
                      <a:chExt cx="12080" cy="9440"/>
                    </a:xfrm>
                  </p:grpSpPr>
                  <p:sp>
                    <p:nvSpPr>
                      <p:cNvPr id="106" name="文本框 105"/>
                      <p:cNvSpPr txBox="1"/>
                      <p:nvPr/>
                    </p:nvSpPr>
                    <p:spPr>
                      <a:xfrm>
                        <a:off x="4283" y="8523"/>
                        <a:ext cx="648" cy="8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lstStyle/>
                      <a:p>
                        <a:r>
                          <a:rPr lang="zh-CN" alt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＋</a:t>
                        </a:r>
                      </a:p>
                    </p:txBody>
                  </p:sp>
                  <p:sp>
                    <p:nvSpPr>
                      <p:cNvPr id="108" name="文本框 107"/>
                      <p:cNvSpPr txBox="1"/>
                      <p:nvPr/>
                    </p:nvSpPr>
                    <p:spPr>
                      <a:xfrm>
                        <a:off x="11443" y="8547"/>
                        <a:ext cx="648" cy="8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lstStyle/>
                      <a:p>
                        <a:r>
                          <a:rPr lang="zh-CN" altLang="en-US" sz="160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＋</a:t>
                        </a:r>
                      </a:p>
                    </p:txBody>
                  </p:sp>
                  <p:grpSp>
                    <p:nvGrpSpPr>
                      <p:cNvPr id="135" name="组合 134"/>
                      <p:cNvGrpSpPr/>
                      <p:nvPr/>
                    </p:nvGrpSpPr>
                    <p:grpSpPr>
                      <a:xfrm>
                        <a:off x="2198" y="201"/>
                        <a:ext cx="12080" cy="9440"/>
                        <a:chOff x="2198" y="201"/>
                        <a:chExt cx="12080" cy="9440"/>
                      </a:xfrm>
                    </p:grpSpPr>
                    <p:cxnSp>
                      <p:nvCxnSpPr>
                        <p:cNvPr id="99" name="直接连接符 98"/>
                        <p:cNvCxnSpPr/>
                        <p:nvPr/>
                      </p:nvCxnSpPr>
                      <p:spPr>
                        <a:xfrm>
                          <a:off x="12298" y="2993"/>
                          <a:ext cx="1417" cy="81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34" name="组合 133"/>
                        <p:cNvGrpSpPr/>
                        <p:nvPr/>
                      </p:nvGrpSpPr>
                      <p:grpSpPr>
                        <a:xfrm>
                          <a:off x="2198" y="201"/>
                          <a:ext cx="12080" cy="9440"/>
                          <a:chOff x="2198" y="201"/>
                          <a:chExt cx="12080" cy="9440"/>
                        </a:xfrm>
                      </p:grpSpPr>
                      <p:cxnSp>
                        <p:nvCxnSpPr>
                          <p:cNvPr id="94" name="直接连接符 93"/>
                          <p:cNvCxnSpPr/>
                          <p:nvPr/>
                        </p:nvCxnSpPr>
                        <p:spPr>
                          <a:xfrm flipH="1">
                            <a:off x="5578" y="3040"/>
                            <a:ext cx="1063" cy="7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33" name="组合 132"/>
                          <p:cNvGrpSpPr/>
                          <p:nvPr/>
                        </p:nvGrpSpPr>
                        <p:grpSpPr>
                          <a:xfrm>
                            <a:off x="2198" y="201"/>
                            <a:ext cx="12080" cy="9440"/>
                            <a:chOff x="2198" y="201"/>
                            <a:chExt cx="12080" cy="9440"/>
                          </a:xfrm>
                        </p:grpSpPr>
                        <p:cxnSp>
                          <p:nvCxnSpPr>
                            <p:cNvPr id="97" name="直接连接符 96"/>
                            <p:cNvCxnSpPr>
                              <a:stCxn id="77" idx="2"/>
                            </p:cNvCxnSpPr>
                            <p:nvPr/>
                          </p:nvCxnSpPr>
                          <p:spPr>
                            <a:xfrm flipH="1">
                              <a:off x="7514" y="2995"/>
                              <a:ext cx="4793" cy="79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直接连接符 97"/>
                            <p:cNvCxnSpPr/>
                            <p:nvPr/>
                          </p:nvCxnSpPr>
                          <p:spPr>
                            <a:xfrm flipH="1">
                              <a:off x="9622" y="3017"/>
                              <a:ext cx="2676" cy="77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132" name="组合 131"/>
                            <p:cNvGrpSpPr/>
                            <p:nvPr/>
                          </p:nvGrpSpPr>
                          <p:grpSpPr>
                            <a:xfrm>
                              <a:off x="2198" y="201"/>
                              <a:ext cx="12080" cy="9440"/>
                              <a:chOff x="2198" y="201"/>
                              <a:chExt cx="12080" cy="9440"/>
                            </a:xfrm>
                          </p:grpSpPr>
                          <p:cxnSp>
                            <p:nvCxnSpPr>
                              <p:cNvPr id="107" name="直接箭头连接符 106"/>
                              <p:cNvCxnSpPr/>
                              <p:nvPr/>
                            </p:nvCxnSpPr>
                            <p:spPr>
                              <a:xfrm flipV="1">
                                <a:off x="6869" y="8916"/>
                                <a:ext cx="686" cy="14"/>
                              </a:xfrm>
                              <a:prstGeom prst="straightConnector1">
                                <a:avLst/>
                              </a:prstGeom>
                              <a:ln w="34925" cmpd="sng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prstDash val="solid"/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131" name="组合 130"/>
                              <p:cNvGrpSpPr/>
                              <p:nvPr/>
                            </p:nvGrpSpPr>
                            <p:grpSpPr>
                              <a:xfrm>
                                <a:off x="2198" y="201"/>
                                <a:ext cx="12080" cy="9440"/>
                                <a:chOff x="2198" y="201"/>
                                <a:chExt cx="12080" cy="9440"/>
                              </a:xfrm>
                            </p:grpSpPr>
                            <p:grpSp>
                              <p:nvGrpSpPr>
                                <p:cNvPr id="3" name="组合 2"/>
                                <p:cNvGrpSpPr/>
                                <p:nvPr/>
                              </p:nvGrpSpPr>
                              <p:grpSpPr>
                                <a:xfrm>
                                  <a:off x="4988" y="3805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5" name="矩形 4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7" name="组合 6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11" name="椭圆 1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13" name="椭圆 1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14" name="椭圆 1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16" name="组合 15"/>
                                <p:cNvGrpSpPr/>
                                <p:nvPr/>
                              </p:nvGrpSpPr>
                              <p:grpSpPr>
                                <a:xfrm>
                                  <a:off x="7029" y="3817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17" name="矩形 16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18" name="组合 17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19" name="椭圆 1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20" name="椭圆 1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21" name="椭圆 2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22" name="组合 21"/>
                                <p:cNvGrpSpPr/>
                                <p:nvPr/>
                              </p:nvGrpSpPr>
                              <p:grpSpPr>
                                <a:xfrm>
                                  <a:off x="9070" y="3817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24" name="矩形 23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25" name="组合 24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26" name="椭圆 2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27" name="椭圆 26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28" name="椭圆 2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29" name="组合 28"/>
                                <p:cNvGrpSpPr/>
                                <p:nvPr/>
                              </p:nvGrpSpPr>
                              <p:grpSpPr>
                                <a:xfrm>
                                  <a:off x="11111" y="3817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30" name="矩形 29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31" name="组合 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32" name="椭圆 31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33" name="椭圆 3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34" name="椭圆 3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35" name="组合 34"/>
                                <p:cNvGrpSpPr/>
                                <p:nvPr/>
                              </p:nvGrpSpPr>
                              <p:grpSpPr>
                                <a:xfrm>
                                  <a:off x="13152" y="3805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36" name="矩形 35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37" name="组合 36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38" name="椭圆 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39" name="椭圆 3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40" name="椭圆 3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0" name="组合 69"/>
                                <p:cNvGrpSpPr/>
                                <p:nvPr/>
                              </p:nvGrpSpPr>
                              <p:grpSpPr>
                                <a:xfrm>
                                  <a:off x="6114" y="247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71" name="矩形 70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72" name="组合 71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73" name="椭圆 7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74" name="椭圆 7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75" name="椭圆 7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76" name="组合 75"/>
                                <p:cNvGrpSpPr/>
                                <p:nvPr/>
                              </p:nvGrpSpPr>
                              <p:grpSpPr>
                                <a:xfrm>
                                  <a:off x="11744" y="201"/>
                                  <a:ext cx="1126" cy="2794"/>
                                  <a:chOff x="6325" y="2488"/>
                                  <a:chExt cx="1126" cy="2794"/>
                                </a:xfrm>
                              </p:grpSpPr>
                              <p:sp>
                                <p:nvSpPr>
                                  <p:cNvPr id="77" name="矩形 76"/>
                                  <p:cNvSpPr/>
                                  <p:nvPr/>
                                </p:nvSpPr>
                                <p:spPr>
                                  <a:xfrm>
                                    <a:off x="6325" y="2488"/>
                                    <a:ext cx="1126" cy="279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 w="28575" cmpd="sng">
                                    <a:solidFill>
                                      <a:schemeClr val="accent3">
                                        <a:lumMod val="60000"/>
                                        <a:lumOff val="40000"/>
                                      </a:schemeClr>
                                    </a:solidFill>
                                    <a:prstDash val="solid"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CN" altLang="en-US" sz="1600"/>
                                  </a:p>
                                </p:txBody>
                              </p:sp>
                              <p:grpSp>
                                <p:nvGrpSpPr>
                                  <p:cNvPr id="78" name="组合 77"/>
                                  <p:cNvGrpSpPr/>
                                  <p:nvPr/>
                                </p:nvGrpSpPr>
                                <p:grpSpPr>
                                  <a:xfrm>
                                    <a:off x="6536" y="2688"/>
                                    <a:ext cx="704" cy="2394"/>
                                    <a:chOff x="5022" y="2688"/>
                                    <a:chExt cx="704" cy="2394"/>
                                  </a:xfrm>
                                </p:grpSpPr>
                                <p:sp>
                                  <p:nvSpPr>
                                    <p:cNvPr id="79" name="椭圆 7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268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80" name="椭圆 7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3533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  <p:sp>
                                  <p:nvSpPr>
                                    <p:cNvPr id="81" name="椭圆 8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22" y="4378"/>
                                      <a:ext cx="704" cy="704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chemeClr val="accent3">
                                        <a:lumMod val="40000"/>
                                        <a:lumOff val="60000"/>
                                      </a:schemeClr>
                                    </a:solidFill>
                                    <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zh-CN" altLang="en-US" sz="1600"/>
                                    </a:p>
                                  </p:txBody>
                                </p:sp>
                              </p:grpSp>
                            </p:grpSp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10" name="文本框 109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198" y="8206"/>
                                      <a:ext cx="1482" cy="143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 anchor="t">
                                      <a:spAutoFit/>
                                    </a:bodyPr>
                                    <a:lstStyle/>
                                    <a:p>
                                      <a:pPr algn="l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f>
                                              <m:f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CN" sz="1600" i="1">
                                                <a:latin typeface="Cambria Math" panose="02040503050406030204" charset="0"/>
                                                <a:ea typeface="MS Mincho" panose="02020609040205080304" charset="-128"/>
                                                <a:cs typeface="Cambria Math" panose="02040503050406030204" charset="0"/>
                                              </a:rPr>
                                              <m:t>×</m:t>
                                            </m:r>
                                          </m:oMath>
                                        </m:oMathPara>
                                      </a14:m>
                                      <a:endPara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10" name="文本框 109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2198" y="8206"/>
                                      <a:ext cx="1482" cy="1435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10"/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11" name="文本框 110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433" y="8202"/>
                                      <a:ext cx="1917" cy="143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 anchor="t">
                                      <a:spAutoFit/>
                                    </a:bodyPr>
                                    <a:lstStyle/>
                                    <a:p>
                                      <a:pPr algn="l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f>
                                              <m:f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CN" sz="1600" i="1">
                                                <a:latin typeface="Cambria Math" panose="02040503050406030204" charset="0"/>
                                                <a:ea typeface="MS Mincho" panose="02020609040205080304" charset="-128"/>
                                                <a:cs typeface="Cambria Math" panose="02040503050406030204" charset="0"/>
                                              </a:rPr>
                                              <m:t>×</m:t>
                                            </m:r>
                                          </m:oMath>
                                        </m:oMathPara>
                                      </a14:m>
                                      <a:endPara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11" name="文本框 110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4433" y="8202"/>
                                      <a:ext cx="1917" cy="1435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11"/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12" name="文本框 111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9404" y="8130"/>
                                      <a:ext cx="1338" cy="143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 anchor="t">
                                      <a:spAutoFit/>
                                    </a:bodyPr>
                                    <a:lstStyle/>
                                    <a:p>
                                      <a:pPr algn="l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f>
                                              <m:f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CN" sz="1600" i="1">
                                                <a:latin typeface="Cambria Math" panose="02040503050406030204" charset="0"/>
                                                <a:ea typeface="MS Mincho" panose="02020609040205080304" charset="-128"/>
                                                <a:cs typeface="Cambria Math" panose="02040503050406030204" charset="0"/>
                                              </a:rPr>
                                              <m:t>×</m:t>
                                            </m:r>
                                          </m:oMath>
                                        </m:oMathPara>
                                      </a14:m>
                                      <a:endPara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12" name="文本框 111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9404" y="8130"/>
                                      <a:ext cx="1338" cy="1435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12"/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113" name="文本框 11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829" y="8202"/>
                                      <a:ext cx="1376" cy="143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 anchor="t">
                                      <a:spAutoFit/>
                                    </a:bodyPr>
                                    <a:lstStyle/>
                                    <a:p>
                                      <a:pPr algn="l"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f>
                                              <m:f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600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zh-CN" sz="1600" i="1">
                                                <a:latin typeface="Cambria Math" panose="02040503050406030204" charset="0"/>
                                                <a:ea typeface="MS Mincho" panose="02020609040205080304" charset="-128"/>
                                                <a:cs typeface="Cambria Math" panose="02040503050406030204" charset="0"/>
                                              </a:rPr>
                                              <m:t>×</m:t>
                                            </m:r>
                                          </m:oMath>
                                        </m:oMathPara>
                                      </a14:m>
                                      <a:endParaRPr lang="en-US" altLang="zh-CN" sz="1600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113" name="文本框 112"/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11829" y="8202"/>
                                      <a:ext cx="1376" cy="1435"/>
                                    </a:xfrm>
                                    <a:prstGeom prst="rect">
                                      <a:avLst/>
                                    </a:prstGeom>
                                    <a:blipFill rotWithShape="1">
                                      <a:blip r:embed="rId13"/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</p:grpSp>
                        <p:sp>
                          <p:nvSpPr>
                            <p:cNvPr id="119" name="文本框 118"/>
                            <p:cNvSpPr txBox="1"/>
                            <p:nvPr/>
                          </p:nvSpPr>
                          <p:spPr>
                            <a:xfrm>
                              <a:off x="5035" y="3095"/>
                              <a:ext cx="1242" cy="7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200"/>
                                <a:t>0.2</a:t>
                              </a:r>
                            </a:p>
                          </p:txBody>
                        </p:sp>
                        <p:sp>
                          <p:nvSpPr>
                            <p:cNvPr id="120" name="文本框 119"/>
                            <p:cNvSpPr txBox="1"/>
                            <p:nvPr/>
                          </p:nvSpPr>
                          <p:spPr>
                            <a:xfrm>
                              <a:off x="6350" y="3207"/>
                              <a:ext cx="1022" cy="7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200"/>
                                <a:t>0.3</a:t>
                              </a:r>
                            </a:p>
                          </p:txBody>
                        </p:sp>
                        <p:sp>
                          <p:nvSpPr>
                            <p:cNvPr id="124" name="文本框 123"/>
                            <p:cNvSpPr txBox="1"/>
                            <p:nvPr/>
                          </p:nvSpPr>
                          <p:spPr>
                            <a:xfrm>
                              <a:off x="12729" y="2936"/>
                              <a:ext cx="1268" cy="72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altLang="zh-CN" sz="1200"/>
                                <a:t>0.2</a:t>
                              </a:r>
                            </a:p>
                          </p:txBody>
                        </p:sp>
                        <p:cxnSp>
                          <p:nvCxnSpPr>
                            <p:cNvPr id="125" name="直接箭头连接符 124"/>
                            <p:cNvCxnSpPr>
                              <a:stCxn id="5" idx="2"/>
                              <a:endCxn id="46" idx="0"/>
                            </p:cNvCxnSpPr>
                            <p:nvPr/>
                          </p:nvCxnSpPr>
                          <p:spPr>
                            <a:xfrm flipH="1">
                              <a:off x="3928" y="6599"/>
                              <a:ext cx="1623" cy="954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" name="直接箭头连接符 125"/>
                            <p:cNvCxnSpPr>
                              <a:stCxn id="17" idx="2"/>
                              <a:endCxn id="46" idx="0"/>
                            </p:cNvCxnSpPr>
                            <p:nvPr/>
                          </p:nvCxnSpPr>
                          <p:spPr>
                            <a:xfrm flipH="1">
                              <a:off x="3927" y="6610"/>
                              <a:ext cx="3665" cy="943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" name="直接箭头连接符 126"/>
                            <p:cNvCxnSpPr>
                              <a:endCxn id="46" idx="0"/>
                            </p:cNvCxnSpPr>
                            <p:nvPr/>
                          </p:nvCxnSpPr>
                          <p:spPr>
                            <a:xfrm flipH="1">
                              <a:off x="3928" y="6628"/>
                              <a:ext cx="5305" cy="925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8" name="直接箭头连接符 127"/>
                            <p:cNvCxnSpPr/>
                            <p:nvPr/>
                          </p:nvCxnSpPr>
                          <p:spPr>
                            <a:xfrm>
                              <a:off x="7557" y="6608"/>
                              <a:ext cx="3624" cy="894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" name="直接箭头连接符 128"/>
                            <p:cNvCxnSpPr/>
                            <p:nvPr/>
                          </p:nvCxnSpPr>
                          <p:spPr>
                            <a:xfrm>
                              <a:off x="9575" y="6632"/>
                              <a:ext cx="1573" cy="891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直接箭头连接符 129"/>
                            <p:cNvCxnSpPr>
                              <a:stCxn id="36" idx="2"/>
                            </p:cNvCxnSpPr>
                            <p:nvPr/>
                          </p:nvCxnSpPr>
                          <p:spPr>
                            <a:xfrm flipH="1">
                              <a:off x="11125" y="6599"/>
                              <a:ext cx="2590" cy="924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  <p:grpSp>
              <p:nvGrpSpPr>
                <p:cNvPr id="42" name="组合 41"/>
                <p:cNvGrpSpPr/>
                <p:nvPr/>
              </p:nvGrpSpPr>
              <p:grpSpPr>
                <a:xfrm>
                  <a:off x="10164" y="7238"/>
                  <a:ext cx="834" cy="2190"/>
                  <a:chOff x="10890" y="4526"/>
                  <a:chExt cx="834" cy="2190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10890" y="4526"/>
                    <a:ext cx="834" cy="219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11046" y="4683"/>
                    <a:ext cx="521" cy="55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11046" y="5346"/>
                    <a:ext cx="521" cy="55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1046" y="6008"/>
                    <a:ext cx="521" cy="55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4849" y="7240"/>
                  <a:ext cx="834" cy="2190"/>
                  <a:chOff x="10890" y="4526"/>
                  <a:chExt cx="834" cy="2190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10890" y="4526"/>
                    <a:ext cx="834" cy="219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>
                    <a:off x="11046" y="4683"/>
                    <a:ext cx="521" cy="55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11046" y="5346"/>
                    <a:ext cx="521" cy="55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11046" y="6008"/>
                    <a:ext cx="521" cy="552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  <p:cxnSp>
              <p:nvCxnSpPr>
                <p:cNvPr id="60" name="直接箭头连接符 59"/>
                <p:cNvCxnSpPr/>
                <p:nvPr/>
              </p:nvCxnSpPr>
              <p:spPr>
                <a:xfrm flipV="1">
                  <a:off x="12769" y="8308"/>
                  <a:ext cx="508" cy="11"/>
                </a:xfrm>
                <a:prstGeom prst="straightConnector1">
                  <a:avLst/>
                </a:prstGeom>
                <a:ln w="3492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1" name="组合 100"/>
                <p:cNvGrpSpPr/>
                <p:nvPr/>
              </p:nvGrpSpPr>
              <p:grpSpPr>
                <a:xfrm>
                  <a:off x="7993" y="7216"/>
                  <a:ext cx="834" cy="2190"/>
                  <a:chOff x="13236" y="7400"/>
                  <a:chExt cx="834" cy="2190"/>
                </a:xfrm>
              </p:grpSpPr>
              <p:sp>
                <p:nvSpPr>
                  <p:cNvPr id="61" name="矩形 60"/>
                  <p:cNvSpPr/>
                  <p:nvPr/>
                </p:nvSpPr>
                <p:spPr>
                  <a:xfrm>
                    <a:off x="13236" y="7400"/>
                    <a:ext cx="834" cy="219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13392" y="7557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13392" y="8219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0" name="椭圆 99"/>
                  <p:cNvSpPr/>
                  <p:nvPr/>
                </p:nvSpPr>
                <p:spPr>
                  <a:xfrm>
                    <a:off x="13392" y="8881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  <p:grpSp>
              <p:nvGrpSpPr>
                <p:cNvPr id="140" name="组合 139"/>
                <p:cNvGrpSpPr/>
                <p:nvPr/>
              </p:nvGrpSpPr>
              <p:grpSpPr>
                <a:xfrm>
                  <a:off x="13254" y="7240"/>
                  <a:ext cx="834" cy="2190"/>
                  <a:chOff x="13236" y="7400"/>
                  <a:chExt cx="834" cy="2190"/>
                </a:xfrm>
              </p:grpSpPr>
              <p:sp>
                <p:nvSpPr>
                  <p:cNvPr id="102" name="矩形 101"/>
                  <p:cNvSpPr/>
                  <p:nvPr/>
                </p:nvSpPr>
                <p:spPr>
                  <a:xfrm>
                    <a:off x="13236" y="7400"/>
                    <a:ext cx="834" cy="219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13392" y="7557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>
                    <a:off x="13392" y="8219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13392" y="8881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  <p:grpSp>
              <p:nvGrpSpPr>
                <p:cNvPr id="145" name="组合 144"/>
                <p:cNvGrpSpPr/>
                <p:nvPr/>
              </p:nvGrpSpPr>
              <p:grpSpPr>
                <a:xfrm>
                  <a:off x="6613" y="7241"/>
                  <a:ext cx="834" cy="2190"/>
                  <a:chOff x="7133" y="7423"/>
                  <a:chExt cx="834" cy="2190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7133" y="7423"/>
                    <a:ext cx="834" cy="219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>
                  <a:xfrm>
                    <a:off x="7289" y="7579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>
                  <a:xfrm>
                    <a:off x="7289" y="8242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>
                  <a:xfrm>
                    <a:off x="7289" y="8904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11928" y="7241"/>
                  <a:ext cx="834" cy="2190"/>
                  <a:chOff x="12089" y="7409"/>
                  <a:chExt cx="834" cy="2190"/>
                </a:xfrm>
              </p:grpSpPr>
              <p:sp>
                <p:nvSpPr>
                  <p:cNvPr id="146" name="矩形 145"/>
                  <p:cNvSpPr/>
                  <p:nvPr/>
                </p:nvSpPr>
                <p:spPr>
                  <a:xfrm>
                    <a:off x="12089" y="7409"/>
                    <a:ext cx="834" cy="219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accent3">
                        <a:lumMod val="60000"/>
                        <a:lumOff val="4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7" name="椭圆 146"/>
                  <p:cNvSpPr/>
                  <p:nvPr/>
                </p:nvSpPr>
                <p:spPr>
                  <a:xfrm>
                    <a:off x="12245" y="7566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>
                  <a:xfrm>
                    <a:off x="12245" y="8229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>
                  <a:xfrm>
                    <a:off x="12245" y="8891"/>
                    <a:ext cx="521" cy="552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</p:grpSp>
          </p:grpSp>
          <p:sp>
            <p:nvSpPr>
              <p:cNvPr id="50" name="矩形 49"/>
              <p:cNvSpPr/>
              <p:nvPr/>
            </p:nvSpPr>
            <p:spPr>
              <a:xfrm>
                <a:off x="4705" y="7102"/>
                <a:ext cx="1588" cy="202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线形标注 1(无边框) 54"/>
              <p:cNvSpPr/>
              <p:nvPr/>
            </p:nvSpPr>
            <p:spPr>
              <a:xfrm>
                <a:off x="4784" y="9354"/>
                <a:ext cx="1349" cy="708"/>
              </a:xfrm>
              <a:prstGeom prst="callout1">
                <a:avLst>
                  <a:gd name="adj1" fmla="val -4320"/>
                  <a:gd name="adj2" fmla="val 32654"/>
                  <a:gd name="adj3" fmla="val -26678"/>
                  <a:gd name="adj4" fmla="val 39952"/>
                </a:avLst>
              </a:prstGeom>
              <a:solidFill>
                <a:schemeClr val="accent2">
                  <a:alpha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潜在语义嵌入</a:t>
                </a:r>
                <a:endParaRPr lang="zh-CN" altLang="en-US" sz="1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64" name="线形标注 1(无边框) 63"/>
              <p:cNvSpPr/>
              <p:nvPr/>
            </p:nvSpPr>
            <p:spPr>
              <a:xfrm>
                <a:off x="6616" y="9354"/>
                <a:ext cx="1278" cy="710"/>
              </a:xfrm>
              <a:prstGeom prst="callout1">
                <a:avLst>
                  <a:gd name="adj1" fmla="val 1276"/>
                  <a:gd name="adj2" fmla="val 56879"/>
                  <a:gd name="adj3" fmla="val -30978"/>
                  <a:gd name="adj4" fmla="val 42882"/>
                </a:avLst>
              </a:prstGeom>
              <a:solidFill>
                <a:schemeClr val="accent2">
                  <a:alpha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  <a:sym typeface="+mn-ea"/>
                  </a:rPr>
                  <a:t>原实体嵌入</a:t>
                </a:r>
                <a:endPara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6211888" y="4349215"/>
              <a:ext cx="598805" cy="1247867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8182293" y="4611772"/>
            <a:ext cx="134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嵌入计算</a:t>
            </a:r>
            <a:r>
              <a:rPr lang="en-US" altLang="zh-CN" sz="2000" dirty="0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</a:p>
        </p:txBody>
      </p:sp>
      <p:graphicFrame>
        <p:nvGraphicFramePr>
          <p:cNvPr id="67" name="对象 66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194676" y="4914939"/>
          <a:ext cx="244983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1" r:id="rId14" imgW="1257300" imgH="508000" progId="Equation.KSEE3">
                  <p:embed/>
                </p:oleObj>
              </mc:Choice>
              <mc:Fallback>
                <p:oleObj r:id="rId14" imgW="1257300" imgH="508000" progId="Equation.KSEE3">
                  <p:embed/>
                  <p:pic>
                    <p:nvPicPr>
                      <p:cNvPr id="67" name="对象 6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94676" y="4914939"/>
                        <a:ext cx="244983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182293" y="2993185"/>
          <a:ext cx="262255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2" name="Equation" r:id="rId16" imgW="1346040" imgH="838080" progId="Equation.DSMT4">
                  <p:embed/>
                </p:oleObj>
              </mc:Choice>
              <mc:Fallback>
                <p:oleObj name="Equation" r:id="rId16" imgW="1346040" imgH="838080" progId="Equation.DSMT4">
                  <p:embed/>
                  <p:pic>
                    <p:nvPicPr>
                      <p:cNvPr id="69" name="对象 6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82293" y="2993185"/>
                        <a:ext cx="2622550" cy="163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182293" y="1961351"/>
          <a:ext cx="247459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3" r:id="rId18" imgW="1270000" imgH="405765" progId="Equation.KSEE3">
                  <p:embed/>
                </p:oleObj>
              </mc:Choice>
              <mc:Fallback>
                <p:oleObj r:id="rId18" imgW="1270000" imgH="405765" progId="Equation.KSEE3">
                  <p:embed/>
                  <p:pic>
                    <p:nvPicPr>
                      <p:cNvPr id="83" name="对象 8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82293" y="1961351"/>
                        <a:ext cx="2474595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8079740" y="1662194"/>
            <a:ext cx="1191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实体</a:t>
            </a:r>
            <a:r>
              <a:rPr lang="en-US" altLang="zh-CN" sz="2000" dirty="0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LSE: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8079740" y="2678677"/>
            <a:ext cx="1348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权重计算</a:t>
            </a:r>
            <a:r>
              <a:rPr lang="en-US" altLang="zh-CN" sz="2000" dirty="0">
                <a:solidFill>
                  <a:schemeClr val="accent2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800100" y="6378075"/>
            <a:ext cx="721004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利用潜在语义嵌入实现非长尾数据和长尾数据的语义共享</a:t>
            </a:r>
            <a:endParaRPr lang="en-US" altLang="zh-CN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3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算法改进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94773" y="57910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2900" y="1647357"/>
            <a:ext cx="1166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将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EM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算法思想融入双重嵌入方法，其中一重</a:t>
            </a:r>
            <a:r>
              <a:rPr lang="en-US" altLang="zh-CN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——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潜在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语义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嵌入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，作为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隐变量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实现知识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转移，最终提出</a:t>
            </a:r>
            <a:r>
              <a:rPr lang="en-US" altLang="zh-CN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DEM</a:t>
            </a:r>
            <a:r>
              <a:rPr lang="zh-CN" altLang="en-US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方法。</a:t>
            </a:r>
            <a:endParaRPr lang="en-US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17057" y="2525323"/>
            <a:ext cx="5909867" cy="3708611"/>
            <a:chOff x="5419802" y="2341625"/>
            <a:chExt cx="5909867" cy="3708611"/>
          </a:xfrm>
        </p:grpSpPr>
        <p:grpSp>
          <p:nvGrpSpPr>
            <p:cNvPr id="8" name="组合 7"/>
            <p:cNvGrpSpPr/>
            <p:nvPr/>
          </p:nvGrpSpPr>
          <p:grpSpPr>
            <a:xfrm>
              <a:off x="5419802" y="2341625"/>
              <a:ext cx="5909867" cy="3708611"/>
              <a:chOff x="5288103" y="1920824"/>
              <a:chExt cx="5909867" cy="4224741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347462" y="2227580"/>
                <a:ext cx="5204460" cy="3767455"/>
                <a:chOff x="4778" y="3738"/>
                <a:chExt cx="8196" cy="5933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5227" y="8676"/>
                  <a:ext cx="3096" cy="995"/>
                  <a:chOff x="5279" y="8662"/>
                  <a:chExt cx="3096" cy="995"/>
                </a:xfrm>
              </p:grpSpPr>
              <p:sp>
                <p:nvSpPr>
                  <p:cNvPr id="3" name="圆角右箭头 2"/>
                  <p:cNvSpPr/>
                  <p:nvPr/>
                </p:nvSpPr>
                <p:spPr>
                  <a:xfrm rot="16200000" flipV="1">
                    <a:off x="5175" y="8766"/>
                    <a:ext cx="995" cy="788"/>
                  </a:xfrm>
                  <a:prstGeom prst="bentArrow">
                    <a:avLst>
                      <a:gd name="adj1" fmla="val 25000"/>
                      <a:gd name="adj2" fmla="val 25000"/>
                      <a:gd name="adj3" fmla="val 50000"/>
                      <a:gd name="adj4" fmla="val 23573"/>
                    </a:avLst>
                  </a:prstGeom>
                  <a:solidFill>
                    <a:schemeClr val="accent2">
                      <a:alpha val="75000"/>
                    </a:schemeClr>
                  </a:solidFill>
                  <a:ln>
                    <a:solidFill>
                      <a:schemeClr val="accent2">
                        <a:alpha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5970" y="9088"/>
                    <a:ext cx="2405" cy="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初始化参数</a:t>
                    </a: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778" y="3738"/>
                  <a:ext cx="8196" cy="5113"/>
                  <a:chOff x="4893" y="3738"/>
                  <a:chExt cx="8196" cy="5113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4893" y="3738"/>
                    <a:ext cx="8196" cy="5113"/>
                    <a:chOff x="5748" y="2854"/>
                    <a:chExt cx="8196" cy="5113"/>
                  </a:xfrm>
                </p:grpSpPr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0072" y="2854"/>
                      <a:ext cx="3329" cy="12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更新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潜在语义嵌入</a:t>
                      </a:r>
                      <a:endParaRPr lang="en-US" altLang="zh-CN" sz="1600" b="1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实体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LSE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和关系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LSE       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748" y="6570"/>
                      <a:ext cx="2130" cy="118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非长尾数据</a:t>
                      </a:r>
                    </a:p>
                  </p:txBody>
                </p:sp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10467" y="5185"/>
                      <a:ext cx="2825" cy="75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全部数据</a:t>
                      </a:r>
                    </a:p>
                  </p:txBody>
                </p:sp>
                <p:cxnSp>
                  <p:nvCxnSpPr>
                    <p:cNvPr id="18" name="直接箭头连接符 17"/>
                    <p:cNvCxnSpPr/>
                    <p:nvPr/>
                  </p:nvCxnSpPr>
                  <p:spPr>
                    <a:xfrm flipH="1" flipV="1">
                      <a:off x="7878" y="7180"/>
                      <a:ext cx="1793" cy="1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肘形连接符 18"/>
                    <p:cNvCxnSpPr>
                      <a:stCxn id="16" idx="0"/>
                      <a:endCxn id="15" idx="1"/>
                    </p:cNvCxnSpPr>
                    <p:nvPr/>
                  </p:nvCxnSpPr>
                  <p:spPr>
                    <a:xfrm rot="5400000" flipH="1" flipV="1">
                      <a:off x="6892" y="3391"/>
                      <a:ext cx="3100" cy="3259"/>
                    </a:xfrm>
                    <a:prstGeom prst="bentConnector2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0358" y="6515"/>
                      <a:ext cx="3043" cy="100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更新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 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实体和关系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原嵌入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  <a:sym typeface="+mn-ea"/>
                      </a:endParaRPr>
                    </a:p>
                  </p:txBody>
                </p:sp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H="1">
                      <a:off x="11881" y="5951"/>
                      <a:ext cx="6" cy="565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圆角矩形 24"/>
                    <p:cNvSpPr/>
                    <p:nvPr/>
                  </p:nvSpPr>
                  <p:spPr>
                    <a:xfrm>
                      <a:off x="9686" y="4954"/>
                      <a:ext cx="4258" cy="3013"/>
                    </a:xfrm>
                    <a:prstGeom prst="roundRect">
                      <a:avLst/>
                    </a:prstGeom>
                    <a:noFill/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6" name="直接箭头连接符 25"/>
                  <p:cNvCxnSpPr/>
                  <p:nvPr/>
                </p:nvCxnSpPr>
                <p:spPr>
                  <a:xfrm>
                    <a:off x="11025" y="4971"/>
                    <a:ext cx="3" cy="1088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L 形 23"/>
              <p:cNvSpPr/>
              <p:nvPr/>
            </p:nvSpPr>
            <p:spPr>
              <a:xfrm rot="5400000">
                <a:off x="6486820" y="922571"/>
                <a:ext cx="3512432" cy="5909865"/>
              </a:xfrm>
              <a:prstGeom prst="corner">
                <a:avLst>
                  <a:gd name="adj1" fmla="val 50540"/>
                  <a:gd name="adj2" fmla="val 28690"/>
                </a:avLst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309489" y="2163699"/>
                <a:ext cx="6819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09027" y="3197266"/>
                <a:ext cx="3488943" cy="2413595"/>
              </a:xfrm>
              <a:prstGeom prst="rect">
                <a:avLst/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标注 31"/>
              <p:cNvSpPr/>
              <p:nvPr/>
            </p:nvSpPr>
            <p:spPr>
              <a:xfrm>
                <a:off x="9041891" y="1920824"/>
                <a:ext cx="823214" cy="268732"/>
              </a:xfrm>
              <a:prstGeom prst="wedgeRoundRectCallout">
                <a:avLst>
                  <a:gd name="adj1" fmla="val -10004"/>
                  <a:gd name="adj2" fmla="val 107759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隐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变量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 flipH="1">
                <a:off x="6853301" y="4978363"/>
                <a:ext cx="853439" cy="2541"/>
              </a:xfrm>
              <a:prstGeom prst="straightConnector1">
                <a:avLst/>
              </a:prstGeom>
              <a:ln w="28575" cmpd="sng">
                <a:solidFill>
                  <a:schemeClr val="accent2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6760718" y="4642020"/>
                <a:ext cx="12678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继续迭代</a:t>
                </a:r>
              </a:p>
            </p:txBody>
          </p:sp>
          <p:sp>
            <p:nvSpPr>
              <p:cNvPr id="35" name="圆角右箭头 34"/>
              <p:cNvSpPr/>
              <p:nvPr/>
            </p:nvSpPr>
            <p:spPr>
              <a:xfrm flipV="1">
                <a:off x="9341613" y="5492115"/>
                <a:ext cx="796290" cy="476886"/>
              </a:xfrm>
              <a:prstGeom prst="bentArrow">
                <a:avLst/>
              </a:prstGeom>
              <a:solidFill>
                <a:schemeClr val="accent2">
                  <a:alpha val="75000"/>
                </a:schemeClr>
              </a:solidFill>
              <a:ln>
                <a:solidFill>
                  <a:schemeClr val="accent2"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0160762" y="5560791"/>
                <a:ext cx="1004357" cy="5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zh-CN" altLang="en-US" sz="16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收敛</a:t>
                </a:r>
                <a:endParaRPr lang="en-US" altLang="zh-CN" sz="1600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停止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迭代</a:t>
                </a:r>
                <a:endParaRPr lang="en-US" altLang="zh-CN" sz="1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663849" y="5168942"/>
                <a:ext cx="534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  <a:endPara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8678547" y="2371463"/>
                <a:ext cx="1326132" cy="271712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8517319" y="4970476"/>
              <a:ext cx="1720776" cy="25368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算法</a:t>
            </a:r>
            <a:r>
              <a:rPr lang="zh-CN" altLang="en-US" sz="2400" b="1" dirty="0"/>
              <a:t>步骤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94773" y="57910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00100" y="2552543"/>
            <a:ext cx="5909867" cy="3708611"/>
            <a:chOff x="5419802" y="2341625"/>
            <a:chExt cx="5909867" cy="3708611"/>
          </a:xfrm>
        </p:grpSpPr>
        <p:grpSp>
          <p:nvGrpSpPr>
            <p:cNvPr id="8" name="组合 7"/>
            <p:cNvGrpSpPr/>
            <p:nvPr/>
          </p:nvGrpSpPr>
          <p:grpSpPr>
            <a:xfrm>
              <a:off x="5419802" y="2341625"/>
              <a:ext cx="5909867" cy="3708611"/>
              <a:chOff x="5288103" y="1920824"/>
              <a:chExt cx="5909867" cy="4224741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347462" y="2227580"/>
                <a:ext cx="5204460" cy="3767455"/>
                <a:chOff x="4778" y="3738"/>
                <a:chExt cx="8196" cy="5933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5227" y="8676"/>
                  <a:ext cx="3096" cy="995"/>
                  <a:chOff x="5279" y="8662"/>
                  <a:chExt cx="3096" cy="995"/>
                </a:xfrm>
              </p:grpSpPr>
              <p:sp>
                <p:nvSpPr>
                  <p:cNvPr id="3" name="圆角右箭头 2"/>
                  <p:cNvSpPr/>
                  <p:nvPr/>
                </p:nvSpPr>
                <p:spPr>
                  <a:xfrm rot="16200000" flipV="1">
                    <a:off x="5175" y="8766"/>
                    <a:ext cx="995" cy="788"/>
                  </a:xfrm>
                  <a:prstGeom prst="bentArrow">
                    <a:avLst>
                      <a:gd name="adj1" fmla="val 25000"/>
                      <a:gd name="adj2" fmla="val 25000"/>
                      <a:gd name="adj3" fmla="val 50000"/>
                      <a:gd name="adj4" fmla="val 23573"/>
                    </a:avLst>
                  </a:prstGeom>
                  <a:solidFill>
                    <a:schemeClr val="accent2">
                      <a:alpha val="75000"/>
                    </a:schemeClr>
                  </a:solidFill>
                  <a:ln>
                    <a:solidFill>
                      <a:schemeClr val="accent2">
                        <a:alpha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5970" y="9088"/>
                    <a:ext cx="2405" cy="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初始化参数</a:t>
                    </a: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778" y="3738"/>
                  <a:ext cx="8196" cy="5113"/>
                  <a:chOff x="4893" y="3738"/>
                  <a:chExt cx="8196" cy="5113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4893" y="3738"/>
                    <a:ext cx="8196" cy="5113"/>
                    <a:chOff x="5748" y="2854"/>
                    <a:chExt cx="8196" cy="5113"/>
                  </a:xfrm>
                </p:grpSpPr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0072" y="2854"/>
                      <a:ext cx="3329" cy="12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更新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潜在语义嵌入</a:t>
                      </a:r>
                      <a:endParaRPr lang="en-US" altLang="zh-CN" sz="1600" b="1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实体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LSE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和关系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LSE       </a:t>
                      </a: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5748" y="6570"/>
                      <a:ext cx="2130" cy="118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非长尾数据</a:t>
                      </a:r>
                    </a:p>
                  </p:txBody>
                </p:sp>
                <p:sp>
                  <p:nvSpPr>
                    <p:cNvPr id="17" name="矩形 16"/>
                    <p:cNvSpPr/>
                    <p:nvPr/>
                  </p:nvSpPr>
                  <p:spPr>
                    <a:xfrm>
                      <a:off x="10467" y="5185"/>
                      <a:ext cx="2825" cy="75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全部数据</a:t>
                      </a:r>
                    </a:p>
                  </p:txBody>
                </p:sp>
                <p:cxnSp>
                  <p:nvCxnSpPr>
                    <p:cNvPr id="18" name="直接箭头连接符 17"/>
                    <p:cNvCxnSpPr/>
                    <p:nvPr/>
                  </p:nvCxnSpPr>
                  <p:spPr>
                    <a:xfrm flipH="1" flipV="1">
                      <a:off x="7878" y="7180"/>
                      <a:ext cx="1793" cy="1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肘形连接符 18"/>
                    <p:cNvCxnSpPr>
                      <a:stCxn id="16" idx="0"/>
                      <a:endCxn id="15" idx="1"/>
                    </p:cNvCxnSpPr>
                    <p:nvPr/>
                  </p:nvCxnSpPr>
                  <p:spPr>
                    <a:xfrm rot="5400000" flipH="1" flipV="1">
                      <a:off x="6892" y="3391"/>
                      <a:ext cx="3100" cy="3259"/>
                    </a:xfrm>
                    <a:prstGeom prst="bentConnector2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0358" y="6515"/>
                      <a:ext cx="3043" cy="100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更新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 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实体和关系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原嵌入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  <a:sym typeface="+mn-ea"/>
                      </a:endParaRPr>
                    </a:p>
                  </p:txBody>
                </p:sp>
                <p:cxnSp>
                  <p:nvCxnSpPr>
                    <p:cNvPr id="21" name="直接箭头连接符 20"/>
                    <p:cNvCxnSpPr/>
                    <p:nvPr/>
                  </p:nvCxnSpPr>
                  <p:spPr>
                    <a:xfrm flipH="1">
                      <a:off x="11881" y="5951"/>
                      <a:ext cx="6" cy="565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圆角矩形 24"/>
                    <p:cNvSpPr/>
                    <p:nvPr/>
                  </p:nvSpPr>
                  <p:spPr>
                    <a:xfrm>
                      <a:off x="9686" y="4954"/>
                      <a:ext cx="4258" cy="3013"/>
                    </a:xfrm>
                    <a:prstGeom prst="roundRect">
                      <a:avLst/>
                    </a:prstGeom>
                    <a:noFill/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6" name="直接箭头连接符 25"/>
                  <p:cNvCxnSpPr/>
                  <p:nvPr/>
                </p:nvCxnSpPr>
                <p:spPr>
                  <a:xfrm>
                    <a:off x="11025" y="4971"/>
                    <a:ext cx="3" cy="1088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L 形 23"/>
              <p:cNvSpPr/>
              <p:nvPr/>
            </p:nvSpPr>
            <p:spPr>
              <a:xfrm rot="5400000">
                <a:off x="6486820" y="922571"/>
                <a:ext cx="3512432" cy="5909865"/>
              </a:xfrm>
              <a:prstGeom prst="corner">
                <a:avLst>
                  <a:gd name="adj1" fmla="val 50540"/>
                  <a:gd name="adj2" fmla="val 28690"/>
                </a:avLst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309489" y="2163699"/>
                <a:ext cx="6819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09027" y="3197266"/>
                <a:ext cx="3488943" cy="2413595"/>
              </a:xfrm>
              <a:prstGeom prst="rect">
                <a:avLst/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标注 31"/>
              <p:cNvSpPr/>
              <p:nvPr/>
            </p:nvSpPr>
            <p:spPr>
              <a:xfrm>
                <a:off x="9041891" y="1920824"/>
                <a:ext cx="823214" cy="268732"/>
              </a:xfrm>
              <a:prstGeom prst="wedgeRoundRectCallout">
                <a:avLst>
                  <a:gd name="adj1" fmla="val -10004"/>
                  <a:gd name="adj2" fmla="val 107759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隐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变量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  <p:cxnSp>
            <p:nvCxnSpPr>
              <p:cNvPr id="33" name="直接箭头连接符 32"/>
              <p:cNvCxnSpPr/>
              <p:nvPr/>
            </p:nvCxnSpPr>
            <p:spPr>
              <a:xfrm flipH="1">
                <a:off x="6853301" y="4978363"/>
                <a:ext cx="853439" cy="2541"/>
              </a:xfrm>
              <a:prstGeom prst="straightConnector1">
                <a:avLst/>
              </a:prstGeom>
              <a:ln w="28575" cmpd="sng">
                <a:solidFill>
                  <a:schemeClr val="accent2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6760718" y="4642020"/>
                <a:ext cx="12678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继续迭代</a:t>
                </a:r>
              </a:p>
            </p:txBody>
          </p:sp>
          <p:sp>
            <p:nvSpPr>
              <p:cNvPr id="35" name="圆角右箭头 34"/>
              <p:cNvSpPr/>
              <p:nvPr/>
            </p:nvSpPr>
            <p:spPr>
              <a:xfrm flipV="1">
                <a:off x="9341613" y="5492115"/>
                <a:ext cx="796290" cy="476886"/>
              </a:xfrm>
              <a:prstGeom prst="bentArrow">
                <a:avLst/>
              </a:prstGeom>
              <a:solidFill>
                <a:schemeClr val="accent2">
                  <a:alpha val="75000"/>
                </a:schemeClr>
              </a:solidFill>
              <a:ln>
                <a:solidFill>
                  <a:schemeClr val="accent2"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0160762" y="5560791"/>
                <a:ext cx="1004357" cy="5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zh-CN" altLang="en-US" sz="16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收敛</a:t>
                </a:r>
                <a:endParaRPr lang="en-US" altLang="zh-CN" sz="1600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停止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迭代</a:t>
                </a:r>
                <a:endParaRPr lang="en-US" altLang="zh-CN" sz="1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663849" y="5168942"/>
                <a:ext cx="534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  <a:endPara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8678547" y="2371463"/>
                <a:ext cx="1326132" cy="271712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8517319" y="4970476"/>
              <a:ext cx="1720776" cy="25368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44119"/>
              </p:ext>
            </p:extLst>
          </p:nvPr>
        </p:nvGraphicFramePr>
        <p:xfrm>
          <a:off x="737062" y="1703362"/>
          <a:ext cx="78501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2" name="Equation" r:id="rId6" imgW="5384520" imgH="253800" progId="Equation.DSMT4">
                  <p:embed/>
                </p:oleObj>
              </mc:Choice>
              <mc:Fallback>
                <p:oleObj name="Equation" r:id="rId6" imgW="5384520" imgH="25380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62" y="1703362"/>
                        <a:ext cx="7850187" cy="414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322661"/>
              </p:ext>
            </p:extLst>
          </p:nvPr>
        </p:nvGraphicFramePr>
        <p:xfrm>
          <a:off x="7177088" y="2781300"/>
          <a:ext cx="4419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3" name="Equation" r:id="rId8" imgW="2565360" imgH="457200" progId="Equation.DSMT4">
                  <p:embed/>
                </p:oleObj>
              </mc:Choice>
              <mc:Fallback>
                <p:oleObj name="Equation" r:id="rId8" imgW="2565360" imgH="457200" progId="Equation.DSMT4">
                  <p:embed/>
                  <p:pic>
                    <p:nvPicPr>
                      <p:cNvPr id="49" name="对象 4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77088" y="2781300"/>
                        <a:ext cx="4419600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10036"/>
              </p:ext>
            </p:extLst>
          </p:nvPr>
        </p:nvGraphicFramePr>
        <p:xfrm>
          <a:off x="7140575" y="4225925"/>
          <a:ext cx="47704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4" name="Equation" r:id="rId10" imgW="2768400" imgH="723600" progId="Equation.DSMT4">
                  <p:embed/>
                </p:oleObj>
              </mc:Choice>
              <mc:Fallback>
                <p:oleObj name="Equation" r:id="rId10" imgW="2768400" imgH="723600" progId="Equation.DSMT4">
                  <p:embed/>
                  <p:pic>
                    <p:nvPicPr>
                      <p:cNvPr id="50" name="对象 4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40575" y="4225925"/>
                        <a:ext cx="4770438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7124472" y="2669969"/>
            <a:ext cx="4472129" cy="990654"/>
          </a:xfrm>
          <a:prstGeom prst="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008090" y="4115602"/>
            <a:ext cx="4957846" cy="1426864"/>
          </a:xfrm>
          <a:prstGeom prst="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15" idx="3"/>
            <a:endCxn id="51" idx="1"/>
          </p:cNvCxnSpPr>
          <p:nvPr/>
        </p:nvCxnSpPr>
        <p:spPr>
          <a:xfrm>
            <a:off x="5719114" y="3165196"/>
            <a:ext cx="1405358" cy="100"/>
          </a:xfrm>
          <a:prstGeom prst="straightConnector1">
            <a:avLst/>
          </a:prstGeom>
          <a:ln w="1905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5" idx="3"/>
            <a:endCxn id="55" idx="1"/>
          </p:cNvCxnSpPr>
          <p:nvPr/>
        </p:nvCxnSpPr>
        <p:spPr>
          <a:xfrm flipV="1">
            <a:off x="6063919" y="4829034"/>
            <a:ext cx="944171" cy="3135"/>
          </a:xfrm>
          <a:prstGeom prst="straightConnector1">
            <a:avLst/>
          </a:prstGeom>
          <a:ln w="1905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</a:t>
            </a:r>
            <a:r>
              <a:rPr lang="zh-CN" altLang="en-US" sz="2400" b="1" dirty="0" smtClean="0"/>
              <a:t>对比</a:t>
            </a:r>
            <a:endParaRPr lang="zh-CN" altLang="en-US" sz="2400" b="1" dirty="0"/>
          </a:p>
        </p:txBody>
      </p:sp>
      <p:sp>
        <p:nvSpPr>
          <p:cNvPr id="138" name="圆角矩形 137"/>
          <p:cNvSpPr/>
          <p:nvPr/>
        </p:nvSpPr>
        <p:spPr>
          <a:xfrm>
            <a:off x="4698105" y="4706598"/>
            <a:ext cx="4859354" cy="484762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32535" y="2209418"/>
            <a:ext cx="1609344" cy="658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EM-KGE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1832535" y="4619795"/>
            <a:ext cx="1609344" cy="658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DEM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7" idx="2"/>
            <a:endCxn id="78" idx="0"/>
          </p:cNvCxnSpPr>
          <p:nvPr/>
        </p:nvCxnSpPr>
        <p:spPr>
          <a:xfrm>
            <a:off x="2637207" y="2867786"/>
            <a:ext cx="0" cy="1752009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32861" y="1408621"/>
            <a:ext cx="6642356" cy="225996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632861" y="3883463"/>
            <a:ext cx="6642356" cy="249805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6352673" y="2170646"/>
            <a:ext cx="1058779" cy="457061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902245" y="1455165"/>
            <a:ext cx="7532049" cy="2462213"/>
            <a:chOff x="2130424" y="3794205"/>
            <a:chExt cx="7532049" cy="2462213"/>
          </a:xfrm>
        </p:grpSpPr>
        <p:sp>
          <p:nvSpPr>
            <p:cNvPr id="58" name="矩形 57"/>
            <p:cNvSpPr/>
            <p:nvPr/>
          </p:nvSpPr>
          <p:spPr>
            <a:xfrm>
              <a:off x="2130424" y="3794205"/>
              <a:ext cx="7532049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1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：初始化               ，           ，        ，       ，  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,     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    ； 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……</a:t>
              </a: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4(E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)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计算目标函数，并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更新冗余实体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和关系的向量表示：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……</a:t>
              </a: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8(M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)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：计算目标函数，并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更新非冗余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实体和关系的向量表示：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……</a:t>
              </a:r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  <a:p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  <p:graphicFrame>
          <p:nvGraphicFramePr>
            <p:cNvPr id="60" name="对象 59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97637" y="3816350"/>
            <a:ext cx="7651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0" name="Equation" r:id="rId6" imgW="583920" imgH="228600" progId="Equation.DSMT4">
                    <p:embed/>
                  </p:oleObj>
                </mc:Choice>
                <mc:Fallback>
                  <p:oleObj name="Equation" r:id="rId6" imgW="583920" imgH="228600" progId="Equation.DSMT4">
                    <p:embed/>
                    <p:pic>
                      <p:nvPicPr>
                        <p:cNvPr id="85" name="对象 8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7637" y="3816350"/>
                          <a:ext cx="76517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21554" y="3817618"/>
            <a:ext cx="54768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1" name="Equation" r:id="rId8" imgW="419040" imgH="228600" progId="Equation.DSMT4">
                    <p:embed/>
                  </p:oleObj>
                </mc:Choice>
                <mc:Fallback>
                  <p:oleObj name="Equation" r:id="rId8" imgW="419040" imgH="228600" progId="Equation.DSMT4">
                    <p:embed/>
                    <p:pic>
                      <p:nvPicPr>
                        <p:cNvPr id="86" name="对象 8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21554" y="3817618"/>
                          <a:ext cx="547688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17357" y="3828731"/>
            <a:ext cx="4318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2" name="Equation" r:id="rId10" imgW="330120" imgH="177480" progId="Equation.DSMT4">
                    <p:embed/>
                  </p:oleObj>
                </mc:Choice>
                <mc:Fallback>
                  <p:oleObj name="Equation" r:id="rId10" imgW="330120" imgH="177480" progId="Equation.DSMT4">
                    <p:embed/>
                    <p:pic>
                      <p:nvPicPr>
                        <p:cNvPr id="88" name="对象 8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317357" y="3828731"/>
                          <a:ext cx="43180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885258" y="3850956"/>
            <a:ext cx="182562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3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89" name="对象 8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885258" y="3850956"/>
                          <a:ext cx="182562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358985" y="3890251"/>
            <a:ext cx="365125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4" name="Equation" r:id="rId14" imgW="279360" imgH="164880" progId="Equation.DSMT4">
                    <p:embed/>
                  </p:oleObj>
                </mc:Choice>
                <mc:Fallback>
                  <p:oleObj name="Equation" r:id="rId14" imgW="279360" imgH="164880" progId="Equation.DSMT4">
                    <p:embed/>
                    <p:pic>
                      <p:nvPicPr>
                        <p:cNvPr id="90" name="对象 8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58985" y="3890251"/>
                          <a:ext cx="365125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15575" y="3849368"/>
            <a:ext cx="2317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5" name="Equation" r:id="rId16" imgW="177480" imgH="177480" progId="Equation.DSMT4">
                    <p:embed/>
                  </p:oleObj>
                </mc:Choice>
                <mc:Fallback>
                  <p:oleObj name="Equation" r:id="rId16" imgW="177480" imgH="177480" progId="Equation.DSMT4">
                    <p:embed/>
                    <p:pic>
                      <p:nvPicPr>
                        <p:cNvPr id="91" name="对象 9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15575" y="3849368"/>
                          <a:ext cx="23177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000836" y="3817618"/>
            <a:ext cx="665162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6" name="Equation" r:id="rId18" imgW="507960" imgH="228600" progId="Equation.DSMT4">
                    <p:embed/>
                  </p:oleObj>
                </mc:Choice>
                <mc:Fallback>
                  <p:oleObj name="Equation" r:id="rId18" imgW="507960" imgH="228600" progId="Equation.DSMT4">
                    <p:embed/>
                    <p:pic>
                      <p:nvPicPr>
                        <p:cNvPr id="92" name="对象 9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000836" y="3817618"/>
                          <a:ext cx="665162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04560"/>
                </p:ext>
              </p:extLst>
            </p:nvPr>
          </p:nvGraphicFramePr>
          <p:xfrm>
            <a:off x="3048818" y="4562073"/>
            <a:ext cx="46164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7" name="Equation" r:id="rId20" imgW="3530520" imgH="291960" progId="Equation.DSMT4">
                    <p:embed/>
                  </p:oleObj>
                </mc:Choice>
                <mc:Fallback>
                  <p:oleObj name="Equation" r:id="rId20" imgW="3530520" imgH="291960" progId="Equation.DSMT4">
                    <p:embed/>
                    <p:pic>
                      <p:nvPicPr>
                        <p:cNvPr id="97" name="对象 9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048818" y="4562073"/>
                          <a:ext cx="4616450" cy="36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926199"/>
                </p:ext>
              </p:extLst>
            </p:nvPr>
          </p:nvGraphicFramePr>
          <p:xfrm>
            <a:off x="3048818" y="5426040"/>
            <a:ext cx="45672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18" name="Equation" r:id="rId22" imgW="3492360" imgH="304560" progId="Equation.DSMT4">
                    <p:embed/>
                  </p:oleObj>
                </mc:Choice>
                <mc:Fallback>
                  <p:oleObj name="Equation" r:id="rId22" imgW="3492360" imgH="304560" progId="Equation.DSMT4">
                    <p:embed/>
                    <p:pic>
                      <p:nvPicPr>
                        <p:cNvPr id="105" name="对象 10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48818" y="5426040"/>
                          <a:ext cx="4567237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902245" y="3963922"/>
            <a:ext cx="7532049" cy="2462213"/>
            <a:chOff x="3902245" y="3963922"/>
            <a:chExt cx="7532049" cy="2462213"/>
          </a:xfrm>
        </p:grpSpPr>
        <p:grpSp>
          <p:nvGrpSpPr>
            <p:cNvPr id="99" name="组合 98"/>
            <p:cNvGrpSpPr/>
            <p:nvPr/>
          </p:nvGrpSpPr>
          <p:grpSpPr>
            <a:xfrm>
              <a:off x="3902245" y="3963922"/>
              <a:ext cx="7532049" cy="2462213"/>
              <a:chOff x="2130424" y="3794205"/>
              <a:chExt cx="7532049" cy="2462213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2130424" y="3794205"/>
                <a:ext cx="7532049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1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：初始化           ，          ，          ，            ，        ，  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,     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，     ； </a:t>
                </a:r>
                <a:endPara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……</a:t>
                </a:r>
              </a:p>
              <a:p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4(E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)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：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计算目标函数，并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更新冗余实体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和关系的向量表示：</a:t>
                </a:r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……</a:t>
                </a:r>
              </a:p>
              <a:p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8(M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)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：计算目标函数，并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更新非冗余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实体和关系的向量表示：</a:t>
                </a:r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……</a:t>
                </a:r>
                <a:endPara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  <a:p>
                <a:endPara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</p:txBody>
          </p:sp>
          <p:graphicFrame>
            <p:nvGraphicFramePr>
              <p:cNvPr id="103" name="对象 102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7015526"/>
                  </p:ext>
                </p:extLst>
              </p:nvPr>
            </p:nvGraphicFramePr>
            <p:xfrm>
              <a:off x="3232567" y="3815796"/>
              <a:ext cx="500062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19" name="Equation" r:id="rId24" imgW="380880" imgH="228600" progId="Equation.DSMT4">
                      <p:embed/>
                    </p:oleObj>
                  </mc:Choice>
                  <mc:Fallback>
                    <p:oleObj name="Equation" r:id="rId24" imgW="380880" imgH="228600" progId="Equation.DSMT4">
                      <p:embed/>
                      <p:pic>
                        <p:nvPicPr>
                          <p:cNvPr id="60" name="对象 5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232567" y="3815796"/>
                            <a:ext cx="500062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对象 109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4374338"/>
                  </p:ext>
                </p:extLst>
              </p:nvPr>
            </p:nvGraphicFramePr>
            <p:xfrm>
              <a:off x="3814604" y="3817618"/>
              <a:ext cx="547688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0" name="Equation" r:id="rId8" imgW="419040" imgH="228600" progId="Equation.DSMT4">
                      <p:embed/>
                    </p:oleObj>
                  </mc:Choice>
                  <mc:Fallback>
                    <p:oleObj name="Equation" r:id="rId8" imgW="419040" imgH="228600" progId="Equation.DSMT4">
                      <p:embed/>
                      <p:pic>
                        <p:nvPicPr>
                          <p:cNvPr id="61" name="对象 60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814604" y="3817618"/>
                            <a:ext cx="547688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对象 110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527855"/>
                  </p:ext>
                </p:extLst>
              </p:nvPr>
            </p:nvGraphicFramePr>
            <p:xfrm>
              <a:off x="5922859" y="3829812"/>
              <a:ext cx="431800" cy="222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1" name="Equation" r:id="rId26" imgW="330120" imgH="177480" progId="Equation.DSMT4">
                      <p:embed/>
                    </p:oleObj>
                  </mc:Choice>
                  <mc:Fallback>
                    <p:oleObj name="Equation" r:id="rId26" imgW="330120" imgH="177480" progId="Equation.DSMT4">
                      <p:embed/>
                      <p:pic>
                        <p:nvPicPr>
                          <p:cNvPr id="62" name="对象 6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922859" y="3829812"/>
                            <a:ext cx="431800" cy="222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对象 111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8409901"/>
                  </p:ext>
                </p:extLst>
              </p:nvPr>
            </p:nvGraphicFramePr>
            <p:xfrm>
              <a:off x="6490760" y="3852037"/>
              <a:ext cx="182562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2" name="Equation" r:id="rId12" imgW="139680" imgH="164880" progId="Equation.DSMT4">
                      <p:embed/>
                    </p:oleObj>
                  </mc:Choice>
                  <mc:Fallback>
                    <p:oleObj name="Equation" r:id="rId12" imgW="139680" imgH="164880" progId="Equation.DSMT4">
                      <p:embed/>
                      <p:pic>
                        <p:nvPicPr>
                          <p:cNvPr id="63" name="对象 62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490760" y="3852037"/>
                            <a:ext cx="182562" cy="206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3285116"/>
                  </p:ext>
                </p:extLst>
              </p:nvPr>
            </p:nvGraphicFramePr>
            <p:xfrm>
              <a:off x="7041487" y="3891332"/>
              <a:ext cx="365125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3" name="Equation" r:id="rId27" imgW="279360" imgH="164880" progId="Equation.DSMT4">
                      <p:embed/>
                    </p:oleObj>
                  </mc:Choice>
                  <mc:Fallback>
                    <p:oleObj name="Equation" r:id="rId27" imgW="279360" imgH="164880" progId="Equation.DSMT4">
                      <p:embed/>
                      <p:pic>
                        <p:nvPicPr>
                          <p:cNvPr id="64" name="对象 63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041487" y="3891332"/>
                            <a:ext cx="365125" cy="206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" name="对象 113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4735094"/>
                  </p:ext>
                </p:extLst>
              </p:nvPr>
            </p:nvGraphicFramePr>
            <p:xfrm>
              <a:off x="6749952" y="3850449"/>
              <a:ext cx="231775" cy="222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4" name="Equation" r:id="rId16" imgW="177480" imgH="177480" progId="Equation.DSMT4">
                      <p:embed/>
                    </p:oleObj>
                  </mc:Choice>
                  <mc:Fallback>
                    <p:oleObj name="Equation" r:id="rId16" imgW="177480" imgH="177480" progId="Equation.DSMT4">
                      <p:embed/>
                      <p:pic>
                        <p:nvPicPr>
                          <p:cNvPr id="65" name="对象 64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6749952" y="3850449"/>
                            <a:ext cx="231775" cy="222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对象 115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585073"/>
                  </p:ext>
                </p:extLst>
              </p:nvPr>
            </p:nvGraphicFramePr>
            <p:xfrm>
              <a:off x="2973217" y="4538808"/>
              <a:ext cx="4768850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5" name="Equation" r:id="rId28" imgW="3644640" imgH="330120" progId="Equation.DSMT4">
                      <p:embed/>
                    </p:oleObj>
                  </mc:Choice>
                  <mc:Fallback>
                    <p:oleObj name="Equation" r:id="rId28" imgW="3644640" imgH="330120" progId="Equation.DSMT4">
                      <p:embed/>
                      <p:pic>
                        <p:nvPicPr>
                          <p:cNvPr id="70" name="对象 6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973217" y="4538808"/>
                            <a:ext cx="4768850" cy="412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116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2803787"/>
                  </p:ext>
                </p:extLst>
              </p:nvPr>
            </p:nvGraphicFramePr>
            <p:xfrm>
              <a:off x="2577929" y="5418283"/>
              <a:ext cx="551180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226" name="Equation" r:id="rId30" imgW="4216320" imgH="317160" progId="Equation.DSMT4">
                      <p:embed/>
                    </p:oleObj>
                  </mc:Choice>
                  <mc:Fallback>
                    <p:oleObj name="Equation" r:id="rId30" imgW="4216320" imgH="317160" progId="Equation.DSMT4">
                      <p:embed/>
                      <p:pic>
                        <p:nvPicPr>
                          <p:cNvPr id="75" name="对象 74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2577929" y="5418283"/>
                            <a:ext cx="5511800" cy="396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1" name="对象 12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312278"/>
                </p:ext>
              </p:extLst>
            </p:nvPr>
          </p:nvGraphicFramePr>
          <p:xfrm>
            <a:off x="6262688" y="3978961"/>
            <a:ext cx="563562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7" name="Equation" r:id="rId32" imgW="431640" imgH="241200" progId="Equation.DSMT4">
                    <p:embed/>
                  </p:oleObj>
                </mc:Choice>
                <mc:Fallback>
                  <p:oleObj name="Equation" r:id="rId32" imgW="431640" imgH="241200" progId="Equation.DSMT4">
                    <p:embed/>
                    <p:pic>
                      <p:nvPicPr>
                        <p:cNvPr id="110" name="对象 10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6262688" y="3978961"/>
                          <a:ext cx="563562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650292"/>
                </p:ext>
              </p:extLst>
            </p:nvPr>
          </p:nvGraphicFramePr>
          <p:xfrm>
            <a:off x="7044725" y="3977379"/>
            <a:ext cx="563562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8" name="Equation" r:id="rId34" imgW="431640" imgH="241200" progId="Equation.DSMT4">
                    <p:embed/>
                  </p:oleObj>
                </mc:Choice>
                <mc:Fallback>
                  <p:oleObj name="Equation" r:id="rId34" imgW="431640" imgH="241200" progId="Equation.DSMT4">
                    <p:embed/>
                    <p:pic>
                      <p:nvPicPr>
                        <p:cNvPr id="121" name="对象 12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044725" y="3977379"/>
                          <a:ext cx="563562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线形标注 1 2"/>
          <p:cNvSpPr/>
          <p:nvPr/>
        </p:nvSpPr>
        <p:spPr>
          <a:xfrm>
            <a:off x="9410750" y="4110654"/>
            <a:ext cx="2380774" cy="405416"/>
          </a:xfrm>
          <a:prstGeom prst="borderCallout1">
            <a:avLst>
              <a:gd name="adj1" fmla="val 48978"/>
              <a:gd name="adj2" fmla="val -18"/>
              <a:gd name="adj3" fmla="val 142728"/>
              <a:gd name="adj4" fmla="val -224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潜在语义</a:t>
            </a:r>
            <a:r>
              <a:rPr lang="zh-CN" altLang="en-US" dirty="0"/>
              <a:t>嵌入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隐变量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3" name="线形标注 1 122"/>
          <p:cNvSpPr/>
          <p:nvPr/>
        </p:nvSpPr>
        <p:spPr>
          <a:xfrm>
            <a:off x="9404823" y="1685266"/>
            <a:ext cx="2380774" cy="405416"/>
          </a:xfrm>
          <a:prstGeom prst="borderCallout1">
            <a:avLst>
              <a:gd name="adj1" fmla="val 48978"/>
              <a:gd name="adj2" fmla="val -18"/>
              <a:gd name="adj3" fmla="val 147379"/>
              <a:gd name="adj4" fmla="val -826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冗余实体</a:t>
            </a:r>
            <a:r>
              <a:rPr lang="en-US" altLang="zh-CN" dirty="0" smtClean="0"/>
              <a:t>(</a:t>
            </a:r>
            <a:r>
              <a:rPr lang="zh-CN" altLang="en-US" dirty="0" smtClean="0"/>
              <a:t>隐变量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19" name="波形 18"/>
          <p:cNvSpPr/>
          <p:nvPr/>
        </p:nvSpPr>
        <p:spPr>
          <a:xfrm rot="665120">
            <a:off x="3680121" y="933210"/>
            <a:ext cx="4284217" cy="3056042"/>
          </a:xfrm>
          <a:prstGeom prst="wave">
            <a:avLst/>
          </a:prstGeom>
          <a:blipFill dpi="0" rotWithShape="1">
            <a:blip r:embed="rId6">
              <a:alphaModFix amt="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098367" y="2207314"/>
            <a:ext cx="36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948A54"/>
                </a:solidFill>
              </a:rPr>
              <a:t>1 </a:t>
            </a:r>
            <a:r>
              <a:rPr lang="zh-CN" altLang="en-US" sz="3200" dirty="0">
                <a:solidFill>
                  <a:srgbClr val="948A54"/>
                </a:solidFill>
              </a:rPr>
              <a:t>绪论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实验</a:t>
            </a:r>
            <a:r>
              <a:rPr lang="zh-CN" altLang="en-US" sz="2400" b="1" dirty="0"/>
              <a:t>设计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54672" y="1467036"/>
            <a:ext cx="8967519" cy="2096489"/>
            <a:chOff x="527684" y="1407160"/>
            <a:chExt cx="8967519" cy="2096489"/>
          </a:xfrm>
        </p:grpSpPr>
        <p:sp>
          <p:nvSpPr>
            <p:cNvPr id="12" name="文本框 11"/>
            <p:cNvSpPr txBox="1"/>
            <p:nvPr/>
          </p:nvSpPr>
          <p:spPr>
            <a:xfrm>
              <a:off x="527685" y="1407160"/>
              <a:ext cx="2295821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实验数据：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FB15K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684" y="1840813"/>
              <a:ext cx="896751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实验</a:t>
              </a:r>
              <a:r>
                <a:rPr lang="zh-CN" altLang="en-US" dirty="0">
                  <a:ea typeface="+mn-lt"/>
                  <a:cs typeface="+mn-lt"/>
                  <a:sym typeface="+mn-ea"/>
                </a:rPr>
                <a:t>环境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r>
                <a:rPr lang="en-US" altLang="zh-CN" dirty="0"/>
                <a:t>64GB</a:t>
              </a:r>
              <a:r>
                <a:rPr lang="zh-CN" altLang="en-US" dirty="0"/>
                <a:t>内存和</a:t>
              </a:r>
              <a:r>
                <a:rPr lang="en-US" altLang="zh-CN" dirty="0" err="1"/>
                <a:t>TiTAN</a:t>
              </a:r>
              <a:r>
                <a:rPr lang="en-US" altLang="zh-CN" dirty="0"/>
                <a:t> XP GPU </a:t>
              </a:r>
              <a:r>
                <a:rPr lang="zh-CN" altLang="en-US" dirty="0"/>
                <a:t>的</a:t>
              </a:r>
              <a:r>
                <a:rPr lang="en-US" altLang="zh-CN" dirty="0"/>
                <a:t>Intel Xeon(R) Silver 4114 CPU </a:t>
              </a:r>
              <a:r>
                <a:rPr lang="zh-CN" altLang="en-US" dirty="0"/>
                <a:t>的个人工作站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7684" y="2271981"/>
              <a:ext cx="41873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>
                  <a:ea typeface="+mn-lt"/>
                  <a:cs typeface="+mn-lt"/>
                  <a:sym typeface="+mn-ea"/>
                </a:rPr>
                <a:t>原始方法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TransE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TransH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TransD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7684" y="2703149"/>
              <a:ext cx="595708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改进方法：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TransE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-DEM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TransH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-DEM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TransD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-DEM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7684" y="3134317"/>
              <a:ext cx="168507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>
                  <a:ea typeface="+mn-lt"/>
                  <a:cs typeface="+mn-lt"/>
                  <a:sym typeface="+mn-ea"/>
                </a:rPr>
                <a:t>实验参数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59778"/>
              </p:ext>
            </p:extLst>
          </p:nvPr>
        </p:nvGraphicFramePr>
        <p:xfrm>
          <a:off x="2633980" y="3263045"/>
          <a:ext cx="310692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250947412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727815632"/>
                    </a:ext>
                  </a:extLst>
                </a:gridCol>
              </a:tblGrid>
              <a:tr h="2526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参数名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参数值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16639"/>
                  </a:ext>
                </a:extLst>
              </a:tr>
              <a:tr h="20247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{0.1,0.2,0.3}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33424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{0.1,0.2,0.3}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67972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{100,200,300}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7599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{3,4,5}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80112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{10,15,20,25}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21288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{50,100,200,300}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53463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{50,100,200,300}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7311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{“SGD”,</a:t>
                      </a:r>
                      <a:r>
                        <a:rPr lang="zh-CN" altLang="en-US" sz="1400" dirty="0" smtClean="0"/>
                        <a:t>“</a:t>
                      </a:r>
                      <a:r>
                        <a:rPr lang="en-US" altLang="zh-CN" sz="1400" dirty="0" smtClean="0"/>
                        <a:t>Adam”}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81707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100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07447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50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3880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05124" y="3545237"/>
            <a:ext cx="1017587" cy="3069362"/>
            <a:chOff x="2377103" y="3884605"/>
            <a:chExt cx="1017587" cy="306936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744978" y="3884605"/>
            <a:ext cx="283972" cy="365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6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44978" y="3884605"/>
                          <a:ext cx="283972" cy="3651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1688718"/>
                </p:ext>
              </p:extLst>
            </p:nvPr>
          </p:nvGraphicFramePr>
          <p:xfrm>
            <a:off x="2733497" y="4149128"/>
            <a:ext cx="3048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7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19" name="对象 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33497" y="4149128"/>
                          <a:ext cx="304800" cy="363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57356"/>
                </p:ext>
              </p:extLst>
            </p:nvPr>
          </p:nvGraphicFramePr>
          <p:xfrm>
            <a:off x="2766695" y="4532580"/>
            <a:ext cx="223837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8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20" name="对象 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66695" y="4532580"/>
                          <a:ext cx="223837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003656"/>
                </p:ext>
              </p:extLst>
            </p:nvPr>
          </p:nvGraphicFramePr>
          <p:xfrm>
            <a:off x="2654775" y="5173756"/>
            <a:ext cx="44767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9" name="Equation" r:id="rId11" imgW="279360" imgH="164880" progId="Equation.DSMT4">
                    <p:embed/>
                  </p:oleObj>
                </mc:Choice>
                <mc:Fallback>
                  <p:oleObj name="Equation" r:id="rId11" imgW="279360" imgH="164880" progId="Equation.DSMT4">
                    <p:embed/>
                    <p:pic>
                      <p:nvPicPr>
                        <p:cNvPr id="22" name="对象 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4775" y="5173756"/>
                          <a:ext cx="447675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3616416"/>
                </p:ext>
              </p:extLst>
            </p:nvPr>
          </p:nvGraphicFramePr>
          <p:xfrm>
            <a:off x="2377103" y="6046069"/>
            <a:ext cx="10175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0" name="Equation" r:id="rId13" imgW="634680" imgH="190440" progId="Equation.DSMT4">
                    <p:embed/>
                  </p:oleObj>
                </mc:Choice>
                <mc:Fallback>
                  <p:oleObj name="Equation" r:id="rId13" imgW="634680" imgH="190440" progId="Equation.DSMT4">
                    <p:embed/>
                    <p:pic>
                      <p:nvPicPr>
                        <p:cNvPr id="24" name="对象 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77103" y="6046069"/>
                          <a:ext cx="1017587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086196"/>
                </p:ext>
              </p:extLst>
            </p:nvPr>
          </p:nvGraphicFramePr>
          <p:xfrm>
            <a:off x="2733497" y="6351215"/>
            <a:ext cx="223838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1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25" name="对象 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33497" y="6351215"/>
                          <a:ext cx="223838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1981824"/>
                </p:ext>
              </p:extLst>
            </p:nvPr>
          </p:nvGraphicFramePr>
          <p:xfrm>
            <a:off x="2746610" y="4850763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2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6610" y="4850763"/>
                          <a:ext cx="203200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0469210"/>
                </p:ext>
              </p:extLst>
            </p:nvPr>
          </p:nvGraphicFramePr>
          <p:xfrm>
            <a:off x="2700381" y="6669804"/>
            <a:ext cx="284163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3" name="Equation" r:id="rId19" imgW="177480" imgH="177480" progId="Equation.DSMT4">
                    <p:embed/>
                  </p:oleObj>
                </mc:Choice>
                <mc:Fallback>
                  <p:oleObj name="Equation" r:id="rId19" imgW="177480" imgH="17748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00381" y="6669804"/>
                          <a:ext cx="284163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68841"/>
              </p:ext>
            </p:extLst>
          </p:nvPr>
        </p:nvGraphicFramePr>
        <p:xfrm>
          <a:off x="3066669" y="5057712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4" name="Equation" r:id="rId21" imgW="291960" imgH="228600" progId="Equation.DSMT4">
                  <p:embed/>
                </p:oleObj>
              </mc:Choice>
              <mc:Fallback>
                <p:oleObj name="Equation" r:id="rId21" imgW="291960" imgH="2286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66669" y="5057712"/>
                        <a:ext cx="4667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65433"/>
              </p:ext>
            </p:extLst>
          </p:nvPr>
        </p:nvGraphicFramePr>
        <p:xfrm>
          <a:off x="3063746" y="5362287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5" name="Equation" r:id="rId23" imgW="291960" imgH="228600" progId="Equation.DSMT4">
                  <p:embed/>
                </p:oleObj>
              </mc:Choice>
              <mc:Fallback>
                <p:oleObj name="Equation" r:id="rId23" imgW="291960" imgH="22860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63746" y="5362287"/>
                        <a:ext cx="4667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729379" y="3175905"/>
            <a:ext cx="168507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ea typeface="+mn-lt"/>
                <a:cs typeface="+mn-lt"/>
                <a:sym typeface="+mn-ea"/>
              </a:rPr>
              <a:t>评估指标：</a:t>
            </a:r>
            <a:endParaRPr lang="zh-CN" altLang="en-US" dirty="0">
              <a:ea typeface="+mn-lt"/>
              <a:cs typeface="+mn-lt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19845" y="3154437"/>
            <a:ext cx="51748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ea typeface="+mn-lt"/>
                <a:cs typeface="+mn-lt"/>
                <a:sym typeface="+mn-ea"/>
              </a:rPr>
              <a:t>MR/FMR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：预测排序的平均值，⬇</a:t>
            </a:r>
            <a:endParaRPr lang="en-US" altLang="zh-CN" dirty="0" smtClean="0">
              <a:ea typeface="+mn-lt"/>
              <a:cs typeface="+mn-lt"/>
              <a:sym typeface="+mn-ea"/>
            </a:endParaRPr>
          </a:p>
          <a:p>
            <a:r>
              <a:rPr lang="en-US" altLang="zh-CN" dirty="0" smtClean="0">
                <a:ea typeface="+mn-lt"/>
                <a:cs typeface="+mn-lt"/>
                <a:sym typeface="+mn-ea"/>
              </a:rPr>
              <a:t>Hit@10/FHit@10 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：预测排序在前</a:t>
            </a:r>
            <a:r>
              <a:rPr lang="en-US" altLang="zh-CN" dirty="0" smtClean="0">
                <a:ea typeface="+mn-lt"/>
                <a:cs typeface="+mn-lt"/>
                <a:sym typeface="+mn-ea"/>
              </a:rPr>
              <a:t>10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的百分比，⬆</a:t>
            </a:r>
            <a:endParaRPr lang="en-US" altLang="zh-CN" dirty="0" smtClean="0">
              <a:ea typeface="+mn-lt"/>
              <a:cs typeface="+mn-lt"/>
              <a:sym typeface="+mn-ea"/>
            </a:endParaRPr>
          </a:p>
          <a:p>
            <a:r>
              <a:rPr lang="en-US" altLang="zh-CN" dirty="0" smtClean="0">
                <a:ea typeface="+mn-lt"/>
                <a:cs typeface="+mn-lt"/>
                <a:sym typeface="+mn-ea"/>
              </a:rPr>
              <a:t>MRR/FMRR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：预测排序的倒数的平均值，⬆</a:t>
            </a:r>
            <a:r>
              <a:rPr lang="en-US" altLang="zh-CN" dirty="0" smtClean="0">
                <a:ea typeface="+mn-lt"/>
                <a:cs typeface="+mn-lt"/>
                <a:sym typeface="+mn-ea"/>
              </a:rPr>
              <a:t>            </a:t>
            </a:r>
            <a:endParaRPr lang="zh-CN" altLang="en-US" dirty="0">
              <a:ea typeface="+mn-lt"/>
              <a:cs typeface="+mn-lt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6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实验结果</a:t>
            </a:r>
            <a:r>
              <a:rPr lang="en-US" altLang="zh-CN" sz="2400" b="1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7685" y="1407160"/>
            <a:ext cx="801854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>
                <a:ea typeface="+mn-lt"/>
                <a:cs typeface="+mn-lt"/>
                <a:sym typeface="+mn-ea"/>
              </a:rPr>
              <a:t>原始方法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与改进方法</a:t>
            </a:r>
            <a:r>
              <a:rPr lang="en-US" altLang="zh-CN" sz="2000" dirty="0" smtClean="0">
                <a:ea typeface="+mn-lt"/>
                <a:cs typeface="+mn-lt"/>
                <a:sym typeface="+mn-ea"/>
              </a:rPr>
              <a:t>DEM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进行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链接预测任务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实验对比，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结果如下：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4673123"/>
              </p:ext>
            </p:extLst>
          </p:nvPr>
        </p:nvGraphicFramePr>
        <p:xfrm>
          <a:off x="751840" y="1811655"/>
          <a:ext cx="10701655" cy="364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TransE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224.81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129.40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0.248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0.418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0.498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dirty="0"/>
                        <a:t>0.658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sym typeface="+mn-ea"/>
                        </a:rPr>
                        <a:t>Tr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sym typeface="+mn-ea"/>
                        </a:rPr>
                        <a:t>ansE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-DEM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202.18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105.53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0.256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0.421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0.500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0.666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TransH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sym typeface="+mn-ea"/>
                        </a:rPr>
                        <a:t>221.45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126.64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0.495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0.657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sym typeface="+mn-ea"/>
                        </a:rPr>
                        <a:t>TransH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-DEM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222.94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125.78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0.258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0.431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0.504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0.668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TransD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sym typeface="+mn-ea"/>
                        </a:rPr>
                        <a:t>221.82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126.62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0.660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sym typeface="+mn-ea"/>
                        </a:rPr>
                        <a:t>TransD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-DEM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228.43</a:t>
                      </a:r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132.53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0.257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0.427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0.501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0.663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1840" y="5463540"/>
            <a:ext cx="2877711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注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：红色代表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一组中更好的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结果。</a:t>
            </a:r>
            <a:endParaRPr lang="zh-CN" alt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945" y="5846305"/>
            <a:ext cx="111486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DEM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方法在大多数指标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上优于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原始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方法，能够提高正确三元组的整体预测排序，提高预测的准确性。</a:t>
            </a:r>
            <a:endParaRPr lang="en-US" altLang="zh-CN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证实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了</a:t>
            </a:r>
            <a:r>
              <a:rPr lang="en-US" altLang="zh-CN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DEM</a:t>
            </a:r>
            <a:r>
              <a:rPr lang="zh-CN" altLang="en-US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方法的有效性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；</a:t>
            </a:r>
            <a:endParaRPr lang="en-US" altLang="zh-CN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实验</a:t>
            </a:r>
            <a:r>
              <a:rPr lang="zh-CN" altLang="en-US" sz="2400" b="1" dirty="0"/>
              <a:t>结果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00100" y="1459230"/>
            <a:ext cx="540404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将测试集</a:t>
            </a:r>
            <a:r>
              <a:rPr lang="zh-CN" altLang="en-US" sz="2000" dirty="0" smtClean="0">
                <a:sym typeface="+mn-ea"/>
              </a:rPr>
              <a:t>分为非</a:t>
            </a:r>
            <a:r>
              <a:rPr lang="zh-CN" altLang="en-US" sz="2000" dirty="0">
                <a:sym typeface="+mn-ea"/>
              </a:rPr>
              <a:t>长尾测试</a:t>
            </a:r>
            <a:r>
              <a:rPr lang="zh-CN" altLang="en-US" sz="2000" dirty="0" smtClean="0">
                <a:sym typeface="+mn-ea"/>
              </a:rPr>
              <a:t>集和</a:t>
            </a:r>
            <a:r>
              <a:rPr lang="zh-CN" altLang="en-US" sz="2000" dirty="0">
                <a:sym typeface="+mn-ea"/>
              </a:rPr>
              <a:t>长尾测试</a:t>
            </a:r>
            <a:r>
              <a:rPr lang="zh-CN" altLang="en-US" sz="2000" dirty="0" smtClean="0">
                <a:sym typeface="+mn-ea"/>
              </a:rPr>
              <a:t>集。</a:t>
            </a:r>
            <a:endParaRPr lang="zh-CN" altLang="en-US" sz="2000" dirty="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0330370"/>
              </p:ext>
            </p:extLst>
          </p:nvPr>
        </p:nvGraphicFramePr>
        <p:xfrm>
          <a:off x="29210" y="2337435"/>
          <a:ext cx="6370955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/>
                        <a:t>TransE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u="none" dirty="0"/>
                        <a:t>203.17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u="none" dirty="0"/>
                        <a:t>119.80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0.250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0.427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0.515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0.674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</a:t>
                      </a:r>
                      <a:r>
                        <a:rPr lang="zh-CN" altLang="en-US" sz="1800">
                          <a:sym typeface="+mn-ea"/>
                        </a:rPr>
                        <a:t>ansE</a:t>
                      </a:r>
                      <a:r>
                        <a:rPr lang="en-US" altLang="zh-CN" sz="1800">
                          <a:sym typeface="+mn-ea"/>
                        </a:rPr>
                        <a:t>-DEM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180.56</a:t>
                      </a:r>
                      <a:endParaRPr lang="en-US" altLang="zh-CN" sz="18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97.69</a:t>
                      </a:r>
                      <a:endParaRPr lang="en-US" altLang="zh-CN" sz="18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0.429</a:t>
                      </a:r>
                      <a:endParaRPr lang="en-US" altLang="zh-CN" sz="18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0.517</a:t>
                      </a:r>
                      <a:endParaRPr lang="en-US" altLang="zh-CN" sz="18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0.679</a:t>
                      </a:r>
                      <a:endParaRPr lang="en-US" altLang="zh-CN" sz="18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TransH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200.73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117.56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0.671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TransH-DEM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200.86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117.53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0.261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0.438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0.521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0.682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TransD</a:t>
                      </a: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199.81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116.63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0.249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0.676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TransD-DEM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208.94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126.57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0.259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0.432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0.517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0.675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1383189"/>
              </p:ext>
            </p:extLst>
          </p:nvPr>
        </p:nvGraphicFramePr>
        <p:xfrm>
          <a:off x="6320653" y="2337435"/>
          <a:ext cx="5873750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MR↓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u="none" dirty="0"/>
                        <a:t>438.86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u="none" dirty="0"/>
                        <a:t>224.38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b="0" u="none" dirty="0">
                          <a:solidFill>
                            <a:srgbClr val="FF0000"/>
                          </a:solidFill>
                        </a:rPr>
                        <a:t>0.219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0.328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0.329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u="none" dirty="0"/>
                        <a:t>0.504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416.08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183.15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0.215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0.340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0.332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0.530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426.43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216.45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0.331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0.332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 smtClean="0"/>
                        <a:t>441.35</a:t>
                      </a:r>
                      <a:endParaRPr lang="zh-CN" altLang="en-US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207.40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0.229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0.363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0.336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0.534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439.65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225.48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0.326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0.325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0.507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421.33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191.45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0.236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0.372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0.342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>
                          <a:solidFill>
                            <a:srgbClr val="FF0000"/>
                          </a:solidFill>
                        </a:rPr>
                        <a:t>0.549</a:t>
                      </a:r>
                      <a:endParaRPr lang="zh-CN" altLang="en-US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10686" y="1961508"/>
            <a:ext cx="172354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非长尾测试</a:t>
            </a:r>
            <a:r>
              <a:rPr lang="zh-CN" altLang="en-US" sz="2000" dirty="0" smtClean="0">
                <a:sym typeface="+mn-ea"/>
              </a:rPr>
              <a:t>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11463" y="2000219"/>
            <a:ext cx="146706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长尾测试</a:t>
            </a:r>
            <a:r>
              <a:rPr lang="zh-CN" altLang="en-US" sz="2000" dirty="0" smtClean="0">
                <a:sym typeface="+mn-ea"/>
              </a:rPr>
              <a:t>集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00101" y="5565349"/>
            <a:ext cx="9804952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en-US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DEM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方法对</a:t>
            </a:r>
            <a:r>
              <a:rPr lang="zh-CN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非长尾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数据有较好的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提升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结果</a:t>
            </a:r>
            <a:r>
              <a:rPr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DEM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</a:t>
            </a:r>
            <a:r>
              <a:rPr lang="zh-CN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长尾</a:t>
            </a:r>
            <a:r>
              <a:rPr dirty="0" err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数据上也取得了更好的结果</a:t>
            </a:r>
            <a:r>
              <a:rPr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，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甚至在部分指标上的增长比非长尾数据的增长还多，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表明</a:t>
            </a:r>
            <a:r>
              <a:rPr lang="en-US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DEM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能够</a:t>
            </a:r>
            <a:r>
              <a:rPr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进一步提高</a:t>
            </a:r>
            <a:r>
              <a:rPr lang="zh-CN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长尾</a:t>
            </a:r>
            <a:r>
              <a:rPr dirty="0" err="1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数据的补全性能</a:t>
            </a:r>
            <a:r>
              <a:rPr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10" name="波形 9"/>
          <p:cNvSpPr/>
          <p:nvPr/>
        </p:nvSpPr>
        <p:spPr>
          <a:xfrm rot="665120">
            <a:off x="3680120" y="1062706"/>
            <a:ext cx="4284217" cy="3056042"/>
          </a:xfrm>
          <a:prstGeom prst="wave">
            <a:avLst/>
          </a:prstGeom>
          <a:blipFill dpi="0" rotWithShape="1">
            <a:blip r:embed="rId5">
              <a:alphaModFix amt="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060051" y="2052118"/>
            <a:ext cx="3746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48A54"/>
                </a:solidFill>
              </a:rPr>
              <a:t>4 </a:t>
            </a:r>
            <a:r>
              <a:rPr lang="zh-CN" altLang="en-US" sz="3200" dirty="0" smtClean="0">
                <a:solidFill>
                  <a:srgbClr val="948A54"/>
                </a:solidFill>
              </a:rPr>
              <a:t>引入相似度计算的</a:t>
            </a:r>
            <a:r>
              <a:rPr lang="en-US" altLang="zh-CN" sz="3200" dirty="0" smtClean="0">
                <a:solidFill>
                  <a:srgbClr val="948A54"/>
                </a:solidFill>
              </a:rPr>
              <a:t>DEM</a:t>
            </a:r>
            <a:r>
              <a:rPr lang="zh-CN" altLang="en-US" sz="3200" dirty="0" smtClean="0">
                <a:solidFill>
                  <a:srgbClr val="948A54"/>
                </a:solidFill>
              </a:rPr>
              <a:t>方法</a:t>
            </a:r>
            <a:r>
              <a:rPr lang="en-US" altLang="zh-CN" sz="3200" dirty="0" smtClean="0">
                <a:solidFill>
                  <a:srgbClr val="948A54"/>
                </a:solidFill>
              </a:rPr>
              <a:t>(SDEM)</a:t>
            </a:r>
            <a:endParaRPr lang="en-US" altLang="zh-CN" sz="3200" dirty="0">
              <a:solidFill>
                <a:srgbClr val="948A54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23493" y="1588843"/>
            <a:ext cx="9441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/>
              <a:t>加入实体类型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KGE</a:t>
            </a:r>
            <a:r>
              <a:rPr lang="zh-CN" altLang="en-US" sz="2000" dirty="0" smtClean="0"/>
              <a:t>方法通常</a:t>
            </a:r>
            <a:r>
              <a:rPr lang="zh-CN" altLang="en-US" sz="2000" dirty="0"/>
              <a:t>要求</a:t>
            </a:r>
            <a:r>
              <a:rPr lang="zh-CN" altLang="en-US" sz="2000" dirty="0">
                <a:solidFill>
                  <a:srgbClr val="C00000"/>
                </a:solidFill>
              </a:rPr>
              <a:t>相同类型的实体</a:t>
            </a:r>
            <a:r>
              <a:rPr lang="zh-CN" altLang="en-US" sz="2000" dirty="0"/>
              <a:t>在嵌入空间中</a:t>
            </a:r>
            <a:r>
              <a:rPr lang="zh-CN" altLang="en-US" sz="2000" dirty="0" smtClean="0"/>
              <a:t>彼此</a:t>
            </a:r>
            <a:r>
              <a:rPr lang="zh-CN" altLang="en-US" sz="2000" dirty="0" smtClean="0">
                <a:solidFill>
                  <a:srgbClr val="C00000"/>
                </a:solidFill>
              </a:rPr>
              <a:t>邻近</a:t>
            </a:r>
            <a:r>
              <a:rPr lang="en-US" altLang="zh-CN" sz="2000" baseline="30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[22,23]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000" i="1" dirty="0" smtClean="0"/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000" i="1" dirty="0" smtClean="0"/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000" i="1" dirty="0"/>
          </a:p>
          <a:p>
            <a:endParaRPr lang="en-US" altLang="zh-CN" sz="2000" i="1" dirty="0" smtClean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 smtClean="0"/>
              <a:t>基于</a:t>
            </a:r>
            <a:r>
              <a:rPr lang="zh-CN" altLang="en-US" sz="2000" dirty="0"/>
              <a:t>该启发</a:t>
            </a:r>
            <a:r>
              <a:rPr lang="zh-CN" altLang="en-US" sz="2000" dirty="0" smtClean="0"/>
              <a:t>，引入</a:t>
            </a:r>
            <a:r>
              <a:rPr lang="zh-CN" altLang="en-US" sz="2000" dirty="0"/>
              <a:t>三元组的相似度计算来改进</a:t>
            </a:r>
            <a:r>
              <a:rPr lang="en-US" altLang="zh-CN" sz="2000" dirty="0"/>
              <a:t>DEM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中的</a:t>
            </a:r>
            <a:r>
              <a:rPr lang="zh-CN" altLang="en-US" sz="2000" dirty="0"/>
              <a:t>目标函数，使得在嵌入空间中，</a:t>
            </a:r>
            <a:r>
              <a:rPr lang="zh-CN" altLang="en-US" sz="2000" dirty="0">
                <a:solidFill>
                  <a:srgbClr val="C00000"/>
                </a:solidFill>
              </a:rPr>
              <a:t>长尾数据中的三元组</a:t>
            </a:r>
            <a:r>
              <a:rPr lang="zh-CN" altLang="en-US" sz="2000" dirty="0"/>
              <a:t>与其在</a:t>
            </a:r>
            <a:r>
              <a:rPr lang="zh-CN" altLang="en-US" sz="2000" dirty="0">
                <a:solidFill>
                  <a:srgbClr val="C00000"/>
                </a:solidFill>
              </a:rPr>
              <a:t>非长尾数据中相似的</a:t>
            </a:r>
            <a:r>
              <a:rPr lang="zh-CN" altLang="en-US" sz="2000" dirty="0" smtClean="0">
                <a:solidFill>
                  <a:srgbClr val="C00000"/>
                </a:solidFill>
              </a:rPr>
              <a:t>三元组</a:t>
            </a:r>
            <a:r>
              <a:rPr lang="zh-CN" altLang="en-US" sz="2000" dirty="0"/>
              <a:t>的表示能够更加</a:t>
            </a:r>
            <a:r>
              <a:rPr lang="zh-CN" altLang="en-US" sz="2000" dirty="0">
                <a:solidFill>
                  <a:srgbClr val="C00000"/>
                </a:solidFill>
              </a:rPr>
              <a:t>接近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从而进一步提升长</a:t>
            </a:r>
            <a:r>
              <a:rPr lang="zh-CN" altLang="en-US" sz="2000" dirty="0"/>
              <a:t>尾数据的补全</a:t>
            </a:r>
            <a:r>
              <a:rPr lang="zh-CN" altLang="en-US" sz="2000" dirty="0" smtClean="0"/>
              <a:t>性能。</a:t>
            </a:r>
            <a:endParaRPr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改进思路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78861" y="6061858"/>
            <a:ext cx="1256291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[22] </a:t>
            </a:r>
            <a:r>
              <a:rPr lang="en-US" altLang="zh-CN" sz="1400" dirty="0" err="1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Wang Q, Wang B, et al. Semantically smooth knowledge graph embedding[C]//Proceedings of the 53rd Annual Meeting of the Association for Computational Linguistics and the 7th International Joint Conference on Natural Language Processing </a:t>
            </a:r>
            <a:r>
              <a:rPr lang="en-US" altLang="zh-CN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</a:t>
            </a:r>
            <a:r>
              <a:rPr lang="en-US" altLang="zh-CN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84-94.</a:t>
            </a:r>
          </a:p>
          <a:p>
            <a:r>
              <a:rPr lang="en-US" altLang="zh-CN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[23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洋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张茂元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周礼全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张洁琼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袁贤其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基于实体相似性的知识表示学习方法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</a:t>
            </a:r>
            <a:r>
              <a:rPr lang="zh-CN" altLang="en-US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计算机应用研究</a:t>
            </a:r>
            <a:r>
              <a:rPr lang="en-US" altLang="zh-CN" sz="1400" dirty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,2021,38(04):</a:t>
            </a:r>
            <a:r>
              <a:rPr lang="en-US" altLang="zh-CN" sz="1400" dirty="0" smtClean="0">
                <a:solidFill>
                  <a:srgbClr val="302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1008-1012.</a:t>
            </a:r>
            <a:endParaRPr lang="en-US" altLang="zh-CN" sz="1400" dirty="0">
              <a:solidFill>
                <a:srgbClr val="302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659610" y="2063701"/>
            <a:ext cx="1693443" cy="886119"/>
            <a:chOff x="3821237" y="2341860"/>
            <a:chExt cx="1773587" cy="940876"/>
          </a:xfrm>
        </p:grpSpPr>
        <p:grpSp>
          <p:nvGrpSpPr>
            <p:cNvPr id="6" name="组合 5"/>
            <p:cNvGrpSpPr/>
            <p:nvPr/>
          </p:nvGrpSpPr>
          <p:grpSpPr>
            <a:xfrm>
              <a:off x="4076248" y="2452773"/>
              <a:ext cx="1371539" cy="694557"/>
              <a:chOff x="4210386" y="2763945"/>
              <a:chExt cx="1371539" cy="69455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210386" y="2763945"/>
                <a:ext cx="70027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重庆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508689" y="3089169"/>
                <a:ext cx="70027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北京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81646" y="2785828"/>
                <a:ext cx="70027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四川</a:t>
                </a: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3821237" y="2341860"/>
              <a:ext cx="1773587" cy="940876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86033" y="2146120"/>
            <a:ext cx="1682217" cy="702618"/>
            <a:chOff x="6660505" y="2351667"/>
            <a:chExt cx="1773587" cy="702618"/>
          </a:xfrm>
        </p:grpSpPr>
        <p:grpSp>
          <p:nvGrpSpPr>
            <p:cNvPr id="7" name="组合 6"/>
            <p:cNvGrpSpPr/>
            <p:nvPr/>
          </p:nvGrpSpPr>
          <p:grpSpPr>
            <a:xfrm>
              <a:off x="6745108" y="2518415"/>
              <a:ext cx="1688984" cy="388650"/>
              <a:chOff x="7321337" y="2780417"/>
              <a:chExt cx="1688984" cy="38865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7321337" y="2799735"/>
                <a:ext cx="700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玫瑰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021616" y="2780417"/>
                <a:ext cx="988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向日葵</a:t>
                </a: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6660505" y="2351667"/>
              <a:ext cx="1773587" cy="702618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92472" y="4347204"/>
            <a:ext cx="3065842" cy="1186058"/>
            <a:chOff x="3196297" y="4220382"/>
            <a:chExt cx="3065842" cy="1186058"/>
          </a:xfrm>
        </p:grpSpPr>
        <p:grpSp>
          <p:nvGrpSpPr>
            <p:cNvPr id="19" name="组合 18"/>
            <p:cNvGrpSpPr/>
            <p:nvPr/>
          </p:nvGrpSpPr>
          <p:grpSpPr>
            <a:xfrm>
              <a:off x="3375410" y="4267714"/>
              <a:ext cx="2886729" cy="1107996"/>
              <a:chOff x="2688168" y="4709323"/>
              <a:chExt cx="2886729" cy="110799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688168" y="4709323"/>
                <a:ext cx="2745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中国，直辖市，北京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829573" y="5078655"/>
                <a:ext cx="2745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中国，首都，北京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816895" y="5447987"/>
                <a:ext cx="2745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/>
                  <a:t>中国</a:t>
                </a:r>
                <a:r>
                  <a:rPr lang="zh-CN" altLang="en-US" dirty="0" smtClean="0"/>
                  <a:t>，属于，亚洲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3196297" y="4220382"/>
              <a:ext cx="2742590" cy="1186058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67961" y="4498312"/>
            <a:ext cx="2758002" cy="987728"/>
            <a:chOff x="6933273" y="4310136"/>
            <a:chExt cx="2758002" cy="987728"/>
          </a:xfrm>
        </p:grpSpPr>
        <p:grpSp>
          <p:nvGrpSpPr>
            <p:cNvPr id="20" name="组合 19"/>
            <p:cNvGrpSpPr/>
            <p:nvPr/>
          </p:nvGrpSpPr>
          <p:grpSpPr>
            <a:xfrm>
              <a:off x="6937606" y="4382725"/>
              <a:ext cx="2753669" cy="807497"/>
              <a:chOff x="6708482" y="4843029"/>
              <a:chExt cx="2753669" cy="807497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6708482" y="4843029"/>
                <a:ext cx="2745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垃圾，可回收，报纸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16827" y="5281194"/>
                <a:ext cx="2745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zh-CN" altLang="en-US" dirty="0"/>
                  <a:t>垃圾</a:t>
                </a:r>
                <a:r>
                  <a:rPr lang="zh-CN" altLang="en-US" dirty="0" smtClean="0"/>
                  <a:t>，有害，废电池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6933273" y="4310136"/>
              <a:ext cx="2389836" cy="987728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716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针对</a:t>
            </a:r>
            <a:r>
              <a:rPr lang="zh-CN" altLang="en-US" sz="2400" b="1" dirty="0"/>
              <a:t>长尾数据对应非长尾数据的</a:t>
            </a:r>
            <a:r>
              <a:rPr lang="zh-CN" altLang="en-US" sz="2400" b="1" dirty="0" smtClean="0"/>
              <a:t>搜索方法</a:t>
            </a:r>
            <a:endParaRPr lang="zh-CN" altLang="en-US" sz="2400" b="1" dirty="0"/>
          </a:p>
        </p:txBody>
      </p:sp>
      <p:grpSp>
        <p:nvGrpSpPr>
          <p:cNvPr id="267" name="组合 266"/>
          <p:cNvGrpSpPr/>
          <p:nvPr/>
        </p:nvGrpSpPr>
        <p:grpSpPr>
          <a:xfrm>
            <a:off x="571500" y="1801587"/>
            <a:ext cx="10004964" cy="3237315"/>
            <a:chOff x="540828" y="1540679"/>
            <a:chExt cx="10004964" cy="3237315"/>
          </a:xfrm>
        </p:grpSpPr>
        <p:grpSp>
          <p:nvGrpSpPr>
            <p:cNvPr id="265" name="组合 264"/>
            <p:cNvGrpSpPr/>
            <p:nvPr/>
          </p:nvGrpSpPr>
          <p:grpSpPr>
            <a:xfrm>
              <a:off x="540828" y="1540679"/>
              <a:ext cx="10004964" cy="1292070"/>
              <a:chOff x="540828" y="1540679"/>
              <a:chExt cx="10004964" cy="1292070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540828" y="1608919"/>
                <a:ext cx="1051301" cy="1223830"/>
                <a:chOff x="822864" y="3690980"/>
                <a:chExt cx="1051301" cy="1309429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822864" y="3690980"/>
                  <a:ext cx="1051301" cy="1309429"/>
                  <a:chOff x="1924716" y="3396296"/>
                  <a:chExt cx="1051301" cy="1309429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2007451" y="3396296"/>
                    <a:ext cx="918269" cy="252665"/>
                    <a:chOff x="3749383" y="2927342"/>
                    <a:chExt cx="918269" cy="252665"/>
                  </a:xfrm>
                </p:grpSpPr>
                <p:sp>
                  <p:nvSpPr>
                    <p:cNvPr id="3" name="椭圆 2"/>
                    <p:cNvSpPr/>
                    <p:nvPr/>
                  </p:nvSpPr>
                  <p:spPr>
                    <a:xfrm>
                      <a:off x="3749383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2" name="椭圆 11"/>
                    <p:cNvSpPr/>
                    <p:nvPr/>
                  </p:nvSpPr>
                  <p:spPr>
                    <a:xfrm>
                      <a:off x="4079263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3" name="椭圆 12"/>
                    <p:cNvSpPr/>
                    <p:nvPr/>
                  </p:nvSpPr>
                  <p:spPr>
                    <a:xfrm>
                      <a:off x="4414987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32" name="流程图: 磁盘 31"/>
                  <p:cNvSpPr/>
                  <p:nvPr/>
                </p:nvSpPr>
                <p:spPr>
                  <a:xfrm>
                    <a:off x="1924716" y="3937100"/>
                    <a:ext cx="1051301" cy="768625"/>
                  </a:xfrm>
                  <a:prstGeom prst="flowChartMagneticDisk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/>
                      <a:t>长尾数据</a:t>
                    </a:r>
                  </a:p>
                </p:txBody>
              </p:sp>
              <p:cxnSp>
                <p:nvCxnSpPr>
                  <p:cNvPr id="34" name="直接箭头连接符 33"/>
                  <p:cNvCxnSpPr>
                    <a:stCxn id="32" idx="1"/>
                  </p:cNvCxnSpPr>
                  <p:nvPr/>
                </p:nvCxnSpPr>
                <p:spPr>
                  <a:xfrm flipV="1">
                    <a:off x="2450367" y="3700758"/>
                    <a:ext cx="4608" cy="23634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接连接符 127"/>
                <p:cNvCxnSpPr>
                  <a:stCxn id="3" idx="6"/>
                  <a:endCxn id="12" idx="2"/>
                </p:cNvCxnSpPr>
                <p:nvPr/>
              </p:nvCxnSpPr>
              <p:spPr>
                <a:xfrm>
                  <a:off x="1158264" y="3817313"/>
                  <a:ext cx="772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1491257" y="3830902"/>
                  <a:ext cx="772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组合 130"/>
              <p:cNvGrpSpPr/>
              <p:nvPr/>
            </p:nvGrpSpPr>
            <p:grpSpPr>
              <a:xfrm>
                <a:off x="7023587" y="1623136"/>
                <a:ext cx="1250708" cy="1201012"/>
                <a:chOff x="727536" y="3690980"/>
                <a:chExt cx="1250708" cy="1201012"/>
              </a:xfrm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727536" y="3690980"/>
                  <a:ext cx="1250708" cy="1201012"/>
                  <a:chOff x="1829388" y="3396296"/>
                  <a:chExt cx="1250708" cy="1201012"/>
                </a:xfrm>
              </p:grpSpPr>
              <p:grpSp>
                <p:nvGrpSpPr>
                  <p:cNvPr id="135" name="组合 134"/>
                  <p:cNvGrpSpPr/>
                  <p:nvPr/>
                </p:nvGrpSpPr>
                <p:grpSpPr>
                  <a:xfrm>
                    <a:off x="1997512" y="3396296"/>
                    <a:ext cx="918269" cy="252665"/>
                    <a:chOff x="3739444" y="2927342"/>
                    <a:chExt cx="918269" cy="252665"/>
                  </a:xfrm>
                </p:grpSpPr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3739444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39" name="椭圆 138"/>
                    <p:cNvSpPr/>
                    <p:nvPr/>
                  </p:nvSpPr>
                  <p:spPr>
                    <a:xfrm>
                      <a:off x="4069324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p:txBody>
                </p:sp>
                <p:sp>
                  <p:nvSpPr>
                    <p:cNvPr id="140" name="椭圆 139"/>
                    <p:cNvSpPr/>
                    <p:nvPr/>
                  </p:nvSpPr>
                  <p:spPr>
                    <a:xfrm>
                      <a:off x="4405048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136" name="流程图: 磁盘 135"/>
                  <p:cNvSpPr/>
                  <p:nvPr/>
                </p:nvSpPr>
                <p:spPr>
                  <a:xfrm>
                    <a:off x="1829388" y="3920171"/>
                    <a:ext cx="1250708" cy="677137"/>
                  </a:xfrm>
                  <a:prstGeom prst="flowChartMagneticDisk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非长</a:t>
                    </a:r>
                    <a:r>
                      <a:rPr lang="zh-CN" altLang="en-US" sz="1600" dirty="0"/>
                      <a:t>尾数据</a:t>
                    </a:r>
                  </a:p>
                </p:txBody>
              </p:sp>
              <p:cxnSp>
                <p:nvCxnSpPr>
                  <p:cNvPr id="137" name="直接箭头连接符 136"/>
                  <p:cNvCxnSpPr>
                    <a:stCxn id="136" idx="1"/>
                    <a:endCxn id="139" idx="4"/>
                  </p:cNvCxnSpPr>
                  <p:nvPr/>
                </p:nvCxnSpPr>
                <p:spPr>
                  <a:xfrm flipH="1" flipV="1">
                    <a:off x="2453725" y="3648961"/>
                    <a:ext cx="1017" cy="2712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" name="直接连接符 132"/>
                <p:cNvCxnSpPr>
                  <a:stCxn id="138" idx="6"/>
                  <a:endCxn id="139" idx="2"/>
                </p:cNvCxnSpPr>
                <p:nvPr/>
              </p:nvCxnSpPr>
              <p:spPr>
                <a:xfrm>
                  <a:off x="1148325" y="3817313"/>
                  <a:ext cx="772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1481318" y="3830902"/>
                  <a:ext cx="772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组合 218"/>
              <p:cNvGrpSpPr/>
              <p:nvPr/>
            </p:nvGrpSpPr>
            <p:grpSpPr>
              <a:xfrm>
                <a:off x="4140365" y="1540679"/>
                <a:ext cx="2060325" cy="1262890"/>
                <a:chOff x="2225524" y="3249805"/>
                <a:chExt cx="2060325" cy="1262890"/>
              </a:xfrm>
            </p:grpSpPr>
            <p:grpSp>
              <p:nvGrpSpPr>
                <p:cNvPr id="176" name="组合 175"/>
                <p:cNvGrpSpPr/>
                <p:nvPr/>
              </p:nvGrpSpPr>
              <p:grpSpPr>
                <a:xfrm>
                  <a:off x="2225524" y="3302536"/>
                  <a:ext cx="1757372" cy="1210159"/>
                  <a:chOff x="356047" y="3690980"/>
                  <a:chExt cx="1757372" cy="1210159"/>
                </a:xfrm>
              </p:grpSpPr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356047" y="3690980"/>
                    <a:ext cx="1757372" cy="1210159"/>
                    <a:chOff x="1457899" y="3396296"/>
                    <a:chExt cx="1757372" cy="1210159"/>
                  </a:xfrm>
                </p:grpSpPr>
                <p:grpSp>
                  <p:nvGrpSpPr>
                    <p:cNvPr id="180" name="组合 179"/>
                    <p:cNvGrpSpPr/>
                    <p:nvPr/>
                  </p:nvGrpSpPr>
                  <p:grpSpPr>
                    <a:xfrm>
                      <a:off x="1457899" y="3396296"/>
                      <a:ext cx="918269" cy="252665"/>
                      <a:chOff x="3199831" y="2927342"/>
                      <a:chExt cx="918269" cy="252665"/>
                    </a:xfrm>
                  </p:grpSpPr>
                  <p:sp>
                    <p:nvSpPr>
                      <p:cNvPr id="183" name="椭圆 182"/>
                      <p:cNvSpPr/>
                      <p:nvPr/>
                    </p:nvSpPr>
                    <p:spPr>
                      <a:xfrm>
                        <a:off x="3199831" y="2927342"/>
                        <a:ext cx="252665" cy="25266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h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84" name="椭圆 183"/>
                      <p:cNvSpPr/>
                      <p:nvPr/>
                    </p:nvSpPr>
                    <p:spPr>
                      <a:xfrm>
                        <a:off x="3529711" y="2927342"/>
                        <a:ext cx="252665" cy="25266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r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185" name="椭圆 184"/>
                      <p:cNvSpPr/>
                      <p:nvPr/>
                    </p:nvSpPr>
                    <p:spPr>
                      <a:xfrm>
                        <a:off x="3865435" y="2927342"/>
                        <a:ext cx="252665" cy="25266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t</a:t>
                        </a:r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181" name="流程图: 磁盘 180"/>
                    <p:cNvSpPr/>
                    <p:nvPr/>
                  </p:nvSpPr>
                  <p:spPr>
                    <a:xfrm>
                      <a:off x="1964563" y="3929318"/>
                      <a:ext cx="1250708" cy="677137"/>
                    </a:xfrm>
                    <a:prstGeom prst="flowChartMagneticDisk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/>
                        <a:t>非长</a:t>
                      </a:r>
                      <a:r>
                        <a:rPr lang="zh-CN" altLang="en-US" sz="1600" dirty="0"/>
                        <a:t>尾数据</a:t>
                      </a:r>
                    </a:p>
                  </p:txBody>
                </p:sp>
                <p:cxnSp>
                  <p:nvCxnSpPr>
                    <p:cNvPr id="182" name="直接箭头连接符 181"/>
                    <p:cNvCxnSpPr>
                      <a:stCxn id="181" idx="1"/>
                    </p:cNvCxnSpPr>
                    <p:nvPr/>
                  </p:nvCxnSpPr>
                  <p:spPr>
                    <a:xfrm flipV="1">
                      <a:off x="2589917" y="3692976"/>
                      <a:ext cx="5207" cy="23634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8" name="直接连接符 177"/>
                  <p:cNvCxnSpPr>
                    <a:stCxn id="183" idx="6"/>
                    <a:endCxn id="184" idx="2"/>
                  </p:cNvCxnSpPr>
                  <p:nvPr/>
                </p:nvCxnSpPr>
                <p:spPr>
                  <a:xfrm>
                    <a:off x="608712" y="3817313"/>
                    <a:ext cx="7721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941705" y="3830902"/>
                    <a:ext cx="7721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组合 206"/>
                <p:cNvGrpSpPr/>
                <p:nvPr/>
              </p:nvGrpSpPr>
              <p:grpSpPr>
                <a:xfrm>
                  <a:off x="3367580" y="3311809"/>
                  <a:ext cx="918269" cy="252665"/>
                  <a:chOff x="3187549" y="3340141"/>
                  <a:chExt cx="918269" cy="252665"/>
                </a:xfrm>
              </p:grpSpPr>
              <p:sp>
                <p:nvSpPr>
                  <p:cNvPr id="191" name="椭圆 190"/>
                  <p:cNvSpPr/>
                  <p:nvPr/>
                </p:nvSpPr>
                <p:spPr>
                  <a:xfrm>
                    <a:off x="3187549" y="3340141"/>
                    <a:ext cx="252665" cy="252665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h</a:t>
                    </a:r>
                    <a:endParaRPr lang="zh-CN" altLang="en-US" dirty="0"/>
                  </a:p>
                </p:txBody>
              </p:sp>
              <p:sp>
                <p:nvSpPr>
                  <p:cNvPr id="192" name="椭圆 191"/>
                  <p:cNvSpPr/>
                  <p:nvPr/>
                </p:nvSpPr>
                <p:spPr>
                  <a:xfrm>
                    <a:off x="3517429" y="3340141"/>
                    <a:ext cx="252665" cy="252665"/>
                  </a:xfrm>
                  <a:prstGeom prst="ellipse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r</a:t>
                    </a:r>
                    <a:endParaRPr lang="zh-CN" altLang="en-US" dirty="0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>
                  <a:xfrm>
                    <a:off x="3853153" y="3340141"/>
                    <a:ext cx="252665" cy="252665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t</a:t>
                    </a:r>
                    <a:endParaRPr lang="zh-CN" altLang="en-US" dirty="0"/>
                  </a:p>
                </p:txBody>
              </p:sp>
              <p:cxnSp>
                <p:nvCxnSpPr>
                  <p:cNvPr id="194" name="直接连接符 193"/>
                  <p:cNvCxnSpPr>
                    <a:stCxn id="191" idx="6"/>
                    <a:endCxn id="192" idx="2"/>
                  </p:cNvCxnSpPr>
                  <p:nvPr/>
                </p:nvCxnSpPr>
                <p:spPr>
                  <a:xfrm>
                    <a:off x="3440214" y="3466474"/>
                    <a:ext cx="7721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3773207" y="3480063"/>
                    <a:ext cx="7721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文本框 195"/>
                <p:cNvSpPr txBox="1"/>
                <p:nvPr/>
              </p:nvSpPr>
              <p:spPr>
                <a:xfrm>
                  <a:off x="3078782" y="3249805"/>
                  <a:ext cx="3249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 smtClean="0"/>
                    <a:t>或</a:t>
                  </a:r>
                  <a:endParaRPr lang="zh-CN" altLang="en-US" sz="1600" dirty="0"/>
                </a:p>
              </p:txBody>
            </p:sp>
          </p:grpSp>
          <p:grpSp>
            <p:nvGrpSpPr>
              <p:cNvPr id="218" name="组合 217"/>
              <p:cNvGrpSpPr/>
              <p:nvPr/>
            </p:nvGrpSpPr>
            <p:grpSpPr>
              <a:xfrm>
                <a:off x="2193693" y="1594987"/>
                <a:ext cx="1910591" cy="1211802"/>
                <a:chOff x="2685638" y="1506616"/>
                <a:chExt cx="1910591" cy="1211802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3765649" y="1506616"/>
                  <a:ext cx="8305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…</a:t>
                  </a:r>
                  <a:endParaRPr lang="zh-CN" altLang="en-US" dirty="0"/>
                </a:p>
              </p:txBody>
            </p:sp>
            <p:grpSp>
              <p:nvGrpSpPr>
                <p:cNvPr id="197" name="组合 196"/>
                <p:cNvGrpSpPr/>
                <p:nvPr/>
              </p:nvGrpSpPr>
              <p:grpSpPr>
                <a:xfrm>
                  <a:off x="2685638" y="1545195"/>
                  <a:ext cx="1250708" cy="1173223"/>
                  <a:chOff x="816161" y="3690980"/>
                  <a:chExt cx="1250708" cy="1173223"/>
                </a:xfrm>
              </p:grpSpPr>
              <p:grpSp>
                <p:nvGrpSpPr>
                  <p:cNvPr id="198" name="组合 197"/>
                  <p:cNvGrpSpPr/>
                  <p:nvPr/>
                </p:nvGrpSpPr>
                <p:grpSpPr>
                  <a:xfrm>
                    <a:off x="816161" y="3690980"/>
                    <a:ext cx="1250708" cy="1173223"/>
                    <a:chOff x="1918013" y="3396296"/>
                    <a:chExt cx="1250708" cy="1173223"/>
                  </a:xfrm>
                </p:grpSpPr>
                <p:grpSp>
                  <p:nvGrpSpPr>
                    <p:cNvPr id="201" name="组合 200"/>
                    <p:cNvGrpSpPr/>
                    <p:nvPr/>
                  </p:nvGrpSpPr>
                  <p:grpSpPr>
                    <a:xfrm>
                      <a:off x="2077024" y="3396296"/>
                      <a:ext cx="918269" cy="252665"/>
                      <a:chOff x="3818956" y="2927342"/>
                      <a:chExt cx="918269" cy="252665"/>
                    </a:xfrm>
                  </p:grpSpPr>
                  <p:sp>
                    <p:nvSpPr>
                      <p:cNvPr id="204" name="椭圆 203"/>
                      <p:cNvSpPr/>
                      <p:nvPr/>
                    </p:nvSpPr>
                    <p:spPr>
                      <a:xfrm>
                        <a:off x="3818956" y="2927342"/>
                        <a:ext cx="252665" cy="25266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h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205" name="椭圆 204"/>
                      <p:cNvSpPr/>
                      <p:nvPr/>
                    </p:nvSpPr>
                    <p:spPr>
                      <a:xfrm>
                        <a:off x="4148836" y="2927342"/>
                        <a:ext cx="252665" cy="25266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r</a:t>
                        </a:r>
                        <a:endParaRPr lang="zh-CN" altLang="en-US" dirty="0"/>
                      </a:p>
                    </p:txBody>
                  </p:sp>
                  <p:sp>
                    <p:nvSpPr>
                      <p:cNvPr id="206" name="椭圆 205"/>
                      <p:cNvSpPr/>
                      <p:nvPr/>
                    </p:nvSpPr>
                    <p:spPr>
                      <a:xfrm>
                        <a:off x="4484560" y="2927342"/>
                        <a:ext cx="252665" cy="25266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 smtClean="0"/>
                          <a:t>t</a:t>
                        </a:r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202" name="流程图: 磁盘 201"/>
                    <p:cNvSpPr/>
                    <p:nvPr/>
                  </p:nvSpPr>
                  <p:spPr>
                    <a:xfrm>
                      <a:off x="1918013" y="3892382"/>
                      <a:ext cx="1250708" cy="677137"/>
                    </a:xfrm>
                    <a:prstGeom prst="flowChartMagneticDisk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/>
                        <a:t>非长</a:t>
                      </a:r>
                      <a:r>
                        <a:rPr lang="zh-CN" altLang="en-US" sz="1600" dirty="0"/>
                        <a:t>尾数据</a:t>
                      </a:r>
                    </a:p>
                  </p:txBody>
                </p:sp>
                <p:cxnSp>
                  <p:nvCxnSpPr>
                    <p:cNvPr id="203" name="直接箭头连接符 202"/>
                    <p:cNvCxnSpPr>
                      <a:stCxn id="202" idx="1"/>
                    </p:cNvCxnSpPr>
                    <p:nvPr/>
                  </p:nvCxnSpPr>
                  <p:spPr>
                    <a:xfrm flipV="1">
                      <a:off x="2543367" y="3656040"/>
                      <a:ext cx="5207" cy="23634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9" name="直接连接符 198"/>
                  <p:cNvCxnSpPr>
                    <a:stCxn id="204" idx="6"/>
                    <a:endCxn id="205" idx="2"/>
                  </p:cNvCxnSpPr>
                  <p:nvPr/>
                </p:nvCxnSpPr>
                <p:spPr>
                  <a:xfrm>
                    <a:off x="1227837" y="3817313"/>
                    <a:ext cx="7721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连接符 199"/>
                  <p:cNvCxnSpPr/>
                  <p:nvPr/>
                </p:nvCxnSpPr>
                <p:spPr>
                  <a:xfrm>
                    <a:off x="1560830" y="3830902"/>
                    <a:ext cx="7721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8" name="组合 207"/>
              <p:cNvGrpSpPr/>
              <p:nvPr/>
            </p:nvGrpSpPr>
            <p:grpSpPr>
              <a:xfrm>
                <a:off x="9295084" y="1631737"/>
                <a:ext cx="1250708" cy="1201012"/>
                <a:chOff x="657963" y="3690980"/>
                <a:chExt cx="1250708" cy="1201012"/>
              </a:xfrm>
            </p:grpSpPr>
            <p:grpSp>
              <p:nvGrpSpPr>
                <p:cNvPr id="209" name="组合 208"/>
                <p:cNvGrpSpPr/>
                <p:nvPr/>
              </p:nvGrpSpPr>
              <p:grpSpPr>
                <a:xfrm>
                  <a:off x="657963" y="3690980"/>
                  <a:ext cx="1250708" cy="1201012"/>
                  <a:chOff x="1759815" y="3396296"/>
                  <a:chExt cx="1250708" cy="1201012"/>
                </a:xfrm>
              </p:grpSpPr>
              <p:grpSp>
                <p:nvGrpSpPr>
                  <p:cNvPr id="212" name="组合 211"/>
                  <p:cNvGrpSpPr/>
                  <p:nvPr/>
                </p:nvGrpSpPr>
                <p:grpSpPr>
                  <a:xfrm>
                    <a:off x="1937878" y="3396296"/>
                    <a:ext cx="918269" cy="252665"/>
                    <a:chOff x="3679810" y="2927342"/>
                    <a:chExt cx="918269" cy="252665"/>
                  </a:xfrm>
                </p:grpSpPr>
                <p:sp>
                  <p:nvSpPr>
                    <p:cNvPr id="215" name="椭圆 214"/>
                    <p:cNvSpPr/>
                    <p:nvPr/>
                  </p:nvSpPr>
                  <p:spPr>
                    <a:xfrm>
                      <a:off x="3679810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16" name="椭圆 215"/>
                    <p:cNvSpPr/>
                    <p:nvPr/>
                  </p:nvSpPr>
                  <p:spPr>
                    <a:xfrm>
                      <a:off x="4009690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p:txBody>
                </p:sp>
                <p:sp>
                  <p:nvSpPr>
                    <p:cNvPr id="217" name="椭圆 216"/>
                    <p:cNvSpPr/>
                    <p:nvPr/>
                  </p:nvSpPr>
                  <p:spPr>
                    <a:xfrm>
                      <a:off x="4345414" y="2927342"/>
                      <a:ext cx="252665" cy="2526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p:txBody>
                </p:sp>
              </p:grpSp>
              <p:sp>
                <p:nvSpPr>
                  <p:cNvPr id="213" name="流程图: 磁盘 212"/>
                  <p:cNvSpPr/>
                  <p:nvPr/>
                </p:nvSpPr>
                <p:spPr>
                  <a:xfrm>
                    <a:off x="1759815" y="3920171"/>
                    <a:ext cx="1250708" cy="677137"/>
                  </a:xfrm>
                  <a:prstGeom prst="flowChartMagneticDisk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 smtClean="0"/>
                      <a:t>非长</a:t>
                    </a:r>
                    <a:r>
                      <a:rPr lang="zh-CN" altLang="en-US" sz="1600" dirty="0"/>
                      <a:t>尾数据</a:t>
                    </a:r>
                  </a:p>
                </p:txBody>
              </p:sp>
              <p:cxnSp>
                <p:nvCxnSpPr>
                  <p:cNvPr id="214" name="直接箭头连接符 213"/>
                  <p:cNvCxnSpPr>
                    <a:stCxn id="213" idx="1"/>
                  </p:cNvCxnSpPr>
                  <p:nvPr/>
                </p:nvCxnSpPr>
                <p:spPr>
                  <a:xfrm flipV="1">
                    <a:off x="2385169" y="3683829"/>
                    <a:ext cx="5207" cy="23634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0" name="直接连接符 209"/>
                <p:cNvCxnSpPr>
                  <a:stCxn id="215" idx="6"/>
                  <a:endCxn id="216" idx="2"/>
                </p:cNvCxnSpPr>
                <p:nvPr/>
              </p:nvCxnSpPr>
              <p:spPr>
                <a:xfrm>
                  <a:off x="1088691" y="3817313"/>
                  <a:ext cx="772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>
                  <a:off x="1421684" y="3830902"/>
                  <a:ext cx="7721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3" name="文本框 222"/>
              <p:cNvSpPr txBox="1"/>
              <p:nvPr/>
            </p:nvSpPr>
            <p:spPr>
              <a:xfrm>
                <a:off x="3535540" y="2151517"/>
                <a:ext cx="1082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若不存在</a:t>
                </a:r>
                <a:endParaRPr lang="zh-CN" altLang="en-US" sz="1600" dirty="0"/>
              </a:p>
            </p:txBody>
          </p:sp>
          <p:cxnSp>
            <p:nvCxnSpPr>
              <p:cNvPr id="224" name="直接箭头连接符 223"/>
              <p:cNvCxnSpPr>
                <a:stCxn id="202" idx="4"/>
                <a:endCxn id="181" idx="2"/>
              </p:cNvCxnSpPr>
              <p:nvPr/>
            </p:nvCxnSpPr>
            <p:spPr>
              <a:xfrm flipV="1">
                <a:off x="3444401" y="2465001"/>
                <a:ext cx="1202628" cy="3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6" name="文本框 225"/>
              <p:cNvSpPr txBox="1"/>
              <p:nvPr/>
            </p:nvSpPr>
            <p:spPr>
              <a:xfrm>
                <a:off x="5950935" y="2166603"/>
                <a:ext cx="1082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若不存在</a:t>
                </a:r>
                <a:endParaRPr lang="zh-CN" altLang="en-US" sz="1600" dirty="0"/>
              </a:p>
            </p:txBody>
          </p:sp>
          <p:cxnSp>
            <p:nvCxnSpPr>
              <p:cNvPr id="227" name="直接箭头连接符 226"/>
              <p:cNvCxnSpPr>
                <a:endCxn id="136" idx="2"/>
              </p:cNvCxnSpPr>
              <p:nvPr/>
            </p:nvCxnSpPr>
            <p:spPr>
              <a:xfrm flipV="1">
                <a:off x="5817274" y="2485580"/>
                <a:ext cx="1206313" cy="14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8" name="文本框 227"/>
              <p:cNvSpPr txBox="1"/>
              <p:nvPr/>
            </p:nvSpPr>
            <p:spPr>
              <a:xfrm>
                <a:off x="8292458" y="2166603"/>
                <a:ext cx="1082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若不存在</a:t>
                </a:r>
                <a:endParaRPr lang="zh-CN" altLang="en-US" sz="1600" dirty="0"/>
              </a:p>
            </p:txBody>
          </p:sp>
          <p:cxnSp>
            <p:nvCxnSpPr>
              <p:cNvPr id="229" name="直接箭头连接符 228"/>
              <p:cNvCxnSpPr>
                <a:stCxn id="136" idx="4"/>
                <a:endCxn id="213" idx="2"/>
              </p:cNvCxnSpPr>
              <p:nvPr/>
            </p:nvCxnSpPr>
            <p:spPr>
              <a:xfrm>
                <a:off x="8274295" y="2485580"/>
                <a:ext cx="1020789" cy="8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1" name="直接箭头连接符 230"/>
              <p:cNvCxnSpPr>
                <a:stCxn id="32" idx="4"/>
                <a:endCxn id="202" idx="2"/>
              </p:cNvCxnSpPr>
              <p:nvPr/>
            </p:nvCxnSpPr>
            <p:spPr>
              <a:xfrm flipV="1">
                <a:off x="1592129" y="2468221"/>
                <a:ext cx="601564" cy="5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组合 265"/>
            <p:cNvGrpSpPr/>
            <p:nvPr/>
          </p:nvGrpSpPr>
          <p:grpSpPr>
            <a:xfrm>
              <a:off x="2819047" y="2803569"/>
              <a:ext cx="7101391" cy="1974425"/>
              <a:chOff x="2819047" y="2803569"/>
              <a:chExt cx="7101391" cy="1974425"/>
            </a:xfrm>
          </p:grpSpPr>
          <p:grpSp>
            <p:nvGrpSpPr>
              <p:cNvPr id="187" name="组合 186"/>
              <p:cNvGrpSpPr/>
              <p:nvPr/>
            </p:nvGrpSpPr>
            <p:grpSpPr>
              <a:xfrm>
                <a:off x="2819047" y="2806789"/>
                <a:ext cx="6178279" cy="1971205"/>
                <a:chOff x="4003985" y="508435"/>
                <a:chExt cx="6178279" cy="1971205"/>
              </a:xfrm>
            </p:grpSpPr>
            <p:cxnSp>
              <p:nvCxnSpPr>
                <p:cNvPr id="188" name="直接箭头连接符 187"/>
                <p:cNvCxnSpPr>
                  <a:stCxn id="202" idx="3"/>
                  <a:endCxn id="189" idx="0"/>
                </p:cNvCxnSpPr>
                <p:nvPr/>
              </p:nvCxnSpPr>
              <p:spPr>
                <a:xfrm>
                  <a:off x="4003985" y="508435"/>
                  <a:ext cx="4129674" cy="16018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89" name="文本框 188"/>
                <p:cNvSpPr txBox="1"/>
                <p:nvPr/>
              </p:nvSpPr>
              <p:spPr>
                <a:xfrm>
                  <a:off x="6085053" y="2110308"/>
                  <a:ext cx="40972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取出</a:t>
                  </a:r>
                  <a:r>
                    <a:rPr lang="zh-CN" altLang="en-US" dirty="0"/>
                    <a:t>其中</a:t>
                  </a:r>
                  <a:r>
                    <a:rPr lang="zh-CN" altLang="en-US" dirty="0" smtClean="0"/>
                    <a:t>预测排序最好的一个三元组</a:t>
                  </a:r>
                  <a:endParaRPr lang="zh-CN" altLang="en-US" dirty="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5407678" y="1019299"/>
                  <a:ext cx="8305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/>
                    <a:t>若存在</a:t>
                  </a:r>
                </a:p>
              </p:txBody>
            </p:sp>
          </p:grpSp>
          <p:cxnSp>
            <p:nvCxnSpPr>
              <p:cNvPr id="245" name="直接箭头连接符 244"/>
              <p:cNvCxnSpPr>
                <a:stCxn id="181" idx="3"/>
                <a:endCxn id="189" idx="0"/>
              </p:cNvCxnSpPr>
              <p:nvPr/>
            </p:nvCxnSpPr>
            <p:spPr>
              <a:xfrm>
                <a:off x="5272383" y="2803569"/>
                <a:ext cx="1676338" cy="16050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6" name="文本框 245"/>
              <p:cNvSpPr txBox="1"/>
              <p:nvPr/>
            </p:nvSpPr>
            <p:spPr>
              <a:xfrm>
                <a:off x="5575401" y="3319046"/>
                <a:ext cx="830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若存在</a:t>
                </a:r>
              </a:p>
            </p:txBody>
          </p:sp>
          <p:cxnSp>
            <p:nvCxnSpPr>
              <p:cNvPr id="250" name="直接箭头连接符 249"/>
              <p:cNvCxnSpPr>
                <a:stCxn id="136" idx="3"/>
                <a:endCxn id="189" idx="0"/>
              </p:cNvCxnSpPr>
              <p:nvPr/>
            </p:nvCxnSpPr>
            <p:spPr>
              <a:xfrm flipH="1">
                <a:off x="6948721" y="2824148"/>
                <a:ext cx="700220" cy="15845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1" name="文本框 250"/>
              <p:cNvSpPr txBox="1"/>
              <p:nvPr/>
            </p:nvSpPr>
            <p:spPr>
              <a:xfrm>
                <a:off x="6899344" y="3321834"/>
                <a:ext cx="830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若存在</a:t>
                </a:r>
              </a:p>
            </p:txBody>
          </p:sp>
          <p:cxnSp>
            <p:nvCxnSpPr>
              <p:cNvPr id="254" name="直接箭头连接符 253"/>
              <p:cNvCxnSpPr>
                <a:stCxn id="213" idx="3"/>
                <a:endCxn id="189" idx="0"/>
              </p:cNvCxnSpPr>
              <p:nvPr/>
            </p:nvCxnSpPr>
            <p:spPr>
              <a:xfrm flipH="1">
                <a:off x="6948721" y="2832749"/>
                <a:ext cx="2971717" cy="1575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5" name="文本框 254"/>
              <p:cNvSpPr txBox="1"/>
              <p:nvPr/>
            </p:nvSpPr>
            <p:spPr>
              <a:xfrm>
                <a:off x="8300529" y="3313217"/>
                <a:ext cx="830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若存在</a:t>
                </a:r>
              </a:p>
            </p:txBody>
          </p:sp>
        </p:grpSp>
      </p:grpSp>
      <p:sp>
        <p:nvSpPr>
          <p:cNvPr id="268" name="八角星 267"/>
          <p:cNvSpPr/>
          <p:nvPr/>
        </p:nvSpPr>
        <p:spPr>
          <a:xfrm>
            <a:off x="11347383" y="2485340"/>
            <a:ext cx="539496" cy="53949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69" name="八角星 268"/>
          <p:cNvSpPr/>
          <p:nvPr/>
        </p:nvSpPr>
        <p:spPr>
          <a:xfrm>
            <a:off x="11347383" y="4564088"/>
            <a:ext cx="539496" cy="539496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271" name="直接连接符 270"/>
          <p:cNvCxnSpPr>
            <a:endCxn id="268" idx="4"/>
          </p:cNvCxnSpPr>
          <p:nvPr/>
        </p:nvCxnSpPr>
        <p:spPr>
          <a:xfrm>
            <a:off x="10563200" y="2755088"/>
            <a:ext cx="784183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2" name="直接连接符 271"/>
          <p:cNvCxnSpPr>
            <a:endCxn id="269" idx="4"/>
          </p:cNvCxnSpPr>
          <p:nvPr/>
        </p:nvCxnSpPr>
        <p:spPr>
          <a:xfrm flipV="1">
            <a:off x="8993382" y="4833836"/>
            <a:ext cx="2354001" cy="204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1137285" y="5537597"/>
            <a:ext cx="1085024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步</a:t>
            </a:r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保证搜索的三元组尽可能相似；</a:t>
            </a:r>
            <a:endParaRPr lang="en-US" altLang="zh-CN" sz="2000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步</a:t>
            </a:r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保证搜索的三元组预测排序尽可能好</a:t>
            </a:r>
            <a:r>
              <a:rPr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r>
              <a:rPr 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最终搜索出的数据记为             </a:t>
            </a:r>
            <a:r>
              <a:rPr 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)</a:t>
            </a:r>
            <a:endParaRPr sz="2000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graphicFrame>
        <p:nvGraphicFramePr>
          <p:cNvPr id="277" name="对象 27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37632"/>
              </p:ext>
            </p:extLst>
          </p:nvPr>
        </p:nvGraphicFramePr>
        <p:xfrm>
          <a:off x="8929660" y="5880898"/>
          <a:ext cx="8302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4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18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29660" y="5880898"/>
                        <a:ext cx="83026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本框 93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19250" y="1528445"/>
            <a:ext cx="8621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非长尾</a:t>
            </a:r>
            <a:r>
              <a:rPr sz="2000" dirty="0" err="1">
                <a:latin typeface="等线" panose="02010600030101010101" charset="-122"/>
                <a:ea typeface="等线" panose="02010600030101010101" charset="-122"/>
                <a:sym typeface="+mn-ea"/>
              </a:rPr>
              <a:t>数据:常用目标函数</a:t>
            </a:r>
            <a:endParaRPr sz="20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目标函数改进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619250" y="3179329"/>
            <a:ext cx="9380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长尾数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据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考虑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长尾数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据的三元组表示更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靠近对应的非长尾数</a:t>
            </a:r>
            <a:r>
              <a:rPr lang="zh-CN" altLang="en-US" sz="2000" dirty="0" smtClean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据三元组表示，促使提高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长尾数据的排序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678475"/>
              </p:ext>
            </p:extLst>
          </p:nvPr>
        </p:nvGraphicFramePr>
        <p:xfrm>
          <a:off x="1885950" y="4144858"/>
          <a:ext cx="829151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6" name="Equation" r:id="rId5" imgW="3708360" imgH="571320" progId="Equation.DSMT4">
                  <p:embed/>
                </p:oleObj>
              </mc:Choice>
              <mc:Fallback>
                <p:oleObj name="Equation" r:id="rId5" imgW="3708360" imgH="571320" progId="Equation.DSMT4">
                  <p:embed/>
                  <p:pic>
                    <p:nvPicPr>
                      <p:cNvPr id="21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5950" y="4144858"/>
                        <a:ext cx="8291513" cy="127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885950" y="2163763"/>
          <a:ext cx="63642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7" name="Equation" r:id="rId7" imgW="2844720" imgH="368280" progId="Equation.DSMT4">
                  <p:embed/>
                </p:oleObj>
              </mc:Choice>
              <mc:Fallback>
                <p:oleObj name="Equation" r:id="rId7" imgW="2844720" imgH="368280" progId="Equation.DSMT4">
                  <p:embed/>
                  <p:pic>
                    <p:nvPicPr>
                      <p:cNvPr id="22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5950" y="2163763"/>
                        <a:ext cx="636428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94262"/>
              </p:ext>
            </p:extLst>
          </p:nvPr>
        </p:nvGraphicFramePr>
        <p:xfrm>
          <a:off x="1885950" y="5483841"/>
          <a:ext cx="73263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8" name="Equation" r:id="rId9" imgW="3276360" imgH="380880" progId="Equation.DSMT4">
                  <p:embed/>
                </p:oleObj>
              </mc:Choice>
              <mc:Fallback>
                <p:oleObj name="Equation" r:id="rId9" imgW="3276360" imgH="380880" progId="Equation.DSMT4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5950" y="5483841"/>
                        <a:ext cx="7326312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627116" y="4201224"/>
            <a:ext cx="3654044" cy="372745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线形标注 1 25"/>
          <p:cNvSpPr/>
          <p:nvPr/>
        </p:nvSpPr>
        <p:spPr>
          <a:xfrm>
            <a:off x="7454138" y="3760166"/>
            <a:ext cx="2000758" cy="322059"/>
          </a:xfrm>
          <a:prstGeom prst="borderCallout1">
            <a:avLst>
              <a:gd name="adj1" fmla="val 52461"/>
              <a:gd name="adj2" fmla="val 700"/>
              <a:gd name="adj3" fmla="val 128533"/>
              <a:gd name="adj4" fmla="val -12106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相似度近似计算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6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算法改进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894773" y="57910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50087" y="1486026"/>
            <a:ext cx="9601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利用上述目标函数改进</a:t>
            </a:r>
            <a:r>
              <a:rPr lang="en-US" altLang="zh-CN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DEM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</a:t>
            </a:r>
            <a:r>
              <a:rPr 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(SDEM</a:t>
            </a:r>
            <a:r>
              <a:rPr lang="zh-CN" alt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</a:t>
            </a:r>
            <a:r>
              <a:rPr lang="en-US" sz="20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endParaRPr lang="en-US" sz="2000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249468" y="4170234"/>
            <a:ext cx="630582" cy="4492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00100" y="2552543"/>
            <a:ext cx="5909867" cy="3708611"/>
            <a:chOff x="5419802" y="2341625"/>
            <a:chExt cx="5909867" cy="3708611"/>
          </a:xfrm>
        </p:grpSpPr>
        <p:grpSp>
          <p:nvGrpSpPr>
            <p:cNvPr id="50" name="组合 49"/>
            <p:cNvGrpSpPr/>
            <p:nvPr/>
          </p:nvGrpSpPr>
          <p:grpSpPr>
            <a:xfrm>
              <a:off x="5419802" y="2341625"/>
              <a:ext cx="5909867" cy="3708611"/>
              <a:chOff x="5288103" y="1920824"/>
              <a:chExt cx="5909867" cy="422474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5347462" y="2227580"/>
                <a:ext cx="5204460" cy="3767455"/>
                <a:chOff x="4778" y="3738"/>
                <a:chExt cx="8196" cy="5933"/>
              </a:xfrm>
            </p:grpSpPr>
            <p:grpSp>
              <p:nvGrpSpPr>
                <p:cNvPr id="67" name="组合 66"/>
                <p:cNvGrpSpPr/>
                <p:nvPr/>
              </p:nvGrpSpPr>
              <p:grpSpPr>
                <a:xfrm>
                  <a:off x="5227" y="8676"/>
                  <a:ext cx="3096" cy="995"/>
                  <a:chOff x="5279" y="8662"/>
                  <a:chExt cx="3096" cy="995"/>
                </a:xfrm>
              </p:grpSpPr>
              <p:sp>
                <p:nvSpPr>
                  <p:cNvPr id="91" name="圆角右箭头 90"/>
                  <p:cNvSpPr/>
                  <p:nvPr/>
                </p:nvSpPr>
                <p:spPr>
                  <a:xfrm rot="16200000" flipV="1">
                    <a:off x="5175" y="8766"/>
                    <a:ext cx="995" cy="788"/>
                  </a:xfrm>
                  <a:prstGeom prst="bentArrow">
                    <a:avLst>
                      <a:gd name="adj1" fmla="val 25000"/>
                      <a:gd name="adj2" fmla="val 25000"/>
                      <a:gd name="adj3" fmla="val 50000"/>
                      <a:gd name="adj4" fmla="val 23573"/>
                    </a:avLst>
                  </a:prstGeom>
                  <a:solidFill>
                    <a:schemeClr val="accent2">
                      <a:alpha val="75000"/>
                    </a:schemeClr>
                  </a:solidFill>
                  <a:ln>
                    <a:solidFill>
                      <a:schemeClr val="accent2">
                        <a:alpha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5970" y="9088"/>
                    <a:ext cx="2405" cy="5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 dirty="0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初始化参数</a:t>
                    </a:r>
                  </a:p>
                </p:txBody>
              </p:sp>
            </p:grpSp>
            <p:grpSp>
              <p:nvGrpSpPr>
                <p:cNvPr id="68" name="组合 67"/>
                <p:cNvGrpSpPr/>
                <p:nvPr/>
              </p:nvGrpSpPr>
              <p:grpSpPr>
                <a:xfrm>
                  <a:off x="4778" y="3738"/>
                  <a:ext cx="8196" cy="5113"/>
                  <a:chOff x="4893" y="3738"/>
                  <a:chExt cx="8196" cy="5113"/>
                </a:xfrm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4893" y="3738"/>
                    <a:ext cx="8196" cy="5113"/>
                    <a:chOff x="5748" y="2854"/>
                    <a:chExt cx="8196" cy="5113"/>
                  </a:xfrm>
                </p:grpSpPr>
                <p:sp>
                  <p:nvSpPr>
                    <p:cNvPr id="71" name="矩形 70"/>
                    <p:cNvSpPr/>
                    <p:nvPr/>
                  </p:nvSpPr>
                  <p:spPr>
                    <a:xfrm>
                      <a:off x="10072" y="2854"/>
                      <a:ext cx="3329" cy="123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更新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潜在语义嵌入</a:t>
                      </a:r>
                      <a:endParaRPr lang="en-US" altLang="zh-CN" sz="1600" b="1" dirty="0" smtClean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实体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LSE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和关系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LSE       </a:t>
                      </a:r>
                    </a:p>
                  </p:txBody>
                </p:sp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5748" y="6570"/>
                      <a:ext cx="2130" cy="118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非长尾数据</a:t>
                      </a:r>
                    </a:p>
                  </p:txBody>
                </p:sp>
                <p:sp>
                  <p:nvSpPr>
                    <p:cNvPr id="85" name="矩形 84"/>
                    <p:cNvSpPr/>
                    <p:nvPr/>
                  </p:nvSpPr>
                  <p:spPr>
                    <a:xfrm>
                      <a:off x="10467" y="5185"/>
                      <a:ext cx="2825" cy="75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全部数据</a:t>
                      </a:r>
                    </a:p>
                  </p:txBody>
                </p:sp>
                <p:cxnSp>
                  <p:nvCxnSpPr>
                    <p:cNvPr id="86" name="直接箭头连接符 85"/>
                    <p:cNvCxnSpPr/>
                    <p:nvPr/>
                  </p:nvCxnSpPr>
                  <p:spPr>
                    <a:xfrm flipH="1" flipV="1">
                      <a:off x="7878" y="7180"/>
                      <a:ext cx="1793" cy="1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肘形连接符 86"/>
                    <p:cNvCxnSpPr>
                      <a:stCxn id="74" idx="0"/>
                      <a:endCxn id="71" idx="1"/>
                    </p:cNvCxnSpPr>
                    <p:nvPr/>
                  </p:nvCxnSpPr>
                  <p:spPr>
                    <a:xfrm rot="5400000" flipH="1" flipV="1">
                      <a:off x="6892" y="3391"/>
                      <a:ext cx="3100" cy="3259"/>
                    </a:xfrm>
                    <a:prstGeom prst="bentConnector2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10358" y="6515"/>
                      <a:ext cx="3043" cy="100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更新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 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实体和关系</a:t>
                      </a:r>
                      <a:r>
                        <a:rPr lang="zh-CN" altLang="en-US" sz="1600" b="1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  <a:sym typeface="+mn-ea"/>
                        </a:rPr>
                        <a:t>原嵌入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  <a:sym typeface="+mn-ea"/>
                      </a:endParaRPr>
                    </a:p>
                  </p:txBody>
                </p:sp>
                <p:cxnSp>
                  <p:nvCxnSpPr>
                    <p:cNvPr id="89" name="直接箭头连接符 88"/>
                    <p:cNvCxnSpPr/>
                    <p:nvPr/>
                  </p:nvCxnSpPr>
                  <p:spPr>
                    <a:xfrm flipH="1">
                      <a:off x="11881" y="5951"/>
                      <a:ext cx="6" cy="565"/>
                    </a:xfrm>
                    <a:prstGeom prst="straightConnector1">
                      <a:avLst/>
                    </a:prstGeom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圆角矩形 89"/>
                    <p:cNvSpPr/>
                    <p:nvPr/>
                  </p:nvSpPr>
                  <p:spPr>
                    <a:xfrm>
                      <a:off x="9686" y="4954"/>
                      <a:ext cx="4258" cy="3013"/>
                    </a:xfrm>
                    <a:prstGeom prst="roundRect">
                      <a:avLst/>
                    </a:prstGeom>
                    <a:noFill/>
                    <a:ln w="28575" cmpd="sng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70" name="直接箭头连接符 69"/>
                  <p:cNvCxnSpPr/>
                  <p:nvPr/>
                </p:nvCxnSpPr>
                <p:spPr>
                  <a:xfrm>
                    <a:off x="11025" y="4971"/>
                    <a:ext cx="3" cy="1088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" name="L 形 55"/>
              <p:cNvSpPr/>
              <p:nvPr/>
            </p:nvSpPr>
            <p:spPr>
              <a:xfrm rot="5400000">
                <a:off x="6486820" y="922571"/>
                <a:ext cx="3512432" cy="5909865"/>
              </a:xfrm>
              <a:prstGeom prst="corner">
                <a:avLst>
                  <a:gd name="adj1" fmla="val 50540"/>
                  <a:gd name="adj2" fmla="val 28690"/>
                </a:avLst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309489" y="2163699"/>
                <a:ext cx="6819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709027" y="3197266"/>
                <a:ext cx="3488943" cy="2413595"/>
              </a:xfrm>
              <a:prstGeom prst="rect">
                <a:avLst/>
              </a:prstGeom>
              <a:noFill/>
              <a:ln w="25400" cmpd="sng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圆角矩形标注 58"/>
              <p:cNvSpPr/>
              <p:nvPr/>
            </p:nvSpPr>
            <p:spPr>
              <a:xfrm>
                <a:off x="9041891" y="1920824"/>
                <a:ext cx="823214" cy="268732"/>
              </a:xfrm>
              <a:prstGeom prst="wedgeRoundRectCallout">
                <a:avLst>
                  <a:gd name="adj1" fmla="val -10004"/>
                  <a:gd name="adj2" fmla="val 107759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隐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变量</a:t>
                </a:r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 flipH="1">
                <a:off x="6853301" y="4978363"/>
                <a:ext cx="853439" cy="2541"/>
              </a:xfrm>
              <a:prstGeom prst="straightConnector1">
                <a:avLst/>
              </a:prstGeom>
              <a:ln w="28575" cmpd="sng">
                <a:solidFill>
                  <a:schemeClr val="accent2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6760718" y="4642020"/>
                <a:ext cx="12678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继续迭代</a:t>
                </a:r>
              </a:p>
            </p:txBody>
          </p:sp>
          <p:sp>
            <p:nvSpPr>
              <p:cNvPr id="62" name="圆角右箭头 61"/>
              <p:cNvSpPr/>
              <p:nvPr/>
            </p:nvSpPr>
            <p:spPr>
              <a:xfrm flipV="1">
                <a:off x="9341613" y="5492115"/>
                <a:ext cx="796290" cy="476886"/>
              </a:xfrm>
              <a:prstGeom prst="bentArrow">
                <a:avLst/>
              </a:prstGeom>
              <a:solidFill>
                <a:schemeClr val="accent2">
                  <a:alpha val="75000"/>
                </a:schemeClr>
              </a:solidFill>
              <a:ln>
                <a:solidFill>
                  <a:schemeClr val="accent2">
                    <a:alpha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0160762" y="5560791"/>
                <a:ext cx="1004357" cy="58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zh-CN" altLang="en-US" sz="16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收敛</a:t>
                </a:r>
                <a:endParaRPr lang="en-US" altLang="zh-CN" sz="1600" dirty="0" smtClean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1600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停止</a:t>
                </a:r>
                <a:r>
                  <a:rPr lang="zh-CN" altLang="en-US" sz="1600" dirty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迭代</a:t>
                </a:r>
                <a:endParaRPr lang="en-US" altLang="zh-CN" sz="1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663849" y="5168942"/>
                <a:ext cx="534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</a:t>
                </a:r>
                <a:r>
                  <a:rPr lang="zh-CN" altLang="en-US" b="1" dirty="0" smtClean="0">
                    <a:solidFill>
                      <a:schemeClr val="accent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步</a:t>
                </a:r>
                <a:endPara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678547" y="2371463"/>
                <a:ext cx="1326132" cy="271712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8517319" y="4970476"/>
              <a:ext cx="1720776" cy="25368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657024"/>
              </p:ext>
            </p:extLst>
          </p:nvPr>
        </p:nvGraphicFramePr>
        <p:xfrm>
          <a:off x="737062" y="1984548"/>
          <a:ext cx="78501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3" name="Equation" r:id="rId6" imgW="5384520" imgH="253800" progId="Equation.DSMT4">
                  <p:embed/>
                </p:oleObj>
              </mc:Choice>
              <mc:Fallback>
                <p:oleObj name="Equation" r:id="rId6" imgW="5384520" imgH="253800" progId="Equation.DSMT4">
                  <p:embed/>
                  <p:pic>
                    <p:nvPicPr>
                      <p:cNvPr id="48" name="对象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62" y="1984548"/>
                        <a:ext cx="7850187" cy="414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矩形 93"/>
          <p:cNvSpPr/>
          <p:nvPr/>
        </p:nvSpPr>
        <p:spPr>
          <a:xfrm>
            <a:off x="7124472" y="2669969"/>
            <a:ext cx="4472129" cy="990654"/>
          </a:xfrm>
          <a:prstGeom prst="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08090" y="4115602"/>
            <a:ext cx="4957846" cy="1426864"/>
          </a:xfrm>
          <a:prstGeom prst="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>
            <a:stCxn id="71" idx="3"/>
            <a:endCxn id="94" idx="1"/>
          </p:cNvCxnSpPr>
          <p:nvPr/>
        </p:nvCxnSpPr>
        <p:spPr>
          <a:xfrm>
            <a:off x="5719114" y="3165196"/>
            <a:ext cx="1405358" cy="100"/>
          </a:xfrm>
          <a:prstGeom prst="straightConnector1">
            <a:avLst/>
          </a:prstGeom>
          <a:ln w="1905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0" idx="3"/>
            <a:endCxn id="95" idx="1"/>
          </p:cNvCxnSpPr>
          <p:nvPr/>
        </p:nvCxnSpPr>
        <p:spPr>
          <a:xfrm flipV="1">
            <a:off x="6063919" y="4829034"/>
            <a:ext cx="944171" cy="3135"/>
          </a:xfrm>
          <a:prstGeom prst="straightConnector1">
            <a:avLst/>
          </a:prstGeom>
          <a:ln w="1905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对象 9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21093"/>
              </p:ext>
            </p:extLst>
          </p:nvPr>
        </p:nvGraphicFramePr>
        <p:xfrm>
          <a:off x="7177088" y="2781300"/>
          <a:ext cx="4419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4" name="Equation" r:id="rId8" imgW="2565360" imgH="457200" progId="Equation.DSMT4">
                  <p:embed/>
                </p:oleObj>
              </mc:Choice>
              <mc:Fallback>
                <p:oleObj name="Equation" r:id="rId8" imgW="2565360" imgH="457200" progId="Equation.DSMT4">
                  <p:embed/>
                  <p:pic>
                    <p:nvPicPr>
                      <p:cNvPr id="49" name="对象 4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77088" y="2781300"/>
                        <a:ext cx="4419600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50681"/>
              </p:ext>
            </p:extLst>
          </p:nvPr>
        </p:nvGraphicFramePr>
        <p:xfrm>
          <a:off x="7140575" y="4225925"/>
          <a:ext cx="47704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5" name="Equation" r:id="rId10" imgW="2768400" imgH="723600" progId="Equation.DSMT4">
                  <p:embed/>
                </p:oleObj>
              </mc:Choice>
              <mc:Fallback>
                <p:oleObj name="Equation" r:id="rId10" imgW="2768400" imgH="723600" progId="Equation.DSMT4">
                  <p:embed/>
                  <p:pic>
                    <p:nvPicPr>
                      <p:cNvPr id="50" name="对象 4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40575" y="4225925"/>
                        <a:ext cx="4770438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5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算法</a:t>
            </a:r>
            <a:r>
              <a:rPr lang="zh-CN" altLang="en-US" sz="2400" b="1" dirty="0" smtClean="0"/>
              <a:t>对比</a:t>
            </a:r>
            <a:endParaRPr lang="zh-CN" altLang="en-US" sz="2400" b="1" dirty="0"/>
          </a:p>
        </p:txBody>
      </p:sp>
      <p:sp>
        <p:nvSpPr>
          <p:cNvPr id="7" name="圆角矩形 6"/>
          <p:cNvSpPr/>
          <p:nvPr/>
        </p:nvSpPr>
        <p:spPr>
          <a:xfrm>
            <a:off x="1832535" y="2209418"/>
            <a:ext cx="1609344" cy="658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DEM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1832535" y="4619795"/>
            <a:ext cx="1609344" cy="658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SDEM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7" idx="2"/>
            <a:endCxn id="78" idx="0"/>
          </p:cNvCxnSpPr>
          <p:nvPr/>
        </p:nvCxnSpPr>
        <p:spPr>
          <a:xfrm>
            <a:off x="2637207" y="2867786"/>
            <a:ext cx="0" cy="1752009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00100" y="281241"/>
            <a:ext cx="73196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融入期望最大化算法思想的双重嵌入方法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(DEM)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32861" y="1408621"/>
            <a:ext cx="6642356" cy="225996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632861" y="3883463"/>
            <a:ext cx="6642356" cy="249805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902244" y="1453145"/>
            <a:ext cx="7532049" cy="2462213"/>
            <a:chOff x="2130424" y="3794205"/>
            <a:chExt cx="7532049" cy="2462213"/>
          </a:xfrm>
        </p:grpSpPr>
        <p:sp>
          <p:nvSpPr>
            <p:cNvPr id="58" name="矩形 57"/>
            <p:cNvSpPr/>
            <p:nvPr/>
          </p:nvSpPr>
          <p:spPr>
            <a:xfrm>
              <a:off x="2130424" y="3794205"/>
              <a:ext cx="7532049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1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：初始化               ，           ，        ，       ，  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,     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，    ； </a:t>
              </a:r>
              <a:endParaRPr lang="en-US" altLang="zh-CN" sz="1400" dirty="0" smtClean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……</a:t>
              </a: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4(E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)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计算目标函数，并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更新冗余实体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和关系的向量表示：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……</a:t>
              </a:r>
            </a:p>
            <a:p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8(M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步</a:t>
              </a:r>
              <a:r>
                <a: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)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：计算目标函数，并</a:t>
              </a:r>
              <a:r>
                <a:rPr lang="zh-CN" altLang="en-US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更新非冗余</a:t>
              </a:r>
              <a:r>
                <a: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实体和关系的向量表示：</a:t>
              </a:r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endParaRPr lang="en-US" altLang="zh-CN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endParaRPr>
            </a:p>
            <a:p>
              <a:r>
                <a: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rPr>
                <a:t>……</a:t>
              </a:r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  <a:p>
              <a:endParaRPr lang="zh-CN" altLang="en-US" sz="1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  <p:graphicFrame>
          <p:nvGraphicFramePr>
            <p:cNvPr id="60" name="对象 59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197637" y="3816350"/>
            <a:ext cx="7651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6" name="Equation" r:id="rId6" imgW="583920" imgH="228600" progId="Equation.DSMT4">
                    <p:embed/>
                  </p:oleObj>
                </mc:Choice>
                <mc:Fallback>
                  <p:oleObj name="Equation" r:id="rId6" imgW="583920" imgH="228600" progId="Equation.DSMT4">
                    <p:embed/>
                    <p:pic>
                      <p:nvPicPr>
                        <p:cNvPr id="60" name="对象 5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7637" y="3816350"/>
                          <a:ext cx="765175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21554" y="3817618"/>
            <a:ext cx="54768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7" name="Equation" r:id="rId8" imgW="419040" imgH="228600" progId="Equation.DSMT4">
                    <p:embed/>
                  </p:oleObj>
                </mc:Choice>
                <mc:Fallback>
                  <p:oleObj name="Equation" r:id="rId8" imgW="419040" imgH="228600" progId="Equation.DSMT4">
                    <p:embed/>
                    <p:pic>
                      <p:nvPicPr>
                        <p:cNvPr id="61" name="对象 6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721554" y="3817618"/>
                          <a:ext cx="547688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317357" y="3828731"/>
            <a:ext cx="431800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8" name="Equation" r:id="rId10" imgW="330120" imgH="177480" progId="Equation.DSMT4">
                    <p:embed/>
                  </p:oleObj>
                </mc:Choice>
                <mc:Fallback>
                  <p:oleObj name="Equation" r:id="rId10" imgW="330120" imgH="177480" progId="Equation.DSMT4">
                    <p:embed/>
                    <p:pic>
                      <p:nvPicPr>
                        <p:cNvPr id="62" name="对象 6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317357" y="3828731"/>
                          <a:ext cx="431800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885258" y="3850956"/>
            <a:ext cx="182562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9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63" name="对象 6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885258" y="3850956"/>
                          <a:ext cx="182562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358985" y="3890251"/>
            <a:ext cx="365125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0" name="Equation" r:id="rId14" imgW="279360" imgH="164880" progId="Equation.DSMT4">
                    <p:embed/>
                  </p:oleObj>
                </mc:Choice>
                <mc:Fallback>
                  <p:oleObj name="Equation" r:id="rId14" imgW="279360" imgH="164880" progId="Equation.DSMT4">
                    <p:embed/>
                    <p:pic>
                      <p:nvPicPr>
                        <p:cNvPr id="64" name="对象 6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58985" y="3890251"/>
                          <a:ext cx="365125" cy="206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15575" y="3849368"/>
            <a:ext cx="2317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1" name="Equation" r:id="rId16" imgW="177480" imgH="177480" progId="Equation.DSMT4">
                    <p:embed/>
                  </p:oleObj>
                </mc:Choice>
                <mc:Fallback>
                  <p:oleObj name="Equation" r:id="rId16" imgW="177480" imgH="177480" progId="Equation.DSMT4">
                    <p:embed/>
                    <p:pic>
                      <p:nvPicPr>
                        <p:cNvPr id="65" name="对象 6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115575" y="3849368"/>
                          <a:ext cx="23177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对象 65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000836" y="3817618"/>
            <a:ext cx="665162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2" name="Equation" r:id="rId18" imgW="507960" imgH="228600" progId="Equation.DSMT4">
                    <p:embed/>
                  </p:oleObj>
                </mc:Choice>
                <mc:Fallback>
                  <p:oleObj name="Equation" r:id="rId18" imgW="507960" imgH="228600" progId="Equation.DSMT4">
                    <p:embed/>
                    <p:pic>
                      <p:nvPicPr>
                        <p:cNvPr id="66" name="对象 6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000836" y="3817618"/>
                          <a:ext cx="665162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7487082"/>
                </p:ext>
              </p:extLst>
            </p:nvPr>
          </p:nvGraphicFramePr>
          <p:xfrm>
            <a:off x="2974805" y="4538160"/>
            <a:ext cx="4765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3" name="Equation" r:id="rId20" imgW="3644640" imgH="330120" progId="Equation.DSMT4">
                    <p:embed/>
                  </p:oleObj>
                </mc:Choice>
                <mc:Fallback>
                  <p:oleObj name="Equation" r:id="rId20" imgW="3644640" imgH="330120" progId="Equation.DSMT4">
                    <p:embed/>
                    <p:pic>
                      <p:nvPicPr>
                        <p:cNvPr id="70" name="对象 6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974805" y="4538160"/>
                          <a:ext cx="4765675" cy="412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4619092"/>
                </p:ext>
              </p:extLst>
            </p:nvPr>
          </p:nvGraphicFramePr>
          <p:xfrm>
            <a:off x="2576342" y="5418790"/>
            <a:ext cx="55149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4" name="Equation" r:id="rId22" imgW="4216320" imgH="317160" progId="Equation.DSMT4">
                    <p:embed/>
                  </p:oleObj>
                </mc:Choice>
                <mc:Fallback>
                  <p:oleObj name="Equation" r:id="rId22" imgW="4216320" imgH="317160" progId="Equation.DSMT4">
                    <p:embed/>
                    <p:pic>
                      <p:nvPicPr>
                        <p:cNvPr id="75" name="对象 7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576342" y="5418790"/>
                          <a:ext cx="55149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902245" y="3963922"/>
            <a:ext cx="7532049" cy="2462213"/>
            <a:chOff x="3902245" y="3963922"/>
            <a:chExt cx="7532049" cy="2462213"/>
          </a:xfrm>
        </p:grpSpPr>
        <p:grpSp>
          <p:nvGrpSpPr>
            <p:cNvPr id="99" name="组合 98"/>
            <p:cNvGrpSpPr/>
            <p:nvPr/>
          </p:nvGrpSpPr>
          <p:grpSpPr>
            <a:xfrm>
              <a:off x="3902245" y="3963922"/>
              <a:ext cx="7532049" cy="2462213"/>
              <a:chOff x="2130424" y="3794205"/>
              <a:chExt cx="7532049" cy="2462213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2130424" y="3794205"/>
                <a:ext cx="7532049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1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：初始化           ，          ，          ，            ，        ，  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,     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，     ； </a:t>
                </a:r>
                <a:endParaRPr lang="en-US" altLang="zh-CN" sz="1400" dirty="0" smtClean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……</a:t>
                </a:r>
              </a:p>
              <a:p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4(E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)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：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计算目标函数，并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更新冗余实体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和关系的向量表示：</a:t>
                </a:r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……</a:t>
                </a:r>
              </a:p>
              <a:p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8(M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步</a:t>
                </a:r>
                <a:r>
                  <a:rPr lang="en-US" altLang="zh-CN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)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：计算目标函数，并</a:t>
                </a:r>
                <a:r>
                  <a:rPr lang="zh-CN" altLang="en-US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更新非冗余</a:t>
                </a:r>
                <a:r>
                  <a:rPr lang="zh-CN" altLang="en-US" sz="1400" dirty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实体和关系的向量表示：</a:t>
                </a:r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endParaRPr lang="en-US" altLang="zh-CN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+mn-ea"/>
                </a:endParaRPr>
              </a:p>
              <a:p>
                <a:r>
                  <a:rPr lang="en-US" altLang="zh-CN" sz="1400" dirty="0" smtClean="0">
                    <a:latin typeface="等线" panose="02010600030101010101" charset="-122"/>
                    <a:ea typeface="等线" panose="02010600030101010101" charset="-122"/>
                    <a:cs typeface="等线" panose="02010600030101010101" charset="-122"/>
                    <a:sym typeface="+mn-ea"/>
                  </a:rPr>
                  <a:t>……</a:t>
                </a:r>
                <a:endPara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  <a:p>
                <a:endParaRPr lang="zh-CN" altLang="en-US" sz="1400" dirty="0"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endParaRPr>
              </a:p>
            </p:txBody>
          </p:sp>
          <p:graphicFrame>
            <p:nvGraphicFramePr>
              <p:cNvPr id="103" name="对象 102">
                <a:hlinkClick r:id="" action="ppaction://ole?verb=0"/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32567" y="3815796"/>
              <a:ext cx="500062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5" name="Equation" r:id="rId24" imgW="380880" imgH="228600" progId="Equation.DSMT4">
                      <p:embed/>
                    </p:oleObj>
                  </mc:Choice>
                  <mc:Fallback>
                    <p:oleObj name="Equation" r:id="rId24" imgW="380880" imgH="228600" progId="Equation.DSMT4">
                      <p:embed/>
                      <p:pic>
                        <p:nvPicPr>
                          <p:cNvPr id="103" name="对象 102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232567" y="3815796"/>
                            <a:ext cx="500062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对象 109">
                <a:hlinkClick r:id="" action="ppaction://ole?verb=0"/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14604" y="3817618"/>
              <a:ext cx="547688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6" name="Equation" r:id="rId8" imgW="419040" imgH="228600" progId="Equation.DSMT4">
                      <p:embed/>
                    </p:oleObj>
                  </mc:Choice>
                  <mc:Fallback>
                    <p:oleObj name="Equation" r:id="rId8" imgW="419040" imgH="228600" progId="Equation.DSMT4">
                      <p:embed/>
                      <p:pic>
                        <p:nvPicPr>
                          <p:cNvPr id="110" name="对象 10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3814604" y="3817618"/>
                            <a:ext cx="547688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对象 110">
                <a:hlinkClick r:id="" action="ppaction://ole?verb=0"/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22859" y="3829812"/>
              <a:ext cx="431800" cy="222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7" name="Equation" r:id="rId26" imgW="330120" imgH="177480" progId="Equation.DSMT4">
                      <p:embed/>
                    </p:oleObj>
                  </mc:Choice>
                  <mc:Fallback>
                    <p:oleObj name="Equation" r:id="rId26" imgW="330120" imgH="177480" progId="Equation.DSMT4">
                      <p:embed/>
                      <p:pic>
                        <p:nvPicPr>
                          <p:cNvPr id="111" name="对象 110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922859" y="3829812"/>
                            <a:ext cx="431800" cy="222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对象 111">
                <a:hlinkClick r:id="" action="ppaction://ole?verb=0"/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490760" y="3852037"/>
              <a:ext cx="182562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8" name="Equation" r:id="rId12" imgW="139680" imgH="164880" progId="Equation.DSMT4">
                      <p:embed/>
                    </p:oleObj>
                  </mc:Choice>
                  <mc:Fallback>
                    <p:oleObj name="Equation" r:id="rId12" imgW="139680" imgH="164880" progId="Equation.DSMT4">
                      <p:embed/>
                      <p:pic>
                        <p:nvPicPr>
                          <p:cNvPr id="112" name="对象 11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490760" y="3852037"/>
                            <a:ext cx="182562" cy="206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对象 112">
                <a:hlinkClick r:id="" action="ppaction://ole?verb=0"/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041487" y="3891332"/>
              <a:ext cx="365125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09" name="Equation" r:id="rId27" imgW="279360" imgH="164880" progId="Equation.DSMT4">
                      <p:embed/>
                    </p:oleObj>
                  </mc:Choice>
                  <mc:Fallback>
                    <p:oleObj name="Equation" r:id="rId27" imgW="279360" imgH="164880" progId="Equation.DSMT4">
                      <p:embed/>
                      <p:pic>
                        <p:nvPicPr>
                          <p:cNvPr id="113" name="对象 112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7041487" y="3891332"/>
                            <a:ext cx="365125" cy="206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" name="对象 113">
                <a:hlinkClick r:id="" action="ppaction://ole?verb=0"/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49952" y="3850449"/>
              <a:ext cx="231775" cy="222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10" name="Equation" r:id="rId16" imgW="177480" imgH="177480" progId="Equation.DSMT4">
                      <p:embed/>
                    </p:oleObj>
                  </mc:Choice>
                  <mc:Fallback>
                    <p:oleObj name="Equation" r:id="rId16" imgW="177480" imgH="177480" progId="Equation.DSMT4">
                      <p:embed/>
                      <p:pic>
                        <p:nvPicPr>
                          <p:cNvPr id="114" name="对象 113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6749952" y="3850449"/>
                            <a:ext cx="231775" cy="222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对象 115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4681764"/>
                  </p:ext>
                </p:extLst>
              </p:nvPr>
            </p:nvGraphicFramePr>
            <p:xfrm>
              <a:off x="3230392" y="4546746"/>
              <a:ext cx="425450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11" name="Equation" r:id="rId28" imgW="3251160" imgH="317160" progId="Equation.DSMT4">
                      <p:embed/>
                    </p:oleObj>
                  </mc:Choice>
                  <mc:Fallback>
                    <p:oleObj name="Equation" r:id="rId28" imgW="3251160" imgH="317160" progId="Equation.DSMT4">
                      <p:embed/>
                      <p:pic>
                        <p:nvPicPr>
                          <p:cNvPr id="116" name="对象 115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230392" y="4546746"/>
                            <a:ext cx="4254500" cy="396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116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4583078"/>
                  </p:ext>
                </p:extLst>
              </p:nvPr>
            </p:nvGraphicFramePr>
            <p:xfrm>
              <a:off x="2611267" y="5434158"/>
              <a:ext cx="5445125" cy="365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12" name="Equation" r:id="rId30" imgW="4165560" imgH="291960" progId="Equation.DSMT4">
                      <p:embed/>
                    </p:oleObj>
                  </mc:Choice>
                  <mc:Fallback>
                    <p:oleObj name="Equation" r:id="rId30" imgW="4165560" imgH="291960" progId="Equation.DSMT4">
                      <p:embed/>
                      <p:pic>
                        <p:nvPicPr>
                          <p:cNvPr id="117" name="对象 116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2611267" y="5434158"/>
                            <a:ext cx="5445125" cy="3651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1" name="对象 120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262688" y="3978961"/>
            <a:ext cx="563562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3" name="Equation" r:id="rId32" imgW="431640" imgH="241200" progId="Equation.DSMT4">
                    <p:embed/>
                  </p:oleObj>
                </mc:Choice>
                <mc:Fallback>
                  <p:oleObj name="Equation" r:id="rId32" imgW="431640" imgH="241200" progId="Equation.DSMT4">
                    <p:embed/>
                    <p:pic>
                      <p:nvPicPr>
                        <p:cNvPr id="121" name="对象 12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6262688" y="3978961"/>
                          <a:ext cx="563562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>
              <a:hlinkClick r:id="" action="ppaction://ole?verb=0"/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044725" y="3977379"/>
            <a:ext cx="563562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4" name="Equation" r:id="rId34" imgW="431640" imgH="241200" progId="Equation.DSMT4">
                    <p:embed/>
                  </p:oleObj>
                </mc:Choice>
                <mc:Fallback>
                  <p:oleObj name="Equation" r:id="rId34" imgW="431640" imgH="241200" progId="Equation.DSMT4">
                    <p:embed/>
                    <p:pic>
                      <p:nvPicPr>
                        <p:cNvPr id="122" name="对象 12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044725" y="3977379"/>
                          <a:ext cx="563562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线形标注 1 2"/>
          <p:cNvSpPr/>
          <p:nvPr/>
        </p:nvSpPr>
        <p:spPr>
          <a:xfrm>
            <a:off x="9178433" y="5181969"/>
            <a:ext cx="2711544" cy="405416"/>
          </a:xfrm>
          <a:prstGeom prst="borderCallout1">
            <a:avLst>
              <a:gd name="adj1" fmla="val 48978"/>
              <a:gd name="adj2" fmla="val -18"/>
              <a:gd name="adj3" fmla="val 96223"/>
              <a:gd name="adj4" fmla="val -2006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长尾数</a:t>
            </a:r>
            <a:r>
              <a:rPr lang="zh-CN" altLang="en-US" dirty="0" smtClean="0"/>
              <a:t>据的改进目标函数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5394631" y="5521767"/>
            <a:ext cx="506548" cy="484762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8131112" y="5521767"/>
            <a:ext cx="506548" cy="484762"/>
          </a:xfrm>
          <a:prstGeom prst="roundRect">
            <a:avLst/>
          </a:prstGeom>
          <a:noFill/>
          <a:ln w="190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实验</a:t>
            </a:r>
            <a:r>
              <a:rPr lang="zh-CN" altLang="en-US" sz="2400" b="1" dirty="0"/>
              <a:t>设计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54672" y="1467036"/>
            <a:ext cx="8967519" cy="2096489"/>
            <a:chOff x="527684" y="1407160"/>
            <a:chExt cx="8967519" cy="2096489"/>
          </a:xfrm>
        </p:grpSpPr>
        <p:sp>
          <p:nvSpPr>
            <p:cNvPr id="12" name="文本框 11"/>
            <p:cNvSpPr txBox="1"/>
            <p:nvPr/>
          </p:nvSpPr>
          <p:spPr>
            <a:xfrm>
              <a:off x="527685" y="1407160"/>
              <a:ext cx="2295821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实验数据：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FB15K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7684" y="1840813"/>
              <a:ext cx="896751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实验</a:t>
              </a:r>
              <a:r>
                <a:rPr lang="zh-CN" altLang="en-US" dirty="0">
                  <a:ea typeface="+mn-lt"/>
                  <a:cs typeface="+mn-lt"/>
                  <a:sym typeface="+mn-ea"/>
                </a:rPr>
                <a:t>环境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r>
                <a:rPr lang="en-US" altLang="zh-CN" dirty="0"/>
                <a:t>64GB</a:t>
              </a:r>
              <a:r>
                <a:rPr lang="zh-CN" altLang="en-US" dirty="0"/>
                <a:t>内存和</a:t>
              </a:r>
              <a:r>
                <a:rPr lang="en-US" altLang="zh-CN" dirty="0" err="1"/>
                <a:t>TiTAN</a:t>
              </a:r>
              <a:r>
                <a:rPr lang="en-US" altLang="zh-CN" dirty="0"/>
                <a:t> XP GPU </a:t>
              </a:r>
              <a:r>
                <a:rPr lang="zh-CN" altLang="en-US" dirty="0"/>
                <a:t>的</a:t>
              </a:r>
              <a:r>
                <a:rPr lang="en-US" altLang="zh-CN" dirty="0"/>
                <a:t>Intel Xeon(R) Silver 4114 CPU </a:t>
              </a:r>
              <a:r>
                <a:rPr lang="zh-CN" altLang="en-US" dirty="0"/>
                <a:t>的个人工作站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7684" y="2271981"/>
              <a:ext cx="41873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>
                  <a:ea typeface="+mn-lt"/>
                  <a:cs typeface="+mn-lt"/>
                  <a:sym typeface="+mn-ea"/>
                </a:rPr>
                <a:t>原始方法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TransE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TransH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TransD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7684" y="2703149"/>
              <a:ext cx="631294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 smtClean="0">
                  <a:ea typeface="+mn-lt"/>
                  <a:cs typeface="+mn-lt"/>
                  <a:sym typeface="+mn-ea"/>
                </a:rPr>
                <a:t>改进方法：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TransE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-SDEM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TransH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-SDEM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、</a:t>
              </a:r>
              <a:r>
                <a:rPr lang="en-US" altLang="zh-CN" dirty="0" err="1" smtClean="0">
                  <a:ea typeface="+mn-lt"/>
                  <a:cs typeface="+mn-lt"/>
                  <a:sym typeface="+mn-ea"/>
                </a:rPr>
                <a:t>TransD</a:t>
              </a:r>
              <a:r>
                <a:rPr lang="en-US" altLang="zh-CN" dirty="0" smtClean="0">
                  <a:ea typeface="+mn-lt"/>
                  <a:cs typeface="+mn-lt"/>
                  <a:sym typeface="+mn-ea"/>
                </a:rPr>
                <a:t>-SDEM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7684" y="3134317"/>
              <a:ext cx="168507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342900" indent="-342900">
                <a:buFont typeface="Wingdings" panose="05000000000000000000" charset="0"/>
                <a:buChar char="l"/>
              </a:pPr>
              <a:r>
                <a:rPr lang="zh-CN" altLang="en-US" dirty="0">
                  <a:ea typeface="+mn-lt"/>
                  <a:cs typeface="+mn-lt"/>
                  <a:sym typeface="+mn-ea"/>
                </a:rPr>
                <a:t>实验参数</a:t>
              </a:r>
              <a:r>
                <a:rPr lang="zh-CN" altLang="en-US" dirty="0" smtClean="0">
                  <a:ea typeface="+mn-lt"/>
                  <a:cs typeface="+mn-lt"/>
                  <a:sym typeface="+mn-ea"/>
                </a:rPr>
                <a:t>：</a:t>
              </a:r>
              <a:endParaRPr lang="zh-CN" altLang="en-US" dirty="0">
                <a:ea typeface="+mn-lt"/>
                <a:cs typeface="+mn-lt"/>
                <a:sym typeface="+mn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33980" y="3263045"/>
          <a:ext cx="3106928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3250947412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727815632"/>
                    </a:ext>
                  </a:extLst>
                </a:gridCol>
              </a:tblGrid>
              <a:tr h="2526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参数名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参数值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16639"/>
                  </a:ext>
                </a:extLst>
              </a:tr>
              <a:tr h="20247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{0.1,0.2,0.3}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33424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{0.1,0.2,0.3}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67972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{100,200,300}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17599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{3,4,5}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80112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{10,15,20,25}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21288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{50,100,200,300}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53463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{50,100,200,300}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7311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{“SGD”,</a:t>
                      </a:r>
                      <a:r>
                        <a:rPr lang="zh-CN" altLang="en-US" sz="1400" dirty="0" smtClean="0"/>
                        <a:t>“</a:t>
                      </a:r>
                      <a:r>
                        <a:rPr lang="en-US" altLang="zh-CN" sz="1400" dirty="0" smtClean="0"/>
                        <a:t>Adam”}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581707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100</a:t>
                      </a:r>
                      <a:endParaRPr lang="zh-CN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07447"/>
                  </a:ext>
                </a:extLst>
              </a:tr>
              <a:tr h="3031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 smtClean="0"/>
                        <a:t>50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3880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805124" y="3545237"/>
            <a:ext cx="1017587" cy="3069362"/>
            <a:chOff x="2377103" y="3884605"/>
            <a:chExt cx="1017587" cy="306936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744978" y="3884605"/>
            <a:ext cx="283972" cy="365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0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44978" y="3884605"/>
                          <a:ext cx="283972" cy="3651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2733497" y="4149128"/>
            <a:ext cx="3048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1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19" name="对象 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33497" y="4149128"/>
                          <a:ext cx="304800" cy="363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2766695" y="4532580"/>
            <a:ext cx="223837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2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20" name="对象 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66695" y="4532580"/>
                          <a:ext cx="223837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2654775" y="5173756"/>
            <a:ext cx="447675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3" name="Equation" r:id="rId11" imgW="279360" imgH="164880" progId="Equation.DSMT4">
                    <p:embed/>
                  </p:oleObj>
                </mc:Choice>
                <mc:Fallback>
                  <p:oleObj name="Equation" r:id="rId11" imgW="279360" imgH="164880" progId="Equation.DSMT4">
                    <p:embed/>
                    <p:pic>
                      <p:nvPicPr>
                        <p:cNvPr id="22" name="对象 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54775" y="5173756"/>
                          <a:ext cx="447675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2377103" y="6046069"/>
            <a:ext cx="10175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4" name="Equation" r:id="rId13" imgW="634680" imgH="190440" progId="Equation.DSMT4">
                    <p:embed/>
                  </p:oleObj>
                </mc:Choice>
                <mc:Fallback>
                  <p:oleObj name="Equation" r:id="rId13" imgW="634680" imgH="190440" progId="Equation.DSMT4">
                    <p:embed/>
                    <p:pic>
                      <p:nvPicPr>
                        <p:cNvPr id="24" name="对象 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77103" y="6046069"/>
                          <a:ext cx="1017587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733497" y="6351215"/>
            <a:ext cx="223838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5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25" name="对象 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33497" y="6351215"/>
                          <a:ext cx="223838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2746610" y="4850763"/>
            <a:ext cx="203200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6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6610" y="4850763"/>
                          <a:ext cx="203200" cy="263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2700381" y="6669804"/>
            <a:ext cx="284163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517" name="Equation" r:id="rId19" imgW="177480" imgH="177480" progId="Equation.DSMT4">
                    <p:embed/>
                  </p:oleObj>
                </mc:Choice>
                <mc:Fallback>
                  <p:oleObj name="Equation" r:id="rId19" imgW="177480" imgH="17748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00381" y="6669804"/>
                          <a:ext cx="284163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066669" y="5057712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8" name="Equation" r:id="rId21" imgW="291960" imgH="228600" progId="Equation.DSMT4">
                  <p:embed/>
                </p:oleObj>
              </mc:Choice>
              <mc:Fallback>
                <p:oleObj name="Equation" r:id="rId21" imgW="291960" imgH="22860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66669" y="5057712"/>
                        <a:ext cx="4667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3063746" y="5362287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19" name="Equation" r:id="rId23" imgW="291960" imgH="228600" progId="Equation.DSMT4">
                  <p:embed/>
                </p:oleObj>
              </mc:Choice>
              <mc:Fallback>
                <p:oleObj name="Equation" r:id="rId23" imgW="291960" imgH="22860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63746" y="5362287"/>
                        <a:ext cx="4667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729379" y="3175905"/>
            <a:ext cx="168507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dirty="0" smtClean="0">
                <a:ea typeface="+mn-lt"/>
                <a:cs typeface="+mn-lt"/>
                <a:sym typeface="+mn-ea"/>
              </a:rPr>
              <a:t>评估指标：</a:t>
            </a:r>
            <a:endParaRPr lang="zh-CN" altLang="en-US" dirty="0">
              <a:ea typeface="+mn-lt"/>
              <a:cs typeface="+mn-lt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19845" y="3154437"/>
            <a:ext cx="5174861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smtClean="0">
                <a:ea typeface="+mn-lt"/>
                <a:cs typeface="+mn-lt"/>
                <a:sym typeface="+mn-ea"/>
              </a:rPr>
              <a:t>MR/FMR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：预测排序的平均值，⬇</a:t>
            </a:r>
            <a:endParaRPr lang="en-US" altLang="zh-CN" dirty="0" smtClean="0">
              <a:ea typeface="+mn-lt"/>
              <a:cs typeface="+mn-lt"/>
              <a:sym typeface="+mn-ea"/>
            </a:endParaRPr>
          </a:p>
          <a:p>
            <a:r>
              <a:rPr lang="en-US" altLang="zh-CN" dirty="0" smtClean="0">
                <a:ea typeface="+mn-lt"/>
                <a:cs typeface="+mn-lt"/>
                <a:sym typeface="+mn-ea"/>
              </a:rPr>
              <a:t>Hit@10/FHit@10 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：预测排序在前</a:t>
            </a:r>
            <a:r>
              <a:rPr lang="en-US" altLang="zh-CN" dirty="0" smtClean="0">
                <a:ea typeface="+mn-lt"/>
                <a:cs typeface="+mn-lt"/>
                <a:sym typeface="+mn-ea"/>
              </a:rPr>
              <a:t>10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的百分比，⬆</a:t>
            </a:r>
            <a:endParaRPr lang="en-US" altLang="zh-CN" dirty="0" smtClean="0">
              <a:ea typeface="+mn-lt"/>
              <a:cs typeface="+mn-lt"/>
              <a:sym typeface="+mn-ea"/>
            </a:endParaRPr>
          </a:p>
          <a:p>
            <a:r>
              <a:rPr lang="en-US" altLang="zh-CN" dirty="0" smtClean="0">
                <a:ea typeface="+mn-lt"/>
                <a:cs typeface="+mn-lt"/>
                <a:sym typeface="+mn-ea"/>
              </a:rPr>
              <a:t>MRR/FMRR</a:t>
            </a:r>
            <a:r>
              <a:rPr lang="zh-CN" altLang="en-US" dirty="0" smtClean="0">
                <a:ea typeface="+mn-lt"/>
                <a:cs typeface="+mn-lt"/>
                <a:sym typeface="+mn-ea"/>
              </a:rPr>
              <a:t>：预测排序的倒数的平均值，⬆</a:t>
            </a:r>
            <a:r>
              <a:rPr lang="en-US" altLang="zh-CN" dirty="0" smtClean="0">
                <a:ea typeface="+mn-lt"/>
                <a:cs typeface="+mn-lt"/>
                <a:sym typeface="+mn-ea"/>
              </a:rPr>
              <a:t>            </a:t>
            </a:r>
            <a:endParaRPr lang="zh-CN" altLang="en-US" dirty="0">
              <a:ea typeface="+mn-lt"/>
              <a:cs typeface="+mn-lt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研究</a:t>
            </a:r>
            <a:r>
              <a:rPr lang="zh-CN" altLang="en-US" sz="2400" b="1" dirty="0"/>
              <a:t>背景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54405" y="1588770"/>
            <a:ext cx="1048473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b="1" dirty="0" smtClean="0">
                <a:ea typeface="+mn-lt"/>
                <a:cs typeface="+mn-lt"/>
                <a:sym typeface="+mn-ea"/>
              </a:rPr>
              <a:t>知识图谱</a:t>
            </a:r>
            <a:r>
              <a:rPr lang="en-US" altLang="zh-CN" sz="2000" baseline="30000" dirty="0" smtClean="0">
                <a:latin typeface="+mn-ea"/>
                <a:cs typeface="+mn-ea"/>
              </a:rPr>
              <a:t>[1-4]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：是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大规模语义网络知识库，以有向图的形式进行表示和存储，</a:t>
            </a:r>
            <a:r>
              <a:rPr lang="zh-CN" altLang="zh-CN" sz="2000" dirty="0">
                <a:ea typeface="+mn-lt"/>
                <a:cs typeface="+mn-lt"/>
                <a:sym typeface="+mn-ea"/>
              </a:rPr>
              <a:t>其中</a:t>
            </a:r>
            <a:r>
              <a:rPr lang="zh-CN" altLang="zh-CN" sz="2000" dirty="0">
                <a:solidFill>
                  <a:srgbClr val="C00000"/>
                </a:solidFill>
                <a:ea typeface="+mn-lt"/>
                <a:cs typeface="+mn-lt"/>
                <a:sym typeface="+mn-ea"/>
              </a:rPr>
              <a:t>节点</a:t>
            </a:r>
            <a:r>
              <a:rPr lang="zh-CN" altLang="zh-CN" sz="2000" dirty="0">
                <a:ea typeface="+mn-lt"/>
                <a:cs typeface="+mn-lt"/>
                <a:sym typeface="+mn-ea"/>
              </a:rPr>
              <a:t>表示</a:t>
            </a:r>
            <a:r>
              <a:rPr lang="zh-CN" altLang="zh-CN" sz="2000" dirty="0">
                <a:solidFill>
                  <a:srgbClr val="C00000"/>
                </a:solidFill>
                <a:ea typeface="+mn-lt"/>
                <a:cs typeface="+mn-lt"/>
                <a:sym typeface="+mn-ea"/>
              </a:rPr>
              <a:t>实体</a:t>
            </a:r>
            <a:r>
              <a:rPr lang="zh-CN" altLang="zh-CN" sz="2000" dirty="0">
                <a:ea typeface="+mn-lt"/>
                <a:cs typeface="+mn-lt"/>
                <a:sym typeface="+mn-ea"/>
              </a:rPr>
              <a:t>，</a:t>
            </a:r>
            <a:r>
              <a:rPr lang="zh-CN" altLang="zh-CN" sz="2000" dirty="0">
                <a:solidFill>
                  <a:srgbClr val="C00000"/>
                </a:solidFill>
                <a:ea typeface="+mn-lt"/>
                <a:cs typeface="+mn-lt"/>
                <a:sym typeface="+mn-ea"/>
              </a:rPr>
              <a:t>边</a:t>
            </a:r>
            <a:r>
              <a:rPr lang="zh-CN" altLang="zh-CN" sz="2000" dirty="0">
                <a:ea typeface="+mn-lt"/>
                <a:cs typeface="+mn-lt"/>
                <a:sym typeface="+mn-ea"/>
              </a:rPr>
              <a:t>表示</a:t>
            </a:r>
            <a:r>
              <a:rPr lang="zh-CN" altLang="zh-CN" sz="2000" dirty="0">
                <a:solidFill>
                  <a:srgbClr val="C00000"/>
                </a:solidFill>
                <a:ea typeface="+mn-lt"/>
                <a:cs typeface="+mn-lt"/>
                <a:sym typeface="+mn-ea"/>
              </a:rPr>
              <a:t>关系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，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利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用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三元组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(</a:t>
            </a:r>
            <a:r>
              <a:rPr lang="en-US" altLang="zh-CN" sz="2000" dirty="0">
                <a:ea typeface="+mn-lt"/>
                <a:cs typeface="+mn-lt"/>
                <a:sym typeface="+mn-ea"/>
              </a:rPr>
              <a:t>head,relation,tail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)来描述具体的知识。</a:t>
            </a:r>
          </a:p>
        </p:txBody>
      </p:sp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127257" y="3361822"/>
            <a:ext cx="3463290" cy="4445"/>
          </a:xfrm>
          <a:prstGeom prst="straightConnector1">
            <a:avLst/>
          </a:prstGeom>
          <a:ln w="28575" cmpd="sng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7626597" y="3132732"/>
            <a:ext cx="3610154" cy="438639"/>
          </a:xfrm>
          <a:prstGeom prst="flowChartProcess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88787" y="3144311"/>
            <a:ext cx="377539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比尔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·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盖茨</a:t>
            </a:r>
            <a:r>
              <a:rPr lang="zh-CN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出生地</a:t>
            </a:r>
            <a:r>
              <a:rPr lang="zh-CN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西雅图</a:t>
            </a:r>
            <a:r>
              <a:rPr lang="en-US" altLang="zh-CN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16977" y="3366123"/>
            <a:ext cx="6451988" cy="2764153"/>
            <a:chOff x="1557528" y="654357"/>
            <a:chExt cx="6406257" cy="3171410"/>
          </a:xfrm>
        </p:grpSpPr>
        <p:sp>
          <p:nvSpPr>
            <p:cNvPr id="17" name="椭圆 16"/>
            <p:cNvSpPr/>
            <p:nvPr/>
          </p:nvSpPr>
          <p:spPr>
            <a:xfrm>
              <a:off x="4724400" y="1780032"/>
              <a:ext cx="1682496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比尔</a:t>
              </a:r>
              <a:r>
                <a:rPr lang="en-US" altLang="zh-CN" dirty="0"/>
                <a:t>·</a:t>
              </a:r>
              <a:r>
                <a:rPr lang="zh-CN" altLang="en-US" dirty="0" smtClean="0"/>
                <a:t>盖茨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629400" y="941941"/>
              <a:ext cx="1325880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梅琳达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3134730" y="1075083"/>
              <a:ext cx="1325880" cy="5974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西雅图</a:t>
              </a:r>
              <a:endParaRPr lang="en-US" altLang="zh-CN" dirty="0" smtClean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1557528" y="654357"/>
              <a:ext cx="1130808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美国</a:t>
              </a:r>
              <a:endParaRPr lang="en-US" altLang="zh-CN" dirty="0" smtClean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96501" y="3104760"/>
              <a:ext cx="1796034" cy="710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1955.10</a:t>
              </a:r>
              <a:r>
                <a:rPr lang="en-US" altLang="zh-CN" dirty="0"/>
                <a:t>.</a:t>
              </a:r>
              <a:r>
                <a:rPr lang="en-US" altLang="zh-CN" dirty="0" smtClean="0"/>
                <a:t>28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387969" y="3115583"/>
              <a:ext cx="1575816" cy="7101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微软公司</a:t>
              </a:r>
            </a:p>
          </p:txBody>
        </p:sp>
        <p:cxnSp>
          <p:nvCxnSpPr>
            <p:cNvPr id="25" name="直接箭头连接符 24"/>
            <p:cNvCxnSpPr>
              <a:stCxn id="17" idx="7"/>
              <a:endCxn id="18" idx="3"/>
            </p:cNvCxnSpPr>
            <p:nvPr/>
          </p:nvCxnSpPr>
          <p:spPr>
            <a:xfrm flipV="1">
              <a:off x="6160500" y="1451861"/>
              <a:ext cx="663071" cy="428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5"/>
              <a:endCxn id="24" idx="1"/>
            </p:cNvCxnSpPr>
            <p:nvPr/>
          </p:nvCxnSpPr>
          <p:spPr>
            <a:xfrm>
              <a:off x="6160500" y="2365399"/>
              <a:ext cx="458242" cy="8541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7" idx="3"/>
              <a:endCxn id="23" idx="7"/>
            </p:cNvCxnSpPr>
            <p:nvPr/>
          </p:nvCxnSpPr>
          <p:spPr>
            <a:xfrm flipH="1">
              <a:off x="4429512" y="2365399"/>
              <a:ext cx="541284" cy="843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7" idx="1"/>
              <a:endCxn id="19" idx="5"/>
            </p:cNvCxnSpPr>
            <p:nvPr/>
          </p:nvCxnSpPr>
          <p:spPr>
            <a:xfrm flipH="1" flipV="1">
              <a:off x="4266439" y="1585003"/>
              <a:ext cx="704357" cy="29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9" idx="1"/>
              <a:endCxn id="22" idx="6"/>
            </p:cNvCxnSpPr>
            <p:nvPr/>
          </p:nvCxnSpPr>
          <p:spPr>
            <a:xfrm flipH="1" flipV="1">
              <a:off x="2688336" y="959157"/>
              <a:ext cx="640565" cy="203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432047" y="1604249"/>
              <a:ext cx="711059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ym typeface="+mn-ea"/>
                </a:rPr>
                <a:t>前妻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403970" y="2555825"/>
              <a:ext cx="711059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 smtClean="0">
                  <a:sym typeface="+mn-ea"/>
                </a:rPr>
                <a:t>创办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08021" y="2465832"/>
              <a:ext cx="711059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 smtClean="0">
                  <a:sym typeface="+mn-ea"/>
                </a:rPr>
                <a:t>出生时间</a:t>
              </a:r>
              <a:endParaRPr lang="zh-CN" altLang="en-US" dirty="0"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503631" y="1350642"/>
              <a:ext cx="906678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>
                  <a:sym typeface="+mn-ea"/>
                </a:rPr>
                <a:t>出生地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98661" y="738028"/>
              <a:ext cx="711059" cy="3693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 smtClean="0">
                  <a:sym typeface="+mn-ea"/>
                </a:rPr>
                <a:t>属于</a:t>
              </a:r>
              <a:endParaRPr lang="zh-CN" altLang="en-US" dirty="0">
                <a:sym typeface="+mn-ea"/>
              </a:endParaRPr>
            </a:p>
          </p:txBody>
        </p:sp>
      </p:grpSp>
      <p:sp>
        <p:nvSpPr>
          <p:cNvPr id="14" name="流程图: 过程 13"/>
          <p:cNvSpPr/>
          <p:nvPr/>
        </p:nvSpPr>
        <p:spPr>
          <a:xfrm rot="1215882">
            <a:off x="3884179" y="3850301"/>
            <a:ext cx="2940841" cy="809462"/>
          </a:xfrm>
          <a:prstGeom prst="flowChartProcess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实验结果</a:t>
            </a:r>
            <a:r>
              <a:rPr lang="en-US" altLang="zh-CN" sz="2400" b="1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7685" y="1407160"/>
            <a:ext cx="801854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 dirty="0">
                <a:ea typeface="+mn-lt"/>
                <a:cs typeface="+mn-lt"/>
                <a:sym typeface="+mn-ea"/>
              </a:rPr>
              <a:t>原始方法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与改进方法</a:t>
            </a:r>
            <a:r>
              <a:rPr lang="en-US" altLang="zh-CN" sz="2000" dirty="0" smtClean="0">
                <a:ea typeface="+mn-lt"/>
                <a:cs typeface="+mn-lt"/>
                <a:sym typeface="+mn-ea"/>
              </a:rPr>
              <a:t>DEM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进行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链接预测任务</a:t>
            </a:r>
            <a:r>
              <a:rPr lang="zh-CN" altLang="en-US" sz="2000" dirty="0" smtClean="0">
                <a:ea typeface="+mn-lt"/>
                <a:cs typeface="+mn-lt"/>
                <a:sym typeface="+mn-ea"/>
              </a:rPr>
              <a:t>实验对比，</a:t>
            </a:r>
            <a:r>
              <a:rPr lang="zh-CN" altLang="en-US" sz="2000" dirty="0">
                <a:ea typeface="+mn-lt"/>
                <a:cs typeface="+mn-lt"/>
                <a:sym typeface="+mn-ea"/>
              </a:rPr>
              <a:t>结果如下：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3929297"/>
              </p:ext>
            </p:extLst>
          </p:nvPr>
        </p:nvGraphicFramePr>
        <p:xfrm>
          <a:off x="751840" y="1811655"/>
          <a:ext cx="107016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MR↓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/>
                        <a:t>TransE</a:t>
                      </a: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u="none" dirty="0"/>
                        <a:t>224.81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0" u="none" dirty="0"/>
                        <a:t>129.40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0.248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0.418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0.498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0.658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Tr</a:t>
                      </a:r>
                      <a:r>
                        <a:rPr lang="zh-CN" alt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ansE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-DEM</a:t>
                      </a:r>
                      <a:endParaRPr lang="en-US" altLang="zh-CN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202.18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105.53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>
                          <a:solidFill>
                            <a:srgbClr val="FF0000"/>
                          </a:solidFill>
                        </a:rPr>
                        <a:t>0.256</a:t>
                      </a:r>
                      <a:endParaRPr lang="zh-CN" altLang="en-US" sz="1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0.421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0.500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0.666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21331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sym typeface="+mn-ea"/>
                        </a:rPr>
                        <a:t>Tr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sym typeface="+mn-ea"/>
                        </a:rPr>
                        <a:t>ansE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sym typeface="+mn-ea"/>
                        </a:rPr>
                        <a:t>-SDEM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201.88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105.03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0.502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0.670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TransH</a:t>
                      </a: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221.45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>
                          <a:sym typeface="+mn-ea"/>
                        </a:rPr>
                        <a:t>126.64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0.245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0.413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>
                          <a:sym typeface="+mn-ea"/>
                        </a:rPr>
                        <a:t>0.495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0.657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TransH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-DEM</a:t>
                      </a:r>
                      <a:endParaRPr lang="en-US" altLang="zh-CN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222.94</a:t>
                      </a:r>
                      <a:endParaRPr lang="zh-CN" altLang="en-US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125.78</a:t>
                      </a:r>
                      <a:endParaRPr lang="zh-CN" altLang="en-US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0.258</a:t>
                      </a:r>
                      <a:endParaRPr lang="zh-CN" altLang="en-US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0.431</a:t>
                      </a:r>
                      <a:endParaRPr lang="zh-CN" altLang="en-US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0.504</a:t>
                      </a:r>
                      <a:endParaRPr lang="zh-CN" altLang="en-US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u="none" dirty="0" smtClean="0"/>
                        <a:t>0.668</a:t>
                      </a:r>
                      <a:endParaRPr lang="zh-CN" altLang="en-US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68951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sym typeface="+mn-ea"/>
                        </a:rPr>
                        <a:t>TransH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sym typeface="+mn-ea"/>
                        </a:rPr>
                        <a:t>-SDEM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218.20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121.34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0.259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0.675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TransD</a:t>
                      </a: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221.82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>
                          <a:sym typeface="+mn-ea"/>
                        </a:rPr>
                        <a:t>126.62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0.246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0.417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0.497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0.660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TransD</a:t>
                      </a:r>
                      <a:r>
                        <a:rPr lang="en-US" altLang="zh-CN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+mn-ea"/>
                        </a:rPr>
                        <a:t>-DEM</a:t>
                      </a:r>
                      <a:endParaRPr lang="en-US" altLang="zh-CN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221.82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126.62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0.246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0.497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u="none" dirty="0">
                          <a:sym typeface="+mn-ea"/>
                        </a:rPr>
                        <a:t>0.660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651087"/>
                  </a:ext>
                </a:extLst>
              </a:tr>
              <a:tr h="228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sym typeface="+mn-ea"/>
                        </a:rPr>
                        <a:t>TransD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sym typeface="+mn-ea"/>
                        </a:rPr>
                        <a:t>-SDEM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209.84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113.41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0.258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0.505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0.670</a:t>
                      </a:r>
                      <a:endParaRPr lang="en-US" altLang="zh-CN" sz="16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1448" y="5518023"/>
            <a:ext cx="269817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注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红色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代表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  <a:sym typeface="+mn-ea"/>
              </a:rPr>
              <a:t>一组中更好的</a:t>
            </a:r>
            <a:r>
              <a:rPr lang="zh-CN" altLang="en-US" sz="14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结果</a:t>
            </a:r>
            <a:endParaRPr lang="zh-CN" altLang="en-US" sz="1400" dirty="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4209" y="5959631"/>
            <a:ext cx="1153840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DEM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方法在大多数指标上都优于原始方法和</a:t>
            </a:r>
            <a:r>
              <a:rPr lang="en-US" altLang="zh-CN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DEM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方法，都能进一步提高正确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三元组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的整体预测排序，提高预测的准确性。</a:t>
            </a:r>
            <a:endParaRPr lang="en-US" altLang="zh-CN" sz="1600" dirty="0" smtClean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证实了</a:t>
            </a: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SDEM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方法的有效性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；</a:t>
            </a:r>
            <a:endParaRPr lang="en-US" altLang="zh-CN" sz="1600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实验分析</a:t>
            </a:r>
            <a:r>
              <a:rPr lang="en-US" altLang="zh-CN" sz="2400" b="1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0100" y="1420097"/>
            <a:ext cx="5404043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将测试集</a:t>
            </a:r>
            <a:r>
              <a:rPr lang="zh-CN" altLang="en-US" sz="2000" dirty="0" smtClean="0">
                <a:sym typeface="+mn-ea"/>
              </a:rPr>
              <a:t>分为非</a:t>
            </a:r>
            <a:r>
              <a:rPr lang="zh-CN" altLang="en-US" sz="2000" dirty="0">
                <a:sym typeface="+mn-ea"/>
              </a:rPr>
              <a:t>长尾测试</a:t>
            </a:r>
            <a:r>
              <a:rPr lang="zh-CN" altLang="en-US" sz="2000" dirty="0" smtClean="0">
                <a:sym typeface="+mn-ea"/>
              </a:rPr>
              <a:t>集和</a:t>
            </a:r>
            <a:r>
              <a:rPr lang="zh-CN" altLang="en-US" sz="2000" dirty="0">
                <a:sym typeface="+mn-ea"/>
              </a:rPr>
              <a:t>长尾测试</a:t>
            </a:r>
            <a:r>
              <a:rPr lang="zh-CN" altLang="en-US" sz="2000" dirty="0" smtClean="0">
                <a:sym typeface="+mn-ea"/>
              </a:rPr>
              <a:t>集。</a:t>
            </a:r>
            <a:endParaRPr lang="zh-CN" altLang="en-US" sz="2000" dirty="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2104637"/>
              </p:ext>
            </p:extLst>
          </p:nvPr>
        </p:nvGraphicFramePr>
        <p:xfrm>
          <a:off x="0" y="2115434"/>
          <a:ext cx="637095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MR↓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/>
                        <a:t>TransE</a:t>
                      </a: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u="none" dirty="0"/>
                        <a:t>203.17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0" u="none" dirty="0"/>
                        <a:t>119.80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0.250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0.427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0.515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u="none" dirty="0"/>
                        <a:t>0.674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Tr</a:t>
                      </a:r>
                      <a:r>
                        <a:rPr lang="zh-CN" altLang="en-US" sz="16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ansE</a:t>
                      </a:r>
                      <a:r>
                        <a:rPr lang="en-US" altLang="zh-CN" sz="16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-DEM</a:t>
                      </a:r>
                      <a:endParaRPr lang="en-US" altLang="zh-CN" sz="16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180.56</a:t>
                      </a:r>
                      <a:endParaRPr lang="en-US" altLang="zh-CN" sz="16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 smtClean="0">
                          <a:solidFill>
                            <a:srgbClr val="FF0000"/>
                          </a:solidFill>
                          <a:sym typeface="+mn-ea"/>
                        </a:rPr>
                        <a:t>97.69</a:t>
                      </a:r>
                      <a:endParaRPr lang="en-US" altLang="zh-CN" sz="1600" b="0" u="none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 smtClean="0">
                          <a:sym typeface="+mn-ea"/>
                        </a:rPr>
                        <a:t>0.429</a:t>
                      </a:r>
                      <a:endParaRPr lang="en-US" altLang="zh-CN" sz="1600" b="0" u="none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 smtClean="0">
                          <a:sym typeface="+mn-ea"/>
                        </a:rPr>
                        <a:t>0.517</a:t>
                      </a:r>
                      <a:endParaRPr lang="en-US" altLang="zh-CN" sz="1600" b="0" u="none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 smtClean="0">
                          <a:sym typeface="+mn-ea"/>
                        </a:rPr>
                        <a:t>0.679</a:t>
                      </a:r>
                      <a:endParaRPr lang="en-US" altLang="zh-CN" sz="1600" b="0" u="none" dirty="0"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97031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sym typeface="+mn-ea"/>
                        </a:rPr>
                        <a:t>Tr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sym typeface="+mn-ea"/>
                        </a:rPr>
                        <a:t>ansE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  <a:sym typeface="+mn-ea"/>
                        </a:rPr>
                        <a:t>-SDEM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180.61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97.79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0.433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0.683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TransH</a:t>
                      </a: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200.73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117.56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0.246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0.422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0.511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0.671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TransH</a:t>
                      </a:r>
                      <a:r>
                        <a:rPr lang="en-US" altLang="zh-CN" sz="16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-DEM</a:t>
                      </a:r>
                      <a:endParaRPr lang="en-US" altLang="zh-CN" sz="16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200.86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117.53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0.261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0.438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0.521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0.682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94836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TransH</a:t>
                      </a:r>
                      <a:r>
                        <a:rPr lang="en-US" altLang="zh-CN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-SDEM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195.94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112.51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0.262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0.688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 err="1">
                          <a:sym typeface="+mn-ea"/>
                        </a:rPr>
                        <a:t>TransD</a:t>
                      </a: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199.81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116.63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0.249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0.427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0.514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ym typeface="+mn-ea"/>
                        </a:rPr>
                        <a:t>0.676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TransD</a:t>
                      </a:r>
                      <a:r>
                        <a:rPr lang="en-US" altLang="zh-CN" sz="16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-DEM</a:t>
                      </a:r>
                      <a:endParaRPr lang="en-US" altLang="zh-CN" sz="16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208.94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126.57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0.259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0.432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0.517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u="none" dirty="0" smtClean="0"/>
                        <a:t>0.675</a:t>
                      </a:r>
                      <a:endParaRPr lang="zh-CN" altLang="en-US" sz="1600" b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28808"/>
                  </a:ext>
                </a:extLst>
              </a:tr>
              <a:tr h="3062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TransD</a:t>
                      </a:r>
                      <a:r>
                        <a:rPr lang="en-US" altLang="zh-CN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-SDEM</a:t>
                      </a:r>
                      <a:endParaRPr lang="en-US" altLang="zh-CN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188.55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>
                          <a:solidFill>
                            <a:srgbClr val="FF0000"/>
                          </a:solidFill>
                          <a:sym typeface="+mn-ea"/>
                        </a:rPr>
                        <a:t>105.68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>
                          <a:solidFill>
                            <a:srgbClr val="FF0000"/>
                          </a:solidFill>
                          <a:sym typeface="+mn-ea"/>
                        </a:rPr>
                        <a:t>0.260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0.436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0.522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u="none" dirty="0">
                          <a:solidFill>
                            <a:srgbClr val="FF0000"/>
                          </a:solidFill>
                          <a:sym typeface="+mn-ea"/>
                        </a:rPr>
                        <a:t>0.682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1109988"/>
              </p:ext>
            </p:extLst>
          </p:nvPr>
        </p:nvGraphicFramePr>
        <p:xfrm>
          <a:off x="6318250" y="2115434"/>
          <a:ext cx="587375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MR↓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Hit@10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</a:rPr>
                        <a:t>MRR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sym typeface="+mn-ea"/>
                        </a:rPr>
                        <a:t>↑</a:t>
                      </a:r>
                      <a:endParaRPr lang="en-US" altLang="zh-CN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Raw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ilter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Raw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F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ilter</a:t>
                      </a:r>
                      <a:endParaRPr lang="zh-CN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i="0" u="none" dirty="0"/>
                        <a:t>438.86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0" i="0" u="none" dirty="0"/>
                        <a:t>224.38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i="0" u="none" dirty="0">
                          <a:solidFill>
                            <a:srgbClr val="FF0000"/>
                          </a:solidFill>
                        </a:rPr>
                        <a:t>0.219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i="0" u="none"/>
                        <a:t>0.328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i="0" u="none"/>
                        <a:t>0.329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b="0" i="0" u="none" dirty="0"/>
                        <a:t>0.504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416.08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183.15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0.215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0.340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0.332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0.530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444668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412.31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176.66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0.219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0.349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0.334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0.538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426.43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216.45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0.226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0.331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0.332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>
                          <a:sym typeface="+mn-ea"/>
                        </a:rPr>
                        <a:t>0.510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441.35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rgbClr val="FF0000"/>
                          </a:solidFill>
                        </a:rPr>
                        <a:t>207.40</a:t>
                      </a:r>
                      <a:endParaRPr lang="zh-CN" alt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rgbClr val="FF0000"/>
                          </a:solidFill>
                        </a:rPr>
                        <a:t>0.229</a:t>
                      </a:r>
                      <a:endParaRPr lang="zh-CN" alt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0.363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rgbClr val="FF0000"/>
                          </a:solidFill>
                        </a:rPr>
                        <a:t>0.336</a:t>
                      </a:r>
                      <a:endParaRPr lang="zh-CN" alt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0.534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83858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438.51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208.68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0.229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0.368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0.335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0.543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439.65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225.48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0.217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0.326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0.325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0.507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421.33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191.45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rgbClr val="FF0000"/>
                          </a:solidFill>
                        </a:rPr>
                        <a:t>0.236</a:t>
                      </a:r>
                      <a:endParaRPr lang="zh-CN" alt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/>
                        <a:t>0.372</a:t>
                      </a:r>
                      <a:endParaRPr lang="zh-CN" altLang="en-US" sz="1600" b="0" i="0" u="none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rgbClr val="FF0000"/>
                          </a:solidFill>
                        </a:rPr>
                        <a:t>0.342</a:t>
                      </a:r>
                      <a:endParaRPr lang="zh-CN" alt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u="none" dirty="0" smtClean="0">
                          <a:solidFill>
                            <a:srgbClr val="FF0000"/>
                          </a:solidFill>
                        </a:rPr>
                        <a:t>0.549</a:t>
                      </a:r>
                      <a:endParaRPr lang="zh-CN" altLang="en-US" sz="16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9400"/>
                  </a:ext>
                </a:extLst>
              </a:tr>
              <a:tr h="3056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noFill/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420.48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189.92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0.234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olidFill>
                            <a:srgbClr val="FF0000"/>
                          </a:solidFill>
                          <a:sym typeface="+mn-ea"/>
                        </a:rPr>
                        <a:t>0.370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0.334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i="0" u="none" dirty="0">
                          <a:sym typeface="+mn-ea"/>
                        </a:rPr>
                        <a:t>0.544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14687" y="1782136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非长尾测试</a:t>
            </a:r>
            <a:r>
              <a:rPr lang="zh-CN" altLang="en-US" dirty="0" smtClean="0">
                <a:sym typeface="+mn-ea"/>
              </a:rPr>
              <a:t>集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88045" y="1782136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长尾测试</a:t>
            </a:r>
            <a:r>
              <a:rPr lang="zh-CN" altLang="en-US" dirty="0" smtClean="0">
                <a:sym typeface="+mn-ea"/>
              </a:rPr>
              <a:t>集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800100" y="281241"/>
            <a:ext cx="5410455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引入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相似度计算的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DEM</a:t>
            </a:r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方法</a:t>
            </a:r>
            <a:r>
              <a:rPr lang="en-US" altLang="zh-CN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(SDEM)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8547" y="6027022"/>
            <a:ext cx="1237421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非长尾测试集中，</a:t>
            </a:r>
            <a:r>
              <a:rPr lang="en-US"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SDEM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在大多数指标上都优于原始方法和</a:t>
            </a:r>
            <a:r>
              <a:rPr lang="en-US" altLang="zh-CN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DEM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方法，表明</a:t>
            </a:r>
            <a:r>
              <a:rPr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对</a:t>
            </a:r>
            <a:r>
              <a:rPr lang="zh-CN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非长尾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数据有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进一步的</a:t>
            </a:r>
            <a:r>
              <a:rPr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提升效果</a:t>
            </a:r>
            <a:r>
              <a:rPr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sz="1600" dirty="0">
              <a:solidFill>
                <a:srgbClr val="C00000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长尾测试集中，</a:t>
            </a:r>
            <a:r>
              <a:rPr lang="en-US"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SDEM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</a:t>
            </a:r>
            <a:r>
              <a:rPr lang="zh-CN" altLang="en-US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在大多数指标上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也取得了更好的结果，表明</a:t>
            </a:r>
            <a:r>
              <a:rPr lang="en-US"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DEM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</a:t>
            </a:r>
            <a:r>
              <a:rPr lang="zh-CN" altLang="en-US" sz="1600" dirty="0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能够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进一步提高</a:t>
            </a:r>
            <a:r>
              <a:rPr lang="zh-CN"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长尾</a:t>
            </a:r>
            <a:r>
              <a:rPr sz="1600" dirty="0" err="1" smtClean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数据的补全性能</a:t>
            </a:r>
            <a:r>
              <a:rPr sz="16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5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91004"/>
            <a:ext cx="12192000" cy="1085850"/>
          </a:xfrm>
          <a:prstGeom prst="rect">
            <a:avLst/>
          </a:prstGeom>
        </p:spPr>
      </p:pic>
      <p:sp>
        <p:nvSpPr>
          <p:cNvPr id="10" name="波形 9"/>
          <p:cNvSpPr/>
          <p:nvPr/>
        </p:nvSpPr>
        <p:spPr>
          <a:xfrm rot="665120">
            <a:off x="3680120" y="1062706"/>
            <a:ext cx="4284217" cy="3056042"/>
          </a:xfrm>
          <a:prstGeom prst="wave">
            <a:avLst/>
          </a:prstGeom>
          <a:blipFill dpi="0" rotWithShape="1">
            <a:blip r:embed="rId5">
              <a:alphaModFix amt="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074334" y="2261205"/>
            <a:ext cx="448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48A54"/>
                </a:solidFill>
              </a:rPr>
              <a:t>5 </a:t>
            </a:r>
            <a:r>
              <a:rPr lang="zh-CN" altLang="en-US" sz="3200" dirty="0" smtClean="0">
                <a:solidFill>
                  <a:srgbClr val="948A54"/>
                </a:solidFill>
              </a:rPr>
              <a:t>总结</a:t>
            </a:r>
            <a:endParaRPr lang="zh-CN" altLang="en-US" sz="3200" dirty="0">
              <a:solidFill>
                <a:srgbClr val="948A54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9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20317" y="1598338"/>
            <a:ext cx="9810901" cy="35086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dirty="0" err="1">
                <a:sym typeface="+mn-ea"/>
              </a:rPr>
              <a:t>综上实验</a:t>
            </a:r>
            <a:r>
              <a:rPr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通过数据对比可以发现：本文设计</a:t>
            </a:r>
            <a:r>
              <a:rPr lang="zh-CN" altLang="en-US" dirty="0" smtClean="0">
                <a:sym typeface="+mn-ea"/>
              </a:rPr>
              <a:t>的实验逐步</a:t>
            </a:r>
            <a:r>
              <a:rPr lang="zh-CN" altLang="en-US" dirty="0">
                <a:sym typeface="+mn-ea"/>
              </a:rPr>
              <a:t>的验证了：</a:t>
            </a:r>
          </a:p>
          <a:p>
            <a:pPr marL="1114425" lvl="2" indent="-3714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利用非长尾数据中蕴含丰富</a:t>
            </a:r>
            <a:r>
              <a:rPr lang="zh-CN" altLang="en-US" sz="1600" dirty="0" smtClean="0">
                <a:sym typeface="+mn-ea"/>
              </a:rPr>
              <a:t>语义信息能够进一步增强</a:t>
            </a:r>
            <a:r>
              <a:rPr lang="zh-CN" altLang="en-US" sz="1600" dirty="0">
                <a:sym typeface="+mn-ea"/>
              </a:rPr>
              <a:t>长尾数据的语义信息</a:t>
            </a:r>
            <a:r>
              <a:rPr lang="zh-CN" altLang="en-US" sz="1600" dirty="0" smtClean="0">
                <a:sym typeface="+mn-ea"/>
              </a:rPr>
              <a:t>，融入</a:t>
            </a:r>
            <a:r>
              <a:rPr lang="zh-CN" altLang="en-US" sz="1600" dirty="0">
                <a:sym typeface="+mn-ea"/>
              </a:rPr>
              <a:t>期望最大化算法</a:t>
            </a:r>
            <a:r>
              <a:rPr lang="zh-CN" altLang="en-US" sz="1600" dirty="0" smtClean="0">
                <a:sym typeface="+mn-ea"/>
              </a:rPr>
              <a:t>思想能够实现知识转移；</a:t>
            </a:r>
            <a:endParaRPr lang="zh-CN" altLang="en-US" sz="1600" dirty="0">
              <a:sym typeface="+mn-ea"/>
            </a:endParaRPr>
          </a:p>
          <a:p>
            <a:pPr marL="1114425" lvl="2" indent="-3714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双重嵌入</a:t>
            </a:r>
            <a:r>
              <a:rPr lang="zh-CN" altLang="en-US" sz="1600" dirty="0" smtClean="0">
                <a:sym typeface="+mn-ea"/>
              </a:rPr>
              <a:t>技术中的潜在</a:t>
            </a:r>
            <a:r>
              <a:rPr lang="zh-CN" altLang="en-US" sz="1600" dirty="0">
                <a:sym typeface="+mn-ea"/>
              </a:rPr>
              <a:t>语义嵌入</a:t>
            </a:r>
            <a:r>
              <a:rPr lang="zh-CN" altLang="en-US" sz="1600" dirty="0" smtClean="0">
                <a:sym typeface="+mn-ea"/>
              </a:rPr>
              <a:t>作为隐</a:t>
            </a:r>
            <a:r>
              <a:rPr lang="zh-CN" altLang="en-US" sz="1600" dirty="0">
                <a:sym typeface="+mn-ea"/>
              </a:rPr>
              <a:t>变量</a:t>
            </a:r>
            <a:r>
              <a:rPr lang="zh-CN" altLang="en-US" sz="1600" dirty="0" smtClean="0">
                <a:sym typeface="+mn-ea"/>
              </a:rPr>
              <a:t>，可以达到更好</a:t>
            </a:r>
            <a:r>
              <a:rPr lang="zh-CN" altLang="en-US" sz="1600" dirty="0">
                <a:sym typeface="+mn-ea"/>
              </a:rPr>
              <a:t>的非长尾数据的信息转移效果，进而提高长尾数据的补全</a:t>
            </a:r>
            <a:r>
              <a:rPr lang="zh-CN" altLang="en-US" sz="1600" dirty="0" smtClean="0">
                <a:sym typeface="+mn-ea"/>
              </a:rPr>
              <a:t>性能</a:t>
            </a:r>
            <a:r>
              <a:rPr lang="zh-CN" altLang="en-US" sz="1600" dirty="0">
                <a:sym typeface="+mn-ea"/>
              </a:rPr>
              <a:t>；</a:t>
            </a:r>
            <a:endParaRPr lang="en-US" altLang="zh-CN" sz="1600" dirty="0" smtClean="0">
              <a:sym typeface="+mn-ea"/>
            </a:endParaRPr>
          </a:p>
          <a:p>
            <a:pPr marL="1114425" lvl="2" indent="-371475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ym typeface="+mn-ea"/>
              </a:rPr>
              <a:t>进一步引入相似度计算来改进长尾数据的目标函数</a:t>
            </a:r>
            <a:r>
              <a:rPr lang="zh-CN" altLang="en-US" sz="1600" dirty="0" smtClean="0">
                <a:sym typeface="+mn-ea"/>
              </a:rPr>
              <a:t>，能够促使长</a:t>
            </a:r>
            <a:r>
              <a:rPr lang="zh-CN" altLang="en-US" sz="1600" dirty="0">
                <a:sym typeface="+mn-ea"/>
              </a:rPr>
              <a:t>尾数据的补全</a:t>
            </a:r>
            <a:r>
              <a:rPr lang="zh-CN" altLang="en-US" sz="1600" dirty="0" smtClean="0">
                <a:sym typeface="+mn-ea"/>
              </a:rPr>
              <a:t>性能进一步提升。</a:t>
            </a:r>
            <a:endParaRPr lang="en-US" altLang="zh-CN" sz="1600" dirty="0">
              <a:sym typeface="+mn-ea"/>
            </a:endParaRPr>
          </a:p>
          <a:p>
            <a:pPr marL="1114425" lvl="2" indent="-371475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>
              <a:sym typeface="+mn-ea"/>
            </a:endParaRPr>
          </a:p>
          <a:p>
            <a:pPr marL="514350"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所以，本文工作在一定程度上解决了现有工作</a:t>
            </a:r>
            <a:r>
              <a:rPr lang="zh-CN" altLang="en-US" dirty="0" smtClean="0">
                <a:sym typeface="+mn-ea"/>
              </a:rPr>
              <a:t>的问题：</a:t>
            </a:r>
            <a:endParaRPr lang="en-US" altLang="zh-CN" dirty="0" smtClean="0">
              <a:sym typeface="+mn-ea"/>
            </a:endParaRPr>
          </a:p>
          <a:p>
            <a:pPr marL="514350" lvl="1"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smtClean="0">
                <a:sym typeface="+mn-ea"/>
              </a:rPr>
              <a:t>  </a:t>
            </a:r>
            <a:r>
              <a:rPr lang="zh-CN" altLang="en-US" sz="1600" dirty="0" smtClean="0">
                <a:sym typeface="+mn-ea"/>
              </a:rPr>
              <a:t>现有</a:t>
            </a:r>
            <a:r>
              <a:rPr lang="en-US" altLang="zh-CN" sz="1600" dirty="0">
                <a:sym typeface="+mn-ea"/>
              </a:rPr>
              <a:t>KGE</a:t>
            </a:r>
            <a:r>
              <a:rPr lang="zh-CN" altLang="en-US" sz="1600" dirty="0">
                <a:sym typeface="+mn-ea"/>
              </a:rPr>
              <a:t>方法对非长尾数据补全性能较好</a:t>
            </a:r>
            <a:r>
              <a:rPr lang="zh-CN" altLang="en-US" sz="1600" dirty="0" smtClean="0">
                <a:sym typeface="+mn-ea"/>
              </a:rPr>
              <a:t>，而对</a:t>
            </a:r>
            <a:r>
              <a:rPr lang="zh-CN" altLang="en-US" sz="1600" dirty="0">
                <a:sym typeface="+mn-ea"/>
              </a:rPr>
              <a:t>长尾数据补全性能</a:t>
            </a:r>
            <a:r>
              <a:rPr lang="zh-CN" altLang="en-US" sz="1600" dirty="0" smtClean="0">
                <a:sym typeface="+mn-ea"/>
              </a:rPr>
              <a:t>较差；</a:t>
            </a:r>
            <a:endParaRPr lang="zh-CN" altLang="en-US" sz="16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总结</a:t>
            </a:r>
          </a:p>
        </p:txBody>
      </p:sp>
      <p:pic>
        <p:nvPicPr>
          <p:cNvPr id="14" name="图形 13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80794" y="1877101"/>
            <a:ext cx="1038447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/>
          </a:p>
          <a:p>
            <a:pPr marL="371475" indent="-371475">
              <a:buFont typeface="+mj-ea"/>
              <a:buAutoNum type="circleNumDbPlain"/>
            </a:pPr>
            <a:r>
              <a:rPr lang="zh-CN" altLang="en-US" sz="1600" dirty="0" smtClean="0"/>
              <a:t>何</a:t>
            </a:r>
            <a:r>
              <a:rPr lang="zh-CN" altLang="en-US" sz="1600" dirty="0"/>
              <a:t>苗惠</a:t>
            </a:r>
            <a:r>
              <a:rPr lang="en-US" altLang="zh-CN" sz="1600" dirty="0"/>
              <a:t>,</a:t>
            </a:r>
            <a:r>
              <a:rPr lang="zh-CN" altLang="en-US" sz="1600" dirty="0"/>
              <a:t>段旭祥</a:t>
            </a:r>
            <a:r>
              <a:rPr lang="en-US" altLang="zh-CN" sz="1600" dirty="0"/>
              <a:t>,</a:t>
            </a:r>
            <a:r>
              <a:rPr lang="zh-CN" altLang="en-US" sz="1600" dirty="0"/>
              <a:t>吴至友</a:t>
            </a:r>
            <a:r>
              <a:rPr lang="en-US" altLang="zh-CN" sz="1600" dirty="0"/>
              <a:t>.</a:t>
            </a:r>
            <a:r>
              <a:rPr lang="zh-CN" altLang="en-US" sz="1600" dirty="0"/>
              <a:t>提高长尾数据知识图谱补全性能的一种新算法</a:t>
            </a:r>
            <a:r>
              <a:rPr lang="en-US" altLang="zh-CN" sz="1600" dirty="0"/>
              <a:t>[J/OL].</a:t>
            </a:r>
            <a:r>
              <a:rPr lang="zh-CN" altLang="en-US" sz="1600" dirty="0"/>
              <a:t>运筹学学报</a:t>
            </a:r>
            <a:r>
              <a:rPr lang="en-US" altLang="zh-CN" sz="1600" dirty="0"/>
              <a:t>:1-14[2022-05-05].http://kns.cnki.net/</a:t>
            </a:r>
            <a:r>
              <a:rPr lang="en-US" altLang="zh-CN" sz="1600" dirty="0" err="1"/>
              <a:t>kcms</a:t>
            </a:r>
            <a:r>
              <a:rPr lang="en-US" altLang="zh-CN" sz="1600" dirty="0"/>
              <a:t>/detail/31.1732.O1.20220424.1147.012.html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总结</a:t>
            </a:r>
          </a:p>
        </p:txBody>
      </p:sp>
      <p:pic>
        <p:nvPicPr>
          <p:cNvPr id="15" name="图形 14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4087" y="984116"/>
            <a:ext cx="15008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ym typeface="+mn-ea"/>
              </a:rPr>
              <a:t>科研成果</a:t>
            </a:r>
            <a:endParaRPr lang="en-US" altLang="zh-CN" sz="2000" b="1" dirty="0">
              <a:sym typeface="+mn-ea"/>
            </a:endParaRPr>
          </a:p>
          <a:p>
            <a:endParaRPr lang="en-US" altLang="zh-CN" sz="2000" b="1" dirty="0">
              <a:sym typeface="+mn-ea"/>
            </a:endParaRPr>
          </a:p>
          <a:p>
            <a:r>
              <a:rPr lang="zh-CN" altLang="en-US" sz="2000" b="1" dirty="0">
                <a:sym typeface="+mn-ea"/>
              </a:rPr>
              <a:t>    论文</a:t>
            </a:r>
            <a:r>
              <a:rPr lang="zh-CN" altLang="en-US" sz="2000" b="1" dirty="0" smtClean="0">
                <a:sym typeface="+mn-ea"/>
              </a:rPr>
              <a:t>：</a:t>
            </a:r>
            <a:endParaRPr lang="en-US" altLang="zh-CN" sz="2000" b="1" dirty="0" smtClean="0">
              <a:sym typeface="+mn-ea"/>
            </a:endParaRPr>
          </a:p>
          <a:p>
            <a:endParaRPr lang="en-US" altLang="zh-CN" sz="2000" b="1" dirty="0">
              <a:sym typeface="+mn-ea"/>
            </a:endParaRPr>
          </a:p>
          <a:p>
            <a:endParaRPr lang="en-US" altLang="zh-CN" sz="2000" b="1" dirty="0" smtClean="0">
              <a:sym typeface="+mn-ea"/>
            </a:endParaRPr>
          </a:p>
          <a:p>
            <a:r>
              <a:rPr lang="en-US" altLang="zh-CN" sz="2000" b="1" dirty="0">
                <a:sym typeface="+mn-ea"/>
              </a:rPr>
              <a:t> </a:t>
            </a:r>
            <a:r>
              <a:rPr lang="en-US" altLang="zh-CN" sz="2000" b="1" dirty="0" smtClean="0">
                <a:sym typeface="+mn-ea"/>
              </a:rPr>
              <a:t>   </a:t>
            </a:r>
          </a:p>
          <a:p>
            <a:r>
              <a:rPr lang="en-US" altLang="zh-CN" sz="2000" b="1" dirty="0">
                <a:sym typeface="+mn-ea"/>
              </a:rPr>
              <a:t> </a:t>
            </a:r>
            <a:r>
              <a:rPr lang="en-US" altLang="zh-CN" sz="2000" b="1" dirty="0" smtClean="0">
                <a:sym typeface="+mn-ea"/>
              </a:rPr>
              <a:t>    </a:t>
            </a:r>
            <a:r>
              <a:rPr lang="zh-CN" altLang="en-US" sz="2000" b="1" dirty="0" smtClean="0">
                <a:sym typeface="+mn-ea"/>
              </a:rPr>
              <a:t>项目：</a:t>
            </a:r>
            <a:r>
              <a:rPr lang="en-US" altLang="zh-CN" sz="2000" b="1" dirty="0" smtClean="0">
                <a:sym typeface="+mn-ea"/>
              </a:rPr>
              <a:t>  </a:t>
            </a:r>
            <a:endParaRPr lang="zh-CN" altLang="zh-CN" sz="2000" b="1" dirty="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80794" y="3165430"/>
            <a:ext cx="10384473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/>
          </a:p>
          <a:p>
            <a:pPr marL="371475" indent="-371475">
              <a:buFont typeface="+mj-ea"/>
              <a:buAutoNum type="circleNumDbPlain"/>
            </a:pPr>
            <a:r>
              <a:rPr lang="en-US" altLang="zh-CN" sz="1600" dirty="0"/>
              <a:t>BERT</a:t>
            </a:r>
            <a:r>
              <a:rPr lang="zh-CN" altLang="en-US" sz="1600" dirty="0"/>
              <a:t>预训练模型对问答机器人的效果</a:t>
            </a:r>
            <a:r>
              <a:rPr lang="zh-CN" altLang="en-US" sz="1600" dirty="0" smtClean="0"/>
              <a:t>提升</a:t>
            </a:r>
            <a:endParaRPr lang="en-US" altLang="zh-CN" sz="1600" dirty="0" smtClean="0"/>
          </a:p>
          <a:p>
            <a:pPr marL="371475" indent="-371475">
              <a:buFont typeface="+mj-ea"/>
              <a:buAutoNum type="circleNumDbPlain"/>
            </a:pPr>
            <a:endParaRPr lang="en-US" altLang="zh-CN" sz="1600" dirty="0" smtClean="0"/>
          </a:p>
          <a:p>
            <a:pPr marL="371475" indent="-371475">
              <a:buFont typeface="+mj-ea"/>
              <a:buAutoNum type="circleNumDbPlain"/>
            </a:pPr>
            <a:r>
              <a:rPr lang="zh-CN" altLang="en-US" sz="1600" dirty="0"/>
              <a:t>基于深度学习的知识图谱表示参数优化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105900" y="296862"/>
            <a:ext cx="2911718" cy="457200"/>
            <a:chOff x="17430750" y="517524"/>
            <a:chExt cx="5823436" cy="914400"/>
          </a:xfrm>
        </p:grpSpPr>
        <p:pic>
          <p:nvPicPr>
            <p:cNvPr id="22" name="图形 21" descr="学位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430750" y="517524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18345150" y="532110"/>
              <a:ext cx="4909036" cy="86177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200" b="1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硕士毕业论文答辩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19" name="波形 18"/>
          <p:cNvSpPr/>
          <p:nvPr/>
        </p:nvSpPr>
        <p:spPr>
          <a:xfrm rot="665120">
            <a:off x="3680121" y="933210"/>
            <a:ext cx="4284217" cy="3056042"/>
          </a:xfrm>
          <a:prstGeom prst="wave">
            <a:avLst/>
          </a:prstGeom>
          <a:blipFill dpi="0" rotWithShape="1">
            <a:blip r:embed="rId6">
              <a:alphaModFix amt="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21295" y="2168843"/>
            <a:ext cx="234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48A54"/>
                </a:solidFill>
              </a:rPr>
              <a:t>6 </a:t>
            </a:r>
            <a:r>
              <a:rPr lang="zh-CN" altLang="en-US" sz="3200" dirty="0" smtClean="0">
                <a:solidFill>
                  <a:srgbClr val="948A54"/>
                </a:solidFill>
              </a:rPr>
              <a:t>参考文献</a:t>
            </a:r>
            <a:endParaRPr lang="zh-CN" altLang="en-US" sz="3200" dirty="0">
              <a:solidFill>
                <a:srgbClr val="948A54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5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90"/>
            <a:ext cx="11527790" cy="1397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156210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参考文献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-14605" y="870766"/>
            <a:ext cx="120821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67C9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 smtClean="0">
                <a:solidFill>
                  <a:srgbClr val="3020AA"/>
                </a:solidFill>
              </a:rPr>
              <a:t>[1]</a:t>
            </a:r>
            <a:r>
              <a:rPr lang="zh-CN" altLang="en-US" sz="1600" dirty="0" smtClean="0">
                <a:solidFill>
                  <a:srgbClr val="3020AA"/>
                </a:solidFill>
              </a:rPr>
              <a:t>漆</a:t>
            </a:r>
            <a:r>
              <a:rPr lang="zh-CN" altLang="en-US" sz="1600" dirty="0">
                <a:solidFill>
                  <a:srgbClr val="3020AA"/>
                </a:solidFill>
              </a:rPr>
              <a:t>桂林</a:t>
            </a:r>
            <a:r>
              <a:rPr lang="en-US" altLang="zh-CN" sz="1600" dirty="0">
                <a:solidFill>
                  <a:srgbClr val="3020AA"/>
                </a:solidFill>
              </a:rPr>
              <a:t>,</a:t>
            </a:r>
            <a:r>
              <a:rPr lang="zh-CN" altLang="en-US" sz="1600" dirty="0">
                <a:solidFill>
                  <a:srgbClr val="3020AA"/>
                </a:solidFill>
              </a:rPr>
              <a:t>高桓</a:t>
            </a:r>
            <a:r>
              <a:rPr lang="en-US" altLang="zh-CN" sz="1600" dirty="0">
                <a:solidFill>
                  <a:srgbClr val="3020AA"/>
                </a:solidFill>
              </a:rPr>
              <a:t>,</a:t>
            </a:r>
            <a:r>
              <a:rPr lang="zh-CN" altLang="en-US" sz="1600" dirty="0">
                <a:solidFill>
                  <a:srgbClr val="3020AA"/>
                </a:solidFill>
              </a:rPr>
              <a:t>吴天星</a:t>
            </a:r>
            <a:r>
              <a:rPr lang="en-US" altLang="zh-CN" sz="1600" dirty="0">
                <a:solidFill>
                  <a:srgbClr val="3020AA"/>
                </a:solidFill>
              </a:rPr>
              <a:t>.</a:t>
            </a:r>
            <a:r>
              <a:rPr lang="zh-CN" altLang="en-US" sz="1600" dirty="0">
                <a:solidFill>
                  <a:srgbClr val="3020AA"/>
                </a:solidFill>
              </a:rPr>
              <a:t>知识图谱研究进展</a:t>
            </a:r>
            <a:r>
              <a:rPr lang="en-US" altLang="zh-CN" sz="1600" dirty="0">
                <a:solidFill>
                  <a:srgbClr val="3020AA"/>
                </a:solidFill>
              </a:rPr>
              <a:t>[J].</a:t>
            </a:r>
            <a:r>
              <a:rPr lang="zh-CN" altLang="en-US" sz="1600" dirty="0">
                <a:solidFill>
                  <a:srgbClr val="3020AA"/>
                </a:solidFill>
              </a:rPr>
              <a:t>情报工程</a:t>
            </a:r>
            <a:r>
              <a:rPr lang="en-US" altLang="zh-CN" sz="1600" dirty="0">
                <a:solidFill>
                  <a:srgbClr val="3020AA"/>
                </a:solidFill>
              </a:rPr>
              <a:t>,2017,3(1):22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[2] Chen X, </a:t>
            </a:r>
            <a:r>
              <a:rPr lang="en-US" altLang="zh-CN" sz="1600" dirty="0" err="1">
                <a:solidFill>
                  <a:srgbClr val="3020AA"/>
                </a:solidFill>
              </a:rPr>
              <a:t>Jia</a:t>
            </a:r>
            <a:r>
              <a:rPr lang="en-US" altLang="zh-CN" sz="1600" dirty="0">
                <a:solidFill>
                  <a:srgbClr val="3020AA"/>
                </a:solidFill>
              </a:rPr>
              <a:t> S, Xiang Y. A review: Knowledge reasoning over knowledge graph[J]. </a:t>
            </a:r>
            <a:r>
              <a:rPr lang="en-US" altLang="zh-CN" sz="1600" dirty="0" smtClean="0">
                <a:solidFill>
                  <a:srgbClr val="3020AA"/>
                </a:solidFill>
              </a:rPr>
              <a:t>Expert </a:t>
            </a:r>
            <a:r>
              <a:rPr lang="en-US" altLang="zh-CN" sz="1600" dirty="0">
                <a:solidFill>
                  <a:srgbClr val="3020AA"/>
                </a:solidFill>
              </a:rPr>
              <a:t>Systems with </a:t>
            </a:r>
            <a:r>
              <a:rPr lang="en-US" altLang="zh-CN" sz="1600" dirty="0" smtClean="0">
                <a:solidFill>
                  <a:srgbClr val="3020AA"/>
                </a:solidFill>
              </a:rPr>
              <a:t>Applications, </a:t>
            </a:r>
            <a:r>
              <a:rPr lang="en-US" altLang="zh-CN" sz="1600" dirty="0">
                <a:solidFill>
                  <a:srgbClr val="3020AA"/>
                </a:solidFill>
              </a:rPr>
              <a:t>2020, 141: 112948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[3] </a:t>
            </a:r>
            <a:r>
              <a:rPr lang="en-US" altLang="zh-CN" sz="1600" dirty="0">
                <a:solidFill>
                  <a:srgbClr val="3020AA"/>
                </a:solidFill>
              </a:rPr>
              <a:t>Zhang Z, </a:t>
            </a:r>
            <a:r>
              <a:rPr lang="en-US" altLang="zh-CN" sz="1600" dirty="0" err="1">
                <a:solidFill>
                  <a:srgbClr val="3020AA"/>
                </a:solidFill>
              </a:rPr>
              <a:t>Cai</a:t>
            </a:r>
            <a:r>
              <a:rPr lang="en-US" altLang="zh-CN" sz="1600" dirty="0">
                <a:solidFill>
                  <a:srgbClr val="3020AA"/>
                </a:solidFill>
              </a:rPr>
              <a:t> J, Zhang Y, et al. Learning hierarchy-aware knowledge graph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 for link prediction[C]. </a:t>
            </a:r>
            <a:r>
              <a:rPr lang="en-US" altLang="zh-CN" sz="1600" dirty="0" smtClean="0">
                <a:solidFill>
                  <a:srgbClr val="3020AA"/>
                </a:solidFill>
              </a:rPr>
              <a:t>Proceedings </a:t>
            </a:r>
            <a:r>
              <a:rPr lang="en-US" altLang="zh-CN" sz="1600" dirty="0">
                <a:solidFill>
                  <a:srgbClr val="3020AA"/>
                </a:solidFill>
              </a:rPr>
              <a:t>of the AAAI Conference on Artificial </a:t>
            </a:r>
            <a:r>
              <a:rPr lang="en-US" altLang="zh-CN" sz="1600" dirty="0" smtClean="0">
                <a:solidFill>
                  <a:srgbClr val="3020AA"/>
                </a:solidFill>
              </a:rPr>
              <a:t>Intelligence, </a:t>
            </a:r>
            <a:r>
              <a:rPr lang="en-US" altLang="zh-CN" sz="1600" dirty="0">
                <a:solidFill>
                  <a:srgbClr val="3020AA"/>
                </a:solidFill>
              </a:rPr>
              <a:t>2020, 34(03): 3065-3072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[4] </a:t>
            </a:r>
            <a:r>
              <a:rPr lang="en-US" altLang="zh-CN" sz="1600" dirty="0">
                <a:solidFill>
                  <a:srgbClr val="3020AA"/>
                </a:solidFill>
              </a:rPr>
              <a:t>Zou X. A survey on application of knowledge graph[C]. </a:t>
            </a:r>
            <a:r>
              <a:rPr lang="en-US" altLang="zh-CN" sz="1600" dirty="0" smtClean="0">
                <a:solidFill>
                  <a:srgbClr val="3020AA"/>
                </a:solidFill>
              </a:rPr>
              <a:t>Journal </a:t>
            </a:r>
            <a:r>
              <a:rPr lang="en-US" altLang="zh-CN" sz="1600" dirty="0">
                <a:solidFill>
                  <a:srgbClr val="3020AA"/>
                </a:solidFill>
              </a:rPr>
              <a:t>of Physics: Conference </a:t>
            </a:r>
            <a:r>
              <a:rPr lang="en-US" altLang="zh-CN" sz="1600" dirty="0" smtClean="0">
                <a:solidFill>
                  <a:srgbClr val="3020AA"/>
                </a:solidFill>
              </a:rPr>
              <a:t>Series, </a:t>
            </a:r>
            <a:r>
              <a:rPr lang="en-US" altLang="zh-CN" sz="1600" dirty="0">
                <a:solidFill>
                  <a:srgbClr val="3020AA"/>
                </a:solidFill>
              </a:rPr>
              <a:t>2020, 1487(1): 012016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</a:t>
            </a:r>
            <a:r>
              <a:rPr lang="en-US" altLang="zh-CN" sz="1600" dirty="0">
                <a:solidFill>
                  <a:srgbClr val="3020AA"/>
                </a:solidFill>
              </a:rPr>
              <a:t>5] </a:t>
            </a:r>
            <a:r>
              <a:rPr lang="en-US" altLang="zh-CN" sz="1600" dirty="0" err="1">
                <a:solidFill>
                  <a:srgbClr val="3020AA"/>
                </a:solidFill>
              </a:rPr>
              <a:t>Saxena</a:t>
            </a:r>
            <a:r>
              <a:rPr lang="en-US" altLang="zh-CN" sz="1600" dirty="0">
                <a:solidFill>
                  <a:srgbClr val="3020AA"/>
                </a:solidFill>
              </a:rPr>
              <a:t> A, </a:t>
            </a:r>
            <a:r>
              <a:rPr lang="en-US" altLang="zh-CN" sz="1600" dirty="0" err="1">
                <a:solidFill>
                  <a:srgbClr val="3020AA"/>
                </a:solidFill>
              </a:rPr>
              <a:t>Tripathi</a:t>
            </a:r>
            <a:r>
              <a:rPr lang="en-US" altLang="zh-CN" sz="1600" dirty="0">
                <a:solidFill>
                  <a:srgbClr val="3020AA"/>
                </a:solidFill>
              </a:rPr>
              <a:t> A, </a:t>
            </a:r>
            <a:r>
              <a:rPr lang="en-US" altLang="zh-CN" sz="1600" dirty="0" err="1">
                <a:solidFill>
                  <a:srgbClr val="3020AA"/>
                </a:solidFill>
              </a:rPr>
              <a:t>Talukdar</a:t>
            </a:r>
            <a:r>
              <a:rPr lang="en-US" altLang="zh-CN" sz="1600" dirty="0">
                <a:solidFill>
                  <a:srgbClr val="3020AA"/>
                </a:solidFill>
              </a:rPr>
              <a:t> P. Improving multi-hop question answering over knowledge graphs using knowledge base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[C]. </a:t>
            </a:r>
            <a:r>
              <a:rPr lang="en-US" altLang="zh-CN" sz="1600" dirty="0" smtClean="0">
                <a:solidFill>
                  <a:srgbClr val="3020AA"/>
                </a:solidFill>
              </a:rPr>
              <a:t>Proceedings </a:t>
            </a:r>
            <a:r>
              <a:rPr lang="en-US" altLang="zh-CN" sz="1600" dirty="0">
                <a:solidFill>
                  <a:srgbClr val="3020AA"/>
                </a:solidFill>
              </a:rPr>
              <a:t>of the 58th annual meeting of the association for computational </a:t>
            </a:r>
            <a:r>
              <a:rPr lang="en-US" altLang="zh-CN" sz="1600" dirty="0" smtClean="0">
                <a:solidFill>
                  <a:srgbClr val="3020AA"/>
                </a:solidFill>
              </a:rPr>
              <a:t>linguistics. </a:t>
            </a:r>
            <a:r>
              <a:rPr lang="en-US" altLang="zh-CN" sz="1600" dirty="0">
                <a:solidFill>
                  <a:srgbClr val="3020AA"/>
                </a:solidFill>
              </a:rPr>
              <a:t>2020: 4498-4507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</a:t>
            </a:r>
            <a:r>
              <a:rPr lang="en-US" altLang="zh-CN" sz="1600" dirty="0">
                <a:solidFill>
                  <a:srgbClr val="3020AA"/>
                </a:solidFill>
              </a:rPr>
              <a:t>6] Wang Y, Dong L, Zhang H, et al. An enhanced multi-modal recommendation based on alternate training with knowledge graph representation[J]. </a:t>
            </a:r>
            <a:r>
              <a:rPr lang="en-US" altLang="zh-CN" sz="1600" dirty="0" err="1" smtClean="0">
                <a:solidFill>
                  <a:srgbClr val="3020AA"/>
                </a:solidFill>
              </a:rPr>
              <a:t>Ieee</a:t>
            </a:r>
            <a:r>
              <a:rPr lang="en-US" altLang="zh-CN" sz="1600" dirty="0" smtClean="0">
                <a:solidFill>
                  <a:srgbClr val="3020AA"/>
                </a:solidFill>
              </a:rPr>
              <a:t> Access, </a:t>
            </a:r>
            <a:r>
              <a:rPr lang="en-US" altLang="zh-CN" sz="1600" dirty="0">
                <a:solidFill>
                  <a:srgbClr val="3020AA"/>
                </a:solidFill>
              </a:rPr>
              <a:t>2020, 8: 213012-213026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</a:t>
            </a:r>
            <a:r>
              <a:rPr lang="en-US" altLang="zh-CN" sz="1600" dirty="0">
                <a:solidFill>
                  <a:srgbClr val="3020AA"/>
                </a:solidFill>
              </a:rPr>
              <a:t>7] Antoine </a:t>
            </a:r>
            <a:r>
              <a:rPr lang="en-US" altLang="zh-CN" sz="1600" dirty="0" err="1">
                <a:solidFill>
                  <a:srgbClr val="3020AA"/>
                </a:solidFill>
              </a:rPr>
              <a:t>Bordes</a:t>
            </a:r>
            <a:r>
              <a:rPr lang="en-US" altLang="zh-CN" sz="1600" dirty="0">
                <a:solidFill>
                  <a:srgbClr val="3020AA"/>
                </a:solidFill>
              </a:rPr>
              <a:t>, Nicolas </a:t>
            </a:r>
            <a:r>
              <a:rPr lang="en-US" altLang="zh-CN" sz="1600" dirty="0" err="1">
                <a:solidFill>
                  <a:srgbClr val="3020AA"/>
                </a:solidFill>
              </a:rPr>
              <a:t>Usunier</a:t>
            </a:r>
            <a:r>
              <a:rPr lang="en-US" altLang="zh-CN" sz="1600" dirty="0">
                <a:solidFill>
                  <a:srgbClr val="3020AA"/>
                </a:solidFill>
              </a:rPr>
              <a:t>, Alberto Garcia-Duran, Jason Weston, and Oksana </a:t>
            </a:r>
            <a:r>
              <a:rPr lang="en-US" altLang="zh-CN" sz="1600" dirty="0" err="1">
                <a:solidFill>
                  <a:srgbClr val="3020AA"/>
                </a:solidFill>
              </a:rPr>
              <a:t>Yakhnenko.Translating</a:t>
            </a:r>
            <a:r>
              <a:rPr lang="en-US" altLang="zh-CN" sz="1600" dirty="0">
                <a:solidFill>
                  <a:srgbClr val="3020AA"/>
                </a:solidFill>
              </a:rPr>
              <a:t>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 for modeling multi-relational data. In Advances in neural information processing systems, pp. 2787–2795, 2013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[8] Wang Z, Zhang J, Feng J, et al. Knowledge graph embedding by translating on hyperplanes[C]//Proceedings of the AAAI Conference on Artificial Intelligence. 2014, 28(1): 1112-1119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[9] </a:t>
            </a:r>
            <a:r>
              <a:rPr lang="en-US" altLang="zh-CN" sz="1600" dirty="0" err="1">
                <a:solidFill>
                  <a:srgbClr val="3020AA"/>
                </a:solidFill>
              </a:rPr>
              <a:t>Yankai</a:t>
            </a:r>
            <a:r>
              <a:rPr lang="en-US" altLang="zh-CN" sz="1600" dirty="0">
                <a:solidFill>
                  <a:srgbClr val="3020AA"/>
                </a:solidFill>
              </a:rPr>
              <a:t> Lin, </a:t>
            </a:r>
            <a:r>
              <a:rPr lang="en-US" altLang="zh-CN" sz="1600" dirty="0" err="1">
                <a:solidFill>
                  <a:srgbClr val="3020AA"/>
                </a:solidFill>
              </a:rPr>
              <a:t>Zhiyuan</a:t>
            </a:r>
            <a:r>
              <a:rPr lang="en-US" altLang="zh-CN" sz="1600" dirty="0">
                <a:solidFill>
                  <a:srgbClr val="3020AA"/>
                </a:solidFill>
              </a:rPr>
              <a:t> Liu, </a:t>
            </a:r>
            <a:r>
              <a:rPr lang="en-US" altLang="zh-CN" sz="1600" dirty="0" err="1">
                <a:solidFill>
                  <a:srgbClr val="3020AA"/>
                </a:solidFill>
              </a:rPr>
              <a:t>Maosong</a:t>
            </a:r>
            <a:r>
              <a:rPr lang="en-US" altLang="zh-CN" sz="1600" dirty="0">
                <a:solidFill>
                  <a:srgbClr val="3020AA"/>
                </a:solidFill>
              </a:rPr>
              <a:t> Sun, Yang Liu, and Xuan Zhu. Learning entity and relation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 for knowledge graph completion. In AAAI, volume 15, pp. 2181–2187, 2015b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[10] Ji G ,  He S ,  Xu L , et al. Knowledge Graph Embedding via Dynamic Mapping Matrix[C]// Meeting of the Association for Computational Linguistics &amp; the International Joint Conference on Natural Language Processing. 2015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[11] Maximilian Nickel, Volker </a:t>
            </a:r>
            <a:r>
              <a:rPr lang="en-US" altLang="zh-CN" sz="1600" dirty="0" err="1">
                <a:solidFill>
                  <a:srgbClr val="3020AA"/>
                </a:solidFill>
              </a:rPr>
              <a:t>Tresp</a:t>
            </a:r>
            <a:r>
              <a:rPr lang="en-US" altLang="zh-CN" sz="1600" dirty="0">
                <a:solidFill>
                  <a:srgbClr val="3020AA"/>
                </a:solidFill>
              </a:rPr>
              <a:t>, and Hans-Peter </a:t>
            </a:r>
            <a:r>
              <a:rPr lang="en-US" altLang="zh-CN" sz="1600" dirty="0" err="1">
                <a:solidFill>
                  <a:srgbClr val="3020AA"/>
                </a:solidFill>
              </a:rPr>
              <a:t>Kriegel</a:t>
            </a:r>
            <a:r>
              <a:rPr lang="en-US" altLang="zh-CN" sz="1600" dirty="0">
                <a:solidFill>
                  <a:srgbClr val="3020AA"/>
                </a:solidFill>
              </a:rPr>
              <a:t>. 2011. A Three-Way Model for Collective Learning on Multi-Relational Data. In Proceedings of the 28th International Conference on Machine Learning (ICML). 809–816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[12] Yang B , </a:t>
            </a:r>
            <a:r>
              <a:rPr lang="en-US" altLang="zh-CN" sz="1600" dirty="0" err="1">
                <a:solidFill>
                  <a:srgbClr val="3020AA"/>
                </a:solidFill>
              </a:rPr>
              <a:t>Yih</a:t>
            </a:r>
            <a:r>
              <a:rPr lang="en-US" altLang="zh-CN" sz="1600" dirty="0">
                <a:solidFill>
                  <a:srgbClr val="3020AA"/>
                </a:solidFill>
              </a:rPr>
              <a:t> W T , He X , et al. Embedding Entities and Relations for Learning and Inference in Knowledge Bases. 2014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[13] </a:t>
            </a:r>
            <a:r>
              <a:rPr lang="en-US" altLang="zh-CN" sz="1600" dirty="0" err="1">
                <a:solidFill>
                  <a:srgbClr val="3020AA"/>
                </a:solidFill>
              </a:rPr>
              <a:t>Trouillon</a:t>
            </a:r>
            <a:r>
              <a:rPr lang="en-US" altLang="zh-CN" sz="1600" dirty="0">
                <a:solidFill>
                  <a:srgbClr val="3020AA"/>
                </a:solidFill>
              </a:rPr>
              <a:t> T , </a:t>
            </a:r>
            <a:r>
              <a:rPr lang="en-US" altLang="zh-CN" sz="1600" dirty="0" err="1">
                <a:solidFill>
                  <a:srgbClr val="3020AA"/>
                </a:solidFill>
              </a:rPr>
              <a:t>Welbl</a:t>
            </a:r>
            <a:r>
              <a:rPr lang="en-US" altLang="zh-CN" sz="1600" dirty="0">
                <a:solidFill>
                  <a:srgbClr val="3020AA"/>
                </a:solidFill>
              </a:rPr>
              <a:t> J , Riedel S , et al. Complex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 for Simple Link Prediction[J]. JMLR.org, 2016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[14] Tim </a:t>
            </a:r>
            <a:r>
              <a:rPr lang="en-US" altLang="zh-CN" sz="1600" dirty="0" err="1">
                <a:solidFill>
                  <a:srgbClr val="3020AA"/>
                </a:solidFill>
              </a:rPr>
              <a:t>Dettmers</a:t>
            </a:r>
            <a:r>
              <a:rPr lang="en-US" altLang="zh-CN" sz="1600" dirty="0">
                <a:solidFill>
                  <a:srgbClr val="3020AA"/>
                </a:solidFill>
              </a:rPr>
              <a:t>, </a:t>
            </a:r>
            <a:r>
              <a:rPr lang="en-US" altLang="zh-CN" sz="1600" dirty="0" err="1">
                <a:solidFill>
                  <a:srgbClr val="3020AA"/>
                </a:solidFill>
              </a:rPr>
              <a:t>Minervini</a:t>
            </a:r>
            <a:r>
              <a:rPr lang="en-US" altLang="zh-CN" sz="1600" dirty="0">
                <a:solidFill>
                  <a:srgbClr val="3020AA"/>
                </a:solidFill>
              </a:rPr>
              <a:t> Pasquale, </a:t>
            </a:r>
            <a:r>
              <a:rPr lang="en-US" altLang="zh-CN" sz="1600" dirty="0" err="1">
                <a:solidFill>
                  <a:srgbClr val="3020AA"/>
                </a:solidFill>
              </a:rPr>
              <a:t>Stenetorp</a:t>
            </a:r>
            <a:r>
              <a:rPr lang="en-US" altLang="zh-CN" sz="1600" dirty="0">
                <a:solidFill>
                  <a:srgbClr val="3020AA"/>
                </a:solidFill>
              </a:rPr>
              <a:t> Pontus, and Sebastian Riedel. 2018. Convolutional </a:t>
            </a:r>
            <a:r>
              <a:rPr lang="en-US" altLang="zh-CN" sz="1600" dirty="0" smtClean="0">
                <a:solidFill>
                  <a:srgbClr val="3020AA"/>
                </a:solidFill>
              </a:rPr>
              <a:t>2D Knowledge </a:t>
            </a:r>
            <a:r>
              <a:rPr lang="en-US" altLang="zh-CN" sz="1600" dirty="0">
                <a:solidFill>
                  <a:srgbClr val="3020AA"/>
                </a:solidFill>
              </a:rPr>
              <a:t>Graph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. In Proceedings of the 32nd AAAI Conference on Artificial Intelligence (AAAI).1811–1818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5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90"/>
            <a:ext cx="11527790" cy="1397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00100" y="281241"/>
            <a:ext cx="156210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参考文献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-14605" y="861996"/>
            <a:ext cx="121907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67C9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dirty="0">
                <a:solidFill>
                  <a:srgbClr val="3020AA"/>
                </a:solidFill>
              </a:rPr>
              <a:t>[15]  Dai, Q. N. , et al. "A Capsule Network-based Embedding Model for Knowledge Graph Completion and Search Personalization." Proceedings of the 2019 Conference of the North 2019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[16]</a:t>
            </a:r>
            <a:r>
              <a:rPr lang="en-US" altLang="zh-CN" sz="1600" dirty="0" err="1" smtClean="0">
                <a:solidFill>
                  <a:srgbClr val="3020AA"/>
                </a:solidFill>
              </a:rPr>
              <a:t>Zhiqing</a:t>
            </a:r>
            <a:r>
              <a:rPr lang="en-US" altLang="zh-CN" sz="1600" dirty="0" smtClean="0">
                <a:solidFill>
                  <a:srgbClr val="3020AA"/>
                </a:solidFill>
              </a:rPr>
              <a:t> </a:t>
            </a:r>
            <a:r>
              <a:rPr lang="en-US" altLang="zh-CN" sz="1600" dirty="0">
                <a:solidFill>
                  <a:srgbClr val="3020AA"/>
                </a:solidFill>
              </a:rPr>
              <a:t>Sun, </a:t>
            </a:r>
            <a:r>
              <a:rPr lang="en-US" altLang="zh-CN" sz="1600" dirty="0" err="1">
                <a:solidFill>
                  <a:srgbClr val="3020AA"/>
                </a:solidFill>
              </a:rPr>
              <a:t>Zhi</a:t>
            </a:r>
            <a:r>
              <a:rPr lang="en-US" altLang="zh-CN" sz="1600" dirty="0">
                <a:solidFill>
                  <a:srgbClr val="3020AA"/>
                </a:solidFill>
              </a:rPr>
              <a:t>-Hong Deng, Jian-Yun </a:t>
            </a:r>
            <a:r>
              <a:rPr lang="en-US" altLang="zh-CN" sz="1600" dirty="0" err="1">
                <a:solidFill>
                  <a:srgbClr val="3020AA"/>
                </a:solidFill>
              </a:rPr>
              <a:t>Nie,and</a:t>
            </a:r>
            <a:r>
              <a:rPr lang="en-US" altLang="zh-CN" sz="1600" dirty="0">
                <a:solidFill>
                  <a:srgbClr val="3020AA"/>
                </a:solidFill>
              </a:rPr>
              <a:t> Jian Tang. </a:t>
            </a:r>
            <a:r>
              <a:rPr lang="en-US" altLang="zh-CN" sz="1600" dirty="0" err="1">
                <a:solidFill>
                  <a:srgbClr val="3020AA"/>
                </a:solidFill>
              </a:rPr>
              <a:t>RotatE</a:t>
            </a:r>
            <a:r>
              <a:rPr lang="en-US" altLang="zh-CN" sz="1600" dirty="0">
                <a:solidFill>
                  <a:srgbClr val="3020AA"/>
                </a:solidFill>
              </a:rPr>
              <a:t>: Knowledge Graph Embedding by Relational Rotation in Complex Space[C</a:t>
            </a:r>
            <a:r>
              <a:rPr lang="en-US" altLang="zh-CN" sz="1600" dirty="0" smtClean="0">
                <a:solidFill>
                  <a:srgbClr val="3020AA"/>
                </a:solidFill>
              </a:rPr>
              <a:t>]//Proceedings </a:t>
            </a:r>
            <a:r>
              <a:rPr lang="en-US" altLang="zh-CN" sz="1600" dirty="0">
                <a:solidFill>
                  <a:srgbClr val="3020AA"/>
                </a:solidFill>
              </a:rPr>
              <a:t>of the International Conference on Learning </a:t>
            </a:r>
            <a:r>
              <a:rPr lang="en-US" altLang="zh-CN" sz="1600" dirty="0" smtClean="0">
                <a:solidFill>
                  <a:srgbClr val="3020AA"/>
                </a:solidFill>
              </a:rPr>
              <a:t>Representations. </a:t>
            </a:r>
            <a:r>
              <a:rPr lang="en-US" altLang="zh-CN" sz="1600" dirty="0">
                <a:solidFill>
                  <a:srgbClr val="3020AA"/>
                </a:solidFill>
              </a:rPr>
              <a:t>2019: 926–934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rgbClr val="3020AA"/>
                </a:solidFill>
              </a:rPr>
              <a:t>[17]</a:t>
            </a:r>
            <a:r>
              <a:rPr lang="en-US" altLang="zh-CN" sz="1600" dirty="0">
                <a:solidFill>
                  <a:srgbClr val="3020AA"/>
                </a:solidFill>
              </a:rPr>
              <a:t> </a:t>
            </a:r>
            <a:r>
              <a:rPr lang="en-US" altLang="zh-CN" sz="1600" dirty="0" err="1">
                <a:solidFill>
                  <a:srgbClr val="3020AA"/>
                </a:solidFill>
              </a:rPr>
              <a:t>Shuai</a:t>
            </a:r>
            <a:r>
              <a:rPr lang="en-US" altLang="zh-CN" sz="1600" dirty="0">
                <a:solidFill>
                  <a:srgbClr val="3020AA"/>
                </a:solidFill>
              </a:rPr>
              <a:t> Zhang, Yi </a:t>
            </a:r>
            <a:r>
              <a:rPr lang="en-US" altLang="zh-CN" sz="1600" dirty="0" err="1">
                <a:solidFill>
                  <a:srgbClr val="3020AA"/>
                </a:solidFill>
              </a:rPr>
              <a:t>Tay</a:t>
            </a:r>
            <a:r>
              <a:rPr lang="en-US" altLang="zh-CN" sz="1600" dirty="0">
                <a:solidFill>
                  <a:srgbClr val="3020AA"/>
                </a:solidFill>
              </a:rPr>
              <a:t>, Lina Yao, and Qi Liu. Quaternion knowledge graph </a:t>
            </a:r>
            <a:r>
              <a:rPr lang="en-US" altLang="zh-CN" sz="1600" dirty="0" err="1">
                <a:solidFill>
                  <a:srgbClr val="3020AA"/>
                </a:solidFill>
              </a:rPr>
              <a:t>embeddings</a:t>
            </a:r>
            <a:r>
              <a:rPr lang="en-US" altLang="zh-CN" sz="1600" dirty="0">
                <a:solidFill>
                  <a:srgbClr val="3020AA"/>
                </a:solidFill>
              </a:rPr>
              <a:t>[C]//In Advances in Neural Information Processing Systems. 2019: 2731–2741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  <a:sym typeface="+mn-ea"/>
              </a:rPr>
              <a:t>[18]</a:t>
            </a:r>
            <a:r>
              <a:rPr lang="en-US" altLang="zh-CN" sz="1600" dirty="0" err="1">
                <a:solidFill>
                  <a:srgbClr val="3020AA"/>
                </a:solidFill>
                <a:sym typeface="+mn-ea"/>
              </a:rPr>
              <a:t>Akrami</a:t>
            </a:r>
            <a:r>
              <a:rPr lang="en-US" altLang="zh-CN" sz="1600" dirty="0">
                <a:solidFill>
                  <a:srgbClr val="3020AA"/>
                </a:solidFill>
                <a:sym typeface="+mn-ea"/>
              </a:rPr>
              <a:t> F, </a:t>
            </a:r>
            <a:r>
              <a:rPr lang="en-US" altLang="zh-CN" sz="1600" dirty="0" err="1">
                <a:solidFill>
                  <a:srgbClr val="3020AA"/>
                </a:solidFill>
                <a:sym typeface="+mn-ea"/>
              </a:rPr>
              <a:t>Saeef</a:t>
            </a:r>
            <a:r>
              <a:rPr lang="en-US" altLang="zh-CN" sz="1600" dirty="0">
                <a:solidFill>
                  <a:srgbClr val="3020AA"/>
                </a:solidFill>
                <a:sym typeface="+mn-ea"/>
              </a:rPr>
              <a:t> M S, Zhang Q, et al. Realistic re-evaluation of knowledge graph completion methods: An experimental study[C]// Proceedings of the 2020 ACM SIGMOD International Conference on Management of Data. 2020: 1995-2010</a:t>
            </a:r>
            <a:r>
              <a:rPr lang="en-US" altLang="zh-CN" sz="1600" dirty="0" smtClean="0">
                <a:solidFill>
                  <a:srgbClr val="3020AA"/>
                </a:solidFill>
                <a:sym typeface="+mn-ea"/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[19] Metz L, </a:t>
            </a:r>
            <a:r>
              <a:rPr lang="en-US" altLang="zh-CN" sz="1600" dirty="0" err="1">
                <a:solidFill>
                  <a:srgbClr val="3020AA"/>
                </a:solidFill>
              </a:rPr>
              <a:t>Maheswaranathan</a:t>
            </a:r>
            <a:r>
              <a:rPr lang="en-US" altLang="zh-CN" sz="1600" dirty="0">
                <a:solidFill>
                  <a:srgbClr val="3020AA"/>
                </a:solidFill>
              </a:rPr>
              <a:t> N, Cheung B, et al. Meta-learning update rules for unsupervised representation learning[J]. 2018, </a:t>
            </a:r>
            <a:r>
              <a:rPr lang="en-US" altLang="zh-CN" sz="1600" dirty="0" err="1">
                <a:solidFill>
                  <a:srgbClr val="3020AA"/>
                </a:solidFill>
              </a:rPr>
              <a:t>arXiv</a:t>
            </a:r>
            <a:r>
              <a:rPr lang="en-US" altLang="zh-CN" sz="1600" dirty="0">
                <a:solidFill>
                  <a:srgbClr val="3020AA"/>
                </a:solidFill>
              </a:rPr>
              <a:t> :1804.00222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[20] Zhang Z, Zhuang F, Qu M, et al. Knowledge graph embedding with shared latent semantic units[J]. Neural Networks, 2021, 139: 140-148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[21] </a:t>
            </a:r>
            <a:r>
              <a:rPr lang="en-US" altLang="zh-CN" sz="1600" dirty="0" err="1">
                <a:solidFill>
                  <a:srgbClr val="3020AA"/>
                </a:solidFill>
              </a:rPr>
              <a:t>Dempster</a:t>
            </a:r>
            <a:r>
              <a:rPr lang="en-US" altLang="zh-CN" sz="1600" dirty="0">
                <a:solidFill>
                  <a:srgbClr val="3020AA"/>
                </a:solidFill>
              </a:rPr>
              <a:t> A P, Laird N M, Rubin D B. Maximum likelihood from incomplete data via the EM algorithm[J]. Journal of the Royal Statistical Society: Series B (Methodological), 1977, 39(1): 1-22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[22] </a:t>
            </a:r>
            <a:r>
              <a:rPr lang="en-US" altLang="zh-CN" sz="1600" dirty="0" err="1">
                <a:solidFill>
                  <a:srgbClr val="3020AA"/>
                </a:solidFill>
              </a:rPr>
              <a:t>Guo</a:t>
            </a:r>
            <a:r>
              <a:rPr lang="en-US" altLang="zh-CN" sz="1600" dirty="0">
                <a:solidFill>
                  <a:srgbClr val="3020AA"/>
                </a:solidFill>
              </a:rPr>
              <a:t> S, Wang Q, Wang B, et al. Semantically smooth knowledge graph embedding[C]//Proceedings of the 53rd Annual Meeting of the Association for Computational Linguistics and the 7th International Joint Conference on Natural Language Processing . 2015: 84-94</a:t>
            </a:r>
            <a:r>
              <a:rPr lang="en-US" altLang="zh-CN" sz="1600" dirty="0" smtClean="0">
                <a:solidFill>
                  <a:srgbClr val="3020AA"/>
                </a:solidFill>
              </a:rPr>
              <a:t>.</a:t>
            </a:r>
          </a:p>
          <a:p>
            <a:r>
              <a:rPr lang="en-US" altLang="zh-CN" sz="1600" dirty="0">
                <a:solidFill>
                  <a:srgbClr val="3020AA"/>
                </a:solidFill>
              </a:rPr>
              <a:t>[23] </a:t>
            </a:r>
            <a:r>
              <a:rPr lang="zh-CN" altLang="en-US" sz="1600" dirty="0" smtClean="0">
                <a:solidFill>
                  <a:srgbClr val="3020AA"/>
                </a:solidFill>
              </a:rPr>
              <a:t>文</a:t>
            </a:r>
            <a:r>
              <a:rPr lang="zh-CN" altLang="en-US" sz="1600" dirty="0">
                <a:solidFill>
                  <a:srgbClr val="3020AA"/>
                </a:solidFill>
              </a:rPr>
              <a:t>洋</a:t>
            </a:r>
            <a:r>
              <a:rPr lang="en-US" altLang="zh-CN" sz="1600" dirty="0">
                <a:solidFill>
                  <a:srgbClr val="3020AA"/>
                </a:solidFill>
              </a:rPr>
              <a:t>,</a:t>
            </a:r>
            <a:r>
              <a:rPr lang="zh-CN" altLang="en-US" sz="1600" dirty="0">
                <a:solidFill>
                  <a:srgbClr val="3020AA"/>
                </a:solidFill>
              </a:rPr>
              <a:t>张茂元</a:t>
            </a:r>
            <a:r>
              <a:rPr lang="en-US" altLang="zh-CN" sz="1600" dirty="0">
                <a:solidFill>
                  <a:srgbClr val="3020AA"/>
                </a:solidFill>
              </a:rPr>
              <a:t>,</a:t>
            </a:r>
            <a:r>
              <a:rPr lang="zh-CN" altLang="en-US" sz="1600" dirty="0">
                <a:solidFill>
                  <a:srgbClr val="3020AA"/>
                </a:solidFill>
              </a:rPr>
              <a:t>周礼全</a:t>
            </a:r>
            <a:r>
              <a:rPr lang="en-US" altLang="zh-CN" sz="1600" dirty="0">
                <a:solidFill>
                  <a:srgbClr val="3020AA"/>
                </a:solidFill>
              </a:rPr>
              <a:t>,</a:t>
            </a:r>
            <a:r>
              <a:rPr lang="zh-CN" altLang="en-US" sz="1600" dirty="0">
                <a:solidFill>
                  <a:srgbClr val="3020AA"/>
                </a:solidFill>
              </a:rPr>
              <a:t>张洁琼</a:t>
            </a:r>
            <a:r>
              <a:rPr lang="en-US" altLang="zh-CN" sz="1600" dirty="0">
                <a:solidFill>
                  <a:srgbClr val="3020AA"/>
                </a:solidFill>
              </a:rPr>
              <a:t>,</a:t>
            </a:r>
            <a:r>
              <a:rPr lang="zh-CN" altLang="en-US" sz="1600" dirty="0">
                <a:solidFill>
                  <a:srgbClr val="3020AA"/>
                </a:solidFill>
              </a:rPr>
              <a:t>袁贤其</a:t>
            </a:r>
            <a:r>
              <a:rPr lang="en-US" altLang="zh-CN" sz="1600" dirty="0">
                <a:solidFill>
                  <a:srgbClr val="3020AA"/>
                </a:solidFill>
              </a:rPr>
              <a:t>.</a:t>
            </a:r>
            <a:r>
              <a:rPr lang="zh-CN" altLang="en-US" sz="1600" dirty="0">
                <a:solidFill>
                  <a:srgbClr val="3020AA"/>
                </a:solidFill>
              </a:rPr>
              <a:t>基于实体相似性的知识表示学习方法</a:t>
            </a:r>
            <a:r>
              <a:rPr lang="en-US" altLang="zh-CN" sz="1600" dirty="0">
                <a:solidFill>
                  <a:srgbClr val="3020AA"/>
                </a:solidFill>
              </a:rPr>
              <a:t>[J].</a:t>
            </a:r>
            <a:r>
              <a:rPr lang="zh-CN" altLang="en-US" sz="1600" dirty="0">
                <a:solidFill>
                  <a:srgbClr val="3020AA"/>
                </a:solidFill>
              </a:rPr>
              <a:t>计算机应用研究</a:t>
            </a:r>
            <a:r>
              <a:rPr lang="en-US" altLang="zh-CN" sz="1600" dirty="0">
                <a:solidFill>
                  <a:srgbClr val="3020AA"/>
                </a:solidFill>
              </a:rPr>
              <a:t>,2021,38(04):1008-1012.</a:t>
            </a:r>
          </a:p>
          <a:p>
            <a:endParaRPr lang="en-US" altLang="zh-CN" sz="1600" dirty="0">
              <a:solidFill>
                <a:srgbClr val="3020AA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976437" y="2447668"/>
            <a:ext cx="823912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谢谢</a:t>
            </a:r>
            <a:r>
              <a:rPr lang="zh-CN" altLang="en-US" sz="40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！</a:t>
            </a:r>
            <a:endParaRPr lang="en-US" altLang="zh-CN" sz="4000" b="1" dirty="0" smtClean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/>
            <a:r>
              <a:rPr lang="zh-CN" altLang="en-US" sz="40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恳请各位老师批评指正！</a:t>
            </a:r>
            <a:endParaRPr lang="zh-CN" altLang="en-US" sz="4000" b="1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57" y="167711"/>
            <a:ext cx="2582724" cy="56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2150"/>
            <a:ext cx="12192000" cy="10858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954088" y="5893880"/>
            <a:ext cx="156805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ym typeface="+mn-ea"/>
              </a:rPr>
              <a:t>智能问答</a:t>
            </a:r>
            <a:r>
              <a:rPr lang="en-US" altLang="zh-CN" baseline="30000" dirty="0" smtClean="0">
                <a:latin typeface="+mn-ea"/>
                <a:cs typeface="+mn-ea"/>
              </a:rPr>
              <a:t>[</a:t>
            </a:r>
            <a:r>
              <a:rPr lang="en-US" altLang="zh-CN" baseline="30000" dirty="0">
                <a:latin typeface="+mn-ea"/>
                <a:cs typeface="+mn-ea"/>
              </a:rPr>
              <a:t>5</a:t>
            </a:r>
            <a:r>
              <a:rPr lang="en-US" altLang="zh-CN" baseline="30000" dirty="0" smtClean="0">
                <a:latin typeface="+mn-ea"/>
                <a:cs typeface="+mn-ea"/>
              </a:rPr>
              <a:t>]</a:t>
            </a:r>
            <a:endParaRPr lang="zh-CN" altLang="en-US" dirty="0">
              <a:sym typeface="+mn-ea"/>
            </a:endParaRPr>
          </a:p>
        </p:txBody>
      </p:sp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0175" y="2671826"/>
            <a:ext cx="3625850" cy="27216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915" y="2387346"/>
            <a:ext cx="4202430" cy="31527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455" y="2594991"/>
            <a:ext cx="3729990" cy="2991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09426" y="5893880"/>
            <a:ext cx="139653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智能搜索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85088" y="5893880"/>
            <a:ext cx="179889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个性化</a:t>
            </a:r>
            <a:r>
              <a:rPr lang="zh-CN" altLang="en-US" dirty="0" smtClean="0">
                <a:sym typeface="+mn-ea"/>
              </a:rPr>
              <a:t>推荐</a:t>
            </a:r>
            <a:r>
              <a:rPr lang="en-US" altLang="zh-CN" baseline="30000" dirty="0" smtClean="0">
                <a:latin typeface="+mn-ea"/>
                <a:cs typeface="+mn-ea"/>
              </a:rPr>
              <a:t>[</a:t>
            </a:r>
            <a:r>
              <a:rPr lang="en-US" altLang="zh-CN" baseline="30000" dirty="0">
                <a:latin typeface="+mn-ea"/>
                <a:cs typeface="+mn-ea"/>
              </a:rPr>
              <a:t>6</a:t>
            </a:r>
            <a:r>
              <a:rPr lang="en-US" altLang="zh-CN" baseline="30000" dirty="0" smtClean="0">
                <a:latin typeface="+mn-ea"/>
                <a:cs typeface="+mn-ea"/>
              </a:rPr>
              <a:t>]</a:t>
            </a:r>
            <a:endParaRPr lang="zh-CN" altLang="en-US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研究</a:t>
            </a:r>
            <a:r>
              <a:rPr lang="zh-CN" altLang="en-US" sz="2400" b="1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54088" y="1591628"/>
            <a:ext cx="278153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 dirty="0" smtClean="0">
                <a:sym typeface="+mn-ea"/>
              </a:rPr>
              <a:t>知识图谱的广泛应用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954088" y="1588453"/>
            <a:ext cx="675697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知识图谱普遍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存在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数据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不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完备的问题。例如在问答中：</a:t>
            </a:r>
          </a:p>
        </p:txBody>
      </p:sp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936115" y="2356871"/>
            <a:ext cx="8015585" cy="2743450"/>
            <a:chOff x="2079" y="3794"/>
            <a:chExt cx="9873" cy="3101"/>
          </a:xfrm>
        </p:grpSpPr>
        <p:grpSp>
          <p:nvGrpSpPr>
            <p:cNvPr id="49" name="组合 48"/>
            <p:cNvGrpSpPr/>
            <p:nvPr/>
          </p:nvGrpSpPr>
          <p:grpSpPr>
            <a:xfrm>
              <a:off x="2079" y="3794"/>
              <a:ext cx="9873" cy="3101"/>
              <a:chOff x="3909" y="2589"/>
              <a:chExt cx="9873" cy="3101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3909" y="2589"/>
                <a:ext cx="9873" cy="3101"/>
                <a:chOff x="1392" y="3405"/>
                <a:chExt cx="9873" cy="3101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1392" y="3406"/>
                  <a:ext cx="7995" cy="3100"/>
                  <a:chOff x="-1751" y="3001"/>
                  <a:chExt cx="7995" cy="3100"/>
                </a:xfrm>
              </p:grpSpPr>
              <p:pic>
                <p:nvPicPr>
                  <p:cNvPr id="6" name="图片 5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741" y="3001"/>
                    <a:ext cx="3503" cy="3100"/>
                  </a:xfrm>
                  <a:prstGeom prst="rect">
                    <a:avLst/>
                  </a:prstGeom>
                </p:spPr>
              </p:pic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-1751" y="3061"/>
                    <a:ext cx="3307" cy="4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dirty="0">
                        <a:latin typeface="等线" panose="02010600030101010101" charset="-122"/>
                        <a:ea typeface="等线" panose="02010600030101010101" charset="-122"/>
                      </a:rPr>
                      <a:t>比尔盖茨的出生地？</a:t>
                    </a:r>
                    <a:endParaRPr lang="zh-CN" altLang="en-US" sz="2000"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11" name="箭头: 左 5"/>
                  <p:cNvSpPr/>
                  <p:nvPr/>
                </p:nvSpPr>
                <p:spPr>
                  <a:xfrm rot="10800000">
                    <a:off x="1364" y="3219"/>
                    <a:ext cx="1355" cy="188"/>
                  </a:xfrm>
                  <a:prstGeom prst="leftArrow">
                    <a:avLst>
                      <a:gd name="adj1" fmla="val 0"/>
                      <a:gd name="adj2" fmla="val 50000"/>
                    </a:avLst>
                  </a:prstGeom>
                  <a:ln w="31750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28" name="圆角矩形标注 27"/>
                <p:cNvSpPr/>
                <p:nvPr/>
              </p:nvSpPr>
              <p:spPr>
                <a:xfrm rot="5400000">
                  <a:off x="10128" y="3026"/>
                  <a:ext cx="589" cy="1347"/>
                </a:xfrm>
                <a:prstGeom prst="wedgeRoundRectCallout">
                  <a:avLst/>
                </a:prstGeom>
                <a:ln w="3175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9891" y="3482"/>
                  <a:ext cx="1374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>
                      <a:latin typeface="+mn-ea"/>
                    </a:rPr>
                    <a:t>西雅图</a:t>
                  </a: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3909" y="3441"/>
                <a:ext cx="9705" cy="599"/>
                <a:chOff x="3852" y="3601"/>
                <a:chExt cx="9705" cy="599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3852" y="3601"/>
                  <a:ext cx="9705" cy="599"/>
                  <a:chOff x="652" y="139"/>
                  <a:chExt cx="9705" cy="599"/>
                </a:xfrm>
              </p:grpSpPr>
              <p:sp>
                <p:nvSpPr>
                  <p:cNvPr id="33" name="圆角矩形标注 32"/>
                  <p:cNvSpPr/>
                  <p:nvPr/>
                </p:nvSpPr>
                <p:spPr>
                  <a:xfrm rot="5400000">
                    <a:off x="9397" y="-221"/>
                    <a:ext cx="599" cy="1320"/>
                  </a:xfrm>
                  <a:prstGeom prst="wedgeRoundRectCallout">
                    <a:avLst/>
                  </a:prstGeom>
                  <a:ln w="31750"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652" y="223"/>
                    <a:ext cx="3139" cy="2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dirty="0">
                        <a:latin typeface="等线" panose="02010600030101010101" charset="-122"/>
                        <a:ea typeface="等线" panose="02010600030101010101" charset="-122"/>
                      </a:rPr>
                      <a:t>西雅图在哪个国家？</a:t>
                    </a:r>
                  </a:p>
                </p:txBody>
              </p:sp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12492" y="3674"/>
                  <a:ext cx="1064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>
                      <a:latin typeface="+mn-ea"/>
                    </a:rPr>
                    <a:t>美国</a:t>
                  </a:r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4043" y="4320"/>
                <a:ext cx="9570" cy="681"/>
                <a:chOff x="3854" y="4320"/>
                <a:chExt cx="9570" cy="681"/>
              </a:xfrm>
            </p:grpSpPr>
            <p:sp>
              <p:nvSpPr>
                <p:cNvPr id="40" name="文本框 39"/>
                <p:cNvSpPr txBox="1"/>
                <p:nvPr/>
              </p:nvSpPr>
              <p:spPr>
                <a:xfrm>
                  <a:off x="3854" y="4320"/>
                  <a:ext cx="2943" cy="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ea typeface="+mn-lt"/>
                    </a:rPr>
                    <a:t>比尔盖茨的国籍？</a:t>
                  </a:r>
                </a:p>
              </p:txBody>
            </p:sp>
            <p:sp>
              <p:nvSpPr>
                <p:cNvPr id="42" name="圆角矩形标注 41"/>
                <p:cNvSpPr/>
                <p:nvPr/>
              </p:nvSpPr>
              <p:spPr>
                <a:xfrm rot="5400000">
                  <a:off x="12476" y="4053"/>
                  <a:ext cx="606" cy="1290"/>
                </a:xfrm>
                <a:prstGeom prst="wedgeRoundRectCallout">
                  <a:avLst/>
                </a:prstGeom>
                <a:ln w="317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pic>
              <p:nvPicPr>
                <p:cNvPr id="43" name="图片 4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567" y="4445"/>
                  <a:ext cx="500" cy="525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箭头: 左 5"/>
            <p:cNvSpPr/>
            <p:nvPr/>
          </p:nvSpPr>
          <p:spPr>
            <a:xfrm rot="10800000">
              <a:off x="5208" y="4859"/>
              <a:ext cx="1351" cy="185"/>
            </a:xfrm>
            <a:prstGeom prst="leftArrow">
              <a:avLst>
                <a:gd name="adj1" fmla="val 0"/>
                <a:gd name="adj2" fmla="val 36800"/>
              </a:avLst>
            </a:prstGeom>
            <a:ln w="317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箭头: 左 5"/>
            <p:cNvSpPr/>
            <p:nvPr/>
          </p:nvSpPr>
          <p:spPr>
            <a:xfrm rot="10800000">
              <a:off x="5187" y="5677"/>
              <a:ext cx="1353" cy="173"/>
            </a:xfrm>
            <a:prstGeom prst="leftArrow">
              <a:avLst>
                <a:gd name="adj1" fmla="val 0"/>
                <a:gd name="adj2" fmla="val 32848"/>
              </a:avLst>
            </a:prstGeom>
            <a:ln w="317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54405" y="5352415"/>
            <a:ext cx="90900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2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知识图谱补全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的任务是预测出当前知识图谱中缺失的三元组。</a:t>
            </a: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2000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知识</a:t>
            </a:r>
            <a:r>
              <a:rPr lang="zh-CN" altLang="en-US" sz="2000" b="1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图谱嵌入</a:t>
            </a:r>
            <a:r>
              <a:rPr lang="zh-CN" altLang="en-US" sz="2000" dirty="0" smtClean="0">
                <a:latin typeface="等线" panose="02010600030101010101" charset="-122"/>
                <a:ea typeface="等线" panose="02010600030101010101" charset="-122"/>
                <a:sym typeface="+mn-ea"/>
              </a:rPr>
              <a:t>是</a:t>
            </a:r>
            <a:r>
              <a:rPr lang="zh-CN" altLang="en-US" sz="2000" dirty="0">
                <a:latin typeface="等线" panose="02010600030101010101" charset="-122"/>
                <a:ea typeface="等线" panose="02010600030101010101" charset="-122"/>
                <a:sym typeface="+mn-ea"/>
              </a:rPr>
              <a:t>解决知识图谱补全问题的重要方法之一。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研究</a:t>
            </a:r>
            <a:r>
              <a:rPr lang="zh-CN" altLang="en-US" sz="2400" b="1" dirty="0"/>
              <a:t>背景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36673" y="1527541"/>
            <a:ext cx="848741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 smtClean="0">
                <a:latin typeface="+mn-ea"/>
                <a:cs typeface="+mn-ea"/>
              </a:rPr>
              <a:t>知识图谱嵌入：</a:t>
            </a:r>
            <a:endParaRPr lang="en-US" altLang="zh-CN" sz="2000" dirty="0" smtClean="0">
              <a:latin typeface="+mn-ea"/>
              <a:cs typeface="+mn-ea"/>
            </a:endParaRP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  <a:cs typeface="+mn-ea"/>
              </a:rPr>
              <a:t>通过</a:t>
            </a:r>
            <a:r>
              <a:rPr lang="zh-CN" altLang="en-US" dirty="0">
                <a:latin typeface="+mn-ea"/>
                <a:cs typeface="+mn-ea"/>
              </a:rPr>
              <a:t>将知识图谱中的实体和关系嵌入到连续向量空间</a:t>
            </a:r>
            <a:r>
              <a:rPr lang="zh-CN" altLang="en-US" dirty="0" smtClean="0">
                <a:latin typeface="+mn-ea"/>
                <a:cs typeface="+mn-ea"/>
              </a:rPr>
              <a:t>；</a:t>
            </a:r>
            <a:endParaRPr lang="en-US" altLang="zh-CN" dirty="0" smtClean="0">
              <a:latin typeface="+mn-ea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cs typeface="+mn-ea"/>
              </a:rPr>
              <a:t>一方面方便计算，另一方面也可以保留知识图谱中的结构信息。</a:t>
            </a:r>
            <a:r>
              <a:rPr lang="zh-CN" altLang="en-US" b="1" dirty="0">
                <a:latin typeface="+mn-ea"/>
                <a:cs typeface="+mn-ea"/>
              </a:rPr>
              <a:t>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05255" y="3517265"/>
            <a:ext cx="10124155" cy="2144395"/>
            <a:chOff x="-53" y="5039"/>
            <a:chExt cx="14039" cy="2641"/>
          </a:xfrm>
        </p:grpSpPr>
        <p:sp>
          <p:nvSpPr>
            <p:cNvPr id="19" name="箭头: 左 5"/>
            <p:cNvSpPr/>
            <p:nvPr/>
          </p:nvSpPr>
          <p:spPr>
            <a:xfrm rot="10800000">
              <a:off x="9094" y="6021"/>
              <a:ext cx="676" cy="29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30" y="5330"/>
              <a:ext cx="4156" cy="1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(0.001,0.012,...0.015)</a:t>
              </a:r>
            </a:p>
            <a:p>
              <a:r>
                <a:rPr lang="en-US" altLang="zh-CN"/>
                <a:t>(0.023,0.002,...0.007)</a:t>
              </a:r>
            </a:p>
            <a:p>
              <a:r>
                <a:rPr lang="en-US" altLang="zh-CN"/>
                <a:t>...</a:t>
              </a:r>
            </a:p>
            <a:p>
              <a:r>
                <a:rPr lang="en-US" altLang="zh-CN"/>
                <a:t>(0.026,0.351,...0.042)</a:t>
              </a:r>
            </a:p>
          </p:txBody>
        </p:sp>
        <p:pic>
          <p:nvPicPr>
            <p:cNvPr id="4" name="图片 4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53" y="5241"/>
              <a:ext cx="2989" cy="2209"/>
            </a:xfrm>
            <a:prstGeom prst="rect">
              <a:avLst/>
            </a:prstGeom>
          </p:spPr>
        </p:pic>
        <p:sp>
          <p:nvSpPr>
            <p:cNvPr id="6" name="箭头: 左 5"/>
            <p:cNvSpPr/>
            <p:nvPr/>
          </p:nvSpPr>
          <p:spPr>
            <a:xfrm rot="10800000">
              <a:off x="2936" y="6019"/>
              <a:ext cx="613" cy="29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0" y="5880"/>
              <a:ext cx="2087" cy="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（ </a:t>
              </a:r>
              <a:r>
                <a:rPr lang="en-US" altLang="zh-CN" b="1" dirty="0"/>
                <a:t>h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r</a:t>
              </a:r>
              <a:r>
                <a:rPr lang="zh-CN" altLang="en-US" b="1" dirty="0"/>
                <a:t>，</a:t>
              </a:r>
              <a:r>
                <a:rPr lang="en-US" altLang="zh-CN" b="1" dirty="0"/>
                <a:t>t </a:t>
              </a:r>
              <a:r>
                <a:rPr lang="zh-CN" altLang="en-US" b="1" dirty="0"/>
                <a:t>）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03" y="5039"/>
              <a:ext cx="2879" cy="2641"/>
            </a:xfrm>
            <a:prstGeom prst="rect">
              <a:avLst/>
            </a:prstGeom>
          </p:spPr>
        </p:pic>
        <p:sp>
          <p:nvSpPr>
            <p:cNvPr id="13" name="箭头: 左 5"/>
            <p:cNvSpPr/>
            <p:nvPr/>
          </p:nvSpPr>
          <p:spPr>
            <a:xfrm rot="10800000">
              <a:off x="5427" y="6019"/>
              <a:ext cx="676" cy="29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研究</a:t>
            </a:r>
            <a:r>
              <a:rPr lang="zh-CN" altLang="en-US" sz="2400" b="1" dirty="0"/>
              <a:t>背景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2141" y="2516813"/>
            <a:ext cx="10867644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l"/>
            </a:pPr>
            <a:r>
              <a:rPr lang="zh-CN" altLang="en-US" dirty="0" smtClean="0">
                <a:latin typeface="+mn-ea"/>
                <a:cs typeface="+mn-ea"/>
              </a:rPr>
              <a:t>基于翻译的</a:t>
            </a:r>
            <a:r>
              <a:rPr lang="en-US" altLang="zh-CN" dirty="0" smtClean="0">
                <a:latin typeface="+mn-ea"/>
                <a:cs typeface="+mn-ea"/>
              </a:rPr>
              <a:t>KGE</a:t>
            </a:r>
            <a:r>
              <a:rPr lang="zh-CN" altLang="en-US" dirty="0" smtClean="0">
                <a:latin typeface="+mn-ea"/>
                <a:cs typeface="+mn-ea"/>
              </a:rPr>
              <a:t>方法将</a:t>
            </a:r>
            <a:r>
              <a:rPr lang="zh-CN" altLang="en-US" dirty="0">
                <a:latin typeface="+mn-ea"/>
                <a:cs typeface="+mn-ea"/>
              </a:rPr>
              <a:t>关系建模成从头实体到尾实体的距离变换，并通过变换后的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</a:rPr>
              <a:t>距离差</a:t>
            </a:r>
            <a:r>
              <a:rPr lang="zh-CN" altLang="en-US" dirty="0">
                <a:latin typeface="+mn-ea"/>
                <a:cs typeface="+mn-ea"/>
              </a:rPr>
              <a:t>来定义打分函数，包括</a:t>
            </a:r>
            <a:r>
              <a:rPr lang="en-US" altLang="zh-CN" dirty="0" err="1" smtClean="0">
                <a:latin typeface="+mn-ea"/>
                <a:cs typeface="+mn-ea"/>
              </a:rPr>
              <a:t>TransE</a:t>
            </a:r>
            <a:r>
              <a:rPr lang="en-US" altLang="zh-CN" baseline="30000" dirty="0" smtClean="0">
                <a:latin typeface="+mn-ea"/>
                <a:cs typeface="+mn-ea"/>
              </a:rPr>
              <a:t>[7]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 err="1" smtClean="0">
                <a:latin typeface="+mn-ea"/>
                <a:cs typeface="+mn-ea"/>
              </a:rPr>
              <a:t>TransH</a:t>
            </a:r>
            <a:r>
              <a:rPr lang="en-US" altLang="zh-CN" baseline="30000" dirty="0" smtClean="0">
                <a:latin typeface="+mn-ea"/>
                <a:cs typeface="+mn-ea"/>
              </a:rPr>
              <a:t>[8]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 err="1" smtClean="0">
                <a:latin typeface="+mn-ea"/>
                <a:cs typeface="+mn-ea"/>
              </a:rPr>
              <a:t>TransR</a:t>
            </a:r>
            <a:r>
              <a:rPr lang="en-US" altLang="zh-CN" baseline="30000" dirty="0" smtClean="0">
                <a:latin typeface="+mn-ea"/>
                <a:cs typeface="+mn-ea"/>
              </a:rPr>
              <a:t>[9]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 err="1" smtClean="0">
                <a:latin typeface="+mn-ea"/>
                <a:cs typeface="+mn-ea"/>
              </a:rPr>
              <a:t>TransD</a:t>
            </a:r>
            <a:r>
              <a:rPr lang="en-US" altLang="zh-CN" baseline="30000" dirty="0" smtClean="0">
                <a:latin typeface="+mn-ea"/>
                <a:cs typeface="+mn-ea"/>
              </a:rPr>
              <a:t>[10]</a:t>
            </a:r>
            <a:r>
              <a:rPr lang="zh-CN" altLang="en-US" dirty="0">
                <a:latin typeface="+mn-ea"/>
                <a:cs typeface="+mn-ea"/>
              </a:rPr>
              <a:t>等。</a:t>
            </a:r>
          </a:p>
          <a:p>
            <a:pPr marL="342900" indent="-342900" algn="just">
              <a:buFont typeface="Wingdings" panose="05000000000000000000" charset="0"/>
              <a:buChar char="l"/>
            </a:pPr>
            <a:endParaRPr lang="zh-CN" altLang="en-US" dirty="0">
              <a:latin typeface="+mn-ea"/>
              <a:cs typeface="+mn-ea"/>
            </a:endParaRPr>
          </a:p>
          <a:p>
            <a:pPr marL="342900" indent="-342900" algn="just">
              <a:buFont typeface="Wingdings" panose="05000000000000000000" charset="0"/>
              <a:buChar char="l"/>
            </a:pPr>
            <a:r>
              <a:rPr lang="zh-CN" altLang="en-US" dirty="0">
                <a:latin typeface="+mn-ea"/>
                <a:cs typeface="+mn-ea"/>
              </a:rPr>
              <a:t>双</a:t>
            </a:r>
            <a:r>
              <a:rPr lang="zh-CN" altLang="en-US" dirty="0" smtClean="0">
                <a:latin typeface="+mn-ea"/>
                <a:cs typeface="+mn-ea"/>
              </a:rPr>
              <a:t>线性</a:t>
            </a:r>
            <a:r>
              <a:rPr lang="en-US" altLang="zh-CN" dirty="0" smtClean="0">
                <a:latin typeface="+mn-ea"/>
                <a:cs typeface="+mn-ea"/>
              </a:rPr>
              <a:t>KGE</a:t>
            </a:r>
            <a:r>
              <a:rPr lang="zh-CN" altLang="en-US" dirty="0" smtClean="0">
                <a:latin typeface="+mn-ea"/>
                <a:cs typeface="+mn-ea"/>
              </a:rPr>
              <a:t>方法采用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</a:rPr>
              <a:t>乘积形式</a:t>
            </a:r>
            <a:r>
              <a:rPr lang="zh-CN" altLang="en-US" dirty="0">
                <a:latin typeface="+mn-ea"/>
                <a:cs typeface="+mn-ea"/>
              </a:rPr>
              <a:t>的打分函数来衡量实体和关系的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</a:rPr>
              <a:t>语义相关性</a:t>
            </a:r>
            <a:r>
              <a:rPr lang="zh-CN" altLang="en-US" dirty="0">
                <a:latin typeface="+mn-ea"/>
                <a:cs typeface="+mn-ea"/>
              </a:rPr>
              <a:t>，包括</a:t>
            </a:r>
            <a:r>
              <a:rPr lang="en-US" altLang="zh-CN" dirty="0" smtClean="0">
                <a:latin typeface="+mn-ea"/>
                <a:cs typeface="+mn-ea"/>
              </a:rPr>
              <a:t>RESCAL</a:t>
            </a:r>
            <a:r>
              <a:rPr lang="en-US" altLang="zh-CN" baseline="30000" dirty="0" smtClean="0">
                <a:latin typeface="+mn-ea"/>
                <a:cs typeface="+mn-ea"/>
              </a:rPr>
              <a:t>[11]</a:t>
            </a:r>
            <a:r>
              <a:rPr lang="zh-CN" altLang="en-US" dirty="0">
                <a:latin typeface="+mn-ea"/>
                <a:cs typeface="+mn-ea"/>
              </a:rPr>
              <a:t>、</a:t>
            </a:r>
            <a:r>
              <a:rPr lang="en-US" altLang="zh-CN" dirty="0" err="1" smtClean="0">
                <a:latin typeface="+mn-ea"/>
                <a:cs typeface="+mn-ea"/>
              </a:rPr>
              <a:t>DistMult</a:t>
            </a:r>
            <a:r>
              <a:rPr lang="en-US" altLang="zh-CN" baseline="30000" dirty="0" smtClean="0">
                <a:latin typeface="+mn-ea"/>
                <a:cs typeface="+mn-ea"/>
              </a:rPr>
              <a:t>[12]</a:t>
            </a:r>
            <a:r>
              <a:rPr lang="zh-CN" altLang="en-US" dirty="0">
                <a:latin typeface="+mn-ea"/>
                <a:cs typeface="+mn-ea"/>
              </a:rPr>
              <a:t>、</a:t>
            </a:r>
            <a:r>
              <a:rPr lang="en-US" altLang="zh-CN" dirty="0" err="1" smtClean="0">
                <a:latin typeface="+mn-ea"/>
                <a:cs typeface="+mn-ea"/>
              </a:rPr>
              <a:t>ComplEx</a:t>
            </a:r>
            <a:r>
              <a:rPr lang="en-US" altLang="zh-CN" baseline="30000" dirty="0" smtClean="0">
                <a:latin typeface="+mn-ea"/>
                <a:cs typeface="+mn-ea"/>
              </a:rPr>
              <a:t>[13]</a:t>
            </a:r>
            <a:r>
              <a:rPr lang="zh-CN" altLang="en-US" dirty="0">
                <a:latin typeface="+mn-ea"/>
                <a:cs typeface="+mn-ea"/>
              </a:rPr>
              <a:t>等。</a:t>
            </a:r>
          </a:p>
          <a:p>
            <a:pPr marL="342900" indent="-342900" algn="just">
              <a:buFont typeface="Wingdings" panose="05000000000000000000" charset="0"/>
              <a:buChar char="l"/>
            </a:pPr>
            <a:endParaRPr lang="zh-CN" altLang="en-US" dirty="0">
              <a:latin typeface="+mn-ea"/>
              <a:cs typeface="+mn-ea"/>
            </a:endParaRPr>
          </a:p>
          <a:p>
            <a:pPr marL="342900" indent="-342900" algn="just">
              <a:buFont typeface="Wingdings" panose="05000000000000000000" charset="0"/>
              <a:buChar char="l"/>
            </a:pPr>
            <a:r>
              <a:rPr lang="zh-CN" altLang="en-US" dirty="0" smtClean="0">
                <a:latin typeface="+mn-ea"/>
                <a:cs typeface="+mn-ea"/>
              </a:rPr>
              <a:t>基于神经网络的</a:t>
            </a:r>
            <a:r>
              <a:rPr lang="en-US" altLang="zh-CN" dirty="0" smtClean="0">
                <a:latin typeface="+mn-ea"/>
                <a:cs typeface="+mn-ea"/>
              </a:rPr>
              <a:t>KGE</a:t>
            </a:r>
            <a:r>
              <a:rPr lang="zh-CN" altLang="en-US" dirty="0" smtClean="0">
                <a:latin typeface="+mn-ea"/>
                <a:cs typeface="+mn-ea"/>
              </a:rPr>
              <a:t>方法将</a:t>
            </a:r>
            <a:r>
              <a:rPr lang="en-US" altLang="zh-CN" dirty="0">
                <a:latin typeface="+mn-ea"/>
                <a:cs typeface="+mn-ea"/>
              </a:rPr>
              <a:t>(</a:t>
            </a:r>
            <a:r>
              <a:rPr lang="en-US" altLang="zh-CN" dirty="0" err="1" smtClean="0">
                <a:latin typeface="+mn-ea"/>
                <a:cs typeface="+mn-ea"/>
              </a:rPr>
              <a:t>h,r</a:t>
            </a:r>
            <a:r>
              <a:rPr lang="en-US" altLang="zh-CN" dirty="0" err="1">
                <a:latin typeface="+mn-ea"/>
                <a:cs typeface="+mn-ea"/>
              </a:rPr>
              <a:t>,</a:t>
            </a:r>
            <a:r>
              <a:rPr lang="en-US" altLang="zh-CN" dirty="0" err="1" smtClean="0">
                <a:latin typeface="+mn-ea"/>
                <a:cs typeface="+mn-ea"/>
              </a:rPr>
              <a:t>t</a:t>
            </a:r>
            <a:r>
              <a:rPr lang="en-US" altLang="zh-CN" dirty="0" smtClean="0">
                <a:latin typeface="+mn-ea"/>
                <a:cs typeface="+mn-ea"/>
              </a:rPr>
              <a:t>)</a:t>
            </a:r>
            <a:r>
              <a:rPr lang="zh-CN" altLang="en-US" dirty="0" smtClean="0">
                <a:latin typeface="+mn-ea"/>
                <a:cs typeface="+mn-ea"/>
              </a:rPr>
              <a:t>同时</a:t>
            </a:r>
            <a:r>
              <a:rPr lang="zh-CN" altLang="en-US" dirty="0">
                <a:latin typeface="+mn-ea"/>
                <a:cs typeface="+mn-ea"/>
              </a:rPr>
              <a:t>输入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</a:rPr>
              <a:t>神经网络</a:t>
            </a:r>
            <a:r>
              <a:rPr lang="zh-CN" altLang="en-US" dirty="0">
                <a:latin typeface="+mn-ea"/>
                <a:cs typeface="+mn-ea"/>
              </a:rPr>
              <a:t>来判断三元组的打分。包括ConvE</a:t>
            </a:r>
            <a:r>
              <a:rPr lang="en-US" altLang="zh-CN" baseline="30000" dirty="0" smtClean="0">
                <a:latin typeface="+mn-ea"/>
                <a:cs typeface="+mn-ea"/>
              </a:rPr>
              <a:t>[14]</a:t>
            </a:r>
            <a:r>
              <a:rPr lang="zh-CN" altLang="en-US" dirty="0">
                <a:latin typeface="+mn-ea"/>
                <a:cs typeface="+mn-ea"/>
              </a:rPr>
              <a:t>、CapsE</a:t>
            </a:r>
            <a:r>
              <a:rPr lang="en-US" altLang="zh-CN" baseline="30000" dirty="0" smtClean="0">
                <a:latin typeface="+mn-ea"/>
                <a:cs typeface="+mn-ea"/>
              </a:rPr>
              <a:t>[15]</a:t>
            </a:r>
            <a:r>
              <a:rPr lang="zh-CN" altLang="en-US" dirty="0">
                <a:latin typeface="+mn-ea"/>
                <a:cs typeface="+mn-ea"/>
              </a:rPr>
              <a:t>等。</a:t>
            </a:r>
          </a:p>
          <a:p>
            <a:pPr marL="342900" indent="-342900" algn="just">
              <a:buFont typeface="Wingdings" panose="05000000000000000000" charset="0"/>
              <a:buChar char="l"/>
            </a:pPr>
            <a:endParaRPr lang="zh-CN" altLang="en-US" dirty="0">
              <a:latin typeface="+mn-ea"/>
              <a:cs typeface="+mn-ea"/>
            </a:endParaRPr>
          </a:p>
          <a:p>
            <a:pPr marL="342900" indent="-342900" algn="just">
              <a:buFont typeface="Wingdings" panose="05000000000000000000" charset="0"/>
              <a:buChar char="l"/>
            </a:pPr>
            <a:r>
              <a:rPr lang="zh-CN" altLang="en-US" dirty="0" smtClean="0">
                <a:latin typeface="+mn-ea"/>
                <a:cs typeface="+mn-ea"/>
              </a:rPr>
              <a:t>基于旋转的</a:t>
            </a:r>
            <a:r>
              <a:rPr lang="en-US" altLang="zh-CN" dirty="0" smtClean="0">
                <a:latin typeface="+mn-ea"/>
                <a:cs typeface="+mn-ea"/>
              </a:rPr>
              <a:t>KGE</a:t>
            </a:r>
            <a:r>
              <a:rPr lang="zh-CN" altLang="en-US" dirty="0" smtClean="0">
                <a:latin typeface="+mn-ea"/>
                <a:cs typeface="+mn-ea"/>
              </a:rPr>
              <a:t>方法把</a:t>
            </a:r>
            <a:r>
              <a:rPr lang="zh-CN" altLang="en-US" dirty="0">
                <a:latin typeface="+mn-ea"/>
                <a:cs typeface="+mn-ea"/>
              </a:rPr>
              <a:t>关系当作头实体和尾实体之间的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+mn-ea"/>
              </a:rPr>
              <a:t>旋转</a:t>
            </a:r>
            <a:r>
              <a:rPr lang="zh-CN" altLang="en-US" dirty="0">
                <a:latin typeface="+mn-ea"/>
                <a:cs typeface="+mn-ea"/>
              </a:rPr>
              <a:t>，包括RotatE</a:t>
            </a:r>
            <a:r>
              <a:rPr lang="en-US" altLang="zh-CN" baseline="30000" dirty="0" smtClean="0">
                <a:latin typeface="+mn-ea"/>
                <a:cs typeface="+mn-ea"/>
              </a:rPr>
              <a:t>[16]</a:t>
            </a:r>
            <a:r>
              <a:rPr lang="zh-CN" altLang="en-US" dirty="0">
                <a:latin typeface="+mn-ea"/>
                <a:cs typeface="+mn-ea"/>
              </a:rPr>
              <a:t>、QuatE</a:t>
            </a:r>
            <a:r>
              <a:rPr lang="en-US" altLang="zh-CN" baseline="30000" dirty="0" smtClean="0">
                <a:latin typeface="+mn-ea"/>
                <a:cs typeface="+mn-ea"/>
              </a:rPr>
              <a:t>[17]</a:t>
            </a:r>
            <a:r>
              <a:rPr lang="zh-CN" altLang="en-US" dirty="0">
                <a:latin typeface="+mn-ea"/>
                <a:cs typeface="+mn-ea"/>
              </a:rPr>
              <a:t>等模型。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088" y="984116"/>
            <a:ext cx="3625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研究现状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954088" y="1780597"/>
            <a:ext cx="448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知识</a:t>
            </a:r>
            <a:r>
              <a:rPr lang="zh-CN" altLang="en-US" sz="2000" dirty="0" smtClean="0"/>
              <a:t>图嵌入方法包括以下几种：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4088" y="984116"/>
            <a:ext cx="362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</a:t>
            </a:r>
            <a:r>
              <a:rPr sz="2400" b="1" dirty="0" smtClean="0"/>
              <a:t>现有方法的问题</a:t>
            </a:r>
            <a:r>
              <a:rPr lang="zh-CN" altLang="en-US" sz="2400" b="1" dirty="0" smtClean="0"/>
              <a:t>及挑战</a:t>
            </a:r>
            <a:endParaRPr sz="2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16609" y="2530803"/>
            <a:ext cx="105581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现有</a:t>
            </a:r>
            <a:r>
              <a:rPr lang="en-US" altLang="zh-CN" dirty="0">
                <a:sym typeface="+mn-ea"/>
              </a:rPr>
              <a:t>KGE</a:t>
            </a:r>
            <a:r>
              <a:rPr lang="zh-CN" altLang="en-US" dirty="0">
                <a:sym typeface="+mn-ea"/>
              </a:rPr>
              <a:t>方法的问题</a:t>
            </a:r>
            <a:r>
              <a:rPr lang="en-US" altLang="zh-CN" baseline="30000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[18]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altLang="en-US" dirty="0">
                <a:ea typeface="+mn-lt"/>
                <a:cs typeface="+mn-ea"/>
              </a:rPr>
              <a:t>知识图谱中存在</a:t>
            </a:r>
            <a:r>
              <a:rPr lang="zh-CN" altLang="en-US" dirty="0">
                <a:solidFill>
                  <a:srgbClr val="C00000"/>
                </a:solidFill>
                <a:ea typeface="+mn-lt"/>
                <a:cs typeface="+mn-ea"/>
              </a:rPr>
              <a:t>非长尾数据</a:t>
            </a:r>
            <a:r>
              <a:rPr lang="zh-CN" altLang="en-US" dirty="0">
                <a:ea typeface="+mn-lt"/>
                <a:cs typeface="+mn-ea"/>
              </a:rPr>
              <a:t>和</a:t>
            </a:r>
            <a:r>
              <a:rPr lang="zh-CN" altLang="en-US" dirty="0">
                <a:solidFill>
                  <a:srgbClr val="C00000"/>
                </a:solidFill>
                <a:ea typeface="+mn-lt"/>
                <a:cs typeface="+mn-ea"/>
              </a:rPr>
              <a:t>长尾数据</a:t>
            </a:r>
            <a:r>
              <a:rPr lang="zh-CN" altLang="en-US" dirty="0">
                <a:ea typeface="+mn-lt"/>
                <a:cs typeface="+mn-ea"/>
              </a:rPr>
              <a:t>，</a:t>
            </a:r>
            <a:r>
              <a:rPr lang="zh-CN" altLang="en-US" dirty="0" smtClean="0">
                <a:ea typeface="+mn-lt"/>
                <a:cs typeface="+mn-ea"/>
              </a:rPr>
              <a:t>现有的大多数</a:t>
            </a:r>
            <a:r>
              <a:rPr lang="en-US" altLang="zh-CN" dirty="0" smtClean="0">
                <a:ea typeface="+mn-lt"/>
                <a:cs typeface="+mn-ea"/>
              </a:rPr>
              <a:t>KGE</a:t>
            </a:r>
            <a:r>
              <a:rPr lang="zh-CN" altLang="en-US" dirty="0">
                <a:ea typeface="+mn-lt"/>
                <a:cs typeface="+mn-ea"/>
              </a:rPr>
              <a:t>方法对非长尾数据补全性能较好，对长尾数据补全性能较差</a:t>
            </a:r>
            <a:r>
              <a:rPr lang="zh-CN" altLang="en-US" dirty="0" smtClean="0">
                <a:ea typeface="+mn-lt"/>
                <a:cs typeface="+mn-ea"/>
              </a:rPr>
              <a:t>。</a:t>
            </a:r>
            <a:endParaRPr lang="en-US" altLang="zh-CN" dirty="0" smtClean="0">
              <a:ea typeface="+mn-lt"/>
              <a:cs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dirty="0" smtClean="0">
              <a:ea typeface="+mn-lt"/>
              <a:cs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>
                <a:ea typeface="+mn-lt"/>
                <a:cs typeface="+mn-ea"/>
              </a:rPr>
              <a:t>如何借助算法进一步改进长尾数据的向量表示，</a:t>
            </a:r>
            <a:r>
              <a:rPr lang="zh-CN" altLang="en-US" dirty="0">
                <a:solidFill>
                  <a:srgbClr val="C00000"/>
                </a:solidFill>
                <a:ea typeface="+mn-lt"/>
                <a:cs typeface="+mn-ea"/>
              </a:rPr>
              <a:t>提高长尾数据自动化知识图谱补全的性能</a:t>
            </a:r>
            <a:r>
              <a:rPr lang="zh-CN" altLang="en-US" dirty="0">
                <a:ea typeface="+mn-lt"/>
                <a:cs typeface="+mn-ea"/>
              </a:rPr>
              <a:t>，从而提高下游任务如知识图谱问答，推荐系统的性能是一项非常有意义的工作。</a:t>
            </a:r>
          </a:p>
          <a:p>
            <a:endParaRPr lang="zh-CN" altLang="en-US" dirty="0">
              <a:ea typeface="+mn-lt"/>
              <a:cs typeface="+mn-ea"/>
            </a:endParaRPr>
          </a:p>
        </p:txBody>
      </p:sp>
      <p:pic>
        <p:nvPicPr>
          <p:cNvPr id="52" name="图形 51" descr="学位帽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6705"/>
            <a:ext cx="457200" cy="45720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7459" y="249555"/>
            <a:ext cx="2332518" cy="514350"/>
          </a:xfrm>
          <a:prstGeom prst="rect">
            <a:avLst/>
          </a:prstGeom>
        </p:spPr>
      </p:pic>
      <p:cxnSp>
        <p:nvCxnSpPr>
          <p:cNvPr id="54" name="直接连接符 53"/>
          <p:cNvCxnSpPr/>
          <p:nvPr/>
        </p:nvCxnSpPr>
        <p:spPr>
          <a:xfrm>
            <a:off x="361950" y="834346"/>
            <a:ext cx="11528027" cy="6672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4"/>
          <p:cNvSpPr txBox="1"/>
          <p:nvPr/>
        </p:nvSpPr>
        <p:spPr>
          <a:xfrm>
            <a:off x="29645" y="6325353"/>
            <a:ext cx="1193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267C9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rgbClr val="3020AA"/>
                </a:solidFill>
              </a:rPr>
              <a:t>[18]</a:t>
            </a:r>
            <a:r>
              <a:rPr lang="en-US" altLang="zh-CN" dirty="0" err="1" smtClean="0">
                <a:solidFill>
                  <a:srgbClr val="3020AA"/>
                </a:solidFill>
              </a:rPr>
              <a:t>Akrami</a:t>
            </a:r>
            <a:r>
              <a:rPr lang="en-US" altLang="zh-CN" dirty="0" smtClean="0">
                <a:solidFill>
                  <a:srgbClr val="3020AA"/>
                </a:solidFill>
              </a:rPr>
              <a:t> </a:t>
            </a:r>
            <a:r>
              <a:rPr lang="en-US" altLang="zh-CN" dirty="0">
                <a:solidFill>
                  <a:srgbClr val="3020AA"/>
                </a:solidFill>
              </a:rPr>
              <a:t>F, </a:t>
            </a:r>
            <a:r>
              <a:rPr lang="en-US" altLang="zh-CN" dirty="0" err="1">
                <a:solidFill>
                  <a:srgbClr val="3020AA"/>
                </a:solidFill>
              </a:rPr>
              <a:t>Saeef</a:t>
            </a:r>
            <a:r>
              <a:rPr lang="en-US" altLang="zh-CN" dirty="0">
                <a:solidFill>
                  <a:srgbClr val="3020AA"/>
                </a:solidFill>
              </a:rPr>
              <a:t> M S, Zhang Q, et al. Realistic re-evaluation of knowledge graph completion methods: An experimental study[C</a:t>
            </a:r>
            <a:r>
              <a:rPr lang="en-US" altLang="zh-CN" dirty="0" smtClean="0">
                <a:solidFill>
                  <a:srgbClr val="3020AA"/>
                </a:solidFill>
              </a:rPr>
              <a:t>]//Proceedings </a:t>
            </a:r>
            <a:r>
              <a:rPr lang="en-US" altLang="zh-CN" dirty="0">
                <a:solidFill>
                  <a:srgbClr val="3020AA"/>
                </a:solidFill>
              </a:rPr>
              <a:t>of the 2020 ACM SIGMOD International Conference on Management of </a:t>
            </a:r>
            <a:r>
              <a:rPr lang="en-US" altLang="zh-CN" dirty="0" smtClean="0">
                <a:solidFill>
                  <a:srgbClr val="3020AA"/>
                </a:solidFill>
              </a:rPr>
              <a:t>Data. </a:t>
            </a:r>
            <a:r>
              <a:rPr lang="en-US" altLang="zh-CN" dirty="0">
                <a:solidFill>
                  <a:srgbClr val="3020AA"/>
                </a:solidFill>
              </a:rPr>
              <a:t>2020: 1995-2010.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00100" y="281241"/>
            <a:ext cx="880369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7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绪论</a:t>
            </a:r>
            <a:endParaRPr lang="zh-CN" altLang="zh-CN" sz="27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DA346-CC82-4951-8AD7-7E35B957667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5,&quot;width&quot;:75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3599fe-8ac0-4538-b482-2a251f5f41c0}"/>
  <p:tag name="TABLE_ENDDRAG_ORIGIN_RECT" val="842*287"/>
  <p:tag name="TABLE_ENDDRAG_RECT" val="27*167*842*2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75,&quot;width&quot;:454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3599fe-8ac0-4538-b482-2a251f5f41c0}"/>
  <p:tag name="TABLE_ENDDRAG_ORIGIN_RECT" val="842*287"/>
  <p:tag name="TABLE_ENDDRAG_RECT" val="27*167*842*2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0db79-63eb-431a-9d55-1b60fb12956a}"/>
  <p:tag name="TABLE_ENDDRAG_ORIGIN_RECT" val="499*230"/>
  <p:tag name="TABLE_ENDDRAG_RECT" val="31*180*499*2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0df448-606f-4e25-a117-68c3562eb9b6}"/>
  <p:tag name="TABLE_ENDDRAG_ORIGIN_RECT" val="499*230"/>
  <p:tag name="TABLE_ENDDRAG_RECT" val="31*180*499*2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3599fe-8ac0-4538-b482-2a251f5f41c0}"/>
  <p:tag name="TABLE_ENDDRAG_ORIGIN_RECT" val="842*287"/>
  <p:tag name="TABLE_ENDDRAG_RECT" val="27*167*842*28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30db79-63eb-431a-9d55-1b60fb12956a}"/>
  <p:tag name="TABLE_ENDDRAG_ORIGIN_RECT" val="499*230"/>
  <p:tag name="TABLE_ENDDRAG_RECT" val="31*180*499*2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0df448-606f-4e25-a117-68c3562eb9b6}"/>
  <p:tag name="TABLE_ENDDRAG_ORIGIN_RECT" val="499*230"/>
  <p:tag name="TABLE_ENDDRAG_RECT" val="31*180*499*23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285750" indent="-285750">
          <a:buFont typeface="Wingdings" panose="05000000000000000000" charset="0"/>
          <a:buChar char="l"/>
          <a:defRPr lang="zh-CN" altLang="en-US" sz="2000" dirty="0"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5052</Words>
  <Application>Microsoft Office PowerPoint</Application>
  <PresentationFormat>宽屏</PresentationFormat>
  <Paragraphs>1043</Paragraphs>
  <Slides>48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MS Mincho</vt:lpstr>
      <vt:lpstr>等线</vt:lpstr>
      <vt:lpstr>等线 Light</vt:lpstr>
      <vt:lpstr>黑体</vt:lpstr>
      <vt:lpstr>华文楷体</vt:lpstr>
      <vt:lpstr>楷体</vt:lpstr>
      <vt:lpstr>宋体</vt:lpstr>
      <vt:lpstr>Arial</vt:lpstr>
      <vt:lpstr>Cambria Math</vt:lpstr>
      <vt:lpstr>Times New Roman</vt:lpstr>
      <vt:lpstr>Wingdings</vt:lpstr>
      <vt:lpstr>Office 主题​​</vt:lpstr>
      <vt:lpstr>1_Office 主题​​</vt:lpstr>
      <vt:lpstr>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 xx</dc:creator>
  <cp:lastModifiedBy>何苗惠</cp:lastModifiedBy>
  <cp:revision>337</cp:revision>
  <cp:lastPrinted>2022-03-09T06:39:25Z</cp:lastPrinted>
  <dcterms:created xsi:type="dcterms:W3CDTF">2020-10-14T14:41:00Z</dcterms:created>
  <dcterms:modified xsi:type="dcterms:W3CDTF">2022-06-18T11:57:18Z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7EB0E780710444CBA5FCC94CE3D54FF7</vt:lpwstr>
  </property>
  <property fmtid="{D5CDD505-2E9C-101B-9397-08002B2CF9AE}" pid="3" name="KSOProductBuildVer">
    <vt:lpwstr>2052-11.1.0.11045</vt:lpwstr>
  </property>
</Properties>
</file>