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07" r:id="rId1"/>
  </p:sldMasterIdLst>
  <p:notesMasterIdLst>
    <p:notesMasterId r:id="rId28"/>
  </p:notesMasterIdLst>
  <p:handoutMasterIdLst>
    <p:handoutMasterId r:id="rId29"/>
  </p:handoutMasterIdLst>
  <p:sldIdLst>
    <p:sldId id="256" r:id="rId2"/>
    <p:sldId id="459" r:id="rId3"/>
    <p:sldId id="683" r:id="rId4"/>
    <p:sldId id="684" r:id="rId5"/>
    <p:sldId id="685" r:id="rId6"/>
    <p:sldId id="686" r:id="rId7"/>
    <p:sldId id="624" r:id="rId8"/>
    <p:sldId id="640" r:id="rId9"/>
    <p:sldId id="633" r:id="rId10"/>
    <p:sldId id="641" r:id="rId11"/>
    <p:sldId id="642" r:id="rId12"/>
    <p:sldId id="644" r:id="rId13"/>
    <p:sldId id="681" r:id="rId14"/>
    <p:sldId id="682" r:id="rId15"/>
    <p:sldId id="634" r:id="rId16"/>
    <p:sldId id="675" r:id="rId17"/>
    <p:sldId id="676" r:id="rId18"/>
    <p:sldId id="677" r:id="rId19"/>
    <p:sldId id="678" r:id="rId20"/>
    <p:sldId id="679" r:id="rId21"/>
    <p:sldId id="687" r:id="rId22"/>
    <p:sldId id="688" r:id="rId23"/>
    <p:sldId id="689" r:id="rId24"/>
    <p:sldId id="690" r:id="rId25"/>
    <p:sldId id="680" r:id="rId26"/>
    <p:sldId id="636" r:id="rId27"/>
  </p:sldIdLst>
  <p:sldSz cx="9144000" cy="6858000" type="screen4x3"/>
  <p:notesSz cx="6781800" cy="9874250"/>
  <p:defaultTextStyle>
    <a:defPPr>
      <a:defRPr lang="en-US"/>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528D"/>
    <a:srgbClr val="0066FF"/>
    <a:srgbClr val="00CC99"/>
    <a:srgbClr val="FFFF00"/>
    <a:srgbClr val="99FF33"/>
    <a:srgbClr val="3366FF"/>
    <a:srgbClr val="4E6DF0"/>
    <a:srgbClr val="FF5050"/>
    <a:srgbClr val="3399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3506" autoAdjust="0"/>
  </p:normalViewPr>
  <p:slideViewPr>
    <p:cSldViewPr>
      <p:cViewPr varScale="1">
        <p:scale>
          <a:sx n="108" d="100"/>
          <a:sy n="108" d="100"/>
        </p:scale>
        <p:origin x="1758" y="102"/>
      </p:cViewPr>
      <p:guideLst>
        <p:guide orient="horz" pos="2160"/>
        <p:guide pos="2880"/>
      </p:guideLst>
    </p:cSldViewPr>
  </p:slideViewPr>
  <p:outlineViewPr>
    <p:cViewPr>
      <p:scale>
        <a:sx n="33" d="100"/>
        <a:sy n="33" d="100"/>
      </p:scale>
      <p:origin x="0" y="342"/>
    </p:cViewPr>
  </p:outlineViewPr>
  <p:notesTextViewPr>
    <p:cViewPr>
      <p:scale>
        <a:sx n="150" d="100"/>
        <a:sy n="150" d="100"/>
      </p:scale>
      <p:origin x="0" y="0"/>
    </p:cViewPr>
  </p:notesTextViewPr>
  <p:sorterViewPr>
    <p:cViewPr>
      <p:scale>
        <a:sx n="100" d="100"/>
        <a:sy n="100" d="100"/>
      </p:scale>
      <p:origin x="0" y="0"/>
    </p:cViewPr>
  </p:sorterViewPr>
  <p:notesViewPr>
    <p:cSldViewPr>
      <p:cViewPr varScale="1">
        <p:scale>
          <a:sx n="51" d="100"/>
          <a:sy n="51" d="100"/>
        </p:scale>
        <p:origin x="-2658" y="-108"/>
      </p:cViewPr>
      <p:guideLst>
        <p:guide orient="horz" pos="3110"/>
        <p:guide pos="21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8463" cy="493713"/>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41750" y="0"/>
            <a:ext cx="2938463" cy="493713"/>
          </a:xfrm>
          <a:prstGeom prst="rect">
            <a:avLst/>
          </a:prstGeom>
        </p:spPr>
        <p:txBody>
          <a:bodyPr vert="horz" lIns="91440" tIns="45720" rIns="91440" bIns="45720" rtlCol="0"/>
          <a:lstStyle>
            <a:lvl1pPr algn="r">
              <a:defRPr sz="1200"/>
            </a:lvl1pPr>
          </a:lstStyle>
          <a:p>
            <a:pPr>
              <a:defRPr/>
            </a:pPr>
            <a:fld id="{BE83251F-8C7A-4B36-983D-BD0F1011AAA3}" type="datetimeFigureOut">
              <a:rPr lang="zh-CN" altLang="en-US"/>
              <a:pPr>
                <a:defRPr/>
              </a:pPr>
              <a:t>2017/5/8</a:t>
            </a:fld>
            <a:endParaRPr lang="zh-CN" altLang="en-US"/>
          </a:p>
        </p:txBody>
      </p:sp>
      <p:sp>
        <p:nvSpPr>
          <p:cNvPr id="4" name="页脚占位符 3"/>
          <p:cNvSpPr>
            <a:spLocks noGrp="1"/>
          </p:cNvSpPr>
          <p:nvPr>
            <p:ph type="ftr" sz="quarter" idx="2"/>
          </p:nvPr>
        </p:nvSpPr>
        <p:spPr>
          <a:xfrm>
            <a:off x="0" y="9378950"/>
            <a:ext cx="2938463" cy="493713"/>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41750" y="9378950"/>
            <a:ext cx="2938463" cy="493713"/>
          </a:xfrm>
          <a:prstGeom prst="rect">
            <a:avLst/>
          </a:prstGeom>
        </p:spPr>
        <p:txBody>
          <a:bodyPr vert="horz" lIns="91440" tIns="45720" rIns="91440" bIns="45720" rtlCol="0" anchor="b"/>
          <a:lstStyle>
            <a:lvl1pPr algn="r">
              <a:defRPr sz="1200"/>
            </a:lvl1pPr>
          </a:lstStyle>
          <a:p>
            <a:pPr>
              <a:defRPr/>
            </a:pPr>
            <a:fld id="{AF486C72-2D28-4B25-8A79-D7DB6379E40E}" type="slidenum">
              <a:rPr lang="zh-CN" altLang="en-US"/>
              <a:pPr>
                <a:defRPr/>
              </a:pPr>
              <a:t>‹#›</a:t>
            </a:fld>
            <a:endParaRPr lang="zh-CN" altLang="en-US"/>
          </a:p>
        </p:txBody>
      </p:sp>
    </p:spTree>
    <p:extLst>
      <p:ext uri="{BB962C8B-B14F-4D97-AF65-F5344CB8AC3E}">
        <p14:creationId xmlns:p14="http://schemas.microsoft.com/office/powerpoint/2010/main" val="81403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8463" cy="493713"/>
          </a:xfrm>
          <a:prstGeom prst="rect">
            <a:avLst/>
          </a:prstGeom>
        </p:spPr>
        <p:txBody>
          <a:bodyPr vert="horz" lIns="91440" tIns="45720" rIns="91440" bIns="45720" rtlCol="0"/>
          <a:lstStyle>
            <a:lvl1pPr algn="l">
              <a:defRPr sz="1200">
                <a:latin typeface="Arial" pitchFamily="34" charset="0"/>
                <a:ea typeface="+mn-ea"/>
              </a:defRPr>
            </a:lvl1pPr>
          </a:lstStyle>
          <a:p>
            <a:pPr>
              <a:defRPr/>
            </a:pPr>
            <a:endParaRPr lang="zh-CN" altLang="en-US"/>
          </a:p>
        </p:txBody>
      </p:sp>
      <p:sp>
        <p:nvSpPr>
          <p:cNvPr id="3" name="日期占位符 2"/>
          <p:cNvSpPr>
            <a:spLocks noGrp="1"/>
          </p:cNvSpPr>
          <p:nvPr>
            <p:ph type="dt" idx="1"/>
          </p:nvPr>
        </p:nvSpPr>
        <p:spPr>
          <a:xfrm>
            <a:off x="3841750" y="0"/>
            <a:ext cx="2938463" cy="493713"/>
          </a:xfrm>
          <a:prstGeom prst="rect">
            <a:avLst/>
          </a:prstGeom>
        </p:spPr>
        <p:txBody>
          <a:bodyPr vert="horz" lIns="91440" tIns="45720" rIns="91440" bIns="45720" rtlCol="0"/>
          <a:lstStyle>
            <a:lvl1pPr algn="r">
              <a:defRPr sz="1200">
                <a:latin typeface="Arial" pitchFamily="34" charset="0"/>
                <a:ea typeface="+mn-ea"/>
              </a:defRPr>
            </a:lvl1pPr>
          </a:lstStyle>
          <a:p>
            <a:pPr>
              <a:defRPr/>
            </a:pPr>
            <a:fld id="{BD8994C9-8786-4756-B748-BB1CD71477EC}" type="datetimeFigureOut">
              <a:rPr lang="zh-CN" altLang="en-US"/>
              <a:pPr>
                <a:defRPr/>
              </a:pPr>
              <a:t>2017/5/8</a:t>
            </a:fld>
            <a:endParaRPr lang="zh-CN" altLang="en-US"/>
          </a:p>
        </p:txBody>
      </p:sp>
      <p:sp>
        <p:nvSpPr>
          <p:cNvPr id="4" name="幻灯片图像占位符 3"/>
          <p:cNvSpPr>
            <a:spLocks noGrp="1" noRot="1" noChangeAspect="1"/>
          </p:cNvSpPr>
          <p:nvPr>
            <p:ph type="sldImg" idx="2"/>
          </p:nvPr>
        </p:nvSpPr>
        <p:spPr>
          <a:xfrm>
            <a:off x="922338" y="741363"/>
            <a:ext cx="4935537" cy="37020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7863" y="4691063"/>
            <a:ext cx="5426075" cy="4443412"/>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378950"/>
            <a:ext cx="2938463" cy="493713"/>
          </a:xfrm>
          <a:prstGeom prst="rect">
            <a:avLst/>
          </a:prstGeom>
        </p:spPr>
        <p:txBody>
          <a:bodyPr vert="horz" lIns="91440" tIns="45720" rIns="91440" bIns="45720" rtlCol="0" anchor="b"/>
          <a:lstStyle>
            <a:lvl1pPr algn="l">
              <a:defRPr sz="1200">
                <a:latin typeface="Arial" pitchFamily="34" charset="0"/>
                <a:ea typeface="+mn-ea"/>
              </a:defRPr>
            </a:lvl1pPr>
          </a:lstStyle>
          <a:p>
            <a:pPr>
              <a:defRPr/>
            </a:pPr>
            <a:endParaRPr lang="zh-CN" altLang="en-US"/>
          </a:p>
        </p:txBody>
      </p:sp>
      <p:sp>
        <p:nvSpPr>
          <p:cNvPr id="7" name="灯片编号占位符 6"/>
          <p:cNvSpPr>
            <a:spLocks noGrp="1"/>
          </p:cNvSpPr>
          <p:nvPr>
            <p:ph type="sldNum" sz="quarter" idx="5"/>
          </p:nvPr>
        </p:nvSpPr>
        <p:spPr>
          <a:xfrm>
            <a:off x="3841750" y="9378950"/>
            <a:ext cx="2938463" cy="493713"/>
          </a:xfrm>
          <a:prstGeom prst="rect">
            <a:avLst/>
          </a:prstGeom>
        </p:spPr>
        <p:txBody>
          <a:bodyPr vert="horz" lIns="91440" tIns="45720" rIns="91440" bIns="45720" rtlCol="0" anchor="b"/>
          <a:lstStyle>
            <a:lvl1pPr algn="r">
              <a:defRPr sz="1200">
                <a:latin typeface="Arial" pitchFamily="34" charset="0"/>
                <a:ea typeface="+mn-ea"/>
              </a:defRPr>
            </a:lvl1pPr>
          </a:lstStyle>
          <a:p>
            <a:pPr>
              <a:defRPr/>
            </a:pPr>
            <a:fld id="{D4A06DE5-1201-4ABE-8D9D-9508C23AA589}" type="slidenum">
              <a:rPr lang="zh-CN" altLang="en-US"/>
              <a:pPr>
                <a:defRPr/>
              </a:pPr>
              <a:t>‹#›</a:t>
            </a:fld>
            <a:endParaRPr lang="zh-CN" altLang="en-US"/>
          </a:p>
        </p:txBody>
      </p:sp>
    </p:spTree>
    <p:extLst>
      <p:ext uri="{BB962C8B-B14F-4D97-AF65-F5344CB8AC3E}">
        <p14:creationId xmlns:p14="http://schemas.microsoft.com/office/powerpoint/2010/main" val="1268864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0</a:t>
            </a:fld>
            <a:endParaRPr lang="zh-CN" altLang="en-US"/>
          </a:p>
        </p:txBody>
      </p:sp>
    </p:spTree>
    <p:extLst>
      <p:ext uri="{BB962C8B-B14F-4D97-AF65-F5344CB8AC3E}">
        <p14:creationId xmlns:p14="http://schemas.microsoft.com/office/powerpoint/2010/main" val="1718442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XML Schema</a:t>
            </a:r>
            <a:r>
              <a:rPr lang="zh-CN" altLang="en-US" dirty="0" smtClean="0"/>
              <a:t>类型和</a:t>
            </a:r>
            <a:r>
              <a:rPr lang="en-US" altLang="zh-CN" dirty="0" smtClean="0"/>
              <a:t>XML</a:t>
            </a:r>
            <a:r>
              <a:rPr lang="en-US" altLang="zh-CN" baseline="0" dirty="0" smtClean="0"/>
              <a:t> Schema</a:t>
            </a:r>
            <a:r>
              <a:rPr lang="zh-CN" altLang="en-US" baseline="0" dirty="0" smtClean="0"/>
              <a:t>元素同</a:t>
            </a:r>
            <a:r>
              <a:rPr lang="en-US" altLang="zh-CN" baseline="0" dirty="0" smtClean="0"/>
              <a:t>WSDL</a:t>
            </a:r>
            <a:r>
              <a:rPr lang="zh-CN" altLang="en-US" baseline="0" dirty="0" smtClean="0"/>
              <a:t>中的。</a:t>
            </a:r>
            <a:endParaRPr lang="zh-CN" altLang="en-US" dirty="0" smtClean="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9</a:t>
            </a:fld>
            <a:endParaRPr lang="zh-CN" altLang="en-US"/>
          </a:p>
        </p:txBody>
      </p:sp>
    </p:spTree>
    <p:extLst>
      <p:ext uri="{BB962C8B-B14F-4D97-AF65-F5344CB8AC3E}">
        <p14:creationId xmlns:p14="http://schemas.microsoft.com/office/powerpoint/2010/main" val="417394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10</a:t>
            </a:fld>
            <a:endParaRPr lang="zh-CN" altLang="en-US"/>
          </a:p>
        </p:txBody>
      </p:sp>
    </p:spTree>
    <p:extLst>
      <p:ext uri="{BB962C8B-B14F-4D97-AF65-F5344CB8AC3E}">
        <p14:creationId xmlns:p14="http://schemas.microsoft.com/office/powerpoint/2010/main" val="3273687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smtClean="0"/>
              <a:t>&lt;receive&gt;: </a:t>
            </a:r>
            <a:r>
              <a:rPr lang="en-US" altLang="zh-CN" dirty="0" err="1" smtClean="0"/>
              <a:t>partnerLink</a:t>
            </a:r>
            <a:r>
              <a:rPr lang="zh-CN" altLang="en-US" dirty="0" smtClean="0"/>
              <a:t>对应</a:t>
            </a:r>
            <a:r>
              <a:rPr lang="en-US" altLang="zh-CN" dirty="0" smtClean="0"/>
              <a:t>BPEL</a:t>
            </a:r>
            <a:r>
              <a:rPr lang="zh-CN" altLang="en-US" dirty="0" smtClean="0"/>
              <a:t>流程定义的</a:t>
            </a:r>
            <a:r>
              <a:rPr lang="en-US" altLang="zh-CN" dirty="0" err="1" smtClean="0"/>
              <a:t>partnerLink</a:t>
            </a:r>
            <a:r>
              <a:rPr lang="zh-CN" altLang="en-US" dirty="0" smtClean="0"/>
              <a:t>的名字，</a:t>
            </a:r>
            <a:r>
              <a:rPr lang="en-US" altLang="zh-CN" dirty="0" err="1" smtClean="0"/>
              <a:t>portType</a:t>
            </a:r>
            <a:r>
              <a:rPr lang="zh-CN" altLang="en-US" dirty="0" smtClean="0"/>
              <a:t>、</a:t>
            </a:r>
            <a:r>
              <a:rPr lang="en-US" altLang="zh-CN" dirty="0" smtClean="0"/>
              <a:t>operation</a:t>
            </a:r>
            <a:r>
              <a:rPr lang="zh-CN" altLang="en-US" dirty="0" smtClean="0"/>
              <a:t>和</a:t>
            </a:r>
            <a:r>
              <a:rPr lang="en-US" altLang="zh-CN" dirty="0" smtClean="0"/>
              <a:t>variable</a:t>
            </a:r>
            <a:r>
              <a:rPr lang="zh-CN" altLang="en-US" dirty="0" smtClean="0"/>
              <a:t>（</a:t>
            </a:r>
            <a:r>
              <a:rPr lang="en-US" altLang="zh-CN" dirty="0" smtClean="0"/>
              <a:t>request</a:t>
            </a:r>
            <a:r>
              <a:rPr lang="zh-CN" altLang="en-US" dirty="0" smtClean="0"/>
              <a:t>）对应</a:t>
            </a:r>
            <a:r>
              <a:rPr lang="en-US" altLang="zh-CN" dirty="0" smtClean="0"/>
              <a:t>WSDL</a:t>
            </a:r>
            <a:r>
              <a:rPr lang="zh-CN" altLang="en-US" dirty="0" smtClean="0"/>
              <a:t>中的。</a:t>
            </a:r>
            <a:endParaRPr lang="en-US" altLang="zh-CN" dirty="0" smtClean="0"/>
          </a:p>
          <a:p>
            <a:r>
              <a:rPr lang="en-US" altLang="zh-CN" dirty="0" smtClean="0"/>
              <a:t>&lt;reply&gt;</a:t>
            </a:r>
            <a:r>
              <a:rPr lang="zh-CN" altLang="en-US" dirty="0" smtClean="0"/>
              <a:t>同。</a:t>
            </a:r>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11</a:t>
            </a:fld>
            <a:endParaRPr lang="zh-CN" altLang="en-US"/>
          </a:p>
        </p:txBody>
      </p:sp>
    </p:spTree>
    <p:extLst>
      <p:ext uri="{BB962C8B-B14F-4D97-AF65-F5344CB8AC3E}">
        <p14:creationId xmlns:p14="http://schemas.microsoft.com/office/powerpoint/2010/main" val="524008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14</a:t>
            </a:fld>
            <a:endParaRPr lang="zh-CN" altLang="en-US"/>
          </a:p>
        </p:txBody>
      </p:sp>
    </p:spTree>
    <p:extLst>
      <p:ext uri="{BB962C8B-B14F-4D97-AF65-F5344CB8AC3E}">
        <p14:creationId xmlns:p14="http://schemas.microsoft.com/office/powerpoint/2010/main" val="2019224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每个合作伙伴链接可以拥有一个或两个角色，我们必须为每个角色指定它使用的 </a:t>
            </a:r>
            <a:r>
              <a:rPr lang="en-US" altLang="zh-CN" dirty="0" err="1" smtClean="0"/>
              <a:t>portType</a:t>
            </a:r>
            <a:r>
              <a:rPr lang="zh-CN" altLang="en-US" dirty="0" smtClean="0"/>
              <a:t>。对于同步操作，由于操作只是单向调用，因此每个合作伙伴链接类型仅有一个角色。  </a:t>
            </a:r>
            <a:r>
              <a:rPr lang="zh-CN" altLang="en-US" sz="1200" b="0" i="0" u="none" strike="noStrike" kern="1200" baseline="0" dirty="0" smtClean="0">
                <a:solidFill>
                  <a:schemeClr val="tx1"/>
                </a:solidFill>
                <a:latin typeface="+mn-lt"/>
                <a:ea typeface="+mn-ea"/>
                <a:cs typeface="+mn-cs"/>
              </a:rPr>
              <a:t>对于异步回调操作，我们必须指定两个角色。第一个角色描述客户端操作调用。第二个角色描述回调操作调用</a:t>
            </a:r>
          </a:p>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18</a:t>
            </a:fld>
            <a:endParaRPr lang="zh-CN" altLang="en-US"/>
          </a:p>
        </p:txBody>
      </p:sp>
    </p:spTree>
    <p:extLst>
      <p:ext uri="{BB962C8B-B14F-4D97-AF65-F5344CB8AC3E}">
        <p14:creationId xmlns:p14="http://schemas.microsoft.com/office/powerpoint/2010/main" val="2933057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createInstance</a:t>
            </a:r>
            <a:r>
              <a:rPr lang="zh-CN" altLang="en-US" dirty="0" smtClean="0"/>
              <a:t>：</a:t>
            </a:r>
            <a:r>
              <a:rPr lang="en-US" altLang="zh-CN" dirty="0" smtClean="0"/>
              <a:t>yes</a:t>
            </a:r>
            <a:r>
              <a:rPr lang="zh-CN" altLang="en-US" dirty="0" smtClean="0"/>
              <a:t>指明了当前流程接收到匹配消息是会创建新的流程实例来处理该请求。</a:t>
            </a:r>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19</a:t>
            </a:fld>
            <a:endParaRPr lang="zh-CN" altLang="en-US"/>
          </a:p>
        </p:txBody>
      </p:sp>
    </p:spTree>
    <p:extLst>
      <p:ext uri="{BB962C8B-B14F-4D97-AF65-F5344CB8AC3E}">
        <p14:creationId xmlns:p14="http://schemas.microsoft.com/office/powerpoint/2010/main" val="3101117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20</a:t>
            </a:fld>
            <a:endParaRPr lang="zh-CN" altLang="en-US"/>
          </a:p>
        </p:txBody>
      </p:sp>
    </p:spTree>
    <p:extLst>
      <p:ext uri="{BB962C8B-B14F-4D97-AF65-F5344CB8AC3E}">
        <p14:creationId xmlns:p14="http://schemas.microsoft.com/office/powerpoint/2010/main" val="4201304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21</a:t>
            </a:fld>
            <a:endParaRPr lang="zh-CN" altLang="en-US"/>
          </a:p>
        </p:txBody>
      </p:sp>
    </p:spTree>
    <p:extLst>
      <p:ext uri="{BB962C8B-B14F-4D97-AF65-F5344CB8AC3E}">
        <p14:creationId xmlns:p14="http://schemas.microsoft.com/office/powerpoint/2010/main" val="3635630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b="0" i="0" kern="1200" dirty="0" err="1" smtClean="0">
                <a:solidFill>
                  <a:schemeClr val="tx1"/>
                </a:solidFill>
                <a:effectLst/>
                <a:latin typeface="+mn-lt"/>
                <a:ea typeface="+mn-ea"/>
                <a:cs typeface="+mn-cs"/>
              </a:rPr>
              <a:t>Bpel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把涉及其中的所有服务都称之为伙伴链接</a:t>
            </a:r>
            <a:r>
              <a:rPr lang="zh-CN" altLang="en-US" dirty="0" smtClean="0"/>
              <a:t> ，</a:t>
            </a:r>
            <a:r>
              <a:rPr lang="en-US" altLang="zh-CN" dirty="0" err="1" smtClean="0"/>
              <a:t>bpel</a:t>
            </a:r>
            <a:r>
              <a:rPr lang="zh-CN" altLang="en-US" dirty="0" smtClean="0"/>
              <a:t>对应的</a:t>
            </a:r>
            <a:r>
              <a:rPr lang="en-US" altLang="zh-CN" dirty="0" err="1" smtClean="0"/>
              <a:t>wsdl</a:t>
            </a:r>
            <a:r>
              <a:rPr lang="zh-CN" altLang="en-US" dirty="0" smtClean="0"/>
              <a:t>本身也是一个伙伴链接，对于流程中用到的加法服务，减法服务，应该生成对应的伙伴链接</a:t>
            </a:r>
            <a:br>
              <a:rPr lang="zh-CN" altLang="en-US" dirty="0" smtClean="0"/>
            </a:b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22</a:t>
            </a:fld>
            <a:endParaRPr lang="zh-CN" altLang="en-US"/>
          </a:p>
        </p:txBody>
      </p:sp>
    </p:spTree>
    <p:extLst>
      <p:ext uri="{BB962C8B-B14F-4D97-AF65-F5344CB8AC3E}">
        <p14:creationId xmlns:p14="http://schemas.microsoft.com/office/powerpoint/2010/main" val="2149831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23</a:t>
            </a:fld>
            <a:endParaRPr lang="zh-CN" altLang="en-US"/>
          </a:p>
        </p:txBody>
      </p:sp>
    </p:spTree>
    <p:extLst>
      <p:ext uri="{BB962C8B-B14F-4D97-AF65-F5344CB8AC3E}">
        <p14:creationId xmlns:p14="http://schemas.microsoft.com/office/powerpoint/2010/main" val="120897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smtClean="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a:t>
            </a:fld>
            <a:endParaRPr lang="zh-CN" altLang="en-US"/>
          </a:p>
        </p:txBody>
      </p:sp>
    </p:spTree>
    <p:extLst>
      <p:ext uri="{BB962C8B-B14F-4D97-AF65-F5344CB8AC3E}">
        <p14:creationId xmlns:p14="http://schemas.microsoft.com/office/powerpoint/2010/main" val="2981534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25</a:t>
            </a:fld>
            <a:endParaRPr lang="zh-CN" altLang="en-US"/>
          </a:p>
        </p:txBody>
      </p:sp>
    </p:spTree>
    <p:extLst>
      <p:ext uri="{BB962C8B-B14F-4D97-AF65-F5344CB8AC3E}">
        <p14:creationId xmlns:p14="http://schemas.microsoft.com/office/powerpoint/2010/main" val="25813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单个</a:t>
            </a:r>
            <a:r>
              <a:rPr lang="en-US" altLang="zh-CN" dirty="0"/>
              <a:t>Web</a:t>
            </a:r>
            <a:r>
              <a:rPr lang="zh-CN" altLang="en-US" dirty="0"/>
              <a:t>服务所提供的功能有限，需要把多个</a:t>
            </a:r>
            <a:r>
              <a:rPr lang="en-US" altLang="zh-CN" dirty="0"/>
              <a:t>Web</a:t>
            </a:r>
            <a:r>
              <a:rPr lang="zh-CN" altLang="en-US" dirty="0"/>
              <a:t>服务合并起来构成新的</a:t>
            </a:r>
            <a:r>
              <a:rPr lang="en-US" altLang="zh-CN" dirty="0"/>
              <a:t>web</a:t>
            </a:r>
            <a:r>
              <a:rPr lang="zh-CN" altLang="en-US" dirty="0"/>
              <a:t>服务</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a:t>
            </a:fld>
            <a:endParaRPr lang="zh-CN" altLang="en-US"/>
          </a:p>
        </p:txBody>
      </p:sp>
    </p:spTree>
    <p:extLst>
      <p:ext uri="{BB962C8B-B14F-4D97-AF65-F5344CB8AC3E}">
        <p14:creationId xmlns:p14="http://schemas.microsoft.com/office/powerpoint/2010/main" val="722834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传统汽车制造：按照客户的需求将相对应的汽车组件组合在一起，形成一台汽车</a:t>
            </a:r>
            <a:endParaRPr lang="en-US" altLang="zh-CN" dirty="0"/>
          </a:p>
          <a:p>
            <a:endParaRPr lang="en-US" altLang="zh-CN" dirty="0"/>
          </a:p>
          <a:p>
            <a:r>
              <a:rPr lang="zh-CN" altLang="en-US" dirty="0"/>
              <a:t>软件生产：能不能进行类比，按照客户的需求将符合需求的组件组装在一起，形成符合客户需求的软件。</a:t>
            </a:r>
            <a:endParaRPr lang="en-US" altLang="zh-CN" dirty="0"/>
          </a:p>
          <a:p>
            <a:endParaRPr lang="en-US" altLang="zh-CN" dirty="0"/>
          </a:p>
          <a:p>
            <a:r>
              <a:rPr lang="zh-CN" altLang="en-US" dirty="0"/>
              <a:t>这样，软件的生产将从新开发一个软件转变到如何将现有的组件组装在一起，强调集成。</a:t>
            </a:r>
            <a:endParaRPr lang="en-US" altLang="zh-CN" dirty="0"/>
          </a:p>
          <a:p>
            <a:endParaRPr lang="en-US" altLang="zh-CN" dirty="0"/>
          </a:p>
          <a:p>
            <a:r>
              <a:rPr lang="zh-CN" altLang="en-US" dirty="0"/>
              <a:t>这样做的好处是</a:t>
            </a:r>
            <a:r>
              <a:rPr lang="en-US" altLang="zh-CN" dirty="0"/>
              <a:t>1.</a:t>
            </a:r>
            <a:r>
              <a:rPr lang="zh-CN" altLang="en-US" dirty="0"/>
              <a:t>提升软件资产的复用程度，减少软件开发工作量。原因是如果满足需求的组件已经存在的话，我们就不需要重新开发这个组件，而是将现有组件进行集成。</a:t>
            </a:r>
            <a:endParaRPr lang="en-US" altLang="zh-CN" dirty="0"/>
          </a:p>
          <a:p>
            <a:r>
              <a:rPr lang="en-US" altLang="zh-CN" dirty="0"/>
              <a:t>2.</a:t>
            </a:r>
            <a:r>
              <a:rPr lang="zh-CN" altLang="en-US" dirty="0"/>
              <a:t>大大增加软件生产的自动化程度。软件生产的重点由开发转移向构建的组装。这样就能够尽量少地降低人在软件生产过程中的参与度，从而提高自动化程度。</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a:t>
            </a:fld>
            <a:endParaRPr lang="zh-CN" altLang="en-US"/>
          </a:p>
        </p:txBody>
      </p:sp>
    </p:spTree>
    <p:extLst>
      <p:ext uri="{BB962C8B-B14F-4D97-AF65-F5344CB8AC3E}">
        <p14:creationId xmlns:p14="http://schemas.microsoft.com/office/powerpoint/2010/main" val="1662387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Orchestration [,</a:t>
            </a:r>
            <a:r>
              <a:rPr lang="en-US" altLang="zh-CN" dirty="0" err="1"/>
              <a:t>ɔkɛs'treʃən</a:t>
            </a:r>
            <a:r>
              <a:rPr lang="en-US" altLang="zh-CN" dirty="0"/>
              <a:t>]</a:t>
            </a:r>
          </a:p>
          <a:p>
            <a:r>
              <a:rPr lang="en-US" altLang="zh-CN" dirty="0"/>
              <a:t>Choreography[</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kɔrɪ'ɑɡrəfi</a:t>
            </a:r>
            <a:r>
              <a:rPr lang="en-US" altLang="zh-CN" dirty="0"/>
              <a:t>]</a:t>
            </a:r>
          </a:p>
          <a:p>
            <a:endParaRPr lang="en-US" altLang="zh-CN" dirty="0"/>
          </a:p>
          <a:p>
            <a:r>
              <a:rPr lang="zh-CN" altLang="en-US" dirty="0"/>
              <a:t>相关的</a:t>
            </a:r>
            <a:r>
              <a:rPr lang="en-US" altLang="zh-CN" dirty="0"/>
              <a:t>Web</a:t>
            </a:r>
            <a:r>
              <a:rPr lang="zh-CN" altLang="en-US" dirty="0"/>
              <a:t>服务并不知道他们参与了组合流程并在参与跟高级别的业务流程，只有编制的中央协调员知道此目标，因此编制主要集中于 操作的定 义以及 </a:t>
            </a:r>
            <a:r>
              <a:rPr lang="en-US" altLang="zh-CN" dirty="0"/>
              <a:t>Web</a:t>
            </a:r>
            <a:r>
              <a:rPr lang="zh-CN" altLang="en-US" dirty="0"/>
              <a:t>服务的调用顺序。</a:t>
            </a:r>
            <a:endParaRPr lang="en-US" altLang="zh-CN" dirty="0"/>
          </a:p>
          <a:p>
            <a:endParaRPr lang="en-US" altLang="zh-CN" dirty="0"/>
          </a:p>
          <a:p>
            <a:r>
              <a:rPr lang="zh-CN" altLang="en-US" dirty="0"/>
              <a:t>编排强调在公共业务流程中交换信息的协作方式，编排的所有参与者都需要知道业务流程、要执行的操作、要交换的消息和交换消息的时间。</a:t>
            </a:r>
            <a:endParaRPr lang="en-US" altLang="zh-CN" dirty="0"/>
          </a:p>
          <a:p>
            <a:endParaRPr lang="en-US" altLang="zh-CN" dirty="0"/>
          </a:p>
          <a:p>
            <a:r>
              <a:rPr lang="zh-CN" altLang="en-US" dirty="0"/>
              <a:t>如果有以领导和他手下的员工为情景的话：</a:t>
            </a:r>
            <a:endParaRPr lang="en-US" altLang="zh-CN" dirty="0"/>
          </a:p>
          <a:p>
            <a:endParaRPr lang="en-US" altLang="zh-CN" dirty="0"/>
          </a:p>
          <a:p>
            <a:r>
              <a:rPr lang="zh-CN" altLang="en-US" dirty="0"/>
              <a:t>编制所讲的就是说，有一个领导明确地知道做事情的流程，并协调组织他手下的员工去实现一个特定的目标。</a:t>
            </a:r>
            <a:endParaRPr lang="en-US" altLang="zh-CN" dirty="0"/>
          </a:p>
          <a:p>
            <a:endParaRPr lang="en-US" altLang="zh-CN" dirty="0"/>
          </a:p>
          <a:p>
            <a:r>
              <a:rPr lang="zh-CN" altLang="en-US" dirty="0"/>
              <a:t>而编排则指的是，这些员工都知道做事情的流程，并且每个员工都知道应该去和其他的哪些人打交道，而不需要一个组织协调的人。</a:t>
            </a:r>
            <a:r>
              <a:rPr lang="en-US" altLang="zh-CN" dirty="0"/>
              <a:t/>
            </a:r>
            <a:br>
              <a:rPr lang="en-US" altLang="zh-CN" dirty="0"/>
            </a:br>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4</a:t>
            </a:fld>
            <a:endParaRPr lang="zh-CN" altLang="en-US"/>
          </a:p>
        </p:txBody>
      </p:sp>
    </p:spTree>
    <p:extLst>
      <p:ext uri="{BB962C8B-B14F-4D97-AF65-F5344CB8AC3E}">
        <p14:creationId xmlns:p14="http://schemas.microsoft.com/office/powerpoint/2010/main" val="3219915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200" dirty="0">
                <a:solidFill>
                  <a:schemeClr val="tx2"/>
                </a:solidFill>
                <a:latin typeface="Times New Roman" pitchFamily="18" charset="0"/>
                <a:cs typeface="Times New Roman" pitchFamily="18" charset="0"/>
              </a:rPr>
              <a:t>这个中心流程了解编制的总体目标、涉及的操作以及操作的调用顺序。</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5</a:t>
            </a:fld>
            <a:endParaRPr lang="zh-CN" altLang="en-US"/>
          </a:p>
        </p:txBody>
      </p:sp>
    </p:spTree>
    <p:extLst>
      <p:ext uri="{BB962C8B-B14F-4D97-AF65-F5344CB8AC3E}">
        <p14:creationId xmlns:p14="http://schemas.microsoft.com/office/powerpoint/2010/main" val="3322616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只介绍主要的一些。</a:t>
            </a:r>
            <a:endParaRPr lang="en-US" altLang="zh-CN" dirty="0" smtClean="0"/>
          </a:p>
          <a:p>
            <a:r>
              <a:rPr lang="zh-CN" altLang="en-US" dirty="0" smtClean="0"/>
              <a:t>还有中断处理、时钟处理等。</a:t>
            </a:r>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6</a:t>
            </a:fld>
            <a:endParaRPr lang="zh-CN" altLang="en-US"/>
          </a:p>
        </p:txBody>
      </p:sp>
    </p:spTree>
    <p:extLst>
      <p:ext uri="{BB962C8B-B14F-4D97-AF65-F5344CB8AC3E}">
        <p14:creationId xmlns:p14="http://schemas.microsoft.com/office/powerpoint/2010/main" val="949846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SupplyChain.bpel</a:t>
            </a:r>
            <a:endParaRPr lang="en-US" altLang="zh-CN" dirty="0" smtClean="0"/>
          </a:p>
          <a:p>
            <a:r>
              <a:rPr lang="zh-CN" altLang="en-US" dirty="0" smtClean="0"/>
              <a:t>每个活动有两个可选择的标准属性：活动的</a:t>
            </a:r>
            <a:r>
              <a:rPr lang="en-US" altLang="zh-CN" dirty="0" smtClean="0"/>
              <a:t>name </a:t>
            </a:r>
            <a:r>
              <a:rPr lang="zh-CN" altLang="en-US" dirty="0" smtClean="0"/>
              <a:t>以及指出当连接故障发生时是否抑制的</a:t>
            </a:r>
            <a:r>
              <a:rPr lang="en-US" altLang="zh-CN" dirty="0" err="1" smtClean="0"/>
              <a:t>suppressJoinFailure</a:t>
            </a:r>
            <a:r>
              <a:rPr lang="zh-CN" altLang="en-US" dirty="0" smtClean="0"/>
              <a:t>，同时有两个可选择的标准元素</a:t>
            </a:r>
            <a:r>
              <a:rPr lang="en-US" altLang="zh-CN" dirty="0" smtClean="0"/>
              <a:t>&lt;source&gt;</a:t>
            </a:r>
            <a:r>
              <a:rPr lang="zh-CN" altLang="en-US" dirty="0" smtClean="0"/>
              <a:t>和</a:t>
            </a:r>
            <a:r>
              <a:rPr lang="en-US" altLang="zh-CN" dirty="0" smtClean="0"/>
              <a:t>&lt;target&gt;</a:t>
            </a:r>
            <a:r>
              <a:rPr lang="zh-CN" altLang="en-US" dirty="0" smtClean="0"/>
              <a:t>，分别包括在容器</a:t>
            </a:r>
            <a:r>
              <a:rPr lang="en-US" altLang="zh-CN" dirty="0" smtClean="0"/>
              <a:t>&lt;sources&gt;</a:t>
            </a:r>
            <a:r>
              <a:rPr lang="zh-CN" altLang="en-US" dirty="0" smtClean="0"/>
              <a:t>和</a:t>
            </a:r>
            <a:r>
              <a:rPr lang="en-US" altLang="zh-CN" dirty="0" smtClean="0"/>
              <a:t>&lt;targets&gt;</a:t>
            </a:r>
            <a:r>
              <a:rPr lang="zh-CN" altLang="en-US" dirty="0" smtClean="0"/>
              <a:t>中。</a:t>
            </a:r>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7</a:t>
            </a:fld>
            <a:endParaRPr lang="zh-CN" altLang="en-US"/>
          </a:p>
        </p:txBody>
      </p:sp>
    </p:spTree>
    <p:extLst>
      <p:ext uri="{BB962C8B-B14F-4D97-AF65-F5344CB8AC3E}">
        <p14:creationId xmlns:p14="http://schemas.microsoft.com/office/powerpoint/2010/main" val="2369161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伙伴链接通过引用</a:t>
            </a:r>
            <a:r>
              <a:rPr lang="en-US" altLang="zh-CN" dirty="0" err="1" smtClean="0"/>
              <a:t>partnerLinkType</a:t>
            </a:r>
            <a:r>
              <a:rPr lang="zh-CN" altLang="en-US" dirty="0" smtClean="0"/>
              <a:t>（伙伴链接类型）来定义流程与伙伴服务之间的通信接口（实际上是</a:t>
            </a:r>
            <a:r>
              <a:rPr lang="en-US" altLang="zh-CN" dirty="0" smtClean="0"/>
              <a:t>WSDL</a:t>
            </a:r>
            <a:r>
              <a:rPr lang="zh-CN" altLang="en-US" dirty="0" smtClean="0"/>
              <a:t>文档中的</a:t>
            </a:r>
            <a:r>
              <a:rPr lang="en-US" altLang="zh-CN" dirty="0" err="1" smtClean="0"/>
              <a:t>portType</a:t>
            </a:r>
            <a:r>
              <a:rPr lang="zh-CN" altLang="en-US" dirty="0" smtClean="0"/>
              <a:t>）</a:t>
            </a:r>
            <a:endParaRPr lang="en-US" altLang="zh-CN" dirty="0" smtClean="0"/>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8</a:t>
            </a:fld>
            <a:endParaRPr lang="zh-CN" altLang="en-US"/>
          </a:p>
        </p:txBody>
      </p:sp>
    </p:spTree>
    <p:extLst>
      <p:ext uri="{BB962C8B-B14F-4D97-AF65-F5344CB8AC3E}">
        <p14:creationId xmlns:p14="http://schemas.microsoft.com/office/powerpoint/2010/main" val="3944025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12"/>
          <p:cNvSpPr>
            <a:spLocks noChangeArrowheads="1"/>
          </p:cNvSpPr>
          <p:nvPr userDrawn="1"/>
        </p:nvSpPr>
        <p:spPr bwMode="auto">
          <a:xfrm>
            <a:off x="0" y="6308725"/>
            <a:ext cx="9144000" cy="576263"/>
          </a:xfrm>
          <a:prstGeom prst="rect">
            <a:avLst/>
          </a:prstGeom>
          <a:solidFill>
            <a:schemeClr val="bg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chemeClr val="tx2"/>
              </a:solidFill>
            </a:endParaRPr>
          </a:p>
        </p:txBody>
      </p:sp>
      <p:sp>
        <p:nvSpPr>
          <p:cNvPr id="5" name="Rectangle 44"/>
          <p:cNvSpPr>
            <a:spLocks noChangeArrowheads="1"/>
          </p:cNvSpPr>
          <p:nvPr/>
        </p:nvSpPr>
        <p:spPr bwMode="ltGray">
          <a:xfrm>
            <a:off x="0" y="0"/>
            <a:ext cx="9144000" cy="908050"/>
          </a:xfrm>
          <a:prstGeom prst="rect">
            <a:avLst/>
          </a:prstGeom>
          <a:solidFill>
            <a:schemeClr val="tx1">
              <a:lumMod val="50000"/>
            </a:schemeClr>
          </a:solidFill>
          <a:ln>
            <a:noFill/>
          </a:ln>
        </p:spPr>
        <p:txBody>
          <a:bodyPr wrap="none" anchor="ctr"/>
          <a:lstStyle/>
          <a:p>
            <a:pPr>
              <a:defRPr/>
            </a:pPr>
            <a:endParaRPr lang="zh-CN" altLang="en-US"/>
          </a:p>
        </p:txBody>
      </p:sp>
      <p:sp>
        <p:nvSpPr>
          <p:cNvPr id="6" name="Rectangle 46"/>
          <p:cNvSpPr>
            <a:spLocks noChangeArrowheads="1"/>
          </p:cNvSpPr>
          <p:nvPr userDrawn="1"/>
        </p:nvSpPr>
        <p:spPr bwMode="black">
          <a:xfrm>
            <a:off x="0" y="908050"/>
            <a:ext cx="9144000" cy="730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7" name="Picture 11" descr="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3988" y="6343650"/>
            <a:ext cx="26273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3"/>
          <p:cNvSpPr>
            <a:spLocks noChangeShapeType="1"/>
          </p:cNvSpPr>
          <p:nvPr userDrawn="1"/>
        </p:nvSpPr>
        <p:spPr bwMode="auto">
          <a:xfrm>
            <a:off x="0" y="6313488"/>
            <a:ext cx="914400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9" name="Picture 6" descr="http://ts4.cn.mm.bing.net/th?id=I.4697973446345403&amp;pid=1.9"/>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灯片编号占位符 5"/>
          <p:cNvSpPr>
            <a:spLocks noGrp="1"/>
          </p:cNvSpPr>
          <p:nvPr>
            <p:ph type="sldNum" sz="quarter" idx="10"/>
          </p:nvPr>
        </p:nvSpPr>
        <p:spPr/>
        <p:txBody>
          <a:bodyPr/>
          <a:lstStyle>
            <a:lvl1pPr>
              <a:defRPr/>
            </a:lvl1pPr>
          </a:lstStyle>
          <a:p>
            <a:pPr>
              <a:defRPr/>
            </a:pPr>
            <a:fld id="{6337C2ED-F8B8-42AF-AAE8-1A5EF27EF62C}" type="slidenum">
              <a:rPr lang="en-US" altLang="zh-CN"/>
              <a:pPr>
                <a:defRPr/>
              </a:pPr>
              <a:t>‹#›</a:t>
            </a:fld>
            <a:endParaRPr lang="en-US" altLang="zh-CN" dirty="0"/>
          </a:p>
        </p:txBody>
      </p:sp>
    </p:spTree>
    <p:extLst>
      <p:ext uri="{BB962C8B-B14F-4D97-AF65-F5344CB8AC3E}">
        <p14:creationId xmlns:p14="http://schemas.microsoft.com/office/powerpoint/2010/main" val="69278738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1"/>
            </a:gs>
            <a:gs pos="75000">
              <a:srgbClr val="F0EBD5"/>
            </a:gs>
            <a:gs pos="100000">
              <a:srgbClr val="D1C39F"/>
            </a:gs>
          </a:gsLst>
          <a:lin ang="2700000" scaled="1"/>
          <a:tileRect/>
        </a:gra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4925" y="981075"/>
            <a:ext cx="90360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7" name="Rectangle 2"/>
          <p:cNvSpPr>
            <a:spLocks noGrp="1" noChangeArrowheads="1"/>
          </p:cNvSpPr>
          <p:nvPr>
            <p:ph type="title"/>
          </p:nvPr>
        </p:nvSpPr>
        <p:spPr bwMode="white">
          <a:xfrm>
            <a:off x="2862263" y="152400"/>
            <a:ext cx="609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1" name="灯片编号占位符 5"/>
          <p:cNvSpPr>
            <a:spLocks noGrp="1"/>
          </p:cNvSpPr>
          <p:nvPr>
            <p:ph type="sldNum" sz="quarter" idx="4"/>
          </p:nvPr>
        </p:nvSpPr>
        <p:spPr bwMode="auto">
          <a:xfrm>
            <a:off x="3276600" y="6480175"/>
            <a:ext cx="2133600" cy="2921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chemeClr val="tx2"/>
                </a:solidFill>
                <a:latin typeface="+mn-lt"/>
              </a:defRPr>
            </a:lvl1pPr>
          </a:lstStyle>
          <a:p>
            <a:pPr>
              <a:defRPr/>
            </a:pPr>
            <a:fld id="{2414F427-4406-492A-BFBB-1497244CF9FF}"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884" r:id="rId1"/>
  </p:sldLayoutIdLst>
  <p:timing>
    <p:tnLst>
      <p:par>
        <p:cTn id="1" dur="indefinite" restart="never" nodeType="tmRoot"/>
      </p:par>
    </p:tnLst>
  </p:timing>
  <p:hf hdr="0" ftr="0" dt="0"/>
  <p:txStyles>
    <p:titleStyle>
      <a:lvl1pPr algn="r" rtl="0" eaLnBrk="0" fontAlgn="base" hangingPunct="0">
        <a:spcBef>
          <a:spcPct val="0"/>
        </a:spcBef>
        <a:spcAft>
          <a:spcPct val="0"/>
        </a:spcAft>
        <a:defRPr sz="3200">
          <a:solidFill>
            <a:schemeClr val="bg1"/>
          </a:solidFill>
          <a:latin typeface="Arial" charset="0"/>
          <a:ea typeface="+mj-ea"/>
          <a:cs typeface="+mj-cs"/>
        </a:defRPr>
      </a:lvl1pPr>
      <a:lvl2pPr algn="r" rtl="0" eaLnBrk="0" fontAlgn="base" hangingPunct="0">
        <a:spcBef>
          <a:spcPct val="0"/>
        </a:spcBef>
        <a:spcAft>
          <a:spcPct val="0"/>
        </a:spcAft>
        <a:defRPr sz="3200">
          <a:solidFill>
            <a:schemeClr val="bg1"/>
          </a:solidFill>
          <a:latin typeface="Arial" charset="0"/>
        </a:defRPr>
      </a:lvl2pPr>
      <a:lvl3pPr algn="r" rtl="0" eaLnBrk="0" fontAlgn="base" hangingPunct="0">
        <a:spcBef>
          <a:spcPct val="0"/>
        </a:spcBef>
        <a:spcAft>
          <a:spcPct val="0"/>
        </a:spcAft>
        <a:defRPr sz="3200">
          <a:solidFill>
            <a:schemeClr val="bg1"/>
          </a:solidFill>
          <a:latin typeface="Arial" charset="0"/>
        </a:defRPr>
      </a:lvl3pPr>
      <a:lvl4pPr algn="r" rtl="0" eaLnBrk="0" fontAlgn="base" hangingPunct="0">
        <a:spcBef>
          <a:spcPct val="0"/>
        </a:spcBef>
        <a:spcAft>
          <a:spcPct val="0"/>
        </a:spcAft>
        <a:defRPr sz="3200">
          <a:solidFill>
            <a:schemeClr val="bg1"/>
          </a:solidFill>
          <a:latin typeface="Arial" charset="0"/>
        </a:defRPr>
      </a:lvl4pPr>
      <a:lvl5pPr algn="r" rtl="0" eaLnBrk="0" fontAlgn="base" hangingPunct="0">
        <a:spcBef>
          <a:spcPct val="0"/>
        </a:spcBef>
        <a:spcAft>
          <a:spcPct val="0"/>
        </a:spcAft>
        <a:defRPr sz="3200">
          <a:solidFill>
            <a:schemeClr val="bg1"/>
          </a:solidFill>
          <a:latin typeface="Arial" charset="0"/>
        </a:defRPr>
      </a:lvl5pPr>
      <a:lvl6pPr marL="457200" algn="r" rtl="0" eaLnBrk="1" fontAlgn="base" hangingPunct="1">
        <a:spcBef>
          <a:spcPct val="0"/>
        </a:spcBef>
        <a:spcAft>
          <a:spcPct val="0"/>
        </a:spcAft>
        <a:defRPr sz="3200">
          <a:solidFill>
            <a:schemeClr val="bg1"/>
          </a:solidFill>
          <a:latin typeface="Verdana" pitchFamily="34" charset="0"/>
        </a:defRPr>
      </a:lvl6pPr>
      <a:lvl7pPr marL="914400" algn="r" rtl="0" eaLnBrk="1" fontAlgn="base" hangingPunct="1">
        <a:spcBef>
          <a:spcPct val="0"/>
        </a:spcBef>
        <a:spcAft>
          <a:spcPct val="0"/>
        </a:spcAft>
        <a:defRPr sz="3200">
          <a:solidFill>
            <a:schemeClr val="bg1"/>
          </a:solidFill>
          <a:latin typeface="Verdana" pitchFamily="34" charset="0"/>
        </a:defRPr>
      </a:lvl7pPr>
      <a:lvl8pPr marL="1371600" algn="r" rtl="0" eaLnBrk="1" fontAlgn="base" hangingPunct="1">
        <a:spcBef>
          <a:spcPct val="0"/>
        </a:spcBef>
        <a:spcAft>
          <a:spcPct val="0"/>
        </a:spcAft>
        <a:defRPr sz="3200">
          <a:solidFill>
            <a:schemeClr val="bg1"/>
          </a:solidFill>
          <a:latin typeface="Verdana" pitchFamily="34" charset="0"/>
        </a:defRPr>
      </a:lvl8pPr>
      <a:lvl9pPr marL="1828800" algn="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accent2"/>
          </a:solidFill>
          <a:latin typeface="Arial" charset="0"/>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slide" Target="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6.xml"/><Relationship Id="rId7"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21.png"/><Relationship Id="rId5" Type="http://schemas.openxmlformats.org/officeDocument/2006/relationships/image" Target="../media/image20.emf"/><Relationship Id="rId10" Type="http://schemas.openxmlformats.org/officeDocument/2006/relationships/image" Target="../media/image25.png"/><Relationship Id="rId4" Type="http://schemas.openxmlformats.org/officeDocument/2006/relationships/image" Target="../media/image3.jpeg"/><Relationship Id="rId9" Type="http://schemas.openxmlformats.org/officeDocument/2006/relationships/image" Target="../media/image24.png"/></Relationships>
</file>

<file path=ppt/slides/_rels/slide2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7.xml"/><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3.jpeg"/><Relationship Id="rId9" Type="http://schemas.openxmlformats.org/officeDocument/2006/relationships/image" Target="../media/image30.png"/></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notesSlide" Target="../notesSlides/notesSlide18.xml"/><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slideLayout" Target="../slideLayouts/slideLayout1.xml"/><Relationship Id="rId16" Type="http://schemas.openxmlformats.org/officeDocument/2006/relationships/image" Target="../media/image45.png"/><Relationship Id="rId1" Type="http://schemas.openxmlformats.org/officeDocument/2006/relationships/tags" Target="../tags/tag8.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jpeg"/><Relationship Id="rId9" Type="http://schemas.openxmlformats.org/officeDocument/2006/relationships/image" Target="../media/image38.png"/><Relationship Id="rId14" Type="http://schemas.openxmlformats.org/officeDocument/2006/relationships/image" Target="../media/image43.png"/></Relationships>
</file>

<file path=ppt/slides/_rels/slide2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notesSlide" Target="../notesSlides/notesSlide19.xml"/><Relationship Id="rId7" Type="http://schemas.openxmlformats.org/officeDocument/2006/relationships/image" Target="../media/image50.png"/><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3.jpeg"/><Relationship Id="rId9"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hyperlink" Target="https://www.ibm.com/developerworks/cn/education/webservices/ws-understand-web-services7/" TargetMode="External"/><Relationship Id="rId2" Type="http://schemas.openxmlformats.org/officeDocument/2006/relationships/hyperlink" Target="http://www.docin.com/p-1399666881.html"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notesSlide" Target="../notesSlides/notesSlide4.xml"/><Relationship Id="rId7" Type="http://schemas.openxmlformats.org/officeDocument/2006/relationships/image" Target="../media/image6.jp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9.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slide" Target="slide1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slide" Target="slide9.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539750" y="1916113"/>
            <a:ext cx="8352730" cy="863600"/>
          </a:xfrm>
          <a:extLst>
            <a:ext uri="{91240B29-F687-4F45-9708-019B960494DF}">
              <a14:hiddenLine xmlns:a14="http://schemas.microsoft.com/office/drawing/2010/main" w="12700">
                <a:solidFill>
                  <a:srgbClr val="C6E2B2"/>
                </a:solidFill>
                <a:miter lim="800000"/>
                <a:headEnd/>
                <a:tailEnd/>
              </a14:hiddenLine>
            </a:ext>
          </a:extLst>
        </p:spPr>
        <p:txBody>
          <a:bodyPr/>
          <a:lstStyle/>
          <a:p>
            <a:pPr algn="ctr" eaLnBrk="1" hangingPunct="1">
              <a:lnSpc>
                <a:spcPct val="150000"/>
              </a:lnSpc>
            </a:pPr>
            <a:r>
              <a:rPr lang="en-US" altLang="zh-CN" sz="4400" b="1" dirty="0">
                <a:solidFill>
                  <a:schemeClr val="tx1"/>
                </a:solidFill>
                <a:latin typeface="黑体" panose="02010609060101010101" pitchFamily="49" charset="-122"/>
                <a:ea typeface="黑体" panose="02010609060101010101" pitchFamily="49" charset="-122"/>
                <a:cs typeface="Times New Roman" panose="02020603050405020304" pitchFamily="18" charset="0"/>
              </a:rPr>
              <a:t>BPEL</a:t>
            </a:r>
            <a:r>
              <a:rPr lang="zh-CN" altLang="en-US" sz="4400" b="1" dirty="0">
                <a:solidFill>
                  <a:schemeClr val="tx1"/>
                </a:solidFill>
                <a:latin typeface="黑体" panose="02010609060101010101" pitchFamily="49" charset="-122"/>
                <a:ea typeface="黑体" panose="02010609060101010101" pitchFamily="49" charset="-122"/>
                <a:cs typeface="Times New Roman" panose="02020603050405020304" pitchFamily="18" charset="0"/>
              </a:rPr>
              <a:t>介绍与举例</a:t>
            </a:r>
            <a:endParaRPr lang="en-US" altLang="zh-CN" sz="4400" b="1" i="1" dirty="0" smtClean="0">
              <a:solidFill>
                <a:schemeClr val="tx2"/>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075" name="TextBox 4"/>
          <p:cNvSpPr txBox="1">
            <a:spLocks noChangeArrowheads="1"/>
          </p:cNvSpPr>
          <p:nvPr/>
        </p:nvSpPr>
        <p:spPr bwMode="auto">
          <a:xfrm>
            <a:off x="2987923" y="4077072"/>
            <a:ext cx="345638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lnSpc>
                <a:spcPct val="150000"/>
              </a:lnSpc>
            </a:pPr>
            <a:r>
              <a:rPr lang="zh-CN" altLang="en-US" dirty="0" smtClean="0">
                <a:solidFill>
                  <a:schemeClr val="tx2"/>
                </a:solidFill>
                <a:latin typeface="Times New Roman" panose="02020603050405020304" pitchFamily="18" charset="0"/>
                <a:cs typeface="Times New Roman" panose="02020603050405020304" pitchFamily="18" charset="0"/>
              </a:rPr>
              <a:t>王真  付安</a:t>
            </a:r>
            <a:endParaRPr lang="en-US" altLang="zh-CN" dirty="0" smtClean="0">
              <a:solidFill>
                <a:schemeClr val="tx2"/>
              </a:solidFill>
              <a:latin typeface="Times New Roman" panose="02020603050405020304" pitchFamily="18" charset="0"/>
              <a:cs typeface="Times New Roman" panose="02020603050405020304" pitchFamily="18" charset="0"/>
            </a:endParaRPr>
          </a:p>
        </p:txBody>
      </p:sp>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pPr eaLnBrk="1" hangingPunct="1"/>
            <a:endParaRPr lang="zh-CN" altLang="en-US" dirty="0">
              <a:latin typeface="宋体" panose="02010600030101010101" pitchFamily="2" charset="-122"/>
              <a:ea typeface="宋体" panose="02010600030101010101" pitchFamily="2" charset="-122"/>
            </a:endParaRPr>
          </a:p>
        </p:txBody>
      </p:sp>
      <p:sp>
        <p:nvSpPr>
          <p:cNvPr id="7" name="TextBox 6"/>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smtClean="0">
                <a:latin typeface="Verdana" pitchFamily="34" charset="0"/>
              </a:rPr>
              <a:t>变量</a:t>
            </a:r>
            <a:r>
              <a:rPr lang="en-US" altLang="zh-CN" sz="2400" dirty="0" smtClean="0">
                <a:latin typeface="Verdana" pitchFamily="34" charset="0"/>
              </a:rPr>
              <a:t>&lt;variable&gt;</a:t>
            </a:r>
            <a:endParaRPr lang="en-US" altLang="zh-CN" sz="2400" dirty="0">
              <a:latin typeface="Verdana" pitchFamily="34" charset="0"/>
            </a:endParaRPr>
          </a:p>
        </p:txBody>
      </p:sp>
      <p:sp>
        <p:nvSpPr>
          <p:cNvPr id="8" name="矩形 7"/>
          <p:cNvSpPr/>
          <p:nvPr/>
        </p:nvSpPr>
        <p:spPr>
          <a:xfrm>
            <a:off x="456406" y="1511002"/>
            <a:ext cx="8364066" cy="1354217"/>
          </a:xfrm>
          <a:prstGeom prst="rect">
            <a:avLst/>
          </a:prstGeom>
        </p:spPr>
        <p:txBody>
          <a:bodyPr wrap="square">
            <a:spAutoFit/>
          </a:bodyPr>
          <a:lstStyle/>
          <a:p>
            <a:pPr>
              <a:spcBef>
                <a:spcPts val="600"/>
              </a:spcBef>
              <a:spcAft>
                <a:spcPts val="600"/>
              </a:spcAft>
            </a:pPr>
            <a:r>
              <a:rPr lang="zh-CN" altLang="en-US" dirty="0" smtClean="0">
                <a:solidFill>
                  <a:schemeClr val="tx2"/>
                </a:solidFill>
              </a:rPr>
              <a:t>用于</a:t>
            </a:r>
            <a:r>
              <a:rPr lang="zh-CN" altLang="en-US" dirty="0">
                <a:solidFill>
                  <a:schemeClr val="tx2"/>
                </a:solidFill>
              </a:rPr>
              <a:t>存储消息以及对这些消息进行重新格式化和转换</a:t>
            </a:r>
            <a:r>
              <a:rPr lang="zh-CN" altLang="en-US" dirty="0" smtClean="0">
                <a:solidFill>
                  <a:schemeClr val="tx2"/>
                </a:solidFill>
              </a:rPr>
              <a:t>。通常</a:t>
            </a:r>
            <a:r>
              <a:rPr lang="zh-CN" altLang="en-US" dirty="0">
                <a:solidFill>
                  <a:schemeClr val="tx2"/>
                </a:solidFill>
              </a:rPr>
              <a:t>需要为发送到合作伙伴以及从合作伙伴收到的每个消息定义一个变量</a:t>
            </a:r>
            <a:r>
              <a:rPr lang="zh-CN" altLang="en-US" dirty="0" smtClean="0">
                <a:solidFill>
                  <a:schemeClr val="tx2"/>
                </a:solidFill>
              </a:rPr>
              <a:t>。</a:t>
            </a:r>
            <a:endParaRPr lang="en-US" altLang="zh-CN" dirty="0" smtClean="0">
              <a:solidFill>
                <a:schemeClr val="tx2"/>
              </a:solidFill>
            </a:endParaRPr>
          </a:p>
          <a:p>
            <a:pPr>
              <a:spcBef>
                <a:spcPts val="600"/>
              </a:spcBef>
              <a:spcAft>
                <a:spcPts val="600"/>
              </a:spcAft>
            </a:pPr>
            <a:r>
              <a:rPr lang="zh-CN" altLang="en-US" dirty="0" smtClean="0">
                <a:solidFill>
                  <a:schemeClr val="tx2"/>
                </a:solidFill>
              </a:rPr>
              <a:t>使用</a:t>
            </a:r>
            <a:r>
              <a:rPr lang="zh-CN" altLang="en-US" dirty="0">
                <a:solidFill>
                  <a:schemeClr val="tx2"/>
                </a:solidFill>
              </a:rPr>
              <a:t>三种类型的变量声明：</a:t>
            </a:r>
            <a:r>
              <a:rPr lang="en-US" altLang="zh-CN" dirty="0">
                <a:solidFill>
                  <a:schemeClr val="tx2"/>
                </a:solidFill>
              </a:rPr>
              <a:t>WSDL </a:t>
            </a:r>
            <a:r>
              <a:rPr lang="zh-CN" altLang="en-US" dirty="0">
                <a:solidFill>
                  <a:schemeClr val="tx2"/>
                </a:solidFill>
              </a:rPr>
              <a:t>消息类型，</a:t>
            </a:r>
            <a:r>
              <a:rPr lang="en-US" altLang="zh-CN" dirty="0">
                <a:solidFill>
                  <a:schemeClr val="tx2"/>
                </a:solidFill>
              </a:rPr>
              <a:t>XML </a:t>
            </a:r>
            <a:r>
              <a:rPr lang="en-US" altLang="zh-CN" dirty="0" smtClean="0">
                <a:solidFill>
                  <a:schemeClr val="tx2"/>
                </a:solidFill>
              </a:rPr>
              <a:t>Schema </a:t>
            </a:r>
            <a:r>
              <a:rPr lang="zh-CN" altLang="en-US" dirty="0">
                <a:solidFill>
                  <a:schemeClr val="tx2"/>
                </a:solidFill>
              </a:rPr>
              <a:t>类型（简单或</a:t>
            </a:r>
            <a:r>
              <a:rPr lang="zh-CN" altLang="en-US" dirty="0" smtClean="0">
                <a:solidFill>
                  <a:schemeClr val="tx2"/>
                </a:solidFill>
              </a:rPr>
              <a:t>复杂的</a:t>
            </a:r>
            <a:r>
              <a:rPr lang="zh-CN" altLang="en-US" dirty="0">
                <a:solidFill>
                  <a:schemeClr val="tx2"/>
                </a:solidFill>
              </a:rPr>
              <a:t>）以及</a:t>
            </a:r>
            <a:r>
              <a:rPr lang="en-US" altLang="zh-CN" dirty="0">
                <a:solidFill>
                  <a:schemeClr val="tx2"/>
                </a:solidFill>
              </a:rPr>
              <a:t>XML Schema </a:t>
            </a:r>
            <a:r>
              <a:rPr lang="zh-CN" altLang="en-US" dirty="0" smtClean="0">
                <a:solidFill>
                  <a:schemeClr val="tx2"/>
                </a:solidFill>
              </a:rPr>
              <a:t>元素。</a:t>
            </a:r>
            <a:endParaRPr lang="en-US" altLang="zh-CN" dirty="0" smtClean="0">
              <a:solidFill>
                <a:schemeClr val="tx2"/>
              </a:solidFill>
            </a:endParaRPr>
          </a:p>
        </p:txBody>
      </p:sp>
      <p:sp>
        <p:nvSpPr>
          <p:cNvPr id="9" name="灯片编号占位符 6"/>
          <p:cNvSpPr>
            <a:spLocks noGrp="1"/>
          </p:cNvSpPr>
          <p:nvPr>
            <p:ph type="sldNum" sz="quarter" idx="10"/>
          </p:nvPr>
        </p:nvSpPr>
        <p:spPr>
          <a:xfrm>
            <a:off x="3276600" y="6480175"/>
            <a:ext cx="2133600" cy="292100"/>
          </a:xfrm>
        </p:spPr>
        <p:txBody>
          <a:bodyPr/>
          <a:lstStyle/>
          <a:p>
            <a:pPr>
              <a:defRPr/>
            </a:pPr>
            <a:r>
              <a:rPr lang="en-US" altLang="zh-CN" dirty="0" smtClean="0"/>
              <a:t>8</a:t>
            </a:r>
            <a:endParaRPr lang="en-US" altLang="zh-CN" dirty="0"/>
          </a:p>
        </p:txBody>
      </p:sp>
      <p:sp>
        <p:nvSpPr>
          <p:cNvPr id="10" name="矩形 9"/>
          <p:cNvSpPr/>
          <p:nvPr/>
        </p:nvSpPr>
        <p:spPr>
          <a:xfrm>
            <a:off x="598165" y="4028291"/>
            <a:ext cx="8222307" cy="98488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spcBef>
                <a:spcPts val="600"/>
              </a:spcBef>
              <a:spcAft>
                <a:spcPts val="0"/>
              </a:spcAft>
            </a:pPr>
            <a:r>
              <a:rPr lang="es-ES" altLang="zh-CN" sz="1600" dirty="0">
                <a:solidFill>
                  <a:schemeClr val="tx2"/>
                </a:solidFill>
              </a:rPr>
              <a:t>&lt;variable xmlns:ORD="http://example.com/orders"</a:t>
            </a:r>
          </a:p>
          <a:p>
            <a:pPr>
              <a:spcBef>
                <a:spcPts val="600"/>
              </a:spcBef>
              <a:spcAft>
                <a:spcPts val="0"/>
              </a:spcAft>
            </a:pPr>
            <a:r>
              <a:rPr lang="es-ES" altLang="zh-CN" sz="1600" dirty="0" smtClean="0">
                <a:solidFill>
                  <a:schemeClr val="tx2"/>
                </a:solidFill>
              </a:rPr>
              <a:t>          name</a:t>
            </a:r>
            <a:r>
              <a:rPr lang="es-ES" altLang="zh-CN" sz="1600" dirty="0">
                <a:solidFill>
                  <a:schemeClr val="tx2"/>
                </a:solidFill>
              </a:rPr>
              <a:t>="orderDetails"</a:t>
            </a:r>
          </a:p>
          <a:p>
            <a:pPr>
              <a:spcBef>
                <a:spcPts val="600"/>
              </a:spcBef>
              <a:spcAft>
                <a:spcPts val="0"/>
              </a:spcAft>
            </a:pPr>
            <a:r>
              <a:rPr lang="es-ES" altLang="zh-CN" sz="1600" dirty="0" smtClean="0">
                <a:solidFill>
                  <a:schemeClr val="tx2"/>
                </a:solidFill>
              </a:rPr>
              <a:t>          messageType</a:t>
            </a:r>
            <a:r>
              <a:rPr lang="es-ES" altLang="zh-CN" sz="1600" dirty="0">
                <a:solidFill>
                  <a:schemeClr val="tx2"/>
                </a:solidFill>
              </a:rPr>
              <a:t>="ORD:orderDetails" /&gt;</a:t>
            </a:r>
            <a:endParaRPr lang="en-US" altLang="zh-CN" sz="1600" dirty="0">
              <a:solidFill>
                <a:schemeClr val="tx2"/>
              </a:solidFill>
              <a:latin typeface="+mn-lt"/>
              <a:ea typeface="+mn-ea"/>
            </a:endParaRPr>
          </a:p>
        </p:txBody>
      </p:sp>
      <p:sp>
        <p:nvSpPr>
          <p:cNvPr id="11" name="矩形 10"/>
          <p:cNvSpPr/>
          <p:nvPr/>
        </p:nvSpPr>
        <p:spPr>
          <a:xfrm>
            <a:off x="527285" y="3248397"/>
            <a:ext cx="8364066" cy="646331"/>
          </a:xfrm>
          <a:prstGeom prst="rect">
            <a:avLst/>
          </a:prstGeom>
        </p:spPr>
        <p:txBody>
          <a:bodyPr wrap="square">
            <a:spAutoFit/>
          </a:bodyPr>
          <a:lstStyle/>
          <a:p>
            <a:pPr>
              <a:spcBef>
                <a:spcPts val="600"/>
              </a:spcBef>
              <a:spcAft>
                <a:spcPts val="600"/>
              </a:spcAft>
            </a:pPr>
            <a:r>
              <a:rPr lang="zh-CN" altLang="en-US" dirty="0" smtClean="0">
                <a:solidFill>
                  <a:schemeClr val="tx2"/>
                </a:solidFill>
              </a:rPr>
              <a:t>例：使用</a:t>
            </a:r>
            <a:r>
              <a:rPr lang="en-US" altLang="zh-CN" dirty="0" smtClean="0">
                <a:solidFill>
                  <a:schemeClr val="tx2"/>
                </a:solidFill>
              </a:rPr>
              <a:t>WSDL</a:t>
            </a:r>
            <a:r>
              <a:rPr lang="zh-CN" altLang="en-US" dirty="0" smtClean="0">
                <a:solidFill>
                  <a:schemeClr val="tx2"/>
                </a:solidFill>
              </a:rPr>
              <a:t>文档中声明的消息类型，目标命名空间为</a:t>
            </a:r>
            <a:r>
              <a:rPr lang="en-US" altLang="zh-CN" dirty="0">
                <a:solidFill>
                  <a:schemeClr val="tx2"/>
                </a:solidFill>
              </a:rPr>
              <a:t>"http://example.com/orders</a:t>
            </a:r>
            <a:r>
              <a:rPr lang="en-US" altLang="zh-CN" dirty="0" smtClean="0">
                <a:solidFill>
                  <a:schemeClr val="tx2"/>
                </a:solidFill>
              </a:rPr>
              <a:t>"</a:t>
            </a:r>
          </a:p>
        </p:txBody>
      </p:sp>
      <p:sp>
        <p:nvSpPr>
          <p:cNvPr id="3" name="动作按钮: 后退或前一项 2">
            <a:hlinkClick r:id="rId4" action="ppaction://hlinksldjump" highlightClick="1"/>
          </p:cNvPr>
          <p:cNvSpPr/>
          <p:nvPr/>
        </p:nvSpPr>
        <p:spPr bwMode="auto">
          <a:xfrm>
            <a:off x="8172400" y="5805264"/>
            <a:ext cx="432048" cy="288032"/>
          </a:xfrm>
          <a:prstGeom prst="actionButtonBackPrevio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505879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pPr eaLnBrk="1" hangingPunct="1"/>
            <a:endParaRPr lang="zh-CN" altLang="en-US" dirty="0">
              <a:latin typeface="宋体" panose="02010600030101010101" pitchFamily="2" charset="-122"/>
              <a:ea typeface="宋体" panose="02010600030101010101" pitchFamily="2" charset="-122"/>
            </a:endParaRPr>
          </a:p>
        </p:txBody>
      </p:sp>
      <p:sp>
        <p:nvSpPr>
          <p:cNvPr id="7" name="TextBox 6"/>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smtClean="0">
                <a:latin typeface="Verdana" pitchFamily="34" charset="0"/>
              </a:rPr>
              <a:t>故障处理</a:t>
            </a:r>
            <a:r>
              <a:rPr lang="en-US" altLang="zh-CN" sz="2400" dirty="0" smtClean="0">
                <a:latin typeface="Verdana" pitchFamily="34" charset="0"/>
              </a:rPr>
              <a:t>&lt;</a:t>
            </a:r>
            <a:r>
              <a:rPr lang="en-US" altLang="zh-CN" sz="2400" dirty="0" err="1" smtClean="0">
                <a:latin typeface="Verdana" pitchFamily="34" charset="0"/>
              </a:rPr>
              <a:t>faultHandlers</a:t>
            </a:r>
            <a:r>
              <a:rPr lang="en-US" altLang="zh-CN" sz="2400" dirty="0" smtClean="0">
                <a:latin typeface="Verdana" pitchFamily="34" charset="0"/>
              </a:rPr>
              <a:t>&gt;</a:t>
            </a:r>
            <a:endParaRPr lang="en-US" altLang="zh-CN" sz="2400" dirty="0">
              <a:latin typeface="Verdana" pitchFamily="34" charset="0"/>
            </a:endParaRPr>
          </a:p>
        </p:txBody>
      </p:sp>
      <p:sp>
        <p:nvSpPr>
          <p:cNvPr id="8" name="矩形 7"/>
          <p:cNvSpPr/>
          <p:nvPr/>
        </p:nvSpPr>
        <p:spPr>
          <a:xfrm>
            <a:off x="276894" y="1511002"/>
            <a:ext cx="8687594" cy="646331"/>
          </a:xfrm>
          <a:prstGeom prst="rect">
            <a:avLst/>
          </a:prstGeom>
        </p:spPr>
        <p:txBody>
          <a:bodyPr wrap="square">
            <a:spAutoFit/>
          </a:bodyPr>
          <a:lstStyle/>
          <a:p>
            <a:pPr>
              <a:spcBef>
                <a:spcPts val="1800"/>
              </a:spcBef>
              <a:spcAft>
                <a:spcPts val="0"/>
              </a:spcAft>
            </a:pPr>
            <a:r>
              <a:rPr lang="en-US" altLang="zh-CN" dirty="0" smtClean="0">
                <a:solidFill>
                  <a:schemeClr val="tx2"/>
                </a:solidFill>
              </a:rPr>
              <a:t>BPEL</a:t>
            </a:r>
            <a:r>
              <a:rPr lang="zh-CN" altLang="en-US" dirty="0" smtClean="0">
                <a:solidFill>
                  <a:schemeClr val="tx2"/>
                </a:solidFill>
              </a:rPr>
              <a:t>程序在调用合作伙伴的过程中，或者合作伙伴的服务可能会抛出异常，或者</a:t>
            </a:r>
            <a:r>
              <a:rPr lang="en-US" altLang="zh-CN" dirty="0" smtClean="0">
                <a:solidFill>
                  <a:schemeClr val="tx2"/>
                </a:solidFill>
              </a:rPr>
              <a:t>BPEL</a:t>
            </a:r>
            <a:r>
              <a:rPr lang="zh-CN" altLang="en-US" dirty="0" smtClean="0">
                <a:solidFill>
                  <a:schemeClr val="tx2"/>
                </a:solidFill>
              </a:rPr>
              <a:t>流程内部调用中也会抛出异常。</a:t>
            </a:r>
            <a:endParaRPr lang="zh-CN" altLang="en-US" dirty="0">
              <a:solidFill>
                <a:schemeClr val="tx2"/>
              </a:solidFill>
            </a:endParaRPr>
          </a:p>
        </p:txBody>
      </p:sp>
      <p:sp>
        <p:nvSpPr>
          <p:cNvPr id="9" name="灯片编号占位符 6"/>
          <p:cNvSpPr>
            <a:spLocks noGrp="1"/>
          </p:cNvSpPr>
          <p:nvPr>
            <p:ph type="sldNum" sz="quarter" idx="10"/>
          </p:nvPr>
        </p:nvSpPr>
        <p:spPr>
          <a:xfrm>
            <a:off x="3276600" y="6480175"/>
            <a:ext cx="2133600" cy="292100"/>
          </a:xfrm>
        </p:spPr>
        <p:txBody>
          <a:bodyPr/>
          <a:lstStyle/>
          <a:p>
            <a:pPr>
              <a:defRPr/>
            </a:pPr>
            <a:r>
              <a:rPr lang="en-US" altLang="zh-CN" dirty="0" smtClean="0"/>
              <a:t>9</a:t>
            </a:r>
            <a:endParaRPr lang="en-US" altLang="zh-CN" dirty="0"/>
          </a:p>
        </p:txBody>
      </p:sp>
      <p:sp>
        <p:nvSpPr>
          <p:cNvPr id="10" name="矩形 9"/>
          <p:cNvSpPr/>
          <p:nvPr/>
        </p:nvSpPr>
        <p:spPr>
          <a:xfrm>
            <a:off x="280899" y="2327750"/>
            <a:ext cx="8222307" cy="260071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spcBef>
                <a:spcPts val="600"/>
              </a:spcBef>
              <a:spcAft>
                <a:spcPts val="0"/>
              </a:spcAft>
            </a:pPr>
            <a:r>
              <a:rPr lang="es-ES" altLang="zh-CN" sz="1600" dirty="0">
                <a:solidFill>
                  <a:schemeClr val="tx2"/>
                </a:solidFill>
              </a:rPr>
              <a:t>&lt;faultHandlers&gt;</a:t>
            </a:r>
          </a:p>
          <a:p>
            <a:pPr>
              <a:spcBef>
                <a:spcPts val="600"/>
              </a:spcBef>
              <a:spcAft>
                <a:spcPts val="0"/>
              </a:spcAft>
            </a:pPr>
            <a:r>
              <a:rPr lang="es-ES" altLang="zh-CN" sz="1600" dirty="0" smtClean="0">
                <a:solidFill>
                  <a:schemeClr val="tx2"/>
                </a:solidFill>
              </a:rPr>
              <a:t>       &lt;</a:t>
            </a:r>
            <a:r>
              <a:rPr lang="es-ES" altLang="zh-CN" sz="1600" dirty="0">
                <a:solidFill>
                  <a:schemeClr val="tx2"/>
                </a:solidFill>
              </a:rPr>
              <a:t>catch </a:t>
            </a:r>
            <a:r>
              <a:rPr lang="es-ES" altLang="zh-CN" sz="1600" dirty="0" smtClean="0">
                <a:solidFill>
                  <a:schemeClr val="tx2"/>
                </a:solidFill>
              </a:rPr>
              <a:t>faultName=“QName”? </a:t>
            </a:r>
            <a:r>
              <a:rPr lang="en-US" altLang="zh-CN" sz="1600" dirty="0" smtClean="0">
                <a:solidFill>
                  <a:schemeClr val="tx2"/>
                </a:solidFill>
              </a:rPr>
              <a:t>… &gt;</a:t>
            </a:r>
            <a:endParaRPr lang="es-ES" altLang="zh-CN" sz="1600" dirty="0" smtClean="0">
              <a:solidFill>
                <a:schemeClr val="tx2"/>
              </a:solidFill>
            </a:endParaRPr>
          </a:p>
          <a:p>
            <a:pPr>
              <a:spcBef>
                <a:spcPts val="600"/>
              </a:spcBef>
              <a:spcAft>
                <a:spcPts val="0"/>
              </a:spcAft>
            </a:pPr>
            <a:r>
              <a:rPr lang="es-ES" altLang="zh-CN" sz="1600" dirty="0" smtClean="0">
                <a:solidFill>
                  <a:schemeClr val="tx2"/>
                </a:solidFill>
              </a:rPr>
              <a:t>                </a:t>
            </a:r>
            <a:r>
              <a:rPr lang="es-ES" altLang="zh-CN" sz="1600" dirty="0" smtClean="0">
                <a:solidFill>
                  <a:srgbClr val="0066FF"/>
                </a:solidFill>
              </a:rPr>
              <a:t>activity</a:t>
            </a:r>
          </a:p>
          <a:p>
            <a:pPr>
              <a:spcBef>
                <a:spcPts val="600"/>
              </a:spcBef>
              <a:spcAft>
                <a:spcPts val="0"/>
              </a:spcAft>
            </a:pPr>
            <a:r>
              <a:rPr lang="es-ES" altLang="zh-CN" sz="1600" dirty="0" smtClean="0">
                <a:solidFill>
                  <a:schemeClr val="tx2"/>
                </a:solidFill>
              </a:rPr>
              <a:t>        &lt;/</a:t>
            </a:r>
            <a:r>
              <a:rPr lang="es-ES" altLang="zh-CN" sz="1600" dirty="0">
                <a:solidFill>
                  <a:schemeClr val="tx2"/>
                </a:solidFill>
              </a:rPr>
              <a:t>catch&gt;</a:t>
            </a:r>
          </a:p>
          <a:p>
            <a:pPr>
              <a:spcBef>
                <a:spcPts val="600"/>
              </a:spcBef>
              <a:spcAft>
                <a:spcPts val="0"/>
              </a:spcAft>
            </a:pPr>
            <a:r>
              <a:rPr lang="es-ES" altLang="zh-CN" sz="1600" dirty="0" smtClean="0">
                <a:solidFill>
                  <a:schemeClr val="tx2"/>
                </a:solidFill>
              </a:rPr>
              <a:t>       &lt;</a:t>
            </a:r>
            <a:r>
              <a:rPr lang="es-ES" altLang="zh-CN" sz="1600" dirty="0">
                <a:solidFill>
                  <a:schemeClr val="tx2"/>
                </a:solidFill>
              </a:rPr>
              <a:t>catchAll&gt;?</a:t>
            </a:r>
          </a:p>
          <a:p>
            <a:pPr>
              <a:spcBef>
                <a:spcPts val="600"/>
              </a:spcBef>
              <a:spcAft>
                <a:spcPts val="0"/>
              </a:spcAft>
            </a:pPr>
            <a:r>
              <a:rPr lang="es-ES" altLang="zh-CN" sz="1600" dirty="0" smtClean="0">
                <a:solidFill>
                  <a:schemeClr val="tx2"/>
                </a:solidFill>
              </a:rPr>
              <a:t>                </a:t>
            </a:r>
            <a:r>
              <a:rPr lang="es-ES" altLang="zh-CN" sz="1600" dirty="0" smtClean="0">
                <a:solidFill>
                  <a:srgbClr val="0066FF"/>
                </a:solidFill>
              </a:rPr>
              <a:t>activity</a:t>
            </a:r>
            <a:endParaRPr lang="es-ES" altLang="zh-CN" sz="1600" dirty="0">
              <a:solidFill>
                <a:srgbClr val="0066FF"/>
              </a:solidFill>
            </a:endParaRPr>
          </a:p>
          <a:p>
            <a:pPr>
              <a:spcBef>
                <a:spcPts val="600"/>
              </a:spcBef>
              <a:spcAft>
                <a:spcPts val="0"/>
              </a:spcAft>
            </a:pPr>
            <a:r>
              <a:rPr lang="es-ES" altLang="zh-CN" sz="1600" dirty="0" smtClean="0">
                <a:solidFill>
                  <a:schemeClr val="tx2"/>
                </a:solidFill>
              </a:rPr>
              <a:t>       &lt;/</a:t>
            </a:r>
            <a:r>
              <a:rPr lang="es-ES" altLang="zh-CN" sz="1600" dirty="0">
                <a:solidFill>
                  <a:schemeClr val="tx2"/>
                </a:solidFill>
              </a:rPr>
              <a:t>catchAll&gt;</a:t>
            </a:r>
          </a:p>
          <a:p>
            <a:pPr>
              <a:spcBef>
                <a:spcPts val="600"/>
              </a:spcBef>
              <a:spcAft>
                <a:spcPts val="0"/>
              </a:spcAft>
            </a:pPr>
            <a:r>
              <a:rPr lang="es-ES" altLang="zh-CN" sz="1600" dirty="0">
                <a:solidFill>
                  <a:schemeClr val="tx2"/>
                </a:solidFill>
              </a:rPr>
              <a:t>&lt;/faultHandlers&gt;</a:t>
            </a:r>
            <a:endParaRPr lang="en-US" altLang="zh-CN" sz="1600" dirty="0">
              <a:solidFill>
                <a:schemeClr val="tx2"/>
              </a:solidFill>
              <a:latin typeface="+mn-lt"/>
              <a:ea typeface="+mn-ea"/>
            </a:endParaRPr>
          </a:p>
        </p:txBody>
      </p:sp>
      <p:sp>
        <p:nvSpPr>
          <p:cNvPr id="11" name="矩形 10"/>
          <p:cNvSpPr/>
          <p:nvPr/>
        </p:nvSpPr>
        <p:spPr>
          <a:xfrm>
            <a:off x="251520" y="5085184"/>
            <a:ext cx="8687594" cy="723275"/>
          </a:xfrm>
          <a:prstGeom prst="rect">
            <a:avLst/>
          </a:prstGeom>
        </p:spPr>
        <p:txBody>
          <a:bodyPr wrap="square">
            <a:spAutoFit/>
          </a:bodyPr>
          <a:lstStyle/>
          <a:p>
            <a:pPr>
              <a:spcBef>
                <a:spcPts val="600"/>
              </a:spcBef>
              <a:spcAft>
                <a:spcPts val="0"/>
              </a:spcAft>
            </a:pPr>
            <a:r>
              <a:rPr lang="en-US" altLang="zh-CN" dirty="0" smtClean="0">
                <a:solidFill>
                  <a:schemeClr val="tx2"/>
                </a:solidFill>
              </a:rPr>
              <a:t>&lt;</a:t>
            </a:r>
            <a:r>
              <a:rPr lang="en-US" altLang="zh-CN" dirty="0">
                <a:solidFill>
                  <a:schemeClr val="tx2"/>
                </a:solidFill>
              </a:rPr>
              <a:t>catch</a:t>
            </a:r>
            <a:r>
              <a:rPr lang="en-US" altLang="zh-CN" dirty="0" smtClean="0">
                <a:solidFill>
                  <a:schemeClr val="tx2"/>
                </a:solidFill>
              </a:rPr>
              <a:t>&gt;</a:t>
            </a:r>
            <a:r>
              <a:rPr lang="zh-CN" altLang="en-US" dirty="0" smtClean="0">
                <a:solidFill>
                  <a:schemeClr val="tx2"/>
                </a:solidFill>
              </a:rPr>
              <a:t>被</a:t>
            </a:r>
            <a:r>
              <a:rPr lang="zh-CN" altLang="en-US" dirty="0">
                <a:solidFill>
                  <a:schemeClr val="tx2"/>
                </a:solidFill>
              </a:rPr>
              <a:t>定义为截取某种具体的故障</a:t>
            </a:r>
            <a:r>
              <a:rPr lang="zh-CN" altLang="en-US" dirty="0" smtClean="0">
                <a:solidFill>
                  <a:schemeClr val="tx2"/>
                </a:solidFill>
              </a:rPr>
              <a:t>类型</a:t>
            </a:r>
            <a:r>
              <a:rPr lang="zh-CN" altLang="en-US" dirty="0">
                <a:solidFill>
                  <a:schemeClr val="tx2"/>
                </a:solidFill>
              </a:rPr>
              <a:t>，</a:t>
            </a:r>
            <a:r>
              <a:rPr lang="zh-CN" altLang="en-US" dirty="0" smtClean="0">
                <a:solidFill>
                  <a:schemeClr val="tx2"/>
                </a:solidFill>
              </a:rPr>
              <a:t>通过</a:t>
            </a:r>
            <a:r>
              <a:rPr lang="es-ES" altLang="zh-CN" dirty="0" smtClean="0">
                <a:solidFill>
                  <a:schemeClr val="tx2"/>
                </a:solidFill>
              </a:rPr>
              <a:t>faultName</a:t>
            </a:r>
            <a:r>
              <a:rPr lang="zh-CN" altLang="en-US" dirty="0" smtClean="0">
                <a:solidFill>
                  <a:schemeClr val="tx2"/>
                </a:solidFill>
              </a:rPr>
              <a:t>属性定义</a:t>
            </a:r>
            <a:r>
              <a:rPr lang="en-US" altLang="zh-CN" dirty="0" smtClean="0">
                <a:solidFill>
                  <a:schemeClr val="tx2"/>
                </a:solidFill>
              </a:rPr>
              <a:t>;</a:t>
            </a:r>
          </a:p>
          <a:p>
            <a:pPr>
              <a:spcBef>
                <a:spcPts val="600"/>
              </a:spcBef>
              <a:spcAft>
                <a:spcPts val="0"/>
              </a:spcAft>
            </a:pPr>
            <a:r>
              <a:rPr lang="en-US" altLang="zh-CN" dirty="0" smtClean="0">
                <a:solidFill>
                  <a:schemeClr val="tx2"/>
                </a:solidFill>
              </a:rPr>
              <a:t>&lt;</a:t>
            </a:r>
            <a:r>
              <a:rPr lang="en-US" altLang="zh-CN" dirty="0" err="1" smtClean="0">
                <a:solidFill>
                  <a:schemeClr val="tx2"/>
                </a:solidFill>
              </a:rPr>
              <a:t>catchAll</a:t>
            </a:r>
            <a:r>
              <a:rPr lang="en-US" altLang="zh-CN" dirty="0" smtClean="0">
                <a:solidFill>
                  <a:schemeClr val="tx2"/>
                </a:solidFill>
              </a:rPr>
              <a:t>&gt;</a:t>
            </a:r>
            <a:r>
              <a:rPr lang="zh-CN" altLang="en-US" dirty="0" smtClean="0">
                <a:solidFill>
                  <a:schemeClr val="tx2"/>
                </a:solidFill>
              </a:rPr>
              <a:t>可以</a:t>
            </a:r>
            <a:r>
              <a:rPr lang="zh-CN" altLang="en-US" dirty="0">
                <a:solidFill>
                  <a:schemeClr val="tx2"/>
                </a:solidFill>
              </a:rPr>
              <a:t>被添加给任意未被具体故障处理器捕获的故障。</a:t>
            </a:r>
          </a:p>
        </p:txBody>
      </p:sp>
      <p:sp>
        <p:nvSpPr>
          <p:cNvPr id="12" name="动作按钮: 后退或前一项 11">
            <a:hlinkClick r:id="rId4" action="ppaction://hlinksldjump" highlightClick="1"/>
          </p:cNvPr>
          <p:cNvSpPr/>
          <p:nvPr/>
        </p:nvSpPr>
        <p:spPr bwMode="auto">
          <a:xfrm>
            <a:off x="8172400" y="5805264"/>
            <a:ext cx="432048" cy="288032"/>
          </a:xfrm>
          <a:prstGeom prst="actionButtonBackPrevio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382652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pPr eaLnBrk="1" hangingPunct="1"/>
            <a:endParaRPr lang="zh-CN" altLang="en-US" dirty="0">
              <a:latin typeface="宋体" panose="02010600030101010101" pitchFamily="2" charset="-122"/>
              <a:ea typeface="宋体" panose="02010600030101010101" pitchFamily="2" charset="-122"/>
            </a:endParaRPr>
          </a:p>
        </p:txBody>
      </p:sp>
      <p:sp>
        <p:nvSpPr>
          <p:cNvPr id="7" name="TextBox 6"/>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smtClean="0">
                <a:latin typeface="Verdana" pitchFamily="34" charset="0"/>
              </a:rPr>
              <a:t> </a:t>
            </a:r>
            <a:r>
              <a:rPr lang="en-US" altLang="zh-CN" sz="2400" dirty="0" smtClean="0">
                <a:latin typeface="Verdana" pitchFamily="34" charset="0"/>
              </a:rPr>
              <a:t>BPEL</a:t>
            </a:r>
            <a:r>
              <a:rPr lang="zh-CN" altLang="en-US" sz="2400" dirty="0" smtClean="0">
                <a:latin typeface="Verdana" pitchFamily="34" charset="0"/>
              </a:rPr>
              <a:t>流程主体</a:t>
            </a:r>
            <a:endParaRPr lang="en-US" altLang="zh-CN" sz="2400" dirty="0">
              <a:latin typeface="Verdana" pitchFamily="34" charset="0"/>
            </a:endParaRPr>
          </a:p>
        </p:txBody>
      </p:sp>
      <p:sp>
        <p:nvSpPr>
          <p:cNvPr id="8" name="矩形 7"/>
          <p:cNvSpPr/>
          <p:nvPr/>
        </p:nvSpPr>
        <p:spPr>
          <a:xfrm>
            <a:off x="456405" y="1511002"/>
            <a:ext cx="8501857" cy="4385816"/>
          </a:xfrm>
          <a:prstGeom prst="rect">
            <a:avLst/>
          </a:prstGeom>
        </p:spPr>
        <p:txBody>
          <a:bodyPr wrap="square">
            <a:spAutoFit/>
          </a:bodyPr>
          <a:lstStyle/>
          <a:p>
            <a:pPr>
              <a:spcBef>
                <a:spcPts val="1200"/>
              </a:spcBef>
              <a:spcAft>
                <a:spcPts val="1200"/>
              </a:spcAft>
            </a:pPr>
            <a:r>
              <a:rPr lang="zh-CN" altLang="en-US" dirty="0" smtClean="0">
                <a:solidFill>
                  <a:schemeClr val="tx2"/>
                </a:solidFill>
              </a:rPr>
              <a:t>指定</a:t>
            </a:r>
            <a:r>
              <a:rPr lang="zh-CN" altLang="en-US" dirty="0">
                <a:solidFill>
                  <a:schemeClr val="tx2"/>
                </a:solidFill>
              </a:rPr>
              <a:t>调用合作伙伴 </a:t>
            </a:r>
            <a:r>
              <a:rPr lang="en-US" altLang="zh-CN" dirty="0">
                <a:solidFill>
                  <a:schemeClr val="tx2"/>
                </a:solidFill>
              </a:rPr>
              <a:t>Web </a:t>
            </a:r>
            <a:r>
              <a:rPr lang="zh-CN" altLang="en-US" dirty="0">
                <a:solidFill>
                  <a:schemeClr val="tx2"/>
                </a:solidFill>
              </a:rPr>
              <a:t>服务的顺序</a:t>
            </a:r>
            <a:r>
              <a:rPr lang="zh-CN" altLang="en-US" dirty="0" smtClean="0">
                <a:solidFill>
                  <a:schemeClr val="tx2"/>
                </a:solidFill>
              </a:rPr>
              <a:t>。通常</a:t>
            </a:r>
            <a:r>
              <a:rPr lang="zh-CN" altLang="en-US" dirty="0">
                <a:solidFill>
                  <a:schemeClr val="tx2"/>
                </a:solidFill>
              </a:rPr>
              <a:t>以 </a:t>
            </a:r>
            <a:r>
              <a:rPr lang="en-US" altLang="zh-CN" dirty="0">
                <a:solidFill>
                  <a:schemeClr val="tx2"/>
                </a:solidFill>
              </a:rPr>
              <a:t>&lt;sequence&gt;</a:t>
            </a:r>
            <a:r>
              <a:rPr lang="zh-CN" altLang="en-US" dirty="0">
                <a:solidFill>
                  <a:schemeClr val="tx2"/>
                </a:solidFill>
              </a:rPr>
              <a:t>（用于定义多个将按顺序执行的操作）</a:t>
            </a:r>
            <a:r>
              <a:rPr lang="zh-CN" altLang="en-US" dirty="0" smtClean="0">
                <a:solidFill>
                  <a:schemeClr val="tx2"/>
                </a:solidFill>
              </a:rPr>
              <a:t>开始</a:t>
            </a:r>
            <a:r>
              <a:rPr lang="zh-CN" altLang="en-US" dirty="0">
                <a:solidFill>
                  <a:schemeClr val="tx2"/>
                </a:solidFill>
              </a:rPr>
              <a:t>。由一组活动（</a:t>
            </a:r>
            <a:r>
              <a:rPr lang="en-US" altLang="zh-CN" dirty="0">
                <a:solidFill>
                  <a:schemeClr val="tx2"/>
                </a:solidFill>
              </a:rPr>
              <a:t>activity</a:t>
            </a:r>
            <a:r>
              <a:rPr lang="zh-CN" altLang="en-US" dirty="0">
                <a:solidFill>
                  <a:schemeClr val="tx2"/>
                </a:solidFill>
              </a:rPr>
              <a:t>）及其之间的联系构成</a:t>
            </a:r>
            <a:r>
              <a:rPr lang="zh-CN" altLang="en-US" dirty="0" smtClean="0">
                <a:solidFill>
                  <a:schemeClr val="tx2"/>
                </a:solidFill>
              </a:rPr>
              <a:t>。</a:t>
            </a:r>
            <a:endParaRPr lang="en-US" altLang="zh-CN" dirty="0" smtClean="0">
              <a:solidFill>
                <a:schemeClr val="tx2"/>
              </a:solidFill>
            </a:endParaRPr>
          </a:p>
          <a:p>
            <a:pPr>
              <a:spcBef>
                <a:spcPts val="600"/>
              </a:spcBef>
              <a:spcAft>
                <a:spcPts val="600"/>
              </a:spcAft>
            </a:pPr>
            <a:r>
              <a:rPr lang="en-US" altLang="zh-CN" dirty="0" smtClean="0">
                <a:solidFill>
                  <a:schemeClr val="tx2"/>
                </a:solidFill>
              </a:rPr>
              <a:t>BPEL</a:t>
            </a:r>
            <a:r>
              <a:rPr lang="zh-CN" altLang="en-US" dirty="0" smtClean="0">
                <a:solidFill>
                  <a:schemeClr val="tx2"/>
                </a:solidFill>
              </a:rPr>
              <a:t>常用的活动如下：</a:t>
            </a:r>
            <a:endParaRPr lang="en-US" altLang="zh-CN" dirty="0" smtClean="0">
              <a:solidFill>
                <a:schemeClr val="tx2"/>
              </a:solidFill>
            </a:endParaRPr>
          </a:p>
          <a:p>
            <a:pPr marL="342900" indent="-342900">
              <a:spcBef>
                <a:spcPts val="600"/>
              </a:spcBef>
              <a:spcAft>
                <a:spcPts val="600"/>
              </a:spcAft>
              <a:buFont typeface="Wingdings" panose="05000000000000000000" pitchFamily="2" charset="2"/>
              <a:buChar char="l"/>
            </a:pPr>
            <a:r>
              <a:rPr lang="en-US" altLang="zh-CN" dirty="0" smtClean="0">
                <a:solidFill>
                  <a:schemeClr val="tx2"/>
                </a:solidFill>
              </a:rPr>
              <a:t>&lt;receive&gt;/&lt;reply&gt;</a:t>
            </a:r>
            <a:r>
              <a:rPr lang="zh-CN" altLang="en-US" dirty="0" smtClean="0">
                <a:solidFill>
                  <a:schemeClr val="tx2"/>
                </a:solidFill>
              </a:rPr>
              <a:t>（接收</a:t>
            </a:r>
            <a:r>
              <a:rPr lang="en-US" altLang="zh-CN" dirty="0" smtClean="0">
                <a:solidFill>
                  <a:schemeClr val="tx2"/>
                </a:solidFill>
              </a:rPr>
              <a:t>/</a:t>
            </a:r>
            <a:r>
              <a:rPr lang="zh-CN" altLang="en-US" dirty="0" smtClean="0">
                <a:solidFill>
                  <a:schemeClr val="tx2"/>
                </a:solidFill>
              </a:rPr>
              <a:t>回复）</a:t>
            </a:r>
            <a:endParaRPr lang="en-US" altLang="zh-CN" dirty="0" smtClean="0">
              <a:solidFill>
                <a:schemeClr val="tx2"/>
              </a:solidFill>
            </a:endParaRPr>
          </a:p>
          <a:p>
            <a:pPr>
              <a:spcBef>
                <a:spcPts val="600"/>
              </a:spcBef>
              <a:spcAft>
                <a:spcPts val="600"/>
              </a:spcAft>
            </a:pPr>
            <a:r>
              <a:rPr lang="en-US" altLang="zh-CN" sz="1600" dirty="0" smtClean="0">
                <a:solidFill>
                  <a:schemeClr val="tx2"/>
                </a:solidFill>
              </a:rPr>
              <a:t>&lt;receive&gt;</a:t>
            </a:r>
            <a:r>
              <a:rPr lang="zh-CN" altLang="en-US" sz="1600" dirty="0" smtClean="0">
                <a:solidFill>
                  <a:schemeClr val="tx2"/>
                </a:solidFill>
              </a:rPr>
              <a:t>是整个</a:t>
            </a:r>
            <a:r>
              <a:rPr lang="en-US" altLang="zh-CN" sz="1600" dirty="0" smtClean="0">
                <a:solidFill>
                  <a:schemeClr val="tx2"/>
                </a:solidFill>
              </a:rPr>
              <a:t>BPEL</a:t>
            </a:r>
            <a:r>
              <a:rPr lang="zh-CN" altLang="en-US" sz="1600" dirty="0" smtClean="0">
                <a:solidFill>
                  <a:schemeClr val="tx2"/>
                </a:solidFill>
              </a:rPr>
              <a:t>的起点，一旦</a:t>
            </a:r>
            <a:r>
              <a:rPr lang="en-US" altLang="zh-CN" sz="1600" dirty="0" smtClean="0">
                <a:solidFill>
                  <a:schemeClr val="tx2"/>
                </a:solidFill>
              </a:rPr>
              <a:t>BPEL</a:t>
            </a:r>
            <a:r>
              <a:rPr lang="zh-CN" altLang="en-US" sz="1600" dirty="0" smtClean="0">
                <a:solidFill>
                  <a:schemeClr val="tx2"/>
                </a:solidFill>
              </a:rPr>
              <a:t>引擎从客户端接收到请求消息，将会启动一个</a:t>
            </a:r>
            <a:r>
              <a:rPr lang="en-US" altLang="zh-CN" sz="1600" dirty="0" smtClean="0">
                <a:solidFill>
                  <a:schemeClr val="tx2"/>
                </a:solidFill>
              </a:rPr>
              <a:t>BPEL</a:t>
            </a:r>
            <a:r>
              <a:rPr lang="zh-CN" altLang="en-US" sz="1600" dirty="0" smtClean="0">
                <a:solidFill>
                  <a:schemeClr val="tx2"/>
                </a:solidFill>
              </a:rPr>
              <a:t>流程。</a:t>
            </a:r>
            <a:r>
              <a:rPr lang="en-US" altLang="zh-CN" sz="1600" dirty="0" smtClean="0">
                <a:solidFill>
                  <a:schemeClr val="tx2"/>
                </a:solidFill>
              </a:rPr>
              <a:t>&lt;reply&gt;</a:t>
            </a:r>
            <a:r>
              <a:rPr lang="zh-CN" altLang="en-US" sz="1600" dirty="0" smtClean="0">
                <a:solidFill>
                  <a:schemeClr val="tx2"/>
                </a:solidFill>
              </a:rPr>
              <a:t>是整个</a:t>
            </a:r>
            <a:r>
              <a:rPr lang="en-US" altLang="zh-CN" sz="1600" dirty="0" smtClean="0">
                <a:solidFill>
                  <a:schemeClr val="tx2"/>
                </a:solidFill>
              </a:rPr>
              <a:t>BPEL</a:t>
            </a:r>
            <a:r>
              <a:rPr lang="zh-CN" altLang="en-US" sz="1600" dirty="0" smtClean="0">
                <a:solidFill>
                  <a:schemeClr val="tx2"/>
                </a:solidFill>
              </a:rPr>
              <a:t>的终点，</a:t>
            </a:r>
            <a:r>
              <a:rPr lang="en-US" altLang="zh-CN" sz="1600" dirty="0" smtClean="0">
                <a:solidFill>
                  <a:schemeClr val="tx2"/>
                </a:solidFill>
              </a:rPr>
              <a:t>BPEL</a:t>
            </a:r>
            <a:r>
              <a:rPr lang="zh-CN" altLang="en-US" sz="1600" dirty="0" smtClean="0">
                <a:solidFill>
                  <a:schemeClr val="tx2"/>
                </a:solidFill>
              </a:rPr>
              <a:t>流程会把响应结果返回给服务请求者。</a:t>
            </a:r>
            <a:endParaRPr lang="en-US" altLang="zh-CN" sz="1600" dirty="0" smtClean="0">
              <a:solidFill>
                <a:schemeClr val="tx2"/>
              </a:solidFill>
            </a:endParaRPr>
          </a:p>
          <a:p>
            <a:pPr marL="342900" indent="-342900">
              <a:spcBef>
                <a:spcPts val="600"/>
              </a:spcBef>
              <a:spcAft>
                <a:spcPts val="600"/>
              </a:spcAft>
              <a:buFont typeface="Wingdings" panose="05000000000000000000" pitchFamily="2" charset="2"/>
              <a:buChar char="l"/>
            </a:pPr>
            <a:r>
              <a:rPr lang="en-US" altLang="zh-CN" dirty="0" smtClean="0">
                <a:solidFill>
                  <a:schemeClr val="tx2"/>
                </a:solidFill>
              </a:rPr>
              <a:t>&lt;assign&gt;/&lt;invoke&gt;</a:t>
            </a:r>
            <a:r>
              <a:rPr lang="zh-CN" altLang="en-US" dirty="0" smtClean="0">
                <a:solidFill>
                  <a:schemeClr val="tx2"/>
                </a:solidFill>
              </a:rPr>
              <a:t>（赋值</a:t>
            </a:r>
            <a:r>
              <a:rPr lang="en-US" altLang="zh-CN" dirty="0" smtClean="0">
                <a:solidFill>
                  <a:schemeClr val="tx2"/>
                </a:solidFill>
              </a:rPr>
              <a:t>/</a:t>
            </a:r>
            <a:r>
              <a:rPr lang="zh-CN" altLang="en-US" dirty="0" smtClean="0">
                <a:solidFill>
                  <a:schemeClr val="tx2"/>
                </a:solidFill>
              </a:rPr>
              <a:t>调用）</a:t>
            </a:r>
            <a:endParaRPr lang="en-US" altLang="zh-CN" dirty="0" smtClean="0">
              <a:solidFill>
                <a:schemeClr val="tx2"/>
              </a:solidFill>
            </a:endParaRPr>
          </a:p>
          <a:p>
            <a:pPr marL="342900" indent="-342900">
              <a:spcBef>
                <a:spcPts val="600"/>
              </a:spcBef>
              <a:spcAft>
                <a:spcPts val="600"/>
              </a:spcAft>
              <a:buFont typeface="Wingdings" panose="05000000000000000000" pitchFamily="2" charset="2"/>
              <a:buChar char="l"/>
            </a:pPr>
            <a:r>
              <a:rPr lang="en-US" altLang="zh-CN" dirty="0" smtClean="0">
                <a:solidFill>
                  <a:schemeClr val="tx2"/>
                </a:solidFill>
              </a:rPr>
              <a:t>&lt;sequence&gt;/&lt;flow&gt;</a:t>
            </a:r>
            <a:r>
              <a:rPr lang="zh-CN" altLang="en-US" dirty="0" smtClean="0">
                <a:solidFill>
                  <a:schemeClr val="tx2"/>
                </a:solidFill>
              </a:rPr>
              <a:t>（顺序</a:t>
            </a:r>
            <a:r>
              <a:rPr lang="en-US" altLang="zh-CN" dirty="0" smtClean="0">
                <a:solidFill>
                  <a:schemeClr val="tx2"/>
                </a:solidFill>
              </a:rPr>
              <a:t>/</a:t>
            </a:r>
            <a:r>
              <a:rPr lang="zh-CN" altLang="en-US" dirty="0" smtClean="0">
                <a:solidFill>
                  <a:schemeClr val="tx2"/>
                </a:solidFill>
              </a:rPr>
              <a:t>并行）</a:t>
            </a:r>
            <a:endParaRPr lang="en-US" altLang="zh-CN" dirty="0" smtClean="0">
              <a:solidFill>
                <a:schemeClr val="tx2"/>
              </a:solidFill>
            </a:endParaRPr>
          </a:p>
          <a:p>
            <a:pPr marL="342900" indent="-342900">
              <a:spcBef>
                <a:spcPts val="600"/>
              </a:spcBef>
              <a:spcAft>
                <a:spcPts val="600"/>
              </a:spcAft>
              <a:buFont typeface="Wingdings" panose="05000000000000000000" pitchFamily="2" charset="2"/>
              <a:buChar char="l"/>
            </a:pPr>
            <a:r>
              <a:rPr lang="en-US" altLang="zh-CN" dirty="0" smtClean="0">
                <a:solidFill>
                  <a:schemeClr val="tx2"/>
                </a:solidFill>
              </a:rPr>
              <a:t>&lt;empty&gt;/&lt;exit&gt;</a:t>
            </a:r>
            <a:r>
              <a:rPr lang="zh-CN" altLang="en-US" dirty="0" smtClean="0">
                <a:solidFill>
                  <a:schemeClr val="tx2"/>
                </a:solidFill>
              </a:rPr>
              <a:t>（空活动</a:t>
            </a:r>
            <a:r>
              <a:rPr lang="en-US" altLang="zh-CN" dirty="0" smtClean="0">
                <a:solidFill>
                  <a:schemeClr val="tx2"/>
                </a:solidFill>
              </a:rPr>
              <a:t>/</a:t>
            </a:r>
            <a:r>
              <a:rPr lang="zh-CN" altLang="en-US" dirty="0" smtClean="0">
                <a:solidFill>
                  <a:schemeClr val="tx2"/>
                </a:solidFill>
              </a:rPr>
              <a:t>立即结束）</a:t>
            </a:r>
            <a:endParaRPr lang="en-US" altLang="zh-CN" dirty="0" smtClean="0">
              <a:solidFill>
                <a:schemeClr val="tx2"/>
              </a:solidFill>
            </a:endParaRPr>
          </a:p>
          <a:p>
            <a:pPr marL="342900" indent="-342900">
              <a:spcBef>
                <a:spcPts val="600"/>
              </a:spcBef>
              <a:spcAft>
                <a:spcPts val="600"/>
              </a:spcAft>
              <a:buFont typeface="Wingdings" panose="05000000000000000000" pitchFamily="2" charset="2"/>
              <a:buChar char="l"/>
            </a:pPr>
            <a:r>
              <a:rPr lang="en-US" altLang="zh-CN" dirty="0" smtClean="0">
                <a:solidFill>
                  <a:schemeClr val="tx2"/>
                </a:solidFill>
              </a:rPr>
              <a:t>&lt;if&gt;  &lt;while&gt;</a:t>
            </a:r>
          </a:p>
          <a:p>
            <a:pPr marL="342900" indent="-342900">
              <a:spcBef>
                <a:spcPts val="600"/>
              </a:spcBef>
              <a:spcAft>
                <a:spcPts val="600"/>
              </a:spcAft>
              <a:buFont typeface="Wingdings" panose="05000000000000000000" pitchFamily="2" charset="2"/>
              <a:buChar char="l"/>
            </a:pPr>
            <a:r>
              <a:rPr lang="en-US" altLang="zh-CN" dirty="0" smtClean="0">
                <a:solidFill>
                  <a:schemeClr val="tx2"/>
                </a:solidFill>
              </a:rPr>
              <a:t>…</a:t>
            </a:r>
            <a:endParaRPr lang="en-US" altLang="zh-CN" dirty="0">
              <a:solidFill>
                <a:schemeClr val="tx2"/>
              </a:solidFill>
            </a:endParaRPr>
          </a:p>
        </p:txBody>
      </p:sp>
      <p:sp>
        <p:nvSpPr>
          <p:cNvPr id="9" name="灯片编号占位符 6"/>
          <p:cNvSpPr>
            <a:spLocks noGrp="1"/>
          </p:cNvSpPr>
          <p:nvPr>
            <p:ph type="sldNum" sz="quarter" idx="10"/>
          </p:nvPr>
        </p:nvSpPr>
        <p:spPr>
          <a:xfrm>
            <a:off x="3276600" y="6480175"/>
            <a:ext cx="2133600" cy="292100"/>
          </a:xfrm>
        </p:spPr>
        <p:txBody>
          <a:bodyPr/>
          <a:lstStyle/>
          <a:p>
            <a:pPr>
              <a:defRPr/>
            </a:pPr>
            <a:r>
              <a:rPr lang="en-US" altLang="zh-CN" dirty="0" smtClean="0"/>
              <a:t>10</a:t>
            </a:r>
            <a:endParaRPr lang="en-US" altLang="zh-CN" dirty="0"/>
          </a:p>
        </p:txBody>
      </p:sp>
    </p:spTree>
    <p:extLst>
      <p:ext uri="{BB962C8B-B14F-4D97-AF65-F5344CB8AC3E}">
        <p14:creationId xmlns:p14="http://schemas.microsoft.com/office/powerpoint/2010/main" val="3986731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r>
              <a:rPr lang="en-US" altLang="zh-CN" dirty="0" smtClean="0"/>
              <a:t>11</a:t>
            </a:r>
            <a:endParaRPr lang="en-US" altLang="zh-CN" dirty="0"/>
          </a:p>
        </p:txBody>
      </p:sp>
      <p:pic>
        <p:nvPicPr>
          <p:cNvPr id="1026" name="Picture 2" descr="http://www.developer.com/img/2006/05/WSD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963" y="1753561"/>
            <a:ext cx="4939274" cy="3704457"/>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56406" y="1164612"/>
            <a:ext cx="7139930" cy="369332"/>
          </a:xfrm>
          <a:prstGeom prst="rect">
            <a:avLst/>
          </a:prstGeom>
        </p:spPr>
        <p:txBody>
          <a:bodyPr wrap="square">
            <a:spAutoFit/>
          </a:bodyPr>
          <a:lstStyle/>
          <a:p>
            <a:pPr>
              <a:spcBef>
                <a:spcPts val="1800"/>
              </a:spcBef>
              <a:spcAft>
                <a:spcPts val="0"/>
              </a:spcAft>
            </a:pPr>
            <a:r>
              <a:rPr lang="zh-CN" altLang="en-US" dirty="0">
                <a:solidFill>
                  <a:schemeClr val="tx2"/>
                </a:solidFill>
              </a:rPr>
              <a:t>下图展示了</a:t>
            </a:r>
            <a:r>
              <a:rPr lang="en-US" altLang="zh-CN" dirty="0">
                <a:solidFill>
                  <a:schemeClr val="tx2"/>
                </a:solidFill>
              </a:rPr>
              <a:t>BPEL</a:t>
            </a:r>
            <a:r>
              <a:rPr lang="zh-CN" altLang="en-US" dirty="0">
                <a:solidFill>
                  <a:schemeClr val="tx2"/>
                </a:solidFill>
              </a:rPr>
              <a:t>流程定义和</a:t>
            </a:r>
            <a:r>
              <a:rPr lang="en-US" altLang="zh-CN" dirty="0">
                <a:solidFill>
                  <a:schemeClr val="tx2"/>
                </a:solidFill>
              </a:rPr>
              <a:t>WSDL</a:t>
            </a:r>
            <a:r>
              <a:rPr lang="zh-CN" altLang="en-US" dirty="0">
                <a:solidFill>
                  <a:schemeClr val="tx2"/>
                </a:solidFill>
              </a:rPr>
              <a:t>文件之间的映射</a:t>
            </a:r>
            <a:r>
              <a:rPr lang="zh-CN" altLang="en-US" dirty="0" smtClean="0">
                <a:solidFill>
                  <a:schemeClr val="tx2"/>
                </a:solidFill>
              </a:rPr>
              <a:t>关系：</a:t>
            </a:r>
            <a:endParaRPr lang="zh-CN" altLang="en-US" dirty="0">
              <a:solidFill>
                <a:schemeClr val="tx2"/>
              </a:solidFill>
            </a:endParaRPr>
          </a:p>
        </p:txBody>
      </p:sp>
    </p:spTree>
    <p:extLst>
      <p:ext uri="{BB962C8B-B14F-4D97-AF65-F5344CB8AC3E}">
        <p14:creationId xmlns:p14="http://schemas.microsoft.com/office/powerpoint/2010/main" val="89792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r>
              <a:rPr lang="en-US" altLang="zh-CN" dirty="0" smtClean="0"/>
              <a:t>12</a:t>
            </a:r>
            <a:endParaRPr lang="en-US" altLang="zh-CN" dirty="0"/>
          </a:p>
        </p:txBody>
      </p:sp>
      <p:sp>
        <p:nvSpPr>
          <p:cNvPr id="5" name="矩形 4"/>
          <p:cNvSpPr/>
          <p:nvPr/>
        </p:nvSpPr>
        <p:spPr>
          <a:xfrm>
            <a:off x="539552" y="1254822"/>
            <a:ext cx="8364066" cy="369332"/>
          </a:xfrm>
          <a:prstGeom prst="rect">
            <a:avLst/>
          </a:prstGeom>
        </p:spPr>
        <p:txBody>
          <a:bodyPr wrap="square">
            <a:spAutoFit/>
          </a:bodyPr>
          <a:lstStyle/>
          <a:p>
            <a:pPr>
              <a:spcBef>
                <a:spcPts val="600"/>
              </a:spcBef>
              <a:spcAft>
                <a:spcPts val="600"/>
              </a:spcAft>
            </a:pPr>
            <a:r>
              <a:rPr lang="en-US" altLang="zh-CN" dirty="0" smtClean="0">
                <a:solidFill>
                  <a:schemeClr val="tx2"/>
                </a:solidFill>
              </a:rPr>
              <a:t>BPEL</a:t>
            </a:r>
            <a:r>
              <a:rPr lang="zh-CN" altLang="en-US" dirty="0" smtClean="0">
                <a:solidFill>
                  <a:schemeClr val="tx2"/>
                </a:solidFill>
              </a:rPr>
              <a:t>流程和</a:t>
            </a:r>
            <a:r>
              <a:rPr lang="en-US" altLang="zh-CN" dirty="0" smtClean="0">
                <a:solidFill>
                  <a:schemeClr val="tx2"/>
                </a:solidFill>
              </a:rPr>
              <a:t>Web Service</a:t>
            </a:r>
            <a:r>
              <a:rPr lang="zh-CN" altLang="en-US" dirty="0" smtClean="0">
                <a:solidFill>
                  <a:schemeClr val="tx2"/>
                </a:solidFill>
              </a:rPr>
              <a:t>的交互应用：</a:t>
            </a:r>
            <a:endParaRPr lang="en-US" altLang="zh-CN" dirty="0" smtClean="0">
              <a:solidFill>
                <a:schemeClr val="tx2"/>
              </a:solidFill>
            </a:endParaRPr>
          </a:p>
        </p:txBody>
      </p:sp>
      <p:grpSp>
        <p:nvGrpSpPr>
          <p:cNvPr id="51" name="组合 50"/>
          <p:cNvGrpSpPr/>
          <p:nvPr/>
        </p:nvGrpSpPr>
        <p:grpSpPr>
          <a:xfrm>
            <a:off x="827584" y="2024844"/>
            <a:ext cx="6646415" cy="3924436"/>
            <a:chOff x="827584" y="2024844"/>
            <a:chExt cx="6646415" cy="3924436"/>
          </a:xfrm>
        </p:grpSpPr>
        <p:sp>
          <p:nvSpPr>
            <p:cNvPr id="6" name="圆角矩形 5"/>
            <p:cNvSpPr/>
            <p:nvPr/>
          </p:nvSpPr>
          <p:spPr bwMode="auto">
            <a:xfrm>
              <a:off x="827584" y="2024844"/>
              <a:ext cx="504056" cy="3924436"/>
            </a:xfrm>
            <a:prstGeom prst="round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pitchFamily="34" charset="0"/>
                </a:rPr>
                <a:t>客户端</a:t>
              </a:r>
            </a:p>
          </p:txBody>
        </p:sp>
        <p:sp>
          <p:nvSpPr>
            <p:cNvPr id="8" name="圆角矩形 7"/>
            <p:cNvSpPr/>
            <p:nvPr/>
          </p:nvSpPr>
          <p:spPr bwMode="auto">
            <a:xfrm>
              <a:off x="2334846" y="2024844"/>
              <a:ext cx="2885225" cy="3924436"/>
            </a:xfrm>
            <a:prstGeom prst="round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rPr>
                <a:t>BPEL</a:t>
              </a:r>
              <a:r>
                <a:rPr kumimoji="0" lang="zh-CN" altLang="en-US" sz="1800" b="1" i="0" u="none" strike="noStrike" cap="none" normalizeH="0" baseline="0" dirty="0" smtClean="0">
                  <a:ln>
                    <a:noFill/>
                  </a:ln>
                  <a:solidFill>
                    <a:schemeClr val="tx1"/>
                  </a:solidFill>
                  <a:effectLst/>
                  <a:latin typeface="Arial" pitchFamily="34" charset="0"/>
                </a:rPr>
                <a:t>流程</a:t>
              </a:r>
            </a:p>
          </p:txBody>
        </p:sp>
        <p:sp>
          <p:nvSpPr>
            <p:cNvPr id="9" name="椭圆 8"/>
            <p:cNvSpPr/>
            <p:nvPr/>
          </p:nvSpPr>
          <p:spPr bwMode="auto">
            <a:xfrm>
              <a:off x="3617038" y="2565648"/>
              <a:ext cx="287288" cy="28728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grpSp>
          <p:nvGrpSpPr>
            <p:cNvPr id="13" name="组合 12"/>
            <p:cNvGrpSpPr/>
            <p:nvPr/>
          </p:nvGrpSpPr>
          <p:grpSpPr>
            <a:xfrm>
              <a:off x="2517317" y="2996702"/>
              <a:ext cx="2486731" cy="467558"/>
              <a:chOff x="2846997" y="2996702"/>
              <a:chExt cx="1853753" cy="395550"/>
            </a:xfrm>
          </p:grpSpPr>
          <p:sp>
            <p:nvSpPr>
              <p:cNvPr id="10" name="圆角矩形 9"/>
              <p:cNvSpPr/>
              <p:nvPr/>
            </p:nvSpPr>
            <p:spPr bwMode="auto">
              <a:xfrm>
                <a:off x="2846997" y="2996702"/>
                <a:ext cx="1853753" cy="39555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rPr>
                  <a:t>           Receive</a:t>
                </a:r>
                <a:endParaRPr kumimoji="0" lang="zh-CN" altLang="en-US" sz="1800" b="1" i="0" u="none" strike="noStrike" cap="none" normalizeH="0" baseline="0" dirty="0" smtClean="0">
                  <a:ln>
                    <a:noFill/>
                  </a:ln>
                  <a:solidFill>
                    <a:schemeClr val="tx1"/>
                  </a:solidFill>
                  <a:effectLst/>
                  <a:latin typeface="Arial" pitchFamily="34" charset="0"/>
                </a:endParaRPr>
              </a:p>
            </p:txBody>
          </p:sp>
          <p:sp>
            <p:nvSpPr>
              <p:cNvPr id="11" name="矩形 10"/>
              <p:cNvSpPr/>
              <p:nvPr/>
            </p:nvSpPr>
            <p:spPr bwMode="auto">
              <a:xfrm>
                <a:off x="3131840" y="3068960"/>
                <a:ext cx="360784" cy="2421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
            <p:nvSpPr>
              <p:cNvPr id="12" name="右箭头 11"/>
              <p:cNvSpPr/>
              <p:nvPr/>
            </p:nvSpPr>
            <p:spPr bwMode="auto">
              <a:xfrm>
                <a:off x="2987824" y="3068960"/>
                <a:ext cx="288776" cy="24211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grpSp>
        <p:grpSp>
          <p:nvGrpSpPr>
            <p:cNvPr id="24" name="组合 23"/>
            <p:cNvGrpSpPr/>
            <p:nvPr/>
          </p:nvGrpSpPr>
          <p:grpSpPr>
            <a:xfrm>
              <a:off x="2517317" y="4869160"/>
              <a:ext cx="2486731" cy="432048"/>
              <a:chOff x="2517317" y="4869160"/>
              <a:chExt cx="2486731" cy="395550"/>
            </a:xfrm>
          </p:grpSpPr>
          <p:grpSp>
            <p:nvGrpSpPr>
              <p:cNvPr id="14" name="组合 13"/>
              <p:cNvGrpSpPr/>
              <p:nvPr/>
            </p:nvGrpSpPr>
            <p:grpSpPr>
              <a:xfrm>
                <a:off x="2517317" y="4869160"/>
                <a:ext cx="2486731" cy="395550"/>
                <a:chOff x="2846997" y="2996702"/>
                <a:chExt cx="1853753" cy="395550"/>
              </a:xfrm>
            </p:grpSpPr>
            <p:sp>
              <p:nvSpPr>
                <p:cNvPr id="15" name="圆角矩形 14"/>
                <p:cNvSpPr/>
                <p:nvPr/>
              </p:nvSpPr>
              <p:spPr bwMode="auto">
                <a:xfrm>
                  <a:off x="2846997" y="2996702"/>
                  <a:ext cx="1853753" cy="39555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rPr>
                    <a:t>           Re</a:t>
                  </a:r>
                  <a:r>
                    <a:rPr lang="en-US" altLang="zh-CN" dirty="0">
                      <a:solidFill>
                        <a:schemeClr val="tx1"/>
                      </a:solidFill>
                      <a:latin typeface="Arial" pitchFamily="34" charset="0"/>
                    </a:rPr>
                    <a:t>ply</a:t>
                  </a:r>
                  <a:endParaRPr kumimoji="0" lang="zh-CN" altLang="en-US" sz="1800" b="1" i="0" u="none" strike="noStrike" cap="none" normalizeH="0" baseline="0" dirty="0" smtClean="0">
                    <a:ln>
                      <a:noFill/>
                    </a:ln>
                    <a:solidFill>
                      <a:schemeClr val="tx1"/>
                    </a:solidFill>
                    <a:effectLst/>
                    <a:latin typeface="Arial" pitchFamily="34" charset="0"/>
                  </a:endParaRPr>
                </a:p>
              </p:txBody>
            </p:sp>
            <p:sp>
              <p:nvSpPr>
                <p:cNvPr id="16" name="矩形 15"/>
                <p:cNvSpPr/>
                <p:nvPr/>
              </p:nvSpPr>
              <p:spPr bwMode="auto">
                <a:xfrm>
                  <a:off x="3131840" y="3068960"/>
                  <a:ext cx="360784" cy="2421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grpSp>
          <p:sp>
            <p:nvSpPr>
              <p:cNvPr id="18" name="左箭头 17"/>
              <p:cNvSpPr/>
              <p:nvPr/>
            </p:nvSpPr>
            <p:spPr bwMode="auto">
              <a:xfrm>
                <a:off x="2771800" y="4929004"/>
                <a:ext cx="357595" cy="288032"/>
              </a:xfrm>
              <a:prstGeom prst="lef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grpSp>
        <p:grpSp>
          <p:nvGrpSpPr>
            <p:cNvPr id="25" name="组合 24"/>
            <p:cNvGrpSpPr/>
            <p:nvPr/>
          </p:nvGrpSpPr>
          <p:grpSpPr>
            <a:xfrm>
              <a:off x="2517317" y="3861048"/>
              <a:ext cx="2486731" cy="564749"/>
              <a:chOff x="2517317" y="3887116"/>
              <a:chExt cx="2486731" cy="694009"/>
            </a:xfrm>
          </p:grpSpPr>
          <p:sp>
            <p:nvSpPr>
              <p:cNvPr id="20" name="圆角矩形 19"/>
              <p:cNvSpPr/>
              <p:nvPr/>
            </p:nvSpPr>
            <p:spPr bwMode="auto">
              <a:xfrm>
                <a:off x="2517317" y="3887116"/>
                <a:ext cx="2486731" cy="69400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pitchFamily="34" charset="0"/>
                  </a:rPr>
                  <a:t>           </a:t>
                </a:r>
                <a:r>
                  <a:rPr kumimoji="0" lang="en-US" altLang="zh-CN" sz="1800" b="1" i="0" u="none" strike="noStrike" cap="none" normalizeH="0" baseline="0" dirty="0" err="1" smtClean="0">
                    <a:ln>
                      <a:noFill/>
                    </a:ln>
                    <a:solidFill>
                      <a:schemeClr val="tx1"/>
                    </a:solidFill>
                    <a:effectLst/>
                    <a:latin typeface="Arial" pitchFamily="34" charset="0"/>
                  </a:rPr>
                  <a:t>InvokeService</a:t>
                </a:r>
                <a:endParaRPr kumimoji="0" lang="zh-CN" altLang="en-US" sz="1800" b="1" i="0" u="none" strike="noStrike" cap="none" normalizeH="0" baseline="0" dirty="0" smtClean="0">
                  <a:ln>
                    <a:noFill/>
                  </a:ln>
                  <a:solidFill>
                    <a:schemeClr val="tx1"/>
                  </a:solidFill>
                  <a:effectLst/>
                  <a:latin typeface="Arial" pitchFamily="34" charset="0"/>
                </a:endParaRPr>
              </a:p>
            </p:txBody>
          </p:sp>
          <p:sp>
            <p:nvSpPr>
              <p:cNvPr id="22" name="右箭头 21"/>
              <p:cNvSpPr/>
              <p:nvPr/>
            </p:nvSpPr>
            <p:spPr bwMode="auto">
              <a:xfrm>
                <a:off x="2838173" y="3995155"/>
                <a:ext cx="360784" cy="261443"/>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
            <p:nvSpPr>
              <p:cNvPr id="23" name="左箭头 22"/>
              <p:cNvSpPr/>
              <p:nvPr/>
            </p:nvSpPr>
            <p:spPr bwMode="auto">
              <a:xfrm>
                <a:off x="2699793" y="4194249"/>
                <a:ext cx="429602" cy="314378"/>
              </a:xfrm>
              <a:prstGeom prst="lef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grpSp>
        <p:grpSp>
          <p:nvGrpSpPr>
            <p:cNvPr id="50" name="组合 49"/>
            <p:cNvGrpSpPr/>
            <p:nvPr/>
          </p:nvGrpSpPr>
          <p:grpSpPr>
            <a:xfrm>
              <a:off x="3636640" y="5517232"/>
              <a:ext cx="287288" cy="287288"/>
              <a:chOff x="3636640" y="5517232"/>
              <a:chExt cx="287288" cy="287288"/>
            </a:xfrm>
          </p:grpSpPr>
          <p:sp>
            <p:nvSpPr>
              <p:cNvPr id="26" name="椭圆 25"/>
              <p:cNvSpPr/>
              <p:nvPr/>
            </p:nvSpPr>
            <p:spPr bwMode="auto">
              <a:xfrm>
                <a:off x="3636640" y="5517232"/>
                <a:ext cx="287288" cy="28728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
            <p:nvSpPr>
              <p:cNvPr id="27" name="椭圆 26"/>
              <p:cNvSpPr/>
              <p:nvPr/>
            </p:nvSpPr>
            <p:spPr bwMode="auto">
              <a:xfrm>
                <a:off x="3708276" y="5588868"/>
                <a:ext cx="144016" cy="14401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grpSp>
        <p:cxnSp>
          <p:nvCxnSpPr>
            <p:cNvPr id="29" name="直接箭头连接符 28"/>
            <p:cNvCxnSpPr>
              <a:endCxn id="9" idx="2"/>
            </p:cNvCxnSpPr>
            <p:nvPr/>
          </p:nvCxnSpPr>
          <p:spPr bwMode="auto">
            <a:xfrm>
              <a:off x="1331640" y="2703199"/>
              <a:ext cx="2285398" cy="6093"/>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32" name="直接箭头连接符 31"/>
            <p:cNvCxnSpPr>
              <a:stCxn id="26" idx="2"/>
            </p:cNvCxnSpPr>
            <p:nvPr/>
          </p:nvCxnSpPr>
          <p:spPr bwMode="auto">
            <a:xfrm flipH="1">
              <a:off x="1331640" y="5660876"/>
              <a:ext cx="2305000" cy="0"/>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p:cNvCxnSpPr>
              <a:stCxn id="9" idx="4"/>
              <a:endCxn id="10" idx="0"/>
            </p:cNvCxnSpPr>
            <p:nvPr/>
          </p:nvCxnSpPr>
          <p:spPr bwMode="auto">
            <a:xfrm>
              <a:off x="3760682" y="2852936"/>
              <a:ext cx="1" cy="143766"/>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36" name="直接箭头连接符 35"/>
            <p:cNvCxnSpPr>
              <a:stCxn id="10" idx="2"/>
              <a:endCxn id="20" idx="0"/>
            </p:cNvCxnSpPr>
            <p:nvPr/>
          </p:nvCxnSpPr>
          <p:spPr bwMode="auto">
            <a:xfrm>
              <a:off x="3760683" y="3464260"/>
              <a:ext cx="0" cy="396788"/>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38" name="直接箭头连接符 37"/>
            <p:cNvCxnSpPr>
              <a:endCxn id="15" idx="0"/>
            </p:cNvCxnSpPr>
            <p:nvPr/>
          </p:nvCxnSpPr>
          <p:spPr bwMode="auto">
            <a:xfrm>
              <a:off x="3760682" y="4425797"/>
              <a:ext cx="1" cy="443363"/>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40" name="直接箭头连接符 39"/>
            <p:cNvCxnSpPr>
              <a:stCxn id="15" idx="2"/>
              <a:endCxn id="26" idx="0"/>
            </p:cNvCxnSpPr>
            <p:nvPr/>
          </p:nvCxnSpPr>
          <p:spPr bwMode="auto">
            <a:xfrm>
              <a:off x="3760683" y="5301208"/>
              <a:ext cx="19601" cy="216024"/>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
          <p:nvSpPr>
            <p:cNvPr id="41" name="圆角矩形 40"/>
            <p:cNvSpPr/>
            <p:nvPr/>
          </p:nvSpPr>
          <p:spPr bwMode="auto">
            <a:xfrm>
              <a:off x="5817815" y="3750207"/>
              <a:ext cx="1656184" cy="78643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pitchFamily="34" charset="0"/>
                </a:rPr>
                <a:t>WebService</a:t>
              </a:r>
              <a:endParaRPr kumimoji="0" lang="zh-CN" altLang="en-US" sz="1800" b="1" i="0" u="none" strike="noStrike" cap="none" normalizeH="0" baseline="0" dirty="0" smtClean="0">
                <a:ln>
                  <a:noFill/>
                </a:ln>
                <a:solidFill>
                  <a:schemeClr val="tx1"/>
                </a:solidFill>
                <a:effectLst/>
                <a:latin typeface="Arial" pitchFamily="34" charset="0"/>
              </a:endParaRPr>
            </a:p>
          </p:txBody>
        </p:sp>
        <p:cxnSp>
          <p:nvCxnSpPr>
            <p:cNvPr id="43" name="直接箭头连接符 42"/>
            <p:cNvCxnSpPr>
              <a:stCxn id="8" idx="3"/>
            </p:cNvCxnSpPr>
            <p:nvPr/>
          </p:nvCxnSpPr>
          <p:spPr bwMode="auto">
            <a:xfrm>
              <a:off x="5220071" y="3987062"/>
              <a:ext cx="597744" cy="0"/>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46" name="直接箭头连接符 45"/>
            <p:cNvCxnSpPr/>
            <p:nvPr/>
          </p:nvCxnSpPr>
          <p:spPr bwMode="auto">
            <a:xfrm flipH="1">
              <a:off x="5220071" y="4366802"/>
              <a:ext cx="597744" cy="0"/>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sp>
          <p:nvSpPr>
            <p:cNvPr id="47" name="文本框 46"/>
            <p:cNvSpPr txBox="1"/>
            <p:nvPr/>
          </p:nvSpPr>
          <p:spPr>
            <a:xfrm>
              <a:off x="1259632" y="2353688"/>
              <a:ext cx="1243365" cy="369332"/>
            </a:xfrm>
            <a:prstGeom prst="rect">
              <a:avLst/>
            </a:prstGeom>
            <a:noFill/>
          </p:spPr>
          <p:txBody>
            <a:bodyPr wrap="square" rtlCol="0">
              <a:spAutoFit/>
            </a:bodyPr>
            <a:lstStyle/>
            <a:p>
              <a:r>
                <a:rPr lang="zh-CN" altLang="en-US" dirty="0" smtClean="0"/>
                <a:t>发送消息</a:t>
              </a:r>
              <a:endParaRPr lang="zh-CN" altLang="en-US" dirty="0"/>
            </a:p>
          </p:txBody>
        </p:sp>
        <p:sp>
          <p:nvSpPr>
            <p:cNvPr id="48" name="文本框 47"/>
            <p:cNvSpPr txBox="1"/>
            <p:nvPr/>
          </p:nvSpPr>
          <p:spPr>
            <a:xfrm>
              <a:off x="1301705" y="5205205"/>
              <a:ext cx="1243365" cy="369332"/>
            </a:xfrm>
            <a:prstGeom prst="rect">
              <a:avLst/>
            </a:prstGeom>
            <a:noFill/>
          </p:spPr>
          <p:txBody>
            <a:bodyPr wrap="square" rtlCol="0">
              <a:spAutoFit/>
            </a:bodyPr>
            <a:lstStyle/>
            <a:p>
              <a:r>
                <a:rPr lang="zh-CN" altLang="en-US" dirty="0"/>
                <a:t>返回</a:t>
              </a:r>
              <a:r>
                <a:rPr lang="zh-CN" altLang="en-US" dirty="0" smtClean="0"/>
                <a:t>消息</a:t>
              </a:r>
              <a:endParaRPr lang="zh-CN" altLang="en-US" dirty="0"/>
            </a:p>
          </p:txBody>
        </p:sp>
      </p:grpSp>
    </p:spTree>
    <p:extLst>
      <p:ext uri="{BB962C8B-B14F-4D97-AF65-F5344CB8AC3E}">
        <p14:creationId xmlns:p14="http://schemas.microsoft.com/office/powerpoint/2010/main" val="1750393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BPEL</a:t>
            </a:r>
            <a:r>
              <a:rPr lang="zh-CN" altLang="en-US" dirty="0">
                <a:latin typeface="Verdana" pitchFamily="34" charset="0"/>
                <a:ea typeface="宋体" pitchFamily="2" charset="-122"/>
              </a:rPr>
              <a:t>示例</a:t>
            </a:r>
          </a:p>
        </p:txBody>
      </p:sp>
      <p:sp>
        <p:nvSpPr>
          <p:cNvPr id="9" name="TextBox 8"/>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smtClean="0">
                <a:latin typeface="Verdana" pitchFamily="34" charset="0"/>
              </a:rPr>
              <a:t>BPEL</a:t>
            </a:r>
            <a:r>
              <a:rPr lang="zh-CN" altLang="en-US" sz="2400" dirty="0" smtClean="0">
                <a:latin typeface="Verdana" pitchFamily="34" charset="0"/>
              </a:rPr>
              <a:t>程序示例</a:t>
            </a:r>
            <a:r>
              <a:rPr lang="en-US" altLang="zh-CN" sz="2400" dirty="0">
                <a:latin typeface="Verdana" pitchFamily="34" charset="0"/>
              </a:rPr>
              <a:t>——</a:t>
            </a:r>
            <a:r>
              <a:rPr lang="en-US" altLang="zh-CN" sz="2400" dirty="0" err="1" smtClean="0">
                <a:latin typeface="Verdana" pitchFamily="34" charset="0"/>
              </a:rPr>
              <a:t>CaculatorProcess.bpel</a:t>
            </a:r>
            <a:endParaRPr lang="en-US" altLang="zh-CN" sz="2400" dirty="0">
              <a:latin typeface="Verdana" pitchFamily="34" charset="0"/>
            </a:endParaRPr>
          </a:p>
        </p:txBody>
      </p:sp>
      <p:sp>
        <p:nvSpPr>
          <p:cNvPr id="12" name="灯片编号占位符 6"/>
          <p:cNvSpPr>
            <a:spLocks noGrp="1"/>
          </p:cNvSpPr>
          <p:nvPr>
            <p:ph type="sldNum" sz="quarter" idx="10"/>
          </p:nvPr>
        </p:nvSpPr>
        <p:spPr>
          <a:xfrm>
            <a:off x="3276600" y="6480175"/>
            <a:ext cx="2133600" cy="292100"/>
          </a:xfrm>
        </p:spPr>
        <p:txBody>
          <a:bodyPr/>
          <a:lstStyle/>
          <a:p>
            <a:pPr>
              <a:defRPr/>
            </a:pPr>
            <a:r>
              <a:rPr lang="en-US" altLang="zh-CN" dirty="0" smtClean="0"/>
              <a:t>13</a:t>
            </a:r>
            <a:endParaRPr lang="en-US" altLang="zh-CN" dirty="0"/>
          </a:p>
        </p:txBody>
      </p:sp>
      <p:sp>
        <p:nvSpPr>
          <p:cNvPr id="13" name="矩形 12"/>
          <p:cNvSpPr/>
          <p:nvPr/>
        </p:nvSpPr>
        <p:spPr>
          <a:xfrm>
            <a:off x="456406" y="1511002"/>
            <a:ext cx="8220050" cy="1077218"/>
          </a:xfrm>
          <a:prstGeom prst="rect">
            <a:avLst/>
          </a:prstGeom>
        </p:spPr>
        <p:txBody>
          <a:bodyPr wrap="square">
            <a:spAutoFit/>
          </a:bodyPr>
          <a:lstStyle/>
          <a:p>
            <a:pPr>
              <a:spcBef>
                <a:spcPts val="0"/>
              </a:spcBef>
              <a:spcAft>
                <a:spcPts val="1200"/>
              </a:spcAft>
            </a:pPr>
            <a:r>
              <a:rPr lang="en-US" altLang="zh-CN" dirty="0" err="1" smtClean="0">
                <a:solidFill>
                  <a:schemeClr val="tx2"/>
                </a:solidFill>
              </a:rPr>
              <a:t>CaculatorProcess.bpel</a:t>
            </a:r>
            <a:r>
              <a:rPr lang="zh-CN" altLang="en-US" dirty="0" smtClean="0">
                <a:solidFill>
                  <a:schemeClr val="tx2"/>
                </a:solidFill>
              </a:rPr>
              <a:t>是一个计算加、减法的</a:t>
            </a:r>
            <a:r>
              <a:rPr lang="en-US" altLang="zh-CN" dirty="0" smtClean="0">
                <a:solidFill>
                  <a:schemeClr val="tx2"/>
                </a:solidFill>
              </a:rPr>
              <a:t>BPEL</a:t>
            </a:r>
            <a:r>
              <a:rPr lang="zh-CN" altLang="en-US" dirty="0" smtClean="0">
                <a:solidFill>
                  <a:schemeClr val="tx2"/>
                </a:solidFill>
              </a:rPr>
              <a:t>例子，涉及</a:t>
            </a:r>
            <a:r>
              <a:rPr lang="en-US" altLang="zh-CN" dirty="0" smtClean="0">
                <a:solidFill>
                  <a:schemeClr val="tx2"/>
                </a:solidFill>
              </a:rPr>
              <a:t>2</a:t>
            </a:r>
            <a:r>
              <a:rPr lang="zh-CN" altLang="en-US" dirty="0" smtClean="0">
                <a:solidFill>
                  <a:schemeClr val="tx2"/>
                </a:solidFill>
              </a:rPr>
              <a:t>个</a:t>
            </a:r>
            <a:r>
              <a:rPr lang="en-US" altLang="zh-CN" dirty="0" smtClean="0">
                <a:solidFill>
                  <a:schemeClr val="tx2"/>
                </a:solidFill>
              </a:rPr>
              <a:t>Web</a:t>
            </a:r>
            <a:r>
              <a:rPr lang="zh-CN" altLang="en-US" dirty="0" smtClean="0">
                <a:solidFill>
                  <a:schemeClr val="tx2"/>
                </a:solidFill>
              </a:rPr>
              <a:t>服务。</a:t>
            </a:r>
            <a:endParaRPr lang="en-US" altLang="zh-CN" dirty="0">
              <a:solidFill>
                <a:schemeClr val="tx2"/>
              </a:solidFill>
            </a:endParaRPr>
          </a:p>
          <a:p>
            <a:pPr>
              <a:spcBef>
                <a:spcPts val="0"/>
              </a:spcBef>
              <a:spcAft>
                <a:spcPts val="0"/>
              </a:spcAft>
            </a:pPr>
            <a:r>
              <a:rPr lang="zh-CN" altLang="en-US" dirty="0" smtClean="0">
                <a:solidFill>
                  <a:schemeClr val="tx2"/>
                </a:solidFill>
              </a:rPr>
              <a:t>根据输入的参数值及计算类型（加或减），调用相应的</a:t>
            </a:r>
            <a:r>
              <a:rPr lang="en-US" altLang="zh-CN" dirty="0" smtClean="0">
                <a:solidFill>
                  <a:schemeClr val="tx2"/>
                </a:solidFill>
              </a:rPr>
              <a:t>Web</a:t>
            </a:r>
            <a:r>
              <a:rPr lang="zh-CN" altLang="en-US" dirty="0" smtClean="0">
                <a:solidFill>
                  <a:schemeClr val="tx2"/>
                </a:solidFill>
              </a:rPr>
              <a:t>服务进行计算，返回计算结果。</a:t>
            </a:r>
            <a:endParaRPr lang="en-US" altLang="zh-CN" dirty="0" smtClean="0">
              <a:solidFill>
                <a:schemeClr val="tx2"/>
              </a:solidFill>
            </a:endParaRPr>
          </a:p>
        </p:txBody>
      </p:sp>
      <p:pic>
        <p:nvPicPr>
          <p:cNvPr id="3" name="图片 2"/>
          <p:cNvPicPr>
            <a:picLocks noChangeAspect="1"/>
          </p:cNvPicPr>
          <p:nvPr/>
        </p:nvPicPr>
        <p:blipFill>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987824" y="2348880"/>
            <a:ext cx="3406060" cy="3903405"/>
          </a:xfrm>
          <a:prstGeom prst="rect">
            <a:avLst/>
          </a:prstGeom>
        </p:spPr>
      </p:pic>
    </p:spTree>
    <p:extLst>
      <p:ext uri="{BB962C8B-B14F-4D97-AF65-F5344CB8AC3E}">
        <p14:creationId xmlns:p14="http://schemas.microsoft.com/office/powerpoint/2010/main" val="1452117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r>
              <a:rPr lang="en-US" altLang="zh-CN" dirty="0" smtClean="0"/>
              <a:t>14</a:t>
            </a:r>
            <a:endParaRPr lang="en-US" altLang="zh-CN" dirty="0"/>
          </a:p>
        </p:txBody>
      </p:sp>
      <p:sp>
        <p:nvSpPr>
          <p:cNvPr id="5" name="矩形 4"/>
          <p:cNvSpPr/>
          <p:nvPr/>
        </p:nvSpPr>
        <p:spPr>
          <a:xfrm>
            <a:off x="232244" y="1286854"/>
            <a:ext cx="5851924" cy="492443"/>
          </a:xfrm>
          <a:prstGeom prst="rect">
            <a:avLst/>
          </a:prstGeom>
        </p:spPr>
        <p:txBody>
          <a:bodyPr wrap="square">
            <a:spAutoFit/>
          </a:bodyPr>
          <a:lstStyle/>
          <a:p>
            <a:pPr>
              <a:lnSpc>
                <a:spcPct val="130000"/>
              </a:lnSpc>
              <a:spcBef>
                <a:spcPts val="0"/>
              </a:spcBef>
              <a:spcAft>
                <a:spcPts val="600"/>
              </a:spcAft>
            </a:pPr>
            <a:r>
              <a:rPr lang="zh-CN" altLang="en-US" sz="2000" dirty="0" smtClean="0">
                <a:solidFill>
                  <a:schemeClr val="tx2"/>
                </a:solidFill>
              </a:rPr>
              <a:t>涉及的</a:t>
            </a:r>
            <a:r>
              <a:rPr lang="en-US" altLang="zh-CN" sz="2000" dirty="0" smtClean="0">
                <a:solidFill>
                  <a:schemeClr val="tx2"/>
                </a:solidFill>
              </a:rPr>
              <a:t>Web</a:t>
            </a:r>
            <a:r>
              <a:rPr lang="zh-CN" altLang="en-US" sz="2000" dirty="0" smtClean="0">
                <a:solidFill>
                  <a:schemeClr val="tx2"/>
                </a:solidFill>
              </a:rPr>
              <a:t>服务及相应的</a:t>
            </a:r>
            <a:r>
              <a:rPr lang="en-US" altLang="zh-CN" sz="2000" dirty="0" smtClean="0">
                <a:solidFill>
                  <a:schemeClr val="tx2"/>
                </a:solidFill>
              </a:rPr>
              <a:t>WSDL</a:t>
            </a:r>
            <a:r>
              <a:rPr lang="zh-CN" altLang="en-US" sz="2000" dirty="0" smtClean="0">
                <a:solidFill>
                  <a:schemeClr val="tx2"/>
                </a:solidFill>
              </a:rPr>
              <a:t>主要内容如下：</a:t>
            </a:r>
            <a:endParaRPr lang="en-US" altLang="zh-CN" sz="2000" dirty="0" smtClean="0">
              <a:solidFill>
                <a:schemeClr val="tx2"/>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942909780"/>
              </p:ext>
            </p:extLst>
          </p:nvPr>
        </p:nvGraphicFramePr>
        <p:xfrm>
          <a:off x="45655" y="1988840"/>
          <a:ext cx="9087114" cy="2793064"/>
        </p:xfrm>
        <a:graphic>
          <a:graphicData uri="http://schemas.openxmlformats.org/drawingml/2006/table">
            <a:tbl>
              <a:tblPr firstRow="1" bandRow="1">
                <a:tableStyleId>{21E4AEA4-8DFA-4A89-87EB-49C32662AFE0}</a:tableStyleId>
              </a:tblPr>
              <a:tblGrid>
                <a:gridCol w="1285985">
                  <a:extLst>
                    <a:ext uri="{9D8B030D-6E8A-4147-A177-3AD203B41FA5}">
                      <a16:colId xmlns:a16="http://schemas.microsoft.com/office/drawing/2014/main" val="1712733709"/>
                    </a:ext>
                  </a:extLst>
                </a:gridCol>
                <a:gridCol w="1512168">
                  <a:extLst>
                    <a:ext uri="{9D8B030D-6E8A-4147-A177-3AD203B41FA5}">
                      <a16:colId xmlns:a16="http://schemas.microsoft.com/office/drawing/2014/main" val="1394162296"/>
                    </a:ext>
                  </a:extLst>
                </a:gridCol>
                <a:gridCol w="1584176">
                  <a:extLst>
                    <a:ext uri="{9D8B030D-6E8A-4147-A177-3AD203B41FA5}">
                      <a16:colId xmlns:a16="http://schemas.microsoft.com/office/drawing/2014/main" val="21140473"/>
                    </a:ext>
                  </a:extLst>
                </a:gridCol>
                <a:gridCol w="1008112">
                  <a:extLst>
                    <a:ext uri="{9D8B030D-6E8A-4147-A177-3AD203B41FA5}">
                      <a16:colId xmlns:a16="http://schemas.microsoft.com/office/drawing/2014/main" val="1066563575"/>
                    </a:ext>
                  </a:extLst>
                </a:gridCol>
                <a:gridCol w="1944216">
                  <a:extLst>
                    <a:ext uri="{9D8B030D-6E8A-4147-A177-3AD203B41FA5}">
                      <a16:colId xmlns:a16="http://schemas.microsoft.com/office/drawing/2014/main" val="2354355373"/>
                    </a:ext>
                  </a:extLst>
                </a:gridCol>
                <a:gridCol w="1752457">
                  <a:extLst>
                    <a:ext uri="{9D8B030D-6E8A-4147-A177-3AD203B41FA5}">
                      <a16:colId xmlns:a16="http://schemas.microsoft.com/office/drawing/2014/main" val="3805698618"/>
                    </a:ext>
                  </a:extLst>
                </a:gridCol>
              </a:tblGrid>
              <a:tr h="289788">
                <a:tc>
                  <a:txBody>
                    <a:bodyPr/>
                    <a:lstStyle/>
                    <a:p>
                      <a:pPr algn="ctr"/>
                      <a:r>
                        <a:rPr lang="zh-CN" altLang="en-US" sz="1400" dirty="0" smtClean="0"/>
                        <a:t>服务名称</a:t>
                      </a:r>
                      <a:r>
                        <a:rPr lang="en-US" altLang="zh-CN" sz="1400" dirty="0" smtClean="0"/>
                        <a:t>                  </a:t>
                      </a:r>
                    </a:p>
                  </a:txBody>
                  <a:tcPr anchor="ctr"/>
                </a:tc>
                <a:tc>
                  <a:txBody>
                    <a:bodyPr/>
                    <a:lstStyle/>
                    <a:p>
                      <a:pPr algn="ctr"/>
                      <a:r>
                        <a:rPr lang="en-US" altLang="zh-CN" sz="1400" dirty="0" smtClean="0"/>
                        <a:t>WSDL</a:t>
                      </a:r>
                    </a:p>
                  </a:txBody>
                  <a:tcPr anchor="ctr"/>
                </a:tc>
                <a:tc>
                  <a:txBody>
                    <a:bodyPr/>
                    <a:lstStyle/>
                    <a:p>
                      <a:pPr algn="ctr"/>
                      <a:r>
                        <a:rPr lang="en-US" altLang="zh-CN" sz="1400" dirty="0" err="1" smtClean="0"/>
                        <a:t>portType</a:t>
                      </a:r>
                      <a:r>
                        <a:rPr lang="en-US" altLang="zh-CN" sz="1400" dirty="0" smtClean="0"/>
                        <a:t>(name)</a:t>
                      </a:r>
                      <a:endParaRPr lang="zh-CN" altLang="en-US" sz="1400" dirty="0"/>
                    </a:p>
                  </a:txBody>
                  <a:tcPr anchor="ctr"/>
                </a:tc>
                <a:tc>
                  <a:txBody>
                    <a:bodyPr/>
                    <a:lstStyle/>
                    <a:p>
                      <a:pPr algn="ctr"/>
                      <a:r>
                        <a:rPr lang="en-US" altLang="zh-CN" sz="1400" dirty="0" smtClean="0"/>
                        <a:t>operation</a:t>
                      </a:r>
                      <a:endParaRPr lang="zh-CN" altLang="en-US" sz="1400" dirty="0"/>
                    </a:p>
                  </a:txBody>
                  <a:tcPr anchor="ctr"/>
                </a:tc>
                <a:tc>
                  <a:txBody>
                    <a:bodyPr/>
                    <a:lstStyle/>
                    <a:p>
                      <a:pPr algn="ctr"/>
                      <a:r>
                        <a:rPr lang="en-US" altLang="zh-CN" sz="1400" dirty="0" smtClean="0"/>
                        <a:t>input</a:t>
                      </a:r>
                      <a:endParaRPr lang="zh-CN" altLang="en-US" sz="1400" dirty="0"/>
                    </a:p>
                  </a:txBody>
                  <a:tcPr anchor="ctr"/>
                </a:tc>
                <a:tc>
                  <a:txBody>
                    <a:bodyPr/>
                    <a:lstStyle/>
                    <a:p>
                      <a:pPr algn="ctr"/>
                      <a:r>
                        <a:rPr lang="en-US" altLang="zh-CN" sz="1400" dirty="0" smtClean="0"/>
                        <a:t>output</a:t>
                      </a:r>
                      <a:endParaRPr lang="zh-CN" altLang="en-US" sz="1400" dirty="0"/>
                    </a:p>
                  </a:txBody>
                  <a:tcPr anchor="ctr"/>
                </a:tc>
                <a:extLst>
                  <a:ext uri="{0D108BD9-81ED-4DB2-BD59-A6C34878D82A}">
                    <a16:rowId xmlns:a16="http://schemas.microsoft.com/office/drawing/2014/main" val="2424404833"/>
                  </a:ext>
                </a:extLst>
              </a:tr>
              <a:tr h="695492">
                <a:tc>
                  <a:txBody>
                    <a:bodyPr/>
                    <a:lstStyle/>
                    <a:p>
                      <a:pPr algn="ctr"/>
                      <a:r>
                        <a:rPr lang="en-US" altLang="zh-CN" sz="1400" dirty="0" err="1" smtClean="0"/>
                        <a:t>AddService</a:t>
                      </a:r>
                      <a:r>
                        <a:rPr lang="zh-CN" altLang="en-US" sz="1400" dirty="0" smtClean="0"/>
                        <a:t>（加法）</a:t>
                      </a:r>
                      <a:endParaRPr lang="en-US" altLang="zh-CN" sz="14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err="1" smtClean="0"/>
                        <a:t>AddService.wsdl</a:t>
                      </a:r>
                      <a:endParaRPr lang="en-US" altLang="zh-CN" sz="1400" dirty="0" smtClean="0"/>
                    </a:p>
                    <a:p>
                      <a:pPr algn="ctr"/>
                      <a:endParaRPr lang="en-US" altLang="zh-CN" sz="1400" dirty="0" smtClean="0"/>
                    </a:p>
                  </a:txBody>
                  <a:tcPr anchor="ctr"/>
                </a:tc>
                <a:tc>
                  <a:txBody>
                    <a:bodyPr/>
                    <a:lstStyle/>
                    <a:p>
                      <a:pPr algn="ctr"/>
                      <a:r>
                        <a:rPr lang="en-US" altLang="zh-CN" sz="1400" dirty="0" err="1" smtClean="0"/>
                        <a:t>AddService</a:t>
                      </a:r>
                      <a:endParaRPr lang="zh-CN" altLang="en-US" sz="1400" dirty="0"/>
                    </a:p>
                  </a:txBody>
                  <a:tcPr anchor="ctr"/>
                </a:tc>
                <a:tc>
                  <a:txBody>
                    <a:bodyPr/>
                    <a:lstStyle/>
                    <a:p>
                      <a:pPr algn="ctr"/>
                      <a:r>
                        <a:rPr lang="en-US" altLang="zh-CN" sz="1400" dirty="0" smtClean="0"/>
                        <a:t>add</a:t>
                      </a:r>
                      <a:endParaRPr lang="zh-CN" altLang="en-US" sz="1400" dirty="0"/>
                    </a:p>
                  </a:txBody>
                  <a:tcPr anchor="ctr"/>
                </a:tc>
                <a:tc>
                  <a:txBody>
                    <a:bodyPr/>
                    <a:lstStyle/>
                    <a:p>
                      <a:pPr algn="ctr"/>
                      <a:r>
                        <a:rPr lang="en-US" altLang="zh-CN" sz="1400" dirty="0" err="1" smtClean="0"/>
                        <a:t>addRequest</a:t>
                      </a:r>
                      <a:r>
                        <a:rPr lang="zh-CN" altLang="en-US" sz="1400" dirty="0" smtClean="0"/>
                        <a:t>（</a:t>
                      </a:r>
                      <a:r>
                        <a:rPr lang="en-US" altLang="zh-CN" sz="1400" dirty="0" smtClean="0"/>
                        <a:t>a1,</a:t>
                      </a:r>
                      <a:r>
                        <a:rPr lang="en-US" altLang="zh-CN" sz="1400" baseline="0" dirty="0" smtClean="0"/>
                        <a:t> a2</a:t>
                      </a:r>
                      <a:r>
                        <a:rPr lang="zh-CN" altLang="en-US" sz="1400" dirty="0" smtClean="0"/>
                        <a:t>）</a:t>
                      </a:r>
                    </a:p>
                  </a:txBody>
                  <a:tcPr anchor="ctr"/>
                </a:tc>
                <a:tc>
                  <a:txBody>
                    <a:bodyPr/>
                    <a:lstStyle/>
                    <a:p>
                      <a:pPr algn="ctr"/>
                      <a:r>
                        <a:rPr lang="en-US" altLang="zh-CN" sz="1400" dirty="0" err="1" smtClean="0"/>
                        <a:t>SubServicee</a:t>
                      </a:r>
                      <a:r>
                        <a:rPr lang="zh-CN" altLang="en-US" sz="1400" dirty="0" smtClean="0"/>
                        <a:t>（</a:t>
                      </a:r>
                      <a:r>
                        <a:rPr lang="en-US" altLang="zh-CN" sz="1400" dirty="0" err="1" smtClean="0"/>
                        <a:t>addReturn</a:t>
                      </a:r>
                      <a:r>
                        <a:rPr lang="zh-CN" altLang="en-US" sz="1400" dirty="0" smtClean="0"/>
                        <a:t>）</a:t>
                      </a:r>
                    </a:p>
                  </a:txBody>
                  <a:tcPr anchor="ctr"/>
                </a:tc>
                <a:extLst>
                  <a:ext uri="{0D108BD9-81ED-4DB2-BD59-A6C34878D82A}">
                    <a16:rowId xmlns:a16="http://schemas.microsoft.com/office/drawing/2014/main" val="1549621667"/>
                  </a:ext>
                </a:extLst>
              </a:tr>
              <a:tr h="695492">
                <a:tc>
                  <a:txBody>
                    <a:bodyPr/>
                    <a:lstStyle/>
                    <a:p>
                      <a:pPr algn="ctr"/>
                      <a:r>
                        <a:rPr lang="en-US" altLang="zh-CN" sz="1400" dirty="0" err="1" smtClean="0"/>
                        <a:t>SubService</a:t>
                      </a:r>
                      <a:r>
                        <a:rPr lang="zh-CN" altLang="en-US" sz="1400" dirty="0" smtClean="0"/>
                        <a:t>（减法）</a:t>
                      </a:r>
                      <a:endParaRPr lang="en-US" altLang="zh-CN" sz="14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err="1" smtClean="0"/>
                        <a:t>SubService.wsdl</a:t>
                      </a:r>
                      <a:endParaRPr lang="en-US" altLang="zh-CN" sz="1400" dirty="0" smtClean="0"/>
                    </a:p>
                    <a:p>
                      <a:pPr algn="ctr"/>
                      <a:endParaRPr lang="en-US" altLang="zh-CN" sz="1400" dirty="0" smtClean="0"/>
                    </a:p>
                  </a:txBody>
                  <a:tcPr anchor="ctr"/>
                </a:tc>
                <a:tc>
                  <a:txBody>
                    <a:bodyPr/>
                    <a:lstStyle/>
                    <a:p>
                      <a:pPr algn="ctr"/>
                      <a:r>
                        <a:rPr lang="en-US" altLang="zh-CN" sz="1400" dirty="0" err="1" smtClean="0"/>
                        <a:t>SubService</a:t>
                      </a:r>
                      <a:endParaRPr lang="zh-CN" altLang="en-US" sz="1400" dirty="0"/>
                    </a:p>
                  </a:txBody>
                  <a:tcPr anchor="ctr"/>
                </a:tc>
                <a:tc>
                  <a:txBody>
                    <a:bodyPr/>
                    <a:lstStyle/>
                    <a:p>
                      <a:pPr algn="ctr"/>
                      <a:r>
                        <a:rPr lang="en-US" altLang="zh-CN" sz="1400" dirty="0" smtClean="0"/>
                        <a:t>sub</a:t>
                      </a:r>
                      <a:endParaRPr lang="zh-CN" altLang="en-US" sz="1400" dirty="0"/>
                    </a:p>
                  </a:txBody>
                  <a:tcPr anchor="ctr"/>
                </a:tc>
                <a:tc>
                  <a:txBody>
                    <a:bodyPr/>
                    <a:lstStyle/>
                    <a:p>
                      <a:pPr algn="ctr"/>
                      <a:r>
                        <a:rPr lang="en-US" altLang="zh-CN" sz="1400" dirty="0" err="1" smtClean="0"/>
                        <a:t>subRequest</a:t>
                      </a:r>
                      <a:r>
                        <a:rPr lang="zh-CN" altLang="en-US" sz="1400" dirty="0" smtClean="0"/>
                        <a:t>（</a:t>
                      </a:r>
                      <a:r>
                        <a:rPr lang="en-US" altLang="zh-CN" sz="1400" dirty="0" smtClean="0"/>
                        <a:t>a1, a2</a:t>
                      </a:r>
                      <a:r>
                        <a:rPr lang="zh-CN" altLang="en-US" sz="1400" dirty="0" smtClean="0"/>
                        <a:t>）</a:t>
                      </a:r>
                    </a:p>
                  </a:txBody>
                  <a:tcPr anchor="ctr"/>
                </a:tc>
                <a:tc>
                  <a:txBody>
                    <a:bodyPr/>
                    <a:lstStyle/>
                    <a:p>
                      <a:pPr algn="ctr"/>
                      <a:r>
                        <a:rPr lang="en-US" altLang="zh-CN" sz="1400" dirty="0" err="1" smtClean="0"/>
                        <a:t>subResponse</a:t>
                      </a:r>
                      <a:r>
                        <a:rPr lang="zh-CN" altLang="en-US" sz="1400" dirty="0" smtClean="0"/>
                        <a:t>（</a:t>
                      </a:r>
                      <a:r>
                        <a:rPr lang="en-US" altLang="zh-CN" sz="1400" dirty="0" err="1" smtClean="0"/>
                        <a:t>subReturn</a:t>
                      </a:r>
                      <a:r>
                        <a:rPr lang="zh-CN" altLang="en-US" sz="1400" dirty="0" smtClean="0"/>
                        <a:t>）</a:t>
                      </a:r>
                    </a:p>
                  </a:txBody>
                  <a:tcPr anchor="ctr"/>
                </a:tc>
                <a:extLst>
                  <a:ext uri="{0D108BD9-81ED-4DB2-BD59-A6C34878D82A}">
                    <a16:rowId xmlns:a16="http://schemas.microsoft.com/office/drawing/2014/main" val="4203559092"/>
                  </a:ext>
                </a:extLst>
              </a:tr>
              <a:tr h="365760">
                <a:tc>
                  <a:txBody>
                    <a:bodyPr/>
                    <a:lstStyle/>
                    <a:p>
                      <a:pPr algn="ctr"/>
                      <a:endParaRPr lang="zh-CN" altLang="en-US" sz="1400" dirty="0"/>
                    </a:p>
                  </a:txBody>
                  <a:tcPr anchor="ctr"/>
                </a:tc>
                <a:tc>
                  <a:txBody>
                    <a:bodyPr/>
                    <a:lstStyle/>
                    <a:p>
                      <a:pPr algn="ctr"/>
                      <a:endParaRPr lang="zh-CN" altLang="en-US" sz="1400" dirty="0"/>
                    </a:p>
                  </a:txBody>
                  <a:tcPr anchor="ctr"/>
                </a:tc>
                <a:tc>
                  <a:txBody>
                    <a:bodyPr/>
                    <a:lstStyle/>
                    <a:p>
                      <a:pPr algn="ctr"/>
                      <a:endParaRPr lang="zh-CN" altLang="en-US" sz="1400" dirty="0"/>
                    </a:p>
                  </a:txBody>
                  <a:tcPr anchor="ctr"/>
                </a:tc>
                <a:tc>
                  <a:txBody>
                    <a:bodyPr/>
                    <a:lstStyle/>
                    <a:p>
                      <a:pPr algn="ctr"/>
                      <a:endParaRPr lang="zh-CN" altLang="en-US" sz="1400" dirty="0"/>
                    </a:p>
                  </a:txBody>
                  <a:tcPr anchor="ctr"/>
                </a:tc>
                <a:tc>
                  <a:txBody>
                    <a:bodyPr/>
                    <a:lstStyle/>
                    <a:p>
                      <a:pPr algn="ctr"/>
                      <a:endParaRPr lang="zh-CN" altLang="en-US" sz="1400" dirty="0"/>
                    </a:p>
                  </a:txBody>
                  <a:tcPr anchor="ctr"/>
                </a:tc>
                <a:tc>
                  <a:txBody>
                    <a:bodyPr/>
                    <a:lstStyle/>
                    <a:p>
                      <a:pPr algn="ctr"/>
                      <a:endParaRPr lang="zh-CN" altLang="en-US" sz="1400" dirty="0"/>
                    </a:p>
                  </a:txBody>
                  <a:tcPr anchor="ctr"/>
                </a:tc>
                <a:extLst>
                  <a:ext uri="{0D108BD9-81ED-4DB2-BD59-A6C34878D82A}">
                    <a16:rowId xmlns:a16="http://schemas.microsoft.com/office/drawing/2014/main" val="855881735"/>
                  </a:ext>
                </a:extLst>
              </a:tr>
              <a:tr h="365760">
                <a:tc>
                  <a:txBody>
                    <a:bodyPr/>
                    <a:lstStyle/>
                    <a:p>
                      <a:pPr algn="ctr"/>
                      <a:r>
                        <a:rPr lang="en-US" altLang="zh-CN" sz="1400" dirty="0" err="1" smtClean="0"/>
                        <a:t>CaculatorProcessService</a:t>
                      </a:r>
                      <a:r>
                        <a:rPr lang="zh-CN" altLang="en-US" sz="1400" dirty="0" smtClean="0"/>
                        <a:t>（计算）</a:t>
                      </a:r>
                      <a:endParaRPr lang="zh-CN" altLang="en-US" sz="1400" dirty="0"/>
                    </a:p>
                  </a:txBody>
                  <a:tcPr anchor="ctr"/>
                </a:tc>
                <a:tc>
                  <a:txBody>
                    <a:bodyPr/>
                    <a:lstStyle/>
                    <a:p>
                      <a:pPr algn="ctr"/>
                      <a:r>
                        <a:rPr lang="en-US" altLang="zh-CN" sz="1400" dirty="0" err="1" smtClean="0"/>
                        <a:t>CaculatorProcessArtifacts.wsdl</a:t>
                      </a:r>
                      <a:endParaRPr lang="zh-CN" altLang="en-US" sz="1400" dirty="0"/>
                    </a:p>
                  </a:txBody>
                  <a:tcPr anchor="ctr"/>
                </a:tc>
                <a:tc>
                  <a:txBody>
                    <a:bodyPr/>
                    <a:lstStyle/>
                    <a:p>
                      <a:pPr algn="ctr"/>
                      <a:r>
                        <a:rPr lang="en-US" altLang="zh-CN" sz="1400" dirty="0" err="1" smtClean="0"/>
                        <a:t>CaculatorProcess</a:t>
                      </a:r>
                      <a:endParaRPr lang="zh-CN" altLang="en-US" sz="1400" dirty="0"/>
                    </a:p>
                  </a:txBody>
                  <a:tcPr anchor="ctr"/>
                </a:tc>
                <a:tc>
                  <a:txBody>
                    <a:bodyPr/>
                    <a:lstStyle/>
                    <a:p>
                      <a:pPr algn="ctr"/>
                      <a:r>
                        <a:rPr lang="en-US" altLang="zh-CN" sz="1400" dirty="0" err="1" smtClean="0"/>
                        <a:t>caculator</a:t>
                      </a:r>
                      <a:endParaRPr lang="zh-CN" altLang="en-US" sz="1400" dirty="0"/>
                    </a:p>
                  </a:txBody>
                  <a:tcPr anchor="ctr"/>
                </a:tc>
                <a:tc>
                  <a:txBody>
                    <a:bodyPr/>
                    <a:lstStyle/>
                    <a:p>
                      <a:pPr algn="ctr"/>
                      <a:r>
                        <a:rPr lang="en-US" altLang="zh-CN" sz="1400" dirty="0" err="1" smtClean="0"/>
                        <a:t>CaculatorProcess</a:t>
                      </a:r>
                      <a:endParaRPr lang="en-US" altLang="zh-CN" sz="1400" dirty="0" smtClean="0"/>
                    </a:p>
                    <a:p>
                      <a:pPr algn="ctr"/>
                      <a:r>
                        <a:rPr lang="en-US" altLang="zh-CN" sz="1400" dirty="0" err="1" smtClean="0"/>
                        <a:t>RequestMessage</a:t>
                      </a:r>
                      <a:endParaRPr lang="en-US" altLang="zh-CN" sz="1400" dirty="0" smtClean="0"/>
                    </a:p>
                    <a:p>
                      <a:pPr algn="ctr"/>
                      <a:r>
                        <a:rPr lang="zh-CN" altLang="en-US" sz="1400" dirty="0" smtClean="0"/>
                        <a:t>（</a:t>
                      </a:r>
                      <a:r>
                        <a:rPr lang="en-US" altLang="zh-CN" sz="1400" dirty="0" smtClean="0"/>
                        <a:t>type,</a:t>
                      </a:r>
                      <a:r>
                        <a:rPr lang="en-US" altLang="zh-CN" sz="1400" baseline="0" dirty="0" smtClean="0"/>
                        <a:t> </a:t>
                      </a:r>
                      <a:r>
                        <a:rPr lang="en-US" altLang="zh-CN" sz="1400" dirty="0" smtClean="0"/>
                        <a:t>d1,</a:t>
                      </a:r>
                      <a:r>
                        <a:rPr lang="en-US" altLang="zh-CN" sz="1400" baseline="0" dirty="0" smtClean="0"/>
                        <a:t> </a:t>
                      </a:r>
                      <a:r>
                        <a:rPr lang="en-US" altLang="zh-CN" sz="1400" dirty="0" smtClean="0"/>
                        <a:t>d2</a:t>
                      </a:r>
                      <a:r>
                        <a:rPr lang="zh-CN" altLang="en-US" sz="1400" dirty="0" smtClean="0"/>
                        <a:t>）</a:t>
                      </a:r>
                      <a:endParaRPr lang="zh-CN" altLang="en-US" sz="1400" dirty="0"/>
                    </a:p>
                  </a:txBody>
                  <a:tcPr anchor="ctr"/>
                </a:tc>
                <a:tc>
                  <a:txBody>
                    <a:bodyPr/>
                    <a:lstStyle/>
                    <a:p>
                      <a:pPr algn="ctr"/>
                      <a:r>
                        <a:rPr lang="en-US" altLang="zh-CN" sz="1400" dirty="0" err="1" smtClean="0"/>
                        <a:t>CaculatorProcess</a:t>
                      </a:r>
                      <a:endParaRPr lang="en-US" altLang="zh-CN" sz="1400" dirty="0" smtClean="0"/>
                    </a:p>
                    <a:p>
                      <a:pPr algn="ctr"/>
                      <a:r>
                        <a:rPr lang="en-US" altLang="zh-CN" sz="1400" dirty="0" err="1" smtClean="0"/>
                        <a:t>ResponseMessage</a:t>
                      </a:r>
                      <a:r>
                        <a:rPr lang="zh-CN" altLang="en-US" sz="1400" dirty="0" smtClean="0"/>
                        <a:t>（</a:t>
                      </a:r>
                      <a:r>
                        <a:rPr lang="en-US" altLang="zh-CN" sz="1400" dirty="0" smtClean="0"/>
                        <a:t>result</a:t>
                      </a:r>
                      <a:r>
                        <a:rPr lang="zh-CN" altLang="en-US" sz="1400" dirty="0" smtClean="0"/>
                        <a:t>）</a:t>
                      </a:r>
                      <a:endParaRPr lang="zh-CN" altLang="en-US" sz="1400" dirty="0"/>
                    </a:p>
                  </a:txBody>
                  <a:tcPr anchor="ctr"/>
                </a:tc>
                <a:extLst>
                  <a:ext uri="{0D108BD9-81ED-4DB2-BD59-A6C34878D82A}">
                    <a16:rowId xmlns:a16="http://schemas.microsoft.com/office/drawing/2014/main" val="1889056023"/>
                  </a:ext>
                </a:extLst>
              </a:tr>
            </a:tbl>
          </a:graphicData>
        </a:graphic>
      </p:graphicFrame>
    </p:spTree>
    <p:extLst>
      <p:ext uri="{BB962C8B-B14F-4D97-AF65-F5344CB8AC3E}">
        <p14:creationId xmlns:p14="http://schemas.microsoft.com/office/powerpoint/2010/main" val="35539412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r>
              <a:rPr lang="en-US" altLang="zh-CN" dirty="0" smtClean="0"/>
              <a:t>15</a:t>
            </a:r>
            <a:endParaRPr lang="en-US" altLang="zh-CN" dirty="0"/>
          </a:p>
        </p:txBody>
      </p:sp>
      <p:sp>
        <p:nvSpPr>
          <p:cNvPr id="6" name="矩形 5"/>
          <p:cNvSpPr/>
          <p:nvPr/>
        </p:nvSpPr>
        <p:spPr>
          <a:xfrm>
            <a:off x="165625" y="1052736"/>
            <a:ext cx="5393276" cy="492443"/>
          </a:xfrm>
          <a:prstGeom prst="rect">
            <a:avLst/>
          </a:prstGeom>
        </p:spPr>
        <p:txBody>
          <a:bodyPr wrap="square">
            <a:spAutoFit/>
          </a:bodyPr>
          <a:lstStyle/>
          <a:p>
            <a:pPr>
              <a:lnSpc>
                <a:spcPct val="130000"/>
              </a:lnSpc>
              <a:spcBef>
                <a:spcPts val="600"/>
              </a:spcBef>
              <a:spcAft>
                <a:spcPts val="600"/>
              </a:spcAft>
            </a:pPr>
            <a:r>
              <a:rPr lang="zh-CN" altLang="en-US" sz="2000" dirty="0" smtClean="0">
                <a:solidFill>
                  <a:schemeClr val="tx2"/>
                </a:solidFill>
              </a:rPr>
              <a:t>该</a:t>
            </a:r>
            <a:r>
              <a:rPr lang="en-US" altLang="zh-CN" sz="2000" dirty="0" smtClean="0">
                <a:solidFill>
                  <a:schemeClr val="tx2"/>
                </a:solidFill>
              </a:rPr>
              <a:t>BPEL</a:t>
            </a:r>
            <a:r>
              <a:rPr lang="zh-CN" altLang="en-US" sz="2000" dirty="0" smtClean="0">
                <a:solidFill>
                  <a:schemeClr val="tx2"/>
                </a:solidFill>
              </a:rPr>
              <a:t>流程对应的</a:t>
            </a:r>
            <a:r>
              <a:rPr lang="en-US" altLang="zh-CN" sz="2000" dirty="0" smtClean="0">
                <a:solidFill>
                  <a:schemeClr val="tx2"/>
                </a:solidFill>
              </a:rPr>
              <a:t>WSDL</a:t>
            </a:r>
            <a:r>
              <a:rPr lang="zh-CN" altLang="en-US" sz="2000" dirty="0" smtClean="0">
                <a:solidFill>
                  <a:schemeClr val="tx2"/>
                </a:solidFill>
              </a:rPr>
              <a:t>文件的主要内容：</a:t>
            </a:r>
            <a:endParaRPr lang="en-US" altLang="zh-CN" sz="2000" dirty="0" smtClean="0">
              <a:solidFill>
                <a:schemeClr val="tx2"/>
              </a:solidFill>
            </a:endParaRPr>
          </a:p>
        </p:txBody>
      </p:sp>
      <p:pic>
        <p:nvPicPr>
          <p:cNvPr id="3" name="图片 2"/>
          <p:cNvPicPr>
            <a:picLocks noChangeAspect="1"/>
          </p:cNvPicPr>
          <p:nvPr/>
        </p:nvPicPr>
        <p:blipFill>
          <a:blip r:embed="rId2"/>
          <a:stretch>
            <a:fillRect/>
          </a:stretch>
        </p:blipFill>
        <p:spPr>
          <a:xfrm>
            <a:off x="224930" y="1528238"/>
            <a:ext cx="8733333" cy="990476"/>
          </a:xfrm>
          <a:prstGeom prst="rect">
            <a:avLst/>
          </a:prstGeom>
          <a:ln>
            <a:solidFill>
              <a:srgbClr val="1D528D"/>
            </a:solidFill>
          </a:ln>
        </p:spPr>
      </p:pic>
      <p:pic>
        <p:nvPicPr>
          <p:cNvPr id="5" name="图片 4"/>
          <p:cNvPicPr>
            <a:picLocks noChangeAspect="1"/>
          </p:cNvPicPr>
          <p:nvPr/>
        </p:nvPicPr>
        <p:blipFill>
          <a:blip r:embed="rId3"/>
          <a:stretch>
            <a:fillRect/>
          </a:stretch>
        </p:blipFill>
        <p:spPr>
          <a:xfrm>
            <a:off x="224930" y="2651821"/>
            <a:ext cx="6380952" cy="1200000"/>
          </a:xfrm>
          <a:prstGeom prst="rect">
            <a:avLst/>
          </a:prstGeom>
          <a:ln>
            <a:solidFill>
              <a:srgbClr val="1D528D"/>
            </a:solidFill>
          </a:ln>
        </p:spPr>
      </p:pic>
      <p:pic>
        <p:nvPicPr>
          <p:cNvPr id="9" name="图片 8"/>
          <p:cNvPicPr>
            <a:picLocks noChangeAspect="1"/>
          </p:cNvPicPr>
          <p:nvPr/>
        </p:nvPicPr>
        <p:blipFill>
          <a:blip r:embed="rId4"/>
          <a:stretch>
            <a:fillRect/>
          </a:stretch>
        </p:blipFill>
        <p:spPr>
          <a:xfrm>
            <a:off x="208566" y="4085395"/>
            <a:ext cx="7761905" cy="628571"/>
          </a:xfrm>
          <a:prstGeom prst="rect">
            <a:avLst/>
          </a:prstGeom>
          <a:ln>
            <a:solidFill>
              <a:srgbClr val="1D528D"/>
            </a:solidFill>
          </a:ln>
        </p:spPr>
      </p:pic>
      <p:pic>
        <p:nvPicPr>
          <p:cNvPr id="10" name="图片 9"/>
          <p:cNvPicPr>
            <a:picLocks noChangeAspect="1"/>
          </p:cNvPicPr>
          <p:nvPr/>
        </p:nvPicPr>
        <p:blipFill>
          <a:blip r:embed="rId5"/>
          <a:stretch>
            <a:fillRect/>
          </a:stretch>
        </p:blipFill>
        <p:spPr>
          <a:xfrm>
            <a:off x="208566" y="4823264"/>
            <a:ext cx="5980952" cy="1190476"/>
          </a:xfrm>
          <a:prstGeom prst="rect">
            <a:avLst/>
          </a:prstGeom>
          <a:ln>
            <a:solidFill>
              <a:srgbClr val="1D528D"/>
            </a:solidFill>
          </a:ln>
        </p:spPr>
      </p:pic>
    </p:spTree>
    <p:extLst>
      <p:ext uri="{BB962C8B-B14F-4D97-AF65-F5344CB8AC3E}">
        <p14:creationId xmlns:p14="http://schemas.microsoft.com/office/powerpoint/2010/main" val="513578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r>
              <a:rPr lang="en-US" altLang="zh-CN" dirty="0" smtClean="0"/>
              <a:t>16</a:t>
            </a:r>
            <a:endParaRPr lang="en-US" altLang="zh-CN" dirty="0"/>
          </a:p>
        </p:txBody>
      </p:sp>
      <p:sp>
        <p:nvSpPr>
          <p:cNvPr id="9" name="矩形 8"/>
          <p:cNvSpPr/>
          <p:nvPr/>
        </p:nvSpPr>
        <p:spPr>
          <a:xfrm>
            <a:off x="165625" y="1052736"/>
            <a:ext cx="5393276" cy="492443"/>
          </a:xfrm>
          <a:prstGeom prst="rect">
            <a:avLst/>
          </a:prstGeom>
        </p:spPr>
        <p:txBody>
          <a:bodyPr wrap="square">
            <a:spAutoFit/>
          </a:bodyPr>
          <a:lstStyle/>
          <a:p>
            <a:pPr>
              <a:lnSpc>
                <a:spcPct val="130000"/>
              </a:lnSpc>
              <a:spcBef>
                <a:spcPts val="600"/>
              </a:spcBef>
              <a:spcAft>
                <a:spcPts val="600"/>
              </a:spcAft>
            </a:pPr>
            <a:r>
              <a:rPr lang="zh-CN" altLang="en-US" sz="2000" dirty="0" smtClean="0">
                <a:solidFill>
                  <a:schemeClr val="tx2"/>
                </a:solidFill>
              </a:rPr>
              <a:t>该</a:t>
            </a:r>
            <a:r>
              <a:rPr lang="en-US" altLang="zh-CN" sz="2000" dirty="0" smtClean="0">
                <a:solidFill>
                  <a:schemeClr val="tx2"/>
                </a:solidFill>
              </a:rPr>
              <a:t>BPEL</a:t>
            </a:r>
            <a:r>
              <a:rPr lang="zh-CN" altLang="en-US" sz="2000" dirty="0" smtClean="0">
                <a:solidFill>
                  <a:schemeClr val="tx2"/>
                </a:solidFill>
              </a:rPr>
              <a:t>文件内容：</a:t>
            </a:r>
            <a:endParaRPr lang="en-US" altLang="zh-CN" sz="2000" dirty="0" smtClean="0">
              <a:solidFill>
                <a:schemeClr val="tx2"/>
              </a:solidFill>
            </a:endParaRPr>
          </a:p>
        </p:txBody>
      </p:sp>
      <p:pic>
        <p:nvPicPr>
          <p:cNvPr id="3" name="图片 2"/>
          <p:cNvPicPr>
            <a:picLocks noChangeAspect="1"/>
          </p:cNvPicPr>
          <p:nvPr/>
        </p:nvPicPr>
        <p:blipFill>
          <a:blip r:embed="rId2"/>
          <a:stretch>
            <a:fillRect/>
          </a:stretch>
        </p:blipFill>
        <p:spPr>
          <a:xfrm>
            <a:off x="251520" y="1628800"/>
            <a:ext cx="8706743" cy="1822487"/>
          </a:xfrm>
          <a:prstGeom prst="rect">
            <a:avLst/>
          </a:prstGeom>
        </p:spPr>
      </p:pic>
    </p:spTree>
    <p:extLst>
      <p:ext uri="{BB962C8B-B14F-4D97-AF65-F5344CB8AC3E}">
        <p14:creationId xmlns:p14="http://schemas.microsoft.com/office/powerpoint/2010/main" val="1126443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r>
              <a:rPr lang="en-US" altLang="zh-CN" dirty="0" smtClean="0"/>
              <a:t>17</a:t>
            </a:r>
            <a:endParaRPr lang="en-US" altLang="zh-CN" dirty="0"/>
          </a:p>
        </p:txBody>
      </p:sp>
      <p:pic>
        <p:nvPicPr>
          <p:cNvPr id="6" name="图片 5"/>
          <p:cNvPicPr>
            <a:picLocks noChangeAspect="1"/>
          </p:cNvPicPr>
          <p:nvPr/>
        </p:nvPicPr>
        <p:blipFill>
          <a:blip r:embed="rId3"/>
          <a:stretch>
            <a:fillRect/>
          </a:stretch>
        </p:blipFill>
        <p:spPr>
          <a:xfrm>
            <a:off x="270196" y="1052736"/>
            <a:ext cx="8146407" cy="4948888"/>
          </a:xfrm>
          <a:prstGeom prst="rect">
            <a:avLst/>
          </a:prstGeom>
        </p:spPr>
      </p:pic>
      <p:sp>
        <p:nvSpPr>
          <p:cNvPr id="5" name="矩形 4"/>
          <p:cNvSpPr/>
          <p:nvPr/>
        </p:nvSpPr>
        <p:spPr bwMode="auto">
          <a:xfrm>
            <a:off x="270196" y="1988840"/>
            <a:ext cx="7902204" cy="576064"/>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4488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dirty="0" smtClean="0">
                <a:latin typeface="Verdana" pitchFamily="34" charset="0"/>
                <a:ea typeface="宋体" pitchFamily="2" charset="-122"/>
              </a:rPr>
              <a:t>报告总览</a:t>
            </a:r>
          </a:p>
        </p:txBody>
      </p:sp>
      <p:sp>
        <p:nvSpPr>
          <p:cNvPr id="5123" name="TextBox 9"/>
          <p:cNvSpPr txBox="1">
            <a:spLocks noChangeArrowheads="1"/>
          </p:cNvSpPr>
          <p:nvPr/>
        </p:nvSpPr>
        <p:spPr bwMode="auto">
          <a:xfrm>
            <a:off x="250825" y="981075"/>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目录</a:t>
            </a:r>
            <a:endParaRPr lang="en-US" altLang="zh-CN" sz="2400" dirty="0" smtClean="0">
              <a:latin typeface="Verdana" pitchFamily="34" charset="0"/>
            </a:endParaRP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 name="矩形 9"/>
          <p:cNvSpPr>
            <a:spLocks noChangeArrowheads="1"/>
          </p:cNvSpPr>
          <p:nvPr/>
        </p:nvSpPr>
        <p:spPr bwMode="auto">
          <a:xfrm>
            <a:off x="573559" y="1844824"/>
            <a:ext cx="838470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1200"/>
              </a:spcAft>
              <a:buFont typeface="Wingdings" pitchFamily="2" charset="2"/>
              <a:buChar char="l"/>
            </a:pPr>
            <a:r>
              <a:rPr lang="en-US" altLang="zh-CN" sz="2000" dirty="0" smtClean="0">
                <a:solidFill>
                  <a:schemeClr val="tx2"/>
                </a:solidFill>
                <a:latin typeface="Times New Roman" pitchFamily="18" charset="0"/>
                <a:cs typeface="Times New Roman" pitchFamily="18" charset="0"/>
              </a:rPr>
              <a:t>BPEL</a:t>
            </a:r>
            <a:r>
              <a:rPr lang="zh-CN" altLang="en-US" sz="2000" dirty="0" smtClean="0">
                <a:solidFill>
                  <a:schemeClr val="tx2"/>
                </a:solidFill>
                <a:latin typeface="Times New Roman" pitchFamily="18" charset="0"/>
                <a:cs typeface="Times New Roman" pitchFamily="18" charset="0"/>
              </a:rPr>
              <a:t>背景及概念</a:t>
            </a:r>
            <a:endParaRPr lang="en-US" altLang="zh-CN" sz="2000" dirty="0" smtClean="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en-US" altLang="zh-CN" sz="2000" dirty="0" smtClean="0">
                <a:solidFill>
                  <a:schemeClr val="tx2"/>
                </a:solidFill>
                <a:latin typeface="Times New Roman" pitchFamily="18" charset="0"/>
                <a:cs typeface="Times New Roman" pitchFamily="18" charset="0"/>
              </a:rPr>
              <a:t>BPEL</a:t>
            </a:r>
            <a:r>
              <a:rPr lang="zh-CN" altLang="en-US" sz="2000" dirty="0" smtClean="0">
                <a:solidFill>
                  <a:schemeClr val="tx2"/>
                </a:solidFill>
                <a:latin typeface="Times New Roman" pitchFamily="18" charset="0"/>
                <a:cs typeface="Times New Roman" pitchFamily="18" charset="0"/>
              </a:rPr>
              <a:t>流程结构</a:t>
            </a:r>
            <a:endParaRPr lang="en-US" altLang="zh-CN" sz="2000" dirty="0" smtClean="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en-US" altLang="zh-CN" sz="2000" dirty="0" smtClean="0">
                <a:solidFill>
                  <a:schemeClr val="tx2"/>
                </a:solidFill>
                <a:latin typeface="Times New Roman" pitchFamily="18" charset="0"/>
                <a:cs typeface="Times New Roman" pitchFamily="18" charset="0"/>
              </a:rPr>
              <a:t>BPEL</a:t>
            </a:r>
            <a:r>
              <a:rPr lang="zh-CN" altLang="en-US" sz="2000" dirty="0" smtClean="0">
                <a:solidFill>
                  <a:schemeClr val="tx2"/>
                </a:solidFill>
                <a:latin typeface="Times New Roman" pitchFamily="18" charset="0"/>
                <a:cs typeface="Times New Roman" pitchFamily="18" charset="0"/>
              </a:rPr>
              <a:t>程序示例</a:t>
            </a:r>
            <a:endParaRPr lang="en-US" altLang="zh-CN" sz="2000" dirty="0" smtClean="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en-US" altLang="zh-CN" sz="2000" dirty="0" smtClean="0">
                <a:solidFill>
                  <a:schemeClr val="tx2"/>
                </a:solidFill>
                <a:latin typeface="Times New Roman" pitchFamily="18" charset="0"/>
                <a:cs typeface="Times New Roman" pitchFamily="18" charset="0"/>
              </a:rPr>
              <a:t>BPEL</a:t>
            </a:r>
            <a:r>
              <a:rPr lang="zh-CN" altLang="en-US" sz="2000" dirty="0" smtClean="0">
                <a:solidFill>
                  <a:schemeClr val="tx2"/>
                </a:solidFill>
                <a:latin typeface="Times New Roman" pitchFamily="18" charset="0"/>
                <a:cs typeface="Times New Roman" pitchFamily="18" charset="0"/>
              </a:rPr>
              <a:t>流程创建介绍</a:t>
            </a:r>
            <a:endParaRPr lang="en-US" altLang="zh-CN" sz="2000" dirty="0" smtClean="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zh-CN" altLang="en-US" sz="2000" dirty="0" smtClean="0">
                <a:solidFill>
                  <a:schemeClr val="tx2"/>
                </a:solidFill>
                <a:latin typeface="Times New Roman" pitchFamily="18" charset="0"/>
                <a:cs typeface="Times New Roman" pitchFamily="18" charset="0"/>
              </a:rPr>
              <a:t>参考文献</a:t>
            </a:r>
            <a:endParaRPr lang="en-US" altLang="zh-CN" sz="2000" dirty="0">
              <a:solidFill>
                <a:schemeClr val="tx2"/>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1637788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r>
              <a:rPr lang="en-US" altLang="zh-CN" dirty="0" smtClean="0"/>
              <a:t>18</a:t>
            </a:r>
            <a:endParaRPr lang="en-US" altLang="zh-CN" dirty="0"/>
          </a:p>
        </p:txBody>
      </p:sp>
      <p:pic>
        <p:nvPicPr>
          <p:cNvPr id="3" name="图片 2"/>
          <p:cNvPicPr>
            <a:picLocks noChangeAspect="1"/>
          </p:cNvPicPr>
          <p:nvPr/>
        </p:nvPicPr>
        <p:blipFill>
          <a:blip r:embed="rId3"/>
          <a:stretch>
            <a:fillRect/>
          </a:stretch>
        </p:blipFill>
        <p:spPr>
          <a:xfrm>
            <a:off x="0" y="980728"/>
            <a:ext cx="8991175" cy="3975413"/>
          </a:xfrm>
          <a:prstGeom prst="rect">
            <a:avLst/>
          </a:prstGeom>
        </p:spPr>
      </p:pic>
      <p:pic>
        <p:nvPicPr>
          <p:cNvPr id="11" name="图片 10"/>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904835" y="3429000"/>
            <a:ext cx="3220323" cy="3690547"/>
          </a:xfrm>
          <a:prstGeom prst="rect">
            <a:avLst/>
          </a:prstGeom>
        </p:spPr>
      </p:pic>
      <p:sp>
        <p:nvSpPr>
          <p:cNvPr id="12" name="矩形 11"/>
          <p:cNvSpPr/>
          <p:nvPr/>
        </p:nvSpPr>
        <p:spPr bwMode="auto">
          <a:xfrm>
            <a:off x="365611" y="2132856"/>
            <a:ext cx="8670885" cy="64807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51784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黑体" panose="02010609060101010101" pitchFamily="49" charset="-122"/>
                <a:ea typeface="黑体" panose="02010609060101010101" pitchFamily="49" charset="-122"/>
                <a:cs typeface="Times New Roman" panose="02020603050405020304" pitchFamily="18" charset="0"/>
              </a:rPr>
              <a:t>4.BPEL</a:t>
            </a:r>
            <a:r>
              <a:rPr lang="zh-CN" altLang="en-US" dirty="0">
                <a:latin typeface="黑体" panose="02010609060101010101" pitchFamily="49" charset="-122"/>
                <a:ea typeface="黑体" panose="02010609060101010101" pitchFamily="49" charset="-122"/>
                <a:cs typeface="Times New Roman" panose="02020603050405020304" pitchFamily="18" charset="0"/>
              </a:rPr>
              <a:t>业务流程创建过程</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a:latin typeface="Verdana" pitchFamily="34" charset="0"/>
              </a:rPr>
              <a:t> </a:t>
            </a:r>
            <a:r>
              <a:rPr lang="zh-CN" altLang="en-US" sz="2400" dirty="0">
                <a:latin typeface="Verdana" pitchFamily="34" charset="0"/>
              </a:rPr>
              <a:t>环境配置</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smtClean="0"/>
              <a:t>19</a:t>
            </a:r>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9"/>
          <p:cNvSpPr>
            <a:spLocks noChangeArrowheads="1"/>
          </p:cNvSpPr>
          <p:nvPr/>
        </p:nvSpPr>
        <p:spPr bwMode="auto">
          <a:xfrm>
            <a:off x="435768" y="1485447"/>
            <a:ext cx="8384704"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开发环境：</a:t>
            </a:r>
            <a:r>
              <a:rPr lang="en-US" altLang="zh-CN" sz="2000" dirty="0">
                <a:solidFill>
                  <a:schemeClr val="tx2"/>
                </a:solidFill>
                <a:latin typeface="Times New Roman" pitchFamily="18" charset="0"/>
                <a:cs typeface="Times New Roman" pitchFamily="18" charset="0"/>
              </a:rPr>
              <a:t>JDK 1.8.0_91      Eclipse4.6.0(Neon)</a:t>
            </a:r>
          </a:p>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部署环境：</a:t>
            </a:r>
            <a:r>
              <a:rPr lang="en-US" altLang="zh-CN" sz="2000" dirty="0">
                <a:solidFill>
                  <a:schemeClr val="tx2"/>
                </a:solidFill>
                <a:latin typeface="Times New Roman" pitchFamily="18" charset="0"/>
                <a:cs typeface="Times New Roman" pitchFamily="18" charset="0"/>
              </a:rPr>
              <a:t> Tomcat </a:t>
            </a:r>
            <a:r>
              <a:rPr lang="en-US" altLang="zh-CN" sz="2000" dirty="0" smtClean="0">
                <a:solidFill>
                  <a:schemeClr val="tx2"/>
                </a:solidFill>
                <a:latin typeface="Times New Roman" pitchFamily="18" charset="0"/>
                <a:cs typeface="Times New Roman" pitchFamily="18" charset="0"/>
              </a:rPr>
              <a:t>6.0     </a:t>
            </a:r>
            <a:r>
              <a:rPr lang="en-US" altLang="zh-CN" sz="2000" dirty="0">
                <a:solidFill>
                  <a:schemeClr val="tx2"/>
                </a:solidFill>
                <a:latin typeface="Times New Roman" pitchFamily="18" charset="0"/>
                <a:cs typeface="Times New Roman" pitchFamily="18" charset="0"/>
              </a:rPr>
              <a:t>Apache ODE1.3.6</a:t>
            </a:r>
          </a:p>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安装</a:t>
            </a:r>
            <a:r>
              <a:rPr lang="en-US" altLang="zh-CN" sz="2000" dirty="0">
                <a:solidFill>
                  <a:schemeClr val="tx2"/>
                </a:solidFill>
                <a:latin typeface="Times New Roman" pitchFamily="18" charset="0"/>
                <a:cs typeface="Times New Roman" pitchFamily="18" charset="0"/>
              </a:rPr>
              <a:t>BPEL</a:t>
            </a:r>
            <a:r>
              <a:rPr lang="zh-CN" altLang="en-US" sz="2000" dirty="0">
                <a:solidFill>
                  <a:schemeClr val="tx2"/>
                </a:solidFill>
                <a:latin typeface="Times New Roman" pitchFamily="18" charset="0"/>
                <a:cs typeface="Times New Roman" pitchFamily="18" charset="0"/>
              </a:rPr>
              <a:t>开发插件</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安装</a:t>
            </a:r>
            <a:r>
              <a:rPr lang="en-US" altLang="zh-CN" sz="2000" dirty="0">
                <a:solidFill>
                  <a:schemeClr val="tx2"/>
                </a:solidFill>
                <a:latin typeface="Times New Roman" pitchFamily="18" charset="0"/>
                <a:cs typeface="Times New Roman" pitchFamily="18" charset="0"/>
              </a:rPr>
              <a:t>Web</a:t>
            </a:r>
            <a:r>
              <a:rPr lang="zh-CN" altLang="en-US" sz="2000" dirty="0">
                <a:solidFill>
                  <a:schemeClr val="tx2"/>
                </a:solidFill>
                <a:latin typeface="Times New Roman" pitchFamily="18" charset="0"/>
                <a:cs typeface="Times New Roman" pitchFamily="18" charset="0"/>
              </a:rPr>
              <a:t>服务开发插件</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安装并配置</a:t>
            </a:r>
            <a:r>
              <a:rPr lang="en-US" altLang="zh-CN" sz="2000" dirty="0" smtClean="0">
                <a:solidFill>
                  <a:schemeClr val="tx2"/>
                </a:solidFill>
                <a:latin typeface="Times New Roman" pitchFamily="18" charset="0"/>
                <a:cs typeface="Times New Roman" pitchFamily="18" charset="0"/>
              </a:rPr>
              <a:t>ODE</a:t>
            </a:r>
          </a:p>
          <a:p>
            <a:pPr lvl="1">
              <a:spcBef>
                <a:spcPts val="1200"/>
              </a:spcBef>
              <a:spcAft>
                <a:spcPts val="1200"/>
              </a:spcAft>
            </a:pPr>
            <a:r>
              <a:rPr lang="zh-CN" altLang="en-US" sz="2000" dirty="0" smtClean="0">
                <a:solidFill>
                  <a:schemeClr val="tx2"/>
                </a:solidFill>
                <a:latin typeface="Times New Roman" pitchFamily="18" charset="0"/>
                <a:cs typeface="Times New Roman" pitchFamily="18" charset="0"/>
              </a:rPr>
              <a:t>将</a:t>
            </a:r>
            <a:r>
              <a:rPr lang="en-US" altLang="zh-CN" sz="2000" dirty="0" err="1" smtClean="0">
                <a:solidFill>
                  <a:schemeClr val="tx2"/>
                </a:solidFill>
                <a:latin typeface="Times New Roman" pitchFamily="18" charset="0"/>
                <a:cs typeface="Times New Roman" pitchFamily="18" charset="0"/>
              </a:rPr>
              <a:t>ode.war</a:t>
            </a:r>
            <a:r>
              <a:rPr lang="zh-CN" altLang="en-US" sz="2000" dirty="0" smtClean="0">
                <a:solidFill>
                  <a:schemeClr val="tx2"/>
                </a:solidFill>
                <a:latin typeface="Times New Roman" pitchFamily="18" charset="0"/>
                <a:cs typeface="Times New Roman" pitchFamily="18" charset="0"/>
              </a:rPr>
              <a:t>放置在</a:t>
            </a:r>
            <a:r>
              <a:rPr lang="en-US" altLang="zh-CN" sz="2000" dirty="0" smtClean="0">
                <a:solidFill>
                  <a:schemeClr val="tx2"/>
                </a:solidFill>
                <a:latin typeface="Times New Roman" pitchFamily="18" charset="0"/>
                <a:cs typeface="Times New Roman" pitchFamily="18" charset="0"/>
              </a:rPr>
              <a:t>Tomcat</a:t>
            </a:r>
            <a:r>
              <a:rPr lang="zh-CN" altLang="en-US" sz="2000" dirty="0" smtClean="0">
                <a:solidFill>
                  <a:schemeClr val="tx2"/>
                </a:solidFill>
                <a:latin typeface="Times New Roman" pitchFamily="18" charset="0"/>
                <a:cs typeface="Times New Roman" pitchFamily="18" charset="0"/>
              </a:rPr>
              <a:t>的</a:t>
            </a:r>
            <a:r>
              <a:rPr lang="en-US" altLang="zh-CN" sz="2000" dirty="0" err="1" smtClean="0">
                <a:solidFill>
                  <a:schemeClr val="tx2"/>
                </a:solidFill>
                <a:latin typeface="Times New Roman" pitchFamily="18" charset="0"/>
                <a:cs typeface="Times New Roman" pitchFamily="18" charset="0"/>
              </a:rPr>
              <a:t>webapps</a:t>
            </a:r>
            <a:r>
              <a:rPr lang="zh-CN" altLang="en-US" sz="2000" dirty="0" smtClean="0">
                <a:solidFill>
                  <a:schemeClr val="tx2"/>
                </a:solidFill>
                <a:latin typeface="Times New Roman" pitchFamily="18" charset="0"/>
                <a:cs typeface="Times New Roman" pitchFamily="18" charset="0"/>
              </a:rPr>
              <a:t>下，并重启</a:t>
            </a:r>
            <a:r>
              <a:rPr lang="en-US" altLang="zh-CN" sz="2000" dirty="0" smtClean="0">
                <a:solidFill>
                  <a:schemeClr val="tx2"/>
                </a:solidFill>
                <a:latin typeface="Times New Roman" pitchFamily="18" charset="0"/>
                <a:cs typeface="Times New Roman" pitchFamily="18" charset="0"/>
              </a:rPr>
              <a:t>Tomcat</a:t>
            </a:r>
            <a:r>
              <a:rPr lang="zh-CN" altLang="en-US" sz="2000" dirty="0" smtClean="0">
                <a:solidFill>
                  <a:schemeClr val="tx2"/>
                </a:solidFill>
                <a:latin typeface="Times New Roman" pitchFamily="18" charset="0"/>
                <a:cs typeface="Times New Roman" pitchFamily="18" charset="0"/>
              </a:rPr>
              <a:t>即可</a:t>
            </a:r>
            <a:endParaRPr lang="en-US" altLang="zh-CN" sz="2000" dirty="0">
              <a:solidFill>
                <a:schemeClr val="tx2"/>
              </a:solidFill>
              <a:latin typeface="Times New Roman" pitchFamily="18" charset="0"/>
              <a:cs typeface="Times New Roman" pitchFamily="18" charset="0"/>
            </a:endParaRPr>
          </a:p>
        </p:txBody>
      </p:sp>
      <p:pic>
        <p:nvPicPr>
          <p:cNvPr id="2" name="图片 1"/>
          <p:cNvPicPr>
            <a:picLocks noChangeAspect="1"/>
          </p:cNvPicPr>
          <p:nvPr/>
        </p:nvPicPr>
        <p:blipFill>
          <a:blip r:embed="rId5"/>
          <a:stretch>
            <a:fillRect/>
          </a:stretch>
        </p:blipFill>
        <p:spPr>
          <a:xfrm>
            <a:off x="5410200" y="1988840"/>
            <a:ext cx="3300376" cy="3937000"/>
          </a:xfrm>
          <a:prstGeom prst="rect">
            <a:avLst/>
          </a:prstGeom>
        </p:spPr>
      </p:pic>
      <p:cxnSp>
        <p:nvCxnSpPr>
          <p:cNvPr id="4" name="直接连接符 3"/>
          <p:cNvCxnSpPr/>
          <p:nvPr/>
        </p:nvCxnSpPr>
        <p:spPr bwMode="auto">
          <a:xfrm>
            <a:off x="5469924" y="5085184"/>
            <a:ext cx="3180928"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pic>
        <p:nvPicPr>
          <p:cNvPr id="3" name="图片 2"/>
          <p:cNvPicPr>
            <a:picLocks noChangeAspect="1"/>
          </p:cNvPicPr>
          <p:nvPr/>
        </p:nvPicPr>
        <p:blipFill>
          <a:blip r:embed="rId6"/>
          <a:stretch>
            <a:fillRect/>
          </a:stretch>
        </p:blipFill>
        <p:spPr>
          <a:xfrm>
            <a:off x="1280349" y="1077359"/>
            <a:ext cx="7704856" cy="3887371"/>
          </a:xfrm>
          <a:prstGeom prst="rect">
            <a:avLst/>
          </a:prstGeom>
        </p:spPr>
      </p:pic>
      <p:pic>
        <p:nvPicPr>
          <p:cNvPr id="5" name="图片 4"/>
          <p:cNvPicPr>
            <a:picLocks noChangeAspect="1"/>
          </p:cNvPicPr>
          <p:nvPr/>
        </p:nvPicPr>
        <p:blipFill>
          <a:blip r:embed="rId7"/>
          <a:stretch>
            <a:fillRect/>
          </a:stretch>
        </p:blipFill>
        <p:spPr>
          <a:xfrm>
            <a:off x="739363" y="1312180"/>
            <a:ext cx="8410575" cy="5133975"/>
          </a:xfrm>
          <a:prstGeom prst="rect">
            <a:avLst/>
          </a:prstGeom>
        </p:spPr>
      </p:pic>
      <p:pic>
        <p:nvPicPr>
          <p:cNvPr id="8" name="图片 7"/>
          <p:cNvPicPr>
            <a:picLocks noChangeAspect="1"/>
          </p:cNvPicPr>
          <p:nvPr/>
        </p:nvPicPr>
        <p:blipFill>
          <a:blip r:embed="rId8"/>
          <a:stretch>
            <a:fillRect/>
          </a:stretch>
        </p:blipFill>
        <p:spPr>
          <a:xfrm>
            <a:off x="2903594" y="1557208"/>
            <a:ext cx="4276725" cy="2790825"/>
          </a:xfrm>
          <a:prstGeom prst="rect">
            <a:avLst/>
          </a:prstGeom>
        </p:spPr>
      </p:pic>
      <p:pic>
        <p:nvPicPr>
          <p:cNvPr id="10" name="图片 9"/>
          <p:cNvPicPr>
            <a:picLocks noChangeAspect="1"/>
          </p:cNvPicPr>
          <p:nvPr/>
        </p:nvPicPr>
        <p:blipFill>
          <a:blip r:embed="rId9"/>
          <a:stretch>
            <a:fillRect/>
          </a:stretch>
        </p:blipFill>
        <p:spPr>
          <a:xfrm>
            <a:off x="2310413" y="1136526"/>
            <a:ext cx="4876800" cy="5629275"/>
          </a:xfrm>
          <a:prstGeom prst="rect">
            <a:avLst/>
          </a:prstGeom>
        </p:spPr>
      </p:pic>
      <p:pic>
        <p:nvPicPr>
          <p:cNvPr id="11" name="图片 10"/>
          <p:cNvPicPr>
            <a:picLocks noChangeAspect="1"/>
          </p:cNvPicPr>
          <p:nvPr/>
        </p:nvPicPr>
        <p:blipFill>
          <a:blip r:embed="rId10"/>
          <a:stretch>
            <a:fillRect/>
          </a:stretch>
        </p:blipFill>
        <p:spPr>
          <a:xfrm>
            <a:off x="2402085" y="3016329"/>
            <a:ext cx="4010025" cy="552450"/>
          </a:xfrm>
          <a:prstGeom prst="rect">
            <a:avLst/>
          </a:prstGeom>
        </p:spPr>
      </p:pic>
    </p:spTree>
    <p:custDataLst>
      <p:tags r:id="rId1"/>
    </p:custDataLst>
    <p:extLst>
      <p:ext uri="{BB962C8B-B14F-4D97-AF65-F5344CB8AC3E}">
        <p14:creationId xmlns:p14="http://schemas.microsoft.com/office/powerpoint/2010/main" val="141791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anim calcmode="lin" valueType="num">
                                      <p:cBhvr>
                                        <p:cTn id="8"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250"/>
                                        <p:tgtEl>
                                          <p:spTgt spid="9">
                                            <p:txEl>
                                              <p:pRg st="1" end="1"/>
                                            </p:txEl>
                                          </p:spTgt>
                                        </p:tgtEl>
                                      </p:cBhvr>
                                    </p:animEffect>
                                    <p:anim calcmode="lin" valueType="num">
                                      <p:cBhvr>
                                        <p:cTn id="14" dur="2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5" dur="25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250"/>
                                        <p:tgtEl>
                                          <p:spTgt spid="9">
                                            <p:txEl>
                                              <p:pRg st="2" end="2"/>
                                            </p:txEl>
                                          </p:spTgt>
                                        </p:tgtEl>
                                      </p:cBhvr>
                                    </p:animEffect>
                                    <p:anim calcmode="lin" valueType="num">
                                      <p:cBhvr>
                                        <p:cTn id="21" dur="25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2" dur="25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23" fill="hold">
                            <p:stCondLst>
                              <p:cond delay="250"/>
                            </p:stCondLst>
                            <p:childTnLst>
                              <p:par>
                                <p:cTn id="24" presetID="42"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250"/>
                                        <p:tgtEl>
                                          <p:spTgt spid="2"/>
                                        </p:tgtEl>
                                      </p:cBhvr>
                                    </p:animEffect>
                                    <p:anim calcmode="lin" valueType="num">
                                      <p:cBhvr>
                                        <p:cTn id="27" dur="250" fill="hold"/>
                                        <p:tgtEl>
                                          <p:spTgt spid="2"/>
                                        </p:tgtEl>
                                        <p:attrNameLst>
                                          <p:attrName>ppt_x</p:attrName>
                                        </p:attrNameLst>
                                      </p:cBhvr>
                                      <p:tavLst>
                                        <p:tav tm="0">
                                          <p:val>
                                            <p:strVal val="#ppt_x"/>
                                          </p:val>
                                        </p:tav>
                                        <p:tav tm="100000">
                                          <p:val>
                                            <p:strVal val="#ppt_x"/>
                                          </p:val>
                                        </p:tav>
                                      </p:tavLst>
                                    </p:anim>
                                    <p:anim calcmode="lin" valueType="num">
                                      <p:cBhvr>
                                        <p:cTn id="28" dur="250" fill="hold"/>
                                        <p:tgtEl>
                                          <p:spTgt spid="2"/>
                                        </p:tgtEl>
                                        <p:attrNameLst>
                                          <p:attrName>ppt_y</p:attrName>
                                        </p:attrNameLst>
                                      </p:cBhvr>
                                      <p:tavLst>
                                        <p:tav tm="0">
                                          <p:val>
                                            <p:strVal val="#ppt_y+.1"/>
                                          </p:val>
                                        </p:tav>
                                        <p:tav tm="100000">
                                          <p:val>
                                            <p:strVal val="#ppt_y"/>
                                          </p:val>
                                        </p:tav>
                                      </p:tavLst>
                                    </p:anim>
                                  </p:childTnLst>
                                </p:cTn>
                              </p:par>
                            </p:childTnLst>
                          </p:cTn>
                        </p:par>
                        <p:par>
                          <p:cTn id="29" fill="hold">
                            <p:stCondLst>
                              <p:cond delay="500"/>
                            </p:stCondLst>
                            <p:childTnLst>
                              <p:par>
                                <p:cTn id="30" presetID="42"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250"/>
                                        <p:tgtEl>
                                          <p:spTgt spid="4"/>
                                        </p:tgtEl>
                                      </p:cBhvr>
                                    </p:animEffect>
                                    <p:anim calcmode="lin" valueType="num">
                                      <p:cBhvr>
                                        <p:cTn id="33" dur="250" fill="hold"/>
                                        <p:tgtEl>
                                          <p:spTgt spid="4"/>
                                        </p:tgtEl>
                                        <p:attrNameLst>
                                          <p:attrName>ppt_x</p:attrName>
                                        </p:attrNameLst>
                                      </p:cBhvr>
                                      <p:tavLst>
                                        <p:tav tm="0">
                                          <p:val>
                                            <p:strVal val="#ppt_x"/>
                                          </p:val>
                                        </p:tav>
                                        <p:tav tm="100000">
                                          <p:val>
                                            <p:strVal val="#ppt_x"/>
                                          </p:val>
                                        </p:tav>
                                      </p:tavLst>
                                    </p:anim>
                                    <p:anim calcmode="lin" valueType="num">
                                      <p:cBhvr>
                                        <p:cTn id="34" dur="2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250"/>
                                        <p:tgtEl>
                                          <p:spTgt spid="2"/>
                                        </p:tgtEl>
                                      </p:cBhvr>
                                    </p:animEffect>
                                    <p:anim calcmode="lin" valueType="num">
                                      <p:cBhvr>
                                        <p:cTn id="39" dur="250"/>
                                        <p:tgtEl>
                                          <p:spTgt spid="2"/>
                                        </p:tgtEl>
                                        <p:attrNameLst>
                                          <p:attrName>ppt_x</p:attrName>
                                        </p:attrNameLst>
                                      </p:cBhvr>
                                      <p:tavLst>
                                        <p:tav tm="0">
                                          <p:val>
                                            <p:strVal val="ppt_x"/>
                                          </p:val>
                                        </p:tav>
                                        <p:tav tm="100000">
                                          <p:val>
                                            <p:strVal val="ppt_x"/>
                                          </p:val>
                                        </p:tav>
                                      </p:tavLst>
                                    </p:anim>
                                    <p:anim calcmode="lin" valueType="num">
                                      <p:cBhvr>
                                        <p:cTn id="40" dur="250"/>
                                        <p:tgtEl>
                                          <p:spTgt spid="2"/>
                                        </p:tgtEl>
                                        <p:attrNameLst>
                                          <p:attrName>ppt_y</p:attrName>
                                        </p:attrNameLst>
                                      </p:cBhvr>
                                      <p:tavLst>
                                        <p:tav tm="0">
                                          <p:val>
                                            <p:strVal val="ppt_y"/>
                                          </p:val>
                                        </p:tav>
                                        <p:tav tm="100000">
                                          <p:val>
                                            <p:strVal val="ppt_y+.1"/>
                                          </p:val>
                                        </p:tav>
                                      </p:tavLst>
                                    </p:anim>
                                    <p:set>
                                      <p:cBhvr>
                                        <p:cTn id="41" dur="1" fill="hold">
                                          <p:stCondLst>
                                            <p:cond delay="249"/>
                                          </p:stCondLst>
                                        </p:cTn>
                                        <p:tgtEl>
                                          <p:spTgt spid="2"/>
                                        </p:tgtEl>
                                        <p:attrNameLst>
                                          <p:attrName>style.visibility</p:attrName>
                                        </p:attrNameLst>
                                      </p:cBhvr>
                                      <p:to>
                                        <p:strVal val="hidden"/>
                                      </p:to>
                                    </p:set>
                                  </p:childTnLst>
                                </p:cTn>
                              </p:par>
                            </p:childTnLst>
                          </p:cTn>
                        </p:par>
                        <p:par>
                          <p:cTn id="42" fill="hold">
                            <p:stCondLst>
                              <p:cond delay="250"/>
                            </p:stCondLst>
                            <p:childTnLst>
                              <p:par>
                                <p:cTn id="43" presetID="42" presetClass="exit" presetSubtype="0" fill="hold" nodeType="afterEffect">
                                  <p:stCondLst>
                                    <p:cond delay="0"/>
                                  </p:stCondLst>
                                  <p:childTnLst>
                                    <p:animEffect transition="out" filter="fade">
                                      <p:cBhvr>
                                        <p:cTn id="44" dur="250"/>
                                        <p:tgtEl>
                                          <p:spTgt spid="4"/>
                                        </p:tgtEl>
                                      </p:cBhvr>
                                    </p:animEffect>
                                    <p:anim calcmode="lin" valueType="num">
                                      <p:cBhvr>
                                        <p:cTn id="45" dur="250"/>
                                        <p:tgtEl>
                                          <p:spTgt spid="4"/>
                                        </p:tgtEl>
                                        <p:attrNameLst>
                                          <p:attrName>ppt_x</p:attrName>
                                        </p:attrNameLst>
                                      </p:cBhvr>
                                      <p:tavLst>
                                        <p:tav tm="0">
                                          <p:val>
                                            <p:strVal val="ppt_x"/>
                                          </p:val>
                                        </p:tav>
                                        <p:tav tm="100000">
                                          <p:val>
                                            <p:strVal val="ppt_x"/>
                                          </p:val>
                                        </p:tav>
                                      </p:tavLst>
                                    </p:anim>
                                    <p:anim calcmode="lin" valueType="num">
                                      <p:cBhvr>
                                        <p:cTn id="46" dur="250"/>
                                        <p:tgtEl>
                                          <p:spTgt spid="4"/>
                                        </p:tgtEl>
                                        <p:attrNameLst>
                                          <p:attrName>ppt_y</p:attrName>
                                        </p:attrNameLst>
                                      </p:cBhvr>
                                      <p:tavLst>
                                        <p:tav tm="0">
                                          <p:val>
                                            <p:strVal val="ppt_y"/>
                                          </p:val>
                                        </p:tav>
                                        <p:tav tm="100000">
                                          <p:val>
                                            <p:strVal val="ppt_y+.1"/>
                                          </p:val>
                                        </p:tav>
                                      </p:tavLst>
                                    </p:anim>
                                    <p:set>
                                      <p:cBhvr>
                                        <p:cTn id="47" dur="1" fill="hold">
                                          <p:stCondLst>
                                            <p:cond delay="249"/>
                                          </p:stCondLst>
                                        </p:cTn>
                                        <p:tgtEl>
                                          <p:spTgt spid="4"/>
                                        </p:tgtEl>
                                        <p:attrNameLst>
                                          <p:attrName>style.visibility</p:attrName>
                                        </p:attrNameLst>
                                      </p:cBhvr>
                                      <p:to>
                                        <p:strVal val="hidden"/>
                                      </p:to>
                                    </p:set>
                                  </p:childTnLst>
                                </p:cTn>
                              </p:par>
                            </p:childTnLst>
                          </p:cTn>
                        </p:par>
                        <p:par>
                          <p:cTn id="48" fill="hold">
                            <p:stCondLst>
                              <p:cond delay="500"/>
                            </p:stCondLst>
                            <p:childTnLst>
                              <p:par>
                                <p:cTn id="49" presetID="42" presetClass="entr" presetSubtype="0"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250"/>
                                        <p:tgtEl>
                                          <p:spTgt spid="5"/>
                                        </p:tgtEl>
                                      </p:cBhvr>
                                    </p:animEffect>
                                    <p:anim calcmode="lin" valueType="num">
                                      <p:cBhvr>
                                        <p:cTn id="52" dur="250" fill="hold"/>
                                        <p:tgtEl>
                                          <p:spTgt spid="5"/>
                                        </p:tgtEl>
                                        <p:attrNameLst>
                                          <p:attrName>ppt_x</p:attrName>
                                        </p:attrNameLst>
                                      </p:cBhvr>
                                      <p:tavLst>
                                        <p:tav tm="0">
                                          <p:val>
                                            <p:strVal val="#ppt_x"/>
                                          </p:val>
                                        </p:tav>
                                        <p:tav tm="100000">
                                          <p:val>
                                            <p:strVal val="#ppt_x"/>
                                          </p:val>
                                        </p:tav>
                                      </p:tavLst>
                                    </p:anim>
                                    <p:anim calcmode="lin" valueType="num">
                                      <p:cBhvr>
                                        <p:cTn id="53" dur="2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xit" presetSubtype="0" fill="hold" nodeType="clickEffect">
                                  <p:stCondLst>
                                    <p:cond delay="0"/>
                                  </p:stCondLst>
                                  <p:childTnLst>
                                    <p:animEffect transition="out" filter="fade">
                                      <p:cBhvr>
                                        <p:cTn id="57" dur="250"/>
                                        <p:tgtEl>
                                          <p:spTgt spid="5"/>
                                        </p:tgtEl>
                                      </p:cBhvr>
                                    </p:animEffect>
                                    <p:anim calcmode="lin" valueType="num">
                                      <p:cBhvr>
                                        <p:cTn id="58" dur="250"/>
                                        <p:tgtEl>
                                          <p:spTgt spid="5"/>
                                        </p:tgtEl>
                                        <p:attrNameLst>
                                          <p:attrName>ppt_x</p:attrName>
                                        </p:attrNameLst>
                                      </p:cBhvr>
                                      <p:tavLst>
                                        <p:tav tm="0">
                                          <p:val>
                                            <p:strVal val="ppt_x"/>
                                          </p:val>
                                        </p:tav>
                                        <p:tav tm="100000">
                                          <p:val>
                                            <p:strVal val="ppt_x"/>
                                          </p:val>
                                        </p:tav>
                                      </p:tavLst>
                                    </p:anim>
                                    <p:anim calcmode="lin" valueType="num">
                                      <p:cBhvr>
                                        <p:cTn id="59" dur="250"/>
                                        <p:tgtEl>
                                          <p:spTgt spid="5"/>
                                        </p:tgtEl>
                                        <p:attrNameLst>
                                          <p:attrName>ppt_y</p:attrName>
                                        </p:attrNameLst>
                                      </p:cBhvr>
                                      <p:tavLst>
                                        <p:tav tm="0">
                                          <p:val>
                                            <p:strVal val="ppt_y"/>
                                          </p:val>
                                        </p:tav>
                                        <p:tav tm="100000">
                                          <p:val>
                                            <p:strVal val="ppt_y+.1"/>
                                          </p:val>
                                        </p:tav>
                                      </p:tavLst>
                                    </p:anim>
                                    <p:set>
                                      <p:cBhvr>
                                        <p:cTn id="60" dur="1" fill="hold">
                                          <p:stCondLst>
                                            <p:cond delay="249"/>
                                          </p:stCondLst>
                                        </p:cTn>
                                        <p:tgtEl>
                                          <p:spTgt spid="5"/>
                                        </p:tgtEl>
                                        <p:attrNameLst>
                                          <p:attrName>style.visibility</p:attrName>
                                        </p:attrNameLst>
                                      </p:cBhvr>
                                      <p:to>
                                        <p:strVal val="hidden"/>
                                      </p:to>
                                    </p:set>
                                  </p:childTnLst>
                                </p:cTn>
                              </p:par>
                            </p:childTnLst>
                          </p:cTn>
                        </p:par>
                        <p:par>
                          <p:cTn id="61" fill="hold">
                            <p:stCondLst>
                              <p:cond delay="250"/>
                            </p:stCondLst>
                            <p:childTnLst>
                              <p:par>
                                <p:cTn id="62" presetID="42" presetClass="entr" presetSubtype="0" fill="hold" grpId="0" nodeType="afterEffect">
                                  <p:stCondLst>
                                    <p:cond delay="0"/>
                                  </p:stCondLst>
                                  <p:childTnLst>
                                    <p:set>
                                      <p:cBhvr>
                                        <p:cTn id="63" dur="1" fill="hold">
                                          <p:stCondLst>
                                            <p:cond delay="0"/>
                                          </p:stCondLst>
                                        </p:cTn>
                                        <p:tgtEl>
                                          <p:spTgt spid="9">
                                            <p:txEl>
                                              <p:pRg st="3" end="3"/>
                                            </p:txEl>
                                          </p:spTgt>
                                        </p:tgtEl>
                                        <p:attrNameLst>
                                          <p:attrName>style.visibility</p:attrName>
                                        </p:attrNameLst>
                                      </p:cBhvr>
                                      <p:to>
                                        <p:strVal val="visible"/>
                                      </p:to>
                                    </p:set>
                                    <p:animEffect transition="in" filter="fade">
                                      <p:cBhvr>
                                        <p:cTn id="64" dur="250"/>
                                        <p:tgtEl>
                                          <p:spTgt spid="9">
                                            <p:txEl>
                                              <p:pRg st="3" end="3"/>
                                            </p:txEl>
                                          </p:spTgt>
                                        </p:tgtEl>
                                      </p:cBhvr>
                                    </p:animEffect>
                                    <p:anim calcmode="lin" valueType="num">
                                      <p:cBhvr>
                                        <p:cTn id="65" dur="25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66" dur="25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250"/>
                                        <p:tgtEl>
                                          <p:spTgt spid="3"/>
                                        </p:tgtEl>
                                      </p:cBhvr>
                                    </p:animEffect>
                                    <p:anim calcmode="lin" valueType="num">
                                      <p:cBhvr>
                                        <p:cTn id="72" dur="250" fill="hold"/>
                                        <p:tgtEl>
                                          <p:spTgt spid="3"/>
                                        </p:tgtEl>
                                        <p:attrNameLst>
                                          <p:attrName>ppt_x</p:attrName>
                                        </p:attrNameLst>
                                      </p:cBhvr>
                                      <p:tavLst>
                                        <p:tav tm="0">
                                          <p:val>
                                            <p:strVal val="#ppt_x"/>
                                          </p:val>
                                        </p:tav>
                                        <p:tav tm="100000">
                                          <p:val>
                                            <p:strVal val="#ppt_x"/>
                                          </p:val>
                                        </p:tav>
                                      </p:tavLst>
                                    </p:anim>
                                    <p:anim calcmode="lin" valueType="num">
                                      <p:cBhvr>
                                        <p:cTn id="73" dur="2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xit" presetSubtype="0" fill="hold" nodeType="clickEffect">
                                  <p:stCondLst>
                                    <p:cond delay="0"/>
                                  </p:stCondLst>
                                  <p:childTnLst>
                                    <p:animEffect transition="out" filter="fade">
                                      <p:cBhvr>
                                        <p:cTn id="77" dur="250"/>
                                        <p:tgtEl>
                                          <p:spTgt spid="3"/>
                                        </p:tgtEl>
                                      </p:cBhvr>
                                    </p:animEffect>
                                    <p:anim calcmode="lin" valueType="num">
                                      <p:cBhvr>
                                        <p:cTn id="78" dur="250"/>
                                        <p:tgtEl>
                                          <p:spTgt spid="3"/>
                                        </p:tgtEl>
                                        <p:attrNameLst>
                                          <p:attrName>ppt_x</p:attrName>
                                        </p:attrNameLst>
                                      </p:cBhvr>
                                      <p:tavLst>
                                        <p:tav tm="0">
                                          <p:val>
                                            <p:strVal val="ppt_x"/>
                                          </p:val>
                                        </p:tav>
                                        <p:tav tm="100000">
                                          <p:val>
                                            <p:strVal val="ppt_x"/>
                                          </p:val>
                                        </p:tav>
                                      </p:tavLst>
                                    </p:anim>
                                    <p:anim calcmode="lin" valueType="num">
                                      <p:cBhvr>
                                        <p:cTn id="79" dur="250"/>
                                        <p:tgtEl>
                                          <p:spTgt spid="3"/>
                                        </p:tgtEl>
                                        <p:attrNameLst>
                                          <p:attrName>ppt_y</p:attrName>
                                        </p:attrNameLst>
                                      </p:cBhvr>
                                      <p:tavLst>
                                        <p:tav tm="0">
                                          <p:val>
                                            <p:strVal val="ppt_y"/>
                                          </p:val>
                                        </p:tav>
                                        <p:tav tm="100000">
                                          <p:val>
                                            <p:strVal val="ppt_y+.1"/>
                                          </p:val>
                                        </p:tav>
                                      </p:tavLst>
                                    </p:anim>
                                    <p:set>
                                      <p:cBhvr>
                                        <p:cTn id="80" dur="1" fill="hold">
                                          <p:stCondLst>
                                            <p:cond delay="249"/>
                                          </p:stCondLst>
                                        </p:cTn>
                                        <p:tgtEl>
                                          <p:spTgt spid="3"/>
                                        </p:tgtEl>
                                        <p:attrNameLst>
                                          <p:attrName>style.visibility</p:attrName>
                                        </p:attrNameLst>
                                      </p:cBhvr>
                                      <p:to>
                                        <p:strVal val="hidden"/>
                                      </p:to>
                                    </p:set>
                                  </p:childTnLst>
                                </p:cTn>
                              </p:par>
                            </p:childTnLst>
                          </p:cTn>
                        </p:par>
                        <p:par>
                          <p:cTn id="81" fill="hold">
                            <p:stCondLst>
                              <p:cond delay="250"/>
                            </p:stCondLst>
                            <p:childTnLst>
                              <p:par>
                                <p:cTn id="82" presetID="42" presetClass="entr" presetSubtype="0" fill="hold" grpId="0" nodeType="afterEffect">
                                  <p:stCondLst>
                                    <p:cond delay="0"/>
                                  </p:stCondLst>
                                  <p:childTnLst>
                                    <p:set>
                                      <p:cBhvr>
                                        <p:cTn id="83" dur="1" fill="hold">
                                          <p:stCondLst>
                                            <p:cond delay="0"/>
                                          </p:stCondLst>
                                        </p:cTn>
                                        <p:tgtEl>
                                          <p:spTgt spid="9">
                                            <p:txEl>
                                              <p:pRg st="4" end="4"/>
                                            </p:txEl>
                                          </p:spTgt>
                                        </p:tgtEl>
                                        <p:attrNameLst>
                                          <p:attrName>style.visibility</p:attrName>
                                        </p:attrNameLst>
                                      </p:cBhvr>
                                      <p:to>
                                        <p:strVal val="visible"/>
                                      </p:to>
                                    </p:set>
                                    <p:animEffect transition="in" filter="fade">
                                      <p:cBhvr>
                                        <p:cTn id="84" dur="250"/>
                                        <p:tgtEl>
                                          <p:spTgt spid="9">
                                            <p:txEl>
                                              <p:pRg st="4" end="4"/>
                                            </p:txEl>
                                          </p:spTgt>
                                        </p:tgtEl>
                                      </p:cBhvr>
                                    </p:animEffect>
                                    <p:anim calcmode="lin" valueType="num">
                                      <p:cBhvr>
                                        <p:cTn id="85" dur="25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86" dur="250" fill="hold"/>
                                        <p:tgtEl>
                                          <p:spTgt spid="9">
                                            <p:txEl>
                                              <p:pRg st="4" end="4"/>
                                            </p:tx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9">
                                            <p:txEl>
                                              <p:pRg st="5" end="5"/>
                                            </p:txEl>
                                          </p:spTgt>
                                        </p:tgtEl>
                                        <p:attrNameLst>
                                          <p:attrName>style.visibility</p:attrName>
                                        </p:attrNameLst>
                                      </p:cBhvr>
                                      <p:to>
                                        <p:strVal val="visible"/>
                                      </p:to>
                                    </p:set>
                                    <p:animEffect transition="in" filter="fade">
                                      <p:cBhvr>
                                        <p:cTn id="89" dur="250"/>
                                        <p:tgtEl>
                                          <p:spTgt spid="9">
                                            <p:txEl>
                                              <p:pRg st="5" end="5"/>
                                            </p:txEl>
                                          </p:spTgt>
                                        </p:tgtEl>
                                      </p:cBhvr>
                                    </p:animEffect>
                                    <p:anim calcmode="lin" valueType="num">
                                      <p:cBhvr>
                                        <p:cTn id="90" dur="25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91" dur="25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fade">
                                      <p:cBhvr>
                                        <p:cTn id="96" dur="250"/>
                                        <p:tgtEl>
                                          <p:spTgt spid="8"/>
                                        </p:tgtEl>
                                      </p:cBhvr>
                                    </p:animEffect>
                                    <p:anim calcmode="lin" valueType="num">
                                      <p:cBhvr>
                                        <p:cTn id="97" dur="250" fill="hold"/>
                                        <p:tgtEl>
                                          <p:spTgt spid="8"/>
                                        </p:tgtEl>
                                        <p:attrNameLst>
                                          <p:attrName>ppt_x</p:attrName>
                                        </p:attrNameLst>
                                      </p:cBhvr>
                                      <p:tavLst>
                                        <p:tav tm="0">
                                          <p:val>
                                            <p:strVal val="#ppt_x"/>
                                          </p:val>
                                        </p:tav>
                                        <p:tav tm="100000">
                                          <p:val>
                                            <p:strVal val="#ppt_x"/>
                                          </p:val>
                                        </p:tav>
                                      </p:tavLst>
                                    </p:anim>
                                    <p:anim calcmode="lin" valueType="num">
                                      <p:cBhvr>
                                        <p:cTn id="98" dur="2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xit" presetSubtype="0" fill="hold" nodeType="clickEffect">
                                  <p:stCondLst>
                                    <p:cond delay="0"/>
                                  </p:stCondLst>
                                  <p:childTnLst>
                                    <p:animEffect transition="out" filter="fade">
                                      <p:cBhvr>
                                        <p:cTn id="102" dur="250"/>
                                        <p:tgtEl>
                                          <p:spTgt spid="8"/>
                                        </p:tgtEl>
                                      </p:cBhvr>
                                    </p:animEffect>
                                    <p:anim calcmode="lin" valueType="num">
                                      <p:cBhvr>
                                        <p:cTn id="103" dur="250"/>
                                        <p:tgtEl>
                                          <p:spTgt spid="8"/>
                                        </p:tgtEl>
                                        <p:attrNameLst>
                                          <p:attrName>ppt_x</p:attrName>
                                        </p:attrNameLst>
                                      </p:cBhvr>
                                      <p:tavLst>
                                        <p:tav tm="0">
                                          <p:val>
                                            <p:strVal val="ppt_x"/>
                                          </p:val>
                                        </p:tav>
                                        <p:tav tm="100000">
                                          <p:val>
                                            <p:strVal val="ppt_x"/>
                                          </p:val>
                                        </p:tav>
                                      </p:tavLst>
                                    </p:anim>
                                    <p:anim calcmode="lin" valueType="num">
                                      <p:cBhvr>
                                        <p:cTn id="104" dur="250"/>
                                        <p:tgtEl>
                                          <p:spTgt spid="8"/>
                                        </p:tgtEl>
                                        <p:attrNameLst>
                                          <p:attrName>ppt_y</p:attrName>
                                        </p:attrNameLst>
                                      </p:cBhvr>
                                      <p:tavLst>
                                        <p:tav tm="0">
                                          <p:val>
                                            <p:strVal val="ppt_y"/>
                                          </p:val>
                                        </p:tav>
                                        <p:tav tm="100000">
                                          <p:val>
                                            <p:strVal val="ppt_y+.1"/>
                                          </p:val>
                                        </p:tav>
                                      </p:tavLst>
                                    </p:anim>
                                    <p:set>
                                      <p:cBhvr>
                                        <p:cTn id="105" dur="1" fill="hold">
                                          <p:stCondLst>
                                            <p:cond delay="249"/>
                                          </p:stCondLst>
                                        </p:cTn>
                                        <p:tgtEl>
                                          <p:spTgt spid="8"/>
                                        </p:tgtEl>
                                        <p:attrNameLst>
                                          <p:attrName>style.visibility</p:attrName>
                                        </p:attrNameLst>
                                      </p:cBhvr>
                                      <p:to>
                                        <p:strVal val="hidden"/>
                                      </p:to>
                                    </p:set>
                                  </p:childTnLst>
                                </p:cTn>
                              </p:par>
                            </p:childTnLst>
                          </p:cTn>
                        </p:par>
                        <p:par>
                          <p:cTn id="106" fill="hold">
                            <p:stCondLst>
                              <p:cond delay="250"/>
                            </p:stCondLst>
                            <p:childTnLst>
                              <p:par>
                                <p:cTn id="107" presetID="42" presetClass="entr" presetSubtype="0" fill="hold" nodeType="afterEffect">
                                  <p:stCondLst>
                                    <p:cond delay="0"/>
                                  </p:stCondLst>
                                  <p:childTnLst>
                                    <p:set>
                                      <p:cBhvr>
                                        <p:cTn id="108" dur="1" fill="hold">
                                          <p:stCondLst>
                                            <p:cond delay="0"/>
                                          </p:stCondLst>
                                        </p:cTn>
                                        <p:tgtEl>
                                          <p:spTgt spid="10"/>
                                        </p:tgtEl>
                                        <p:attrNameLst>
                                          <p:attrName>style.visibility</p:attrName>
                                        </p:attrNameLst>
                                      </p:cBhvr>
                                      <p:to>
                                        <p:strVal val="visible"/>
                                      </p:to>
                                    </p:set>
                                    <p:animEffect transition="in" filter="fade">
                                      <p:cBhvr>
                                        <p:cTn id="109" dur="250"/>
                                        <p:tgtEl>
                                          <p:spTgt spid="10"/>
                                        </p:tgtEl>
                                      </p:cBhvr>
                                    </p:animEffect>
                                    <p:anim calcmode="lin" valueType="num">
                                      <p:cBhvr>
                                        <p:cTn id="110" dur="250" fill="hold"/>
                                        <p:tgtEl>
                                          <p:spTgt spid="10"/>
                                        </p:tgtEl>
                                        <p:attrNameLst>
                                          <p:attrName>ppt_x</p:attrName>
                                        </p:attrNameLst>
                                      </p:cBhvr>
                                      <p:tavLst>
                                        <p:tav tm="0">
                                          <p:val>
                                            <p:strVal val="#ppt_x"/>
                                          </p:val>
                                        </p:tav>
                                        <p:tav tm="100000">
                                          <p:val>
                                            <p:strVal val="#ppt_x"/>
                                          </p:val>
                                        </p:tav>
                                      </p:tavLst>
                                    </p:anim>
                                    <p:anim calcmode="lin" valueType="num">
                                      <p:cBhvr>
                                        <p:cTn id="111" dur="2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xit" presetSubtype="0" fill="hold" nodeType="clickEffect">
                                  <p:stCondLst>
                                    <p:cond delay="0"/>
                                  </p:stCondLst>
                                  <p:childTnLst>
                                    <p:animEffect transition="out" filter="fade">
                                      <p:cBhvr>
                                        <p:cTn id="115" dur="250"/>
                                        <p:tgtEl>
                                          <p:spTgt spid="10"/>
                                        </p:tgtEl>
                                      </p:cBhvr>
                                    </p:animEffect>
                                    <p:anim calcmode="lin" valueType="num">
                                      <p:cBhvr>
                                        <p:cTn id="116" dur="250"/>
                                        <p:tgtEl>
                                          <p:spTgt spid="10"/>
                                        </p:tgtEl>
                                        <p:attrNameLst>
                                          <p:attrName>ppt_x</p:attrName>
                                        </p:attrNameLst>
                                      </p:cBhvr>
                                      <p:tavLst>
                                        <p:tav tm="0">
                                          <p:val>
                                            <p:strVal val="ppt_x"/>
                                          </p:val>
                                        </p:tav>
                                        <p:tav tm="100000">
                                          <p:val>
                                            <p:strVal val="ppt_x"/>
                                          </p:val>
                                        </p:tav>
                                      </p:tavLst>
                                    </p:anim>
                                    <p:anim calcmode="lin" valueType="num">
                                      <p:cBhvr>
                                        <p:cTn id="117" dur="250"/>
                                        <p:tgtEl>
                                          <p:spTgt spid="10"/>
                                        </p:tgtEl>
                                        <p:attrNameLst>
                                          <p:attrName>ppt_y</p:attrName>
                                        </p:attrNameLst>
                                      </p:cBhvr>
                                      <p:tavLst>
                                        <p:tav tm="0">
                                          <p:val>
                                            <p:strVal val="ppt_y"/>
                                          </p:val>
                                        </p:tav>
                                        <p:tav tm="100000">
                                          <p:val>
                                            <p:strVal val="ppt_y+.1"/>
                                          </p:val>
                                        </p:tav>
                                      </p:tavLst>
                                    </p:anim>
                                    <p:set>
                                      <p:cBhvr>
                                        <p:cTn id="118" dur="1" fill="hold">
                                          <p:stCondLst>
                                            <p:cond delay="249"/>
                                          </p:stCondLst>
                                        </p:cTn>
                                        <p:tgtEl>
                                          <p:spTgt spid="10"/>
                                        </p:tgtEl>
                                        <p:attrNameLst>
                                          <p:attrName>style.visibility</p:attrName>
                                        </p:attrNameLst>
                                      </p:cBhvr>
                                      <p:to>
                                        <p:strVal val="hidden"/>
                                      </p:to>
                                    </p:set>
                                  </p:childTnLst>
                                </p:cTn>
                              </p:par>
                            </p:childTnLst>
                          </p:cTn>
                        </p:par>
                        <p:par>
                          <p:cTn id="119" fill="hold">
                            <p:stCondLst>
                              <p:cond delay="250"/>
                            </p:stCondLst>
                            <p:childTnLst>
                              <p:par>
                                <p:cTn id="120" presetID="42" presetClass="entr" presetSubtype="0" fill="hold" nodeType="afterEffect">
                                  <p:stCondLst>
                                    <p:cond delay="0"/>
                                  </p:stCondLst>
                                  <p:childTnLst>
                                    <p:set>
                                      <p:cBhvr>
                                        <p:cTn id="121" dur="1" fill="hold">
                                          <p:stCondLst>
                                            <p:cond delay="0"/>
                                          </p:stCondLst>
                                        </p:cTn>
                                        <p:tgtEl>
                                          <p:spTgt spid="11"/>
                                        </p:tgtEl>
                                        <p:attrNameLst>
                                          <p:attrName>style.visibility</p:attrName>
                                        </p:attrNameLst>
                                      </p:cBhvr>
                                      <p:to>
                                        <p:strVal val="visible"/>
                                      </p:to>
                                    </p:set>
                                    <p:animEffect transition="in" filter="fade">
                                      <p:cBhvr>
                                        <p:cTn id="122" dur="250"/>
                                        <p:tgtEl>
                                          <p:spTgt spid="11"/>
                                        </p:tgtEl>
                                      </p:cBhvr>
                                    </p:animEffect>
                                    <p:anim calcmode="lin" valueType="num">
                                      <p:cBhvr>
                                        <p:cTn id="123" dur="250" fill="hold"/>
                                        <p:tgtEl>
                                          <p:spTgt spid="11"/>
                                        </p:tgtEl>
                                        <p:attrNameLst>
                                          <p:attrName>ppt_x</p:attrName>
                                        </p:attrNameLst>
                                      </p:cBhvr>
                                      <p:tavLst>
                                        <p:tav tm="0">
                                          <p:val>
                                            <p:strVal val="#ppt_x"/>
                                          </p:val>
                                        </p:tav>
                                        <p:tav tm="100000">
                                          <p:val>
                                            <p:strVal val="#ppt_x"/>
                                          </p:val>
                                        </p:tav>
                                      </p:tavLst>
                                    </p:anim>
                                    <p:anim calcmode="lin" valueType="num">
                                      <p:cBhvr>
                                        <p:cTn id="124"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黑体" panose="02010609060101010101" pitchFamily="49" charset="-122"/>
                <a:ea typeface="黑体" panose="02010609060101010101" pitchFamily="49" charset="-122"/>
                <a:cs typeface="Times New Roman" panose="02020603050405020304" pitchFamily="18" charset="0"/>
              </a:rPr>
              <a:t>4.BPEL</a:t>
            </a:r>
            <a:r>
              <a:rPr lang="zh-CN" altLang="en-US" dirty="0">
                <a:latin typeface="黑体" panose="02010609060101010101" pitchFamily="49" charset="-122"/>
                <a:ea typeface="黑体" panose="02010609060101010101" pitchFamily="49" charset="-122"/>
                <a:cs typeface="Times New Roman" panose="02020603050405020304" pitchFamily="18" charset="0"/>
              </a:rPr>
              <a:t>业务流程创建过程</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smtClean="0">
                <a:latin typeface="Verdana" pitchFamily="34" charset="0"/>
              </a:rPr>
              <a:t>相关</a:t>
            </a:r>
            <a:r>
              <a:rPr lang="en-US" altLang="zh-CN" sz="2400" dirty="0" smtClean="0">
                <a:latin typeface="Verdana" pitchFamily="34" charset="0"/>
              </a:rPr>
              <a:t>Web</a:t>
            </a:r>
            <a:r>
              <a:rPr lang="zh-CN" altLang="en-US" sz="2400" dirty="0" smtClean="0">
                <a:latin typeface="Verdana" pitchFamily="34" charset="0"/>
              </a:rPr>
              <a:t>服务的开发</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smtClean="0"/>
              <a:t>20</a:t>
            </a:r>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9"/>
          <p:cNvSpPr>
            <a:spLocks noChangeArrowheads="1"/>
          </p:cNvSpPr>
          <p:nvPr/>
        </p:nvSpPr>
        <p:spPr bwMode="auto">
          <a:xfrm>
            <a:off x="435768" y="1485447"/>
            <a:ext cx="8024664"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为了进行服务组装，首先必须有服务。</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步骤：</a:t>
            </a:r>
            <a:endParaRPr lang="en-US" altLang="zh-CN" sz="2000" dirty="0" smtClean="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Ø"/>
            </a:pPr>
            <a:r>
              <a:rPr lang="zh-CN" altLang="en-US" sz="2000" dirty="0" smtClean="0">
                <a:solidFill>
                  <a:schemeClr val="tx2"/>
                </a:solidFill>
                <a:latin typeface="Times New Roman" pitchFamily="18" charset="0"/>
                <a:cs typeface="Times New Roman" pitchFamily="18" charset="0"/>
              </a:rPr>
              <a:t>新建一个动态</a:t>
            </a:r>
            <a:r>
              <a:rPr lang="en-US" altLang="zh-CN" sz="2000" dirty="0" smtClean="0">
                <a:solidFill>
                  <a:schemeClr val="tx2"/>
                </a:solidFill>
                <a:latin typeface="Times New Roman" pitchFamily="18" charset="0"/>
                <a:cs typeface="Times New Roman" pitchFamily="18" charset="0"/>
              </a:rPr>
              <a:t>Web</a:t>
            </a:r>
            <a:r>
              <a:rPr lang="zh-CN" altLang="en-US" sz="2000" dirty="0" smtClean="0">
                <a:solidFill>
                  <a:schemeClr val="tx2"/>
                </a:solidFill>
                <a:latin typeface="Times New Roman" pitchFamily="18" charset="0"/>
                <a:cs typeface="Times New Roman" pitchFamily="18" charset="0"/>
              </a:rPr>
              <a:t>工程</a:t>
            </a:r>
            <a:endParaRPr lang="en-US" altLang="zh-CN" sz="2000" dirty="0" smtClean="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Ø"/>
            </a:pPr>
            <a:r>
              <a:rPr lang="zh-CN" altLang="en-US" sz="2000" dirty="0" smtClean="0">
                <a:solidFill>
                  <a:schemeClr val="tx2"/>
                </a:solidFill>
                <a:latin typeface="Times New Roman" pitchFamily="18" charset="0"/>
                <a:cs typeface="Times New Roman" pitchFamily="18" charset="0"/>
              </a:rPr>
              <a:t>为</a:t>
            </a:r>
            <a:r>
              <a:rPr lang="en-US" altLang="zh-CN" sz="2000" dirty="0" smtClean="0">
                <a:solidFill>
                  <a:schemeClr val="tx2"/>
                </a:solidFill>
                <a:latin typeface="Times New Roman" pitchFamily="18" charset="0"/>
                <a:cs typeface="Times New Roman" pitchFamily="18" charset="0"/>
              </a:rPr>
              <a:t>Web</a:t>
            </a:r>
            <a:r>
              <a:rPr lang="zh-CN" altLang="en-US" sz="2000" dirty="0" smtClean="0">
                <a:solidFill>
                  <a:schemeClr val="tx2"/>
                </a:solidFill>
                <a:latin typeface="Times New Roman" pitchFamily="18" charset="0"/>
                <a:cs typeface="Times New Roman" pitchFamily="18" charset="0"/>
              </a:rPr>
              <a:t>服务建立包</a:t>
            </a:r>
            <a:endParaRPr lang="en-US" altLang="zh-CN" sz="2000" dirty="0" smtClean="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Ø"/>
            </a:pPr>
            <a:r>
              <a:rPr lang="zh-CN" altLang="en-US" sz="2000" dirty="0" smtClean="0">
                <a:solidFill>
                  <a:schemeClr val="tx2"/>
                </a:solidFill>
                <a:latin typeface="Times New Roman" pitchFamily="18" charset="0"/>
                <a:cs typeface="Times New Roman" pitchFamily="18" charset="0"/>
              </a:rPr>
              <a:t>编写</a:t>
            </a:r>
            <a:r>
              <a:rPr lang="en-US" altLang="zh-CN" sz="2000" dirty="0" smtClean="0">
                <a:solidFill>
                  <a:schemeClr val="tx2"/>
                </a:solidFill>
                <a:latin typeface="Times New Roman" pitchFamily="18" charset="0"/>
                <a:cs typeface="Times New Roman" pitchFamily="18" charset="0"/>
              </a:rPr>
              <a:t>Web</a:t>
            </a:r>
            <a:r>
              <a:rPr lang="zh-CN" altLang="en-US" sz="2000" dirty="0" smtClean="0">
                <a:solidFill>
                  <a:schemeClr val="tx2"/>
                </a:solidFill>
                <a:latin typeface="Times New Roman" pitchFamily="18" charset="0"/>
                <a:cs typeface="Times New Roman" pitchFamily="18" charset="0"/>
              </a:rPr>
              <a:t>服务代码</a:t>
            </a:r>
            <a:endParaRPr lang="en-US" altLang="zh-CN" sz="2000" dirty="0" smtClean="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Ø"/>
            </a:pPr>
            <a:r>
              <a:rPr lang="zh-CN" altLang="en-US" sz="2000" dirty="0" smtClean="0">
                <a:solidFill>
                  <a:schemeClr val="tx2"/>
                </a:solidFill>
                <a:latin typeface="Times New Roman" pitchFamily="18" charset="0"/>
                <a:cs typeface="Times New Roman" pitchFamily="18" charset="0"/>
              </a:rPr>
              <a:t>构建</a:t>
            </a:r>
            <a:r>
              <a:rPr lang="en-US" altLang="zh-CN" sz="2000" dirty="0" smtClean="0">
                <a:solidFill>
                  <a:schemeClr val="tx2"/>
                </a:solidFill>
                <a:latin typeface="Times New Roman" pitchFamily="18" charset="0"/>
                <a:cs typeface="Times New Roman" pitchFamily="18" charset="0"/>
              </a:rPr>
              <a:t>Web</a:t>
            </a:r>
            <a:r>
              <a:rPr lang="zh-CN" altLang="en-US" sz="2000" dirty="0" smtClean="0">
                <a:solidFill>
                  <a:schemeClr val="tx2"/>
                </a:solidFill>
                <a:latin typeface="Times New Roman" pitchFamily="18" charset="0"/>
                <a:cs typeface="Times New Roman" pitchFamily="18" charset="0"/>
              </a:rPr>
              <a:t>服务</a:t>
            </a:r>
            <a:endParaRPr lang="en-US" altLang="zh-CN" sz="2000" dirty="0" smtClean="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Ø"/>
            </a:pPr>
            <a:r>
              <a:rPr lang="zh-CN" altLang="en-US" sz="2000" dirty="0">
                <a:solidFill>
                  <a:schemeClr val="tx2"/>
                </a:solidFill>
                <a:latin typeface="Times New Roman" pitchFamily="18" charset="0"/>
                <a:cs typeface="Times New Roman" pitchFamily="18" charset="0"/>
              </a:rPr>
              <a:t>发布</a:t>
            </a:r>
            <a:endParaRPr lang="en-US" altLang="zh-CN" sz="2000" dirty="0">
              <a:solidFill>
                <a:schemeClr val="tx2"/>
              </a:solidFill>
              <a:latin typeface="Times New Roman" pitchFamily="18" charset="0"/>
              <a:cs typeface="Times New Roman" pitchFamily="18" charset="0"/>
            </a:endParaRPr>
          </a:p>
        </p:txBody>
      </p:sp>
      <p:pic>
        <p:nvPicPr>
          <p:cNvPr id="4" name="图片 3"/>
          <p:cNvPicPr>
            <a:picLocks noChangeAspect="1"/>
          </p:cNvPicPr>
          <p:nvPr/>
        </p:nvPicPr>
        <p:blipFill>
          <a:blip r:embed="rId5"/>
          <a:stretch>
            <a:fillRect/>
          </a:stretch>
        </p:blipFill>
        <p:spPr>
          <a:xfrm>
            <a:off x="4081463" y="1988840"/>
            <a:ext cx="4876800" cy="3381375"/>
          </a:xfrm>
          <a:prstGeom prst="rect">
            <a:avLst/>
          </a:prstGeom>
        </p:spPr>
      </p:pic>
      <p:pic>
        <p:nvPicPr>
          <p:cNvPr id="6" name="图片 5"/>
          <p:cNvPicPr>
            <a:picLocks noChangeAspect="1"/>
          </p:cNvPicPr>
          <p:nvPr/>
        </p:nvPicPr>
        <p:blipFill>
          <a:blip r:embed="rId6"/>
          <a:stretch>
            <a:fillRect/>
          </a:stretch>
        </p:blipFill>
        <p:spPr>
          <a:xfrm>
            <a:off x="5263405" y="2883020"/>
            <a:ext cx="2228850" cy="2219325"/>
          </a:xfrm>
          <a:prstGeom prst="rect">
            <a:avLst/>
          </a:prstGeom>
        </p:spPr>
      </p:pic>
      <p:pic>
        <p:nvPicPr>
          <p:cNvPr id="8" name="图片 7"/>
          <p:cNvPicPr>
            <a:picLocks noChangeAspect="1"/>
          </p:cNvPicPr>
          <p:nvPr/>
        </p:nvPicPr>
        <p:blipFill>
          <a:blip r:embed="rId7"/>
          <a:stretch>
            <a:fillRect/>
          </a:stretch>
        </p:blipFill>
        <p:spPr>
          <a:xfrm>
            <a:off x="3644155" y="2634709"/>
            <a:ext cx="5467350" cy="2333625"/>
          </a:xfrm>
          <a:prstGeom prst="rect">
            <a:avLst/>
          </a:prstGeom>
        </p:spPr>
      </p:pic>
      <p:pic>
        <p:nvPicPr>
          <p:cNvPr id="10" name="图片 9"/>
          <p:cNvPicPr>
            <a:picLocks noChangeAspect="1"/>
          </p:cNvPicPr>
          <p:nvPr/>
        </p:nvPicPr>
        <p:blipFill>
          <a:blip r:embed="rId8"/>
          <a:stretch>
            <a:fillRect/>
          </a:stretch>
        </p:blipFill>
        <p:spPr>
          <a:xfrm>
            <a:off x="4085379" y="1331614"/>
            <a:ext cx="4895850" cy="4695825"/>
          </a:xfrm>
          <a:prstGeom prst="rect">
            <a:avLst/>
          </a:prstGeom>
        </p:spPr>
      </p:pic>
      <p:pic>
        <p:nvPicPr>
          <p:cNvPr id="11" name="图片 10"/>
          <p:cNvPicPr>
            <a:picLocks noChangeAspect="1"/>
          </p:cNvPicPr>
          <p:nvPr/>
        </p:nvPicPr>
        <p:blipFill>
          <a:blip r:embed="rId9"/>
          <a:stretch>
            <a:fillRect/>
          </a:stretch>
        </p:blipFill>
        <p:spPr>
          <a:xfrm>
            <a:off x="4609366" y="924619"/>
            <a:ext cx="3847875" cy="5555556"/>
          </a:xfrm>
          <a:prstGeom prst="rect">
            <a:avLst/>
          </a:prstGeom>
        </p:spPr>
      </p:pic>
      <p:pic>
        <p:nvPicPr>
          <p:cNvPr id="12" name="图片 11"/>
          <p:cNvPicPr>
            <a:picLocks noChangeAspect="1"/>
          </p:cNvPicPr>
          <p:nvPr/>
        </p:nvPicPr>
        <p:blipFill>
          <a:blip r:embed="rId10"/>
          <a:stretch>
            <a:fillRect/>
          </a:stretch>
        </p:blipFill>
        <p:spPr>
          <a:xfrm>
            <a:off x="4058497" y="1725364"/>
            <a:ext cx="4770682" cy="4304581"/>
          </a:xfrm>
          <a:prstGeom prst="rect">
            <a:avLst/>
          </a:prstGeom>
        </p:spPr>
      </p:pic>
      <p:pic>
        <p:nvPicPr>
          <p:cNvPr id="14" name="图片 13"/>
          <p:cNvPicPr>
            <a:picLocks noChangeAspect="1"/>
          </p:cNvPicPr>
          <p:nvPr/>
        </p:nvPicPr>
        <p:blipFill>
          <a:blip r:embed="rId11"/>
          <a:stretch>
            <a:fillRect/>
          </a:stretch>
        </p:blipFill>
        <p:spPr>
          <a:xfrm>
            <a:off x="3467100" y="1989582"/>
            <a:ext cx="5705475" cy="3143250"/>
          </a:xfrm>
          <a:prstGeom prst="rect">
            <a:avLst/>
          </a:prstGeom>
        </p:spPr>
      </p:pic>
      <p:pic>
        <p:nvPicPr>
          <p:cNvPr id="15" name="图片 14"/>
          <p:cNvPicPr>
            <a:picLocks noChangeAspect="1"/>
          </p:cNvPicPr>
          <p:nvPr/>
        </p:nvPicPr>
        <p:blipFill>
          <a:blip r:embed="rId12"/>
          <a:stretch>
            <a:fillRect/>
          </a:stretch>
        </p:blipFill>
        <p:spPr>
          <a:xfrm>
            <a:off x="2743200" y="1849735"/>
            <a:ext cx="6334125" cy="3267075"/>
          </a:xfrm>
          <a:prstGeom prst="rect">
            <a:avLst/>
          </a:prstGeom>
        </p:spPr>
      </p:pic>
    </p:spTree>
    <p:custDataLst>
      <p:tags r:id="rId1"/>
    </p:custDataLst>
    <p:extLst>
      <p:ext uri="{BB962C8B-B14F-4D97-AF65-F5344CB8AC3E}">
        <p14:creationId xmlns:p14="http://schemas.microsoft.com/office/powerpoint/2010/main" val="346890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anim calcmode="lin" valueType="num">
                                      <p:cBhvr>
                                        <p:cTn id="8"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250"/>
                                        <p:tgtEl>
                                          <p:spTgt spid="9">
                                            <p:txEl>
                                              <p:pRg st="1" end="1"/>
                                            </p:txEl>
                                          </p:spTgt>
                                        </p:tgtEl>
                                      </p:cBhvr>
                                    </p:animEffect>
                                    <p:anim calcmode="lin" valueType="num">
                                      <p:cBhvr>
                                        <p:cTn id="15" dur="2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250"/>
                                        <p:tgtEl>
                                          <p:spTgt spid="9">
                                            <p:txEl>
                                              <p:pRg st="2" end="2"/>
                                            </p:txEl>
                                          </p:spTgt>
                                        </p:tgtEl>
                                      </p:cBhvr>
                                    </p:animEffect>
                                    <p:anim calcmode="lin" valueType="num">
                                      <p:cBhvr>
                                        <p:cTn id="20" dur="25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25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50"/>
                            </p:stCondLst>
                            <p:childTnLst>
                              <p:par>
                                <p:cTn id="23" presetID="42"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250"/>
                                        <p:tgtEl>
                                          <p:spTgt spid="4"/>
                                        </p:tgtEl>
                                      </p:cBhvr>
                                    </p:animEffect>
                                    <p:anim calcmode="lin" valueType="num">
                                      <p:cBhvr>
                                        <p:cTn id="26" dur="250" fill="hold"/>
                                        <p:tgtEl>
                                          <p:spTgt spid="4"/>
                                        </p:tgtEl>
                                        <p:attrNameLst>
                                          <p:attrName>ppt_x</p:attrName>
                                        </p:attrNameLst>
                                      </p:cBhvr>
                                      <p:tavLst>
                                        <p:tav tm="0">
                                          <p:val>
                                            <p:strVal val="#ppt_x"/>
                                          </p:val>
                                        </p:tav>
                                        <p:tav tm="100000">
                                          <p:val>
                                            <p:strVal val="#ppt_x"/>
                                          </p:val>
                                        </p:tav>
                                      </p:tavLst>
                                    </p:anim>
                                    <p:anim calcmode="lin" valueType="num">
                                      <p:cBhvr>
                                        <p:cTn id="27" dur="2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xit" presetSubtype="0" fill="hold" nodeType="clickEffect">
                                  <p:stCondLst>
                                    <p:cond delay="0"/>
                                  </p:stCondLst>
                                  <p:childTnLst>
                                    <p:animEffect transition="out" filter="fade">
                                      <p:cBhvr>
                                        <p:cTn id="31" dur="250"/>
                                        <p:tgtEl>
                                          <p:spTgt spid="4"/>
                                        </p:tgtEl>
                                      </p:cBhvr>
                                    </p:animEffect>
                                    <p:anim calcmode="lin" valueType="num">
                                      <p:cBhvr>
                                        <p:cTn id="32" dur="250"/>
                                        <p:tgtEl>
                                          <p:spTgt spid="4"/>
                                        </p:tgtEl>
                                        <p:attrNameLst>
                                          <p:attrName>ppt_x</p:attrName>
                                        </p:attrNameLst>
                                      </p:cBhvr>
                                      <p:tavLst>
                                        <p:tav tm="0">
                                          <p:val>
                                            <p:strVal val="ppt_x"/>
                                          </p:val>
                                        </p:tav>
                                        <p:tav tm="100000">
                                          <p:val>
                                            <p:strVal val="ppt_x"/>
                                          </p:val>
                                        </p:tav>
                                      </p:tavLst>
                                    </p:anim>
                                    <p:anim calcmode="lin" valueType="num">
                                      <p:cBhvr>
                                        <p:cTn id="33" dur="250"/>
                                        <p:tgtEl>
                                          <p:spTgt spid="4"/>
                                        </p:tgtEl>
                                        <p:attrNameLst>
                                          <p:attrName>ppt_y</p:attrName>
                                        </p:attrNameLst>
                                      </p:cBhvr>
                                      <p:tavLst>
                                        <p:tav tm="0">
                                          <p:val>
                                            <p:strVal val="ppt_y"/>
                                          </p:val>
                                        </p:tav>
                                        <p:tav tm="100000">
                                          <p:val>
                                            <p:strVal val="ppt_y+.1"/>
                                          </p:val>
                                        </p:tav>
                                      </p:tavLst>
                                    </p:anim>
                                    <p:set>
                                      <p:cBhvr>
                                        <p:cTn id="34" dur="1" fill="hold">
                                          <p:stCondLst>
                                            <p:cond delay="249"/>
                                          </p:stCondLst>
                                        </p:cTn>
                                        <p:tgtEl>
                                          <p:spTgt spid="4"/>
                                        </p:tgtEl>
                                        <p:attrNameLst>
                                          <p:attrName>style.visibility</p:attrName>
                                        </p:attrNameLst>
                                      </p:cBhvr>
                                      <p:to>
                                        <p:strVal val="hidden"/>
                                      </p:to>
                                    </p:set>
                                  </p:childTnLst>
                                </p:cTn>
                              </p:par>
                            </p:childTnLst>
                          </p:cTn>
                        </p:par>
                        <p:par>
                          <p:cTn id="35" fill="hold">
                            <p:stCondLst>
                              <p:cond delay="250"/>
                            </p:stCondLst>
                            <p:childTnLst>
                              <p:par>
                                <p:cTn id="36" presetID="42" presetClass="entr" presetSubtype="0" fill="hold" grpId="0" nodeType="afterEffect">
                                  <p:stCondLst>
                                    <p:cond delay="0"/>
                                  </p:stCondLst>
                                  <p:childTnLst>
                                    <p:set>
                                      <p:cBhvr>
                                        <p:cTn id="37" dur="1" fill="hold">
                                          <p:stCondLst>
                                            <p:cond delay="0"/>
                                          </p:stCondLst>
                                        </p:cTn>
                                        <p:tgtEl>
                                          <p:spTgt spid="9">
                                            <p:txEl>
                                              <p:pRg st="3" end="3"/>
                                            </p:txEl>
                                          </p:spTgt>
                                        </p:tgtEl>
                                        <p:attrNameLst>
                                          <p:attrName>style.visibility</p:attrName>
                                        </p:attrNameLst>
                                      </p:cBhvr>
                                      <p:to>
                                        <p:strVal val="visible"/>
                                      </p:to>
                                    </p:set>
                                    <p:animEffect transition="in" filter="fade">
                                      <p:cBhvr>
                                        <p:cTn id="38" dur="250"/>
                                        <p:tgtEl>
                                          <p:spTgt spid="9">
                                            <p:txEl>
                                              <p:pRg st="3" end="3"/>
                                            </p:txEl>
                                          </p:spTgt>
                                        </p:tgtEl>
                                      </p:cBhvr>
                                    </p:animEffect>
                                    <p:anim calcmode="lin" valueType="num">
                                      <p:cBhvr>
                                        <p:cTn id="39" dur="25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0" dur="25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par>
                          <p:cTn id="41" fill="hold">
                            <p:stCondLst>
                              <p:cond delay="500"/>
                            </p:stCondLst>
                            <p:childTnLst>
                              <p:par>
                                <p:cTn id="42" presetID="42" presetClass="entr" presetSubtype="0"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250"/>
                                        <p:tgtEl>
                                          <p:spTgt spid="6"/>
                                        </p:tgtEl>
                                      </p:cBhvr>
                                    </p:animEffect>
                                    <p:anim calcmode="lin" valueType="num">
                                      <p:cBhvr>
                                        <p:cTn id="45" dur="250" fill="hold"/>
                                        <p:tgtEl>
                                          <p:spTgt spid="6"/>
                                        </p:tgtEl>
                                        <p:attrNameLst>
                                          <p:attrName>ppt_x</p:attrName>
                                        </p:attrNameLst>
                                      </p:cBhvr>
                                      <p:tavLst>
                                        <p:tav tm="0">
                                          <p:val>
                                            <p:strVal val="#ppt_x"/>
                                          </p:val>
                                        </p:tav>
                                        <p:tav tm="100000">
                                          <p:val>
                                            <p:strVal val="#ppt_x"/>
                                          </p:val>
                                        </p:tav>
                                      </p:tavLst>
                                    </p:anim>
                                    <p:anim calcmode="lin" valueType="num">
                                      <p:cBhvr>
                                        <p:cTn id="46" dur="2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xit" presetSubtype="0" fill="hold" nodeType="clickEffect">
                                  <p:stCondLst>
                                    <p:cond delay="0"/>
                                  </p:stCondLst>
                                  <p:childTnLst>
                                    <p:animEffect transition="out" filter="fade">
                                      <p:cBhvr>
                                        <p:cTn id="50" dur="250"/>
                                        <p:tgtEl>
                                          <p:spTgt spid="6"/>
                                        </p:tgtEl>
                                      </p:cBhvr>
                                    </p:animEffect>
                                    <p:anim calcmode="lin" valueType="num">
                                      <p:cBhvr>
                                        <p:cTn id="51" dur="250"/>
                                        <p:tgtEl>
                                          <p:spTgt spid="6"/>
                                        </p:tgtEl>
                                        <p:attrNameLst>
                                          <p:attrName>ppt_x</p:attrName>
                                        </p:attrNameLst>
                                      </p:cBhvr>
                                      <p:tavLst>
                                        <p:tav tm="0">
                                          <p:val>
                                            <p:strVal val="ppt_x"/>
                                          </p:val>
                                        </p:tav>
                                        <p:tav tm="100000">
                                          <p:val>
                                            <p:strVal val="ppt_x"/>
                                          </p:val>
                                        </p:tav>
                                      </p:tavLst>
                                    </p:anim>
                                    <p:anim calcmode="lin" valueType="num">
                                      <p:cBhvr>
                                        <p:cTn id="52" dur="250"/>
                                        <p:tgtEl>
                                          <p:spTgt spid="6"/>
                                        </p:tgtEl>
                                        <p:attrNameLst>
                                          <p:attrName>ppt_y</p:attrName>
                                        </p:attrNameLst>
                                      </p:cBhvr>
                                      <p:tavLst>
                                        <p:tav tm="0">
                                          <p:val>
                                            <p:strVal val="ppt_y"/>
                                          </p:val>
                                        </p:tav>
                                        <p:tav tm="100000">
                                          <p:val>
                                            <p:strVal val="ppt_y+.1"/>
                                          </p:val>
                                        </p:tav>
                                      </p:tavLst>
                                    </p:anim>
                                    <p:set>
                                      <p:cBhvr>
                                        <p:cTn id="53" dur="1" fill="hold">
                                          <p:stCondLst>
                                            <p:cond delay="249"/>
                                          </p:stCondLst>
                                        </p:cTn>
                                        <p:tgtEl>
                                          <p:spTgt spid="6"/>
                                        </p:tgtEl>
                                        <p:attrNameLst>
                                          <p:attrName>style.visibility</p:attrName>
                                        </p:attrNameLst>
                                      </p:cBhvr>
                                      <p:to>
                                        <p:strVal val="hidden"/>
                                      </p:to>
                                    </p:set>
                                  </p:childTnLst>
                                </p:cTn>
                              </p:par>
                            </p:childTnLst>
                          </p:cTn>
                        </p:par>
                        <p:par>
                          <p:cTn id="54" fill="hold">
                            <p:stCondLst>
                              <p:cond delay="250"/>
                            </p:stCondLst>
                            <p:childTnLst>
                              <p:par>
                                <p:cTn id="55" presetID="42" presetClass="entr" presetSubtype="0" fill="hold" grpId="0" nodeType="afterEffect">
                                  <p:stCondLst>
                                    <p:cond delay="0"/>
                                  </p:stCondLst>
                                  <p:childTnLst>
                                    <p:set>
                                      <p:cBhvr>
                                        <p:cTn id="56" dur="1" fill="hold">
                                          <p:stCondLst>
                                            <p:cond delay="0"/>
                                          </p:stCondLst>
                                        </p:cTn>
                                        <p:tgtEl>
                                          <p:spTgt spid="9">
                                            <p:txEl>
                                              <p:pRg st="4" end="4"/>
                                            </p:txEl>
                                          </p:spTgt>
                                        </p:tgtEl>
                                        <p:attrNameLst>
                                          <p:attrName>style.visibility</p:attrName>
                                        </p:attrNameLst>
                                      </p:cBhvr>
                                      <p:to>
                                        <p:strVal val="visible"/>
                                      </p:to>
                                    </p:set>
                                    <p:animEffect transition="in" filter="fade">
                                      <p:cBhvr>
                                        <p:cTn id="57" dur="250"/>
                                        <p:tgtEl>
                                          <p:spTgt spid="9">
                                            <p:txEl>
                                              <p:pRg st="4" end="4"/>
                                            </p:txEl>
                                          </p:spTgt>
                                        </p:tgtEl>
                                      </p:cBhvr>
                                    </p:animEffect>
                                    <p:anim calcmode="lin" valueType="num">
                                      <p:cBhvr>
                                        <p:cTn id="58" dur="25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59" dur="25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par>
                          <p:cTn id="60" fill="hold">
                            <p:stCondLst>
                              <p:cond delay="500"/>
                            </p:stCondLst>
                            <p:childTnLst>
                              <p:par>
                                <p:cTn id="61" presetID="42" presetClass="entr" presetSubtype="0"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250"/>
                                        <p:tgtEl>
                                          <p:spTgt spid="8"/>
                                        </p:tgtEl>
                                      </p:cBhvr>
                                    </p:animEffect>
                                    <p:anim calcmode="lin" valueType="num">
                                      <p:cBhvr>
                                        <p:cTn id="64" dur="250" fill="hold"/>
                                        <p:tgtEl>
                                          <p:spTgt spid="8"/>
                                        </p:tgtEl>
                                        <p:attrNameLst>
                                          <p:attrName>ppt_x</p:attrName>
                                        </p:attrNameLst>
                                      </p:cBhvr>
                                      <p:tavLst>
                                        <p:tav tm="0">
                                          <p:val>
                                            <p:strVal val="#ppt_x"/>
                                          </p:val>
                                        </p:tav>
                                        <p:tav tm="100000">
                                          <p:val>
                                            <p:strVal val="#ppt_x"/>
                                          </p:val>
                                        </p:tav>
                                      </p:tavLst>
                                    </p:anim>
                                    <p:anim calcmode="lin" valueType="num">
                                      <p:cBhvr>
                                        <p:cTn id="65" dur="2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xit" presetSubtype="0" fill="hold" nodeType="clickEffect">
                                  <p:stCondLst>
                                    <p:cond delay="0"/>
                                  </p:stCondLst>
                                  <p:childTnLst>
                                    <p:animEffect transition="out" filter="fade">
                                      <p:cBhvr>
                                        <p:cTn id="69" dur="250"/>
                                        <p:tgtEl>
                                          <p:spTgt spid="8"/>
                                        </p:tgtEl>
                                      </p:cBhvr>
                                    </p:animEffect>
                                    <p:anim calcmode="lin" valueType="num">
                                      <p:cBhvr>
                                        <p:cTn id="70" dur="250"/>
                                        <p:tgtEl>
                                          <p:spTgt spid="8"/>
                                        </p:tgtEl>
                                        <p:attrNameLst>
                                          <p:attrName>ppt_x</p:attrName>
                                        </p:attrNameLst>
                                      </p:cBhvr>
                                      <p:tavLst>
                                        <p:tav tm="0">
                                          <p:val>
                                            <p:strVal val="ppt_x"/>
                                          </p:val>
                                        </p:tav>
                                        <p:tav tm="100000">
                                          <p:val>
                                            <p:strVal val="ppt_x"/>
                                          </p:val>
                                        </p:tav>
                                      </p:tavLst>
                                    </p:anim>
                                    <p:anim calcmode="lin" valueType="num">
                                      <p:cBhvr>
                                        <p:cTn id="71" dur="250"/>
                                        <p:tgtEl>
                                          <p:spTgt spid="8"/>
                                        </p:tgtEl>
                                        <p:attrNameLst>
                                          <p:attrName>ppt_y</p:attrName>
                                        </p:attrNameLst>
                                      </p:cBhvr>
                                      <p:tavLst>
                                        <p:tav tm="0">
                                          <p:val>
                                            <p:strVal val="ppt_y"/>
                                          </p:val>
                                        </p:tav>
                                        <p:tav tm="100000">
                                          <p:val>
                                            <p:strVal val="ppt_y+.1"/>
                                          </p:val>
                                        </p:tav>
                                      </p:tavLst>
                                    </p:anim>
                                    <p:set>
                                      <p:cBhvr>
                                        <p:cTn id="72" dur="1" fill="hold">
                                          <p:stCondLst>
                                            <p:cond delay="249"/>
                                          </p:stCondLst>
                                        </p:cTn>
                                        <p:tgtEl>
                                          <p:spTgt spid="8"/>
                                        </p:tgtEl>
                                        <p:attrNameLst>
                                          <p:attrName>style.visibility</p:attrName>
                                        </p:attrNameLst>
                                      </p:cBhvr>
                                      <p:to>
                                        <p:strVal val="hidden"/>
                                      </p:to>
                                    </p:set>
                                  </p:childTnLst>
                                </p:cTn>
                              </p:par>
                            </p:childTnLst>
                          </p:cTn>
                        </p:par>
                        <p:par>
                          <p:cTn id="73" fill="hold">
                            <p:stCondLst>
                              <p:cond delay="250"/>
                            </p:stCondLst>
                            <p:childTnLst>
                              <p:par>
                                <p:cTn id="74" presetID="42" presetClass="entr" presetSubtype="0" fill="hold" grpId="0" nodeType="afterEffect">
                                  <p:stCondLst>
                                    <p:cond delay="0"/>
                                  </p:stCondLst>
                                  <p:childTnLst>
                                    <p:set>
                                      <p:cBhvr>
                                        <p:cTn id="75" dur="1" fill="hold">
                                          <p:stCondLst>
                                            <p:cond delay="0"/>
                                          </p:stCondLst>
                                        </p:cTn>
                                        <p:tgtEl>
                                          <p:spTgt spid="9">
                                            <p:txEl>
                                              <p:pRg st="5" end="5"/>
                                            </p:txEl>
                                          </p:spTgt>
                                        </p:tgtEl>
                                        <p:attrNameLst>
                                          <p:attrName>style.visibility</p:attrName>
                                        </p:attrNameLst>
                                      </p:cBhvr>
                                      <p:to>
                                        <p:strVal val="visible"/>
                                      </p:to>
                                    </p:set>
                                    <p:animEffect transition="in" filter="fade">
                                      <p:cBhvr>
                                        <p:cTn id="76" dur="250"/>
                                        <p:tgtEl>
                                          <p:spTgt spid="9">
                                            <p:txEl>
                                              <p:pRg st="5" end="5"/>
                                            </p:txEl>
                                          </p:spTgt>
                                        </p:tgtEl>
                                      </p:cBhvr>
                                    </p:animEffect>
                                    <p:anim calcmode="lin" valueType="num">
                                      <p:cBhvr>
                                        <p:cTn id="77" dur="25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78" dur="25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par>
                          <p:cTn id="79" fill="hold">
                            <p:stCondLst>
                              <p:cond delay="500"/>
                            </p:stCondLst>
                            <p:childTnLst>
                              <p:par>
                                <p:cTn id="80" presetID="42" presetClass="entr" presetSubtype="0" fill="hold" nodeType="after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250"/>
                                        <p:tgtEl>
                                          <p:spTgt spid="10"/>
                                        </p:tgtEl>
                                      </p:cBhvr>
                                    </p:animEffect>
                                    <p:anim calcmode="lin" valueType="num">
                                      <p:cBhvr>
                                        <p:cTn id="83" dur="250" fill="hold"/>
                                        <p:tgtEl>
                                          <p:spTgt spid="10"/>
                                        </p:tgtEl>
                                        <p:attrNameLst>
                                          <p:attrName>ppt_x</p:attrName>
                                        </p:attrNameLst>
                                      </p:cBhvr>
                                      <p:tavLst>
                                        <p:tav tm="0">
                                          <p:val>
                                            <p:strVal val="#ppt_x"/>
                                          </p:val>
                                        </p:tav>
                                        <p:tav tm="100000">
                                          <p:val>
                                            <p:strVal val="#ppt_x"/>
                                          </p:val>
                                        </p:tav>
                                      </p:tavLst>
                                    </p:anim>
                                    <p:anim calcmode="lin" valueType="num">
                                      <p:cBhvr>
                                        <p:cTn id="84" dur="2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xit" presetSubtype="0" fill="hold" nodeType="clickEffect">
                                  <p:stCondLst>
                                    <p:cond delay="0"/>
                                  </p:stCondLst>
                                  <p:childTnLst>
                                    <p:animEffect transition="out" filter="fade">
                                      <p:cBhvr>
                                        <p:cTn id="88" dur="250"/>
                                        <p:tgtEl>
                                          <p:spTgt spid="10"/>
                                        </p:tgtEl>
                                      </p:cBhvr>
                                    </p:animEffect>
                                    <p:anim calcmode="lin" valueType="num">
                                      <p:cBhvr>
                                        <p:cTn id="89" dur="250"/>
                                        <p:tgtEl>
                                          <p:spTgt spid="10"/>
                                        </p:tgtEl>
                                        <p:attrNameLst>
                                          <p:attrName>ppt_x</p:attrName>
                                        </p:attrNameLst>
                                      </p:cBhvr>
                                      <p:tavLst>
                                        <p:tav tm="0">
                                          <p:val>
                                            <p:strVal val="ppt_x"/>
                                          </p:val>
                                        </p:tav>
                                        <p:tav tm="100000">
                                          <p:val>
                                            <p:strVal val="ppt_x"/>
                                          </p:val>
                                        </p:tav>
                                      </p:tavLst>
                                    </p:anim>
                                    <p:anim calcmode="lin" valueType="num">
                                      <p:cBhvr>
                                        <p:cTn id="90" dur="250"/>
                                        <p:tgtEl>
                                          <p:spTgt spid="10"/>
                                        </p:tgtEl>
                                        <p:attrNameLst>
                                          <p:attrName>ppt_y</p:attrName>
                                        </p:attrNameLst>
                                      </p:cBhvr>
                                      <p:tavLst>
                                        <p:tav tm="0">
                                          <p:val>
                                            <p:strVal val="ppt_y"/>
                                          </p:val>
                                        </p:tav>
                                        <p:tav tm="100000">
                                          <p:val>
                                            <p:strVal val="ppt_y+.1"/>
                                          </p:val>
                                        </p:tav>
                                      </p:tavLst>
                                    </p:anim>
                                    <p:set>
                                      <p:cBhvr>
                                        <p:cTn id="91" dur="1" fill="hold">
                                          <p:stCondLst>
                                            <p:cond delay="249"/>
                                          </p:stCondLst>
                                        </p:cTn>
                                        <p:tgtEl>
                                          <p:spTgt spid="10"/>
                                        </p:tgtEl>
                                        <p:attrNameLst>
                                          <p:attrName>style.visibility</p:attrName>
                                        </p:attrNameLst>
                                      </p:cBhvr>
                                      <p:to>
                                        <p:strVal val="hidden"/>
                                      </p:to>
                                    </p:set>
                                  </p:childTnLst>
                                </p:cTn>
                              </p:par>
                            </p:childTnLst>
                          </p:cTn>
                        </p:par>
                        <p:par>
                          <p:cTn id="92" fill="hold">
                            <p:stCondLst>
                              <p:cond delay="250"/>
                            </p:stCondLst>
                            <p:childTnLst>
                              <p:par>
                                <p:cTn id="93" presetID="42" presetClass="entr" presetSubtype="0" fill="hold" nodeType="afterEffect">
                                  <p:stCondLst>
                                    <p:cond delay="0"/>
                                  </p:stCondLst>
                                  <p:childTnLst>
                                    <p:set>
                                      <p:cBhvr>
                                        <p:cTn id="94" dur="1" fill="hold">
                                          <p:stCondLst>
                                            <p:cond delay="0"/>
                                          </p:stCondLst>
                                        </p:cTn>
                                        <p:tgtEl>
                                          <p:spTgt spid="11"/>
                                        </p:tgtEl>
                                        <p:attrNameLst>
                                          <p:attrName>style.visibility</p:attrName>
                                        </p:attrNameLst>
                                      </p:cBhvr>
                                      <p:to>
                                        <p:strVal val="visible"/>
                                      </p:to>
                                    </p:set>
                                    <p:animEffect transition="in" filter="fade">
                                      <p:cBhvr>
                                        <p:cTn id="95" dur="250"/>
                                        <p:tgtEl>
                                          <p:spTgt spid="11"/>
                                        </p:tgtEl>
                                      </p:cBhvr>
                                    </p:animEffect>
                                    <p:anim calcmode="lin" valueType="num">
                                      <p:cBhvr>
                                        <p:cTn id="96" dur="250" fill="hold"/>
                                        <p:tgtEl>
                                          <p:spTgt spid="11"/>
                                        </p:tgtEl>
                                        <p:attrNameLst>
                                          <p:attrName>ppt_x</p:attrName>
                                        </p:attrNameLst>
                                      </p:cBhvr>
                                      <p:tavLst>
                                        <p:tav tm="0">
                                          <p:val>
                                            <p:strVal val="#ppt_x"/>
                                          </p:val>
                                        </p:tav>
                                        <p:tav tm="100000">
                                          <p:val>
                                            <p:strVal val="#ppt_x"/>
                                          </p:val>
                                        </p:tav>
                                      </p:tavLst>
                                    </p:anim>
                                    <p:anim calcmode="lin" valueType="num">
                                      <p:cBhvr>
                                        <p:cTn id="97" dur="2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xit" presetSubtype="0" fill="hold" nodeType="clickEffect">
                                  <p:stCondLst>
                                    <p:cond delay="0"/>
                                  </p:stCondLst>
                                  <p:childTnLst>
                                    <p:animEffect transition="out" filter="fade">
                                      <p:cBhvr>
                                        <p:cTn id="101" dur="250"/>
                                        <p:tgtEl>
                                          <p:spTgt spid="11"/>
                                        </p:tgtEl>
                                      </p:cBhvr>
                                    </p:animEffect>
                                    <p:anim calcmode="lin" valueType="num">
                                      <p:cBhvr>
                                        <p:cTn id="102" dur="250"/>
                                        <p:tgtEl>
                                          <p:spTgt spid="11"/>
                                        </p:tgtEl>
                                        <p:attrNameLst>
                                          <p:attrName>ppt_x</p:attrName>
                                        </p:attrNameLst>
                                      </p:cBhvr>
                                      <p:tavLst>
                                        <p:tav tm="0">
                                          <p:val>
                                            <p:strVal val="ppt_x"/>
                                          </p:val>
                                        </p:tav>
                                        <p:tav tm="100000">
                                          <p:val>
                                            <p:strVal val="ppt_x"/>
                                          </p:val>
                                        </p:tav>
                                      </p:tavLst>
                                    </p:anim>
                                    <p:anim calcmode="lin" valueType="num">
                                      <p:cBhvr>
                                        <p:cTn id="103" dur="250"/>
                                        <p:tgtEl>
                                          <p:spTgt spid="11"/>
                                        </p:tgtEl>
                                        <p:attrNameLst>
                                          <p:attrName>ppt_y</p:attrName>
                                        </p:attrNameLst>
                                      </p:cBhvr>
                                      <p:tavLst>
                                        <p:tav tm="0">
                                          <p:val>
                                            <p:strVal val="ppt_y"/>
                                          </p:val>
                                        </p:tav>
                                        <p:tav tm="100000">
                                          <p:val>
                                            <p:strVal val="ppt_y+.1"/>
                                          </p:val>
                                        </p:tav>
                                      </p:tavLst>
                                    </p:anim>
                                    <p:set>
                                      <p:cBhvr>
                                        <p:cTn id="104" dur="1" fill="hold">
                                          <p:stCondLst>
                                            <p:cond delay="249"/>
                                          </p:stCondLst>
                                        </p:cTn>
                                        <p:tgtEl>
                                          <p:spTgt spid="11"/>
                                        </p:tgtEl>
                                        <p:attrNameLst>
                                          <p:attrName>style.visibility</p:attrName>
                                        </p:attrNameLst>
                                      </p:cBhvr>
                                      <p:to>
                                        <p:strVal val="hidden"/>
                                      </p:to>
                                    </p:set>
                                  </p:childTnLst>
                                </p:cTn>
                              </p:par>
                            </p:childTnLst>
                          </p:cTn>
                        </p:par>
                        <p:par>
                          <p:cTn id="105" fill="hold">
                            <p:stCondLst>
                              <p:cond delay="250"/>
                            </p:stCondLst>
                            <p:childTnLst>
                              <p:par>
                                <p:cTn id="106" presetID="42" presetClass="entr" presetSubtype="0" fill="hold" nodeType="afterEffect">
                                  <p:stCondLst>
                                    <p:cond delay="0"/>
                                  </p:stCondLst>
                                  <p:childTnLst>
                                    <p:set>
                                      <p:cBhvr>
                                        <p:cTn id="107" dur="1" fill="hold">
                                          <p:stCondLst>
                                            <p:cond delay="0"/>
                                          </p:stCondLst>
                                        </p:cTn>
                                        <p:tgtEl>
                                          <p:spTgt spid="12"/>
                                        </p:tgtEl>
                                        <p:attrNameLst>
                                          <p:attrName>style.visibility</p:attrName>
                                        </p:attrNameLst>
                                      </p:cBhvr>
                                      <p:to>
                                        <p:strVal val="visible"/>
                                      </p:to>
                                    </p:set>
                                    <p:animEffect transition="in" filter="fade">
                                      <p:cBhvr>
                                        <p:cTn id="108" dur="250"/>
                                        <p:tgtEl>
                                          <p:spTgt spid="12"/>
                                        </p:tgtEl>
                                      </p:cBhvr>
                                    </p:animEffect>
                                    <p:anim calcmode="lin" valueType="num">
                                      <p:cBhvr>
                                        <p:cTn id="109" dur="250" fill="hold"/>
                                        <p:tgtEl>
                                          <p:spTgt spid="12"/>
                                        </p:tgtEl>
                                        <p:attrNameLst>
                                          <p:attrName>ppt_x</p:attrName>
                                        </p:attrNameLst>
                                      </p:cBhvr>
                                      <p:tavLst>
                                        <p:tav tm="0">
                                          <p:val>
                                            <p:strVal val="#ppt_x"/>
                                          </p:val>
                                        </p:tav>
                                        <p:tav tm="100000">
                                          <p:val>
                                            <p:strVal val="#ppt_x"/>
                                          </p:val>
                                        </p:tav>
                                      </p:tavLst>
                                    </p:anim>
                                    <p:anim calcmode="lin" valueType="num">
                                      <p:cBhvr>
                                        <p:cTn id="110"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xit" presetSubtype="0" fill="hold" nodeType="clickEffect">
                                  <p:stCondLst>
                                    <p:cond delay="0"/>
                                  </p:stCondLst>
                                  <p:childTnLst>
                                    <p:animEffect transition="out" filter="fade">
                                      <p:cBhvr>
                                        <p:cTn id="114" dur="250"/>
                                        <p:tgtEl>
                                          <p:spTgt spid="12"/>
                                        </p:tgtEl>
                                      </p:cBhvr>
                                    </p:animEffect>
                                    <p:anim calcmode="lin" valueType="num">
                                      <p:cBhvr>
                                        <p:cTn id="115" dur="250"/>
                                        <p:tgtEl>
                                          <p:spTgt spid="12"/>
                                        </p:tgtEl>
                                        <p:attrNameLst>
                                          <p:attrName>ppt_x</p:attrName>
                                        </p:attrNameLst>
                                      </p:cBhvr>
                                      <p:tavLst>
                                        <p:tav tm="0">
                                          <p:val>
                                            <p:strVal val="ppt_x"/>
                                          </p:val>
                                        </p:tav>
                                        <p:tav tm="100000">
                                          <p:val>
                                            <p:strVal val="ppt_x"/>
                                          </p:val>
                                        </p:tav>
                                      </p:tavLst>
                                    </p:anim>
                                    <p:anim calcmode="lin" valueType="num">
                                      <p:cBhvr>
                                        <p:cTn id="116" dur="250"/>
                                        <p:tgtEl>
                                          <p:spTgt spid="12"/>
                                        </p:tgtEl>
                                        <p:attrNameLst>
                                          <p:attrName>ppt_y</p:attrName>
                                        </p:attrNameLst>
                                      </p:cBhvr>
                                      <p:tavLst>
                                        <p:tav tm="0">
                                          <p:val>
                                            <p:strVal val="ppt_y"/>
                                          </p:val>
                                        </p:tav>
                                        <p:tav tm="100000">
                                          <p:val>
                                            <p:strVal val="ppt_y+.1"/>
                                          </p:val>
                                        </p:tav>
                                      </p:tavLst>
                                    </p:anim>
                                    <p:set>
                                      <p:cBhvr>
                                        <p:cTn id="117" dur="1" fill="hold">
                                          <p:stCondLst>
                                            <p:cond delay="249"/>
                                          </p:stCondLst>
                                        </p:cTn>
                                        <p:tgtEl>
                                          <p:spTgt spid="12"/>
                                        </p:tgtEl>
                                        <p:attrNameLst>
                                          <p:attrName>style.visibility</p:attrName>
                                        </p:attrNameLst>
                                      </p:cBhvr>
                                      <p:to>
                                        <p:strVal val="hidden"/>
                                      </p:to>
                                    </p:set>
                                  </p:childTnLst>
                                </p:cTn>
                              </p:par>
                            </p:childTnLst>
                          </p:cTn>
                        </p:par>
                        <p:par>
                          <p:cTn id="118" fill="hold">
                            <p:stCondLst>
                              <p:cond delay="250"/>
                            </p:stCondLst>
                            <p:childTnLst>
                              <p:par>
                                <p:cTn id="119" presetID="42" presetClass="entr" presetSubtype="0" fill="hold" grpId="0" nodeType="afterEffect">
                                  <p:stCondLst>
                                    <p:cond delay="0"/>
                                  </p:stCondLst>
                                  <p:childTnLst>
                                    <p:set>
                                      <p:cBhvr>
                                        <p:cTn id="120" dur="1" fill="hold">
                                          <p:stCondLst>
                                            <p:cond delay="0"/>
                                          </p:stCondLst>
                                        </p:cTn>
                                        <p:tgtEl>
                                          <p:spTgt spid="9">
                                            <p:txEl>
                                              <p:pRg st="6" end="6"/>
                                            </p:txEl>
                                          </p:spTgt>
                                        </p:tgtEl>
                                        <p:attrNameLst>
                                          <p:attrName>style.visibility</p:attrName>
                                        </p:attrNameLst>
                                      </p:cBhvr>
                                      <p:to>
                                        <p:strVal val="visible"/>
                                      </p:to>
                                    </p:set>
                                    <p:animEffect transition="in" filter="fade">
                                      <p:cBhvr>
                                        <p:cTn id="121" dur="250"/>
                                        <p:tgtEl>
                                          <p:spTgt spid="9">
                                            <p:txEl>
                                              <p:pRg st="6" end="6"/>
                                            </p:txEl>
                                          </p:spTgt>
                                        </p:tgtEl>
                                      </p:cBhvr>
                                    </p:animEffect>
                                    <p:anim calcmode="lin" valueType="num">
                                      <p:cBhvr>
                                        <p:cTn id="122" dur="25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123" dur="25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par>
                          <p:cTn id="124" fill="hold">
                            <p:stCondLst>
                              <p:cond delay="500"/>
                            </p:stCondLst>
                            <p:childTnLst>
                              <p:par>
                                <p:cTn id="125" presetID="42" presetClass="entr" presetSubtype="0" fill="hold" nodeType="afterEffect">
                                  <p:stCondLst>
                                    <p:cond delay="0"/>
                                  </p:stCondLst>
                                  <p:childTnLst>
                                    <p:set>
                                      <p:cBhvr>
                                        <p:cTn id="126" dur="1" fill="hold">
                                          <p:stCondLst>
                                            <p:cond delay="0"/>
                                          </p:stCondLst>
                                        </p:cTn>
                                        <p:tgtEl>
                                          <p:spTgt spid="14"/>
                                        </p:tgtEl>
                                        <p:attrNameLst>
                                          <p:attrName>style.visibility</p:attrName>
                                        </p:attrNameLst>
                                      </p:cBhvr>
                                      <p:to>
                                        <p:strVal val="visible"/>
                                      </p:to>
                                    </p:set>
                                    <p:animEffect transition="in" filter="fade">
                                      <p:cBhvr>
                                        <p:cTn id="127" dur="250"/>
                                        <p:tgtEl>
                                          <p:spTgt spid="14"/>
                                        </p:tgtEl>
                                      </p:cBhvr>
                                    </p:animEffect>
                                    <p:anim calcmode="lin" valueType="num">
                                      <p:cBhvr>
                                        <p:cTn id="128" dur="250" fill="hold"/>
                                        <p:tgtEl>
                                          <p:spTgt spid="14"/>
                                        </p:tgtEl>
                                        <p:attrNameLst>
                                          <p:attrName>ppt_x</p:attrName>
                                        </p:attrNameLst>
                                      </p:cBhvr>
                                      <p:tavLst>
                                        <p:tav tm="0">
                                          <p:val>
                                            <p:strVal val="#ppt_x"/>
                                          </p:val>
                                        </p:tav>
                                        <p:tav tm="100000">
                                          <p:val>
                                            <p:strVal val="#ppt_x"/>
                                          </p:val>
                                        </p:tav>
                                      </p:tavLst>
                                    </p:anim>
                                    <p:anim calcmode="lin" valueType="num">
                                      <p:cBhvr>
                                        <p:cTn id="129"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xit" presetSubtype="0" fill="hold" nodeType="clickEffect">
                                  <p:stCondLst>
                                    <p:cond delay="0"/>
                                  </p:stCondLst>
                                  <p:childTnLst>
                                    <p:animEffect transition="out" filter="fade">
                                      <p:cBhvr>
                                        <p:cTn id="133" dur="250"/>
                                        <p:tgtEl>
                                          <p:spTgt spid="14"/>
                                        </p:tgtEl>
                                      </p:cBhvr>
                                    </p:animEffect>
                                    <p:anim calcmode="lin" valueType="num">
                                      <p:cBhvr>
                                        <p:cTn id="134" dur="250"/>
                                        <p:tgtEl>
                                          <p:spTgt spid="14"/>
                                        </p:tgtEl>
                                        <p:attrNameLst>
                                          <p:attrName>ppt_x</p:attrName>
                                        </p:attrNameLst>
                                      </p:cBhvr>
                                      <p:tavLst>
                                        <p:tav tm="0">
                                          <p:val>
                                            <p:strVal val="ppt_x"/>
                                          </p:val>
                                        </p:tav>
                                        <p:tav tm="100000">
                                          <p:val>
                                            <p:strVal val="ppt_x"/>
                                          </p:val>
                                        </p:tav>
                                      </p:tavLst>
                                    </p:anim>
                                    <p:anim calcmode="lin" valueType="num">
                                      <p:cBhvr>
                                        <p:cTn id="135" dur="250"/>
                                        <p:tgtEl>
                                          <p:spTgt spid="14"/>
                                        </p:tgtEl>
                                        <p:attrNameLst>
                                          <p:attrName>ppt_y</p:attrName>
                                        </p:attrNameLst>
                                      </p:cBhvr>
                                      <p:tavLst>
                                        <p:tav tm="0">
                                          <p:val>
                                            <p:strVal val="ppt_y"/>
                                          </p:val>
                                        </p:tav>
                                        <p:tav tm="100000">
                                          <p:val>
                                            <p:strVal val="ppt_y+.1"/>
                                          </p:val>
                                        </p:tav>
                                      </p:tavLst>
                                    </p:anim>
                                    <p:set>
                                      <p:cBhvr>
                                        <p:cTn id="136" dur="1" fill="hold">
                                          <p:stCondLst>
                                            <p:cond delay="249"/>
                                          </p:stCondLst>
                                        </p:cTn>
                                        <p:tgtEl>
                                          <p:spTgt spid="14"/>
                                        </p:tgtEl>
                                        <p:attrNameLst>
                                          <p:attrName>style.visibility</p:attrName>
                                        </p:attrNameLst>
                                      </p:cBhvr>
                                      <p:to>
                                        <p:strVal val="hidden"/>
                                      </p:to>
                                    </p:set>
                                  </p:childTnLst>
                                </p:cTn>
                              </p:par>
                            </p:childTnLst>
                          </p:cTn>
                        </p:par>
                        <p:par>
                          <p:cTn id="137" fill="hold">
                            <p:stCondLst>
                              <p:cond delay="250"/>
                            </p:stCondLst>
                            <p:childTnLst>
                              <p:par>
                                <p:cTn id="138" presetID="42" presetClass="entr" presetSubtype="0" fill="hold" nodeType="afterEffect">
                                  <p:stCondLst>
                                    <p:cond delay="0"/>
                                  </p:stCondLst>
                                  <p:childTnLst>
                                    <p:set>
                                      <p:cBhvr>
                                        <p:cTn id="139" dur="1" fill="hold">
                                          <p:stCondLst>
                                            <p:cond delay="0"/>
                                          </p:stCondLst>
                                        </p:cTn>
                                        <p:tgtEl>
                                          <p:spTgt spid="15"/>
                                        </p:tgtEl>
                                        <p:attrNameLst>
                                          <p:attrName>style.visibility</p:attrName>
                                        </p:attrNameLst>
                                      </p:cBhvr>
                                      <p:to>
                                        <p:strVal val="visible"/>
                                      </p:to>
                                    </p:set>
                                    <p:animEffect transition="in" filter="fade">
                                      <p:cBhvr>
                                        <p:cTn id="140" dur="250"/>
                                        <p:tgtEl>
                                          <p:spTgt spid="15"/>
                                        </p:tgtEl>
                                      </p:cBhvr>
                                    </p:animEffect>
                                    <p:anim calcmode="lin" valueType="num">
                                      <p:cBhvr>
                                        <p:cTn id="141" dur="250" fill="hold"/>
                                        <p:tgtEl>
                                          <p:spTgt spid="15"/>
                                        </p:tgtEl>
                                        <p:attrNameLst>
                                          <p:attrName>ppt_x</p:attrName>
                                        </p:attrNameLst>
                                      </p:cBhvr>
                                      <p:tavLst>
                                        <p:tav tm="0">
                                          <p:val>
                                            <p:strVal val="#ppt_x"/>
                                          </p:val>
                                        </p:tav>
                                        <p:tav tm="100000">
                                          <p:val>
                                            <p:strVal val="#ppt_x"/>
                                          </p:val>
                                        </p:tav>
                                      </p:tavLst>
                                    </p:anim>
                                    <p:anim calcmode="lin" valueType="num">
                                      <p:cBhvr>
                                        <p:cTn id="142" dur="2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黑体" panose="02010609060101010101" pitchFamily="49" charset="-122"/>
                <a:ea typeface="黑体" panose="02010609060101010101" pitchFamily="49" charset="-122"/>
                <a:cs typeface="Times New Roman" panose="02020603050405020304" pitchFamily="18" charset="0"/>
              </a:rPr>
              <a:t>4.BPEL</a:t>
            </a:r>
            <a:r>
              <a:rPr lang="zh-CN" altLang="en-US" dirty="0">
                <a:latin typeface="黑体" panose="02010609060101010101" pitchFamily="49" charset="-122"/>
                <a:ea typeface="黑体" panose="02010609060101010101" pitchFamily="49" charset="-122"/>
                <a:cs typeface="Times New Roman" panose="02020603050405020304" pitchFamily="18" charset="0"/>
              </a:rPr>
              <a:t>业务流程创建过程</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smtClean="0">
                <a:latin typeface="Verdana" pitchFamily="34" charset="0"/>
              </a:rPr>
              <a:t>BPEL</a:t>
            </a:r>
            <a:r>
              <a:rPr lang="zh-CN" altLang="en-US" sz="2400" dirty="0" smtClean="0">
                <a:latin typeface="Verdana" pitchFamily="34" charset="0"/>
              </a:rPr>
              <a:t>的开发</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smtClean="0"/>
              <a:t>21</a:t>
            </a:r>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9"/>
          <p:cNvSpPr>
            <a:spLocks noChangeArrowheads="1"/>
          </p:cNvSpPr>
          <p:nvPr/>
        </p:nvSpPr>
        <p:spPr bwMode="auto">
          <a:xfrm>
            <a:off x="435768" y="1485447"/>
            <a:ext cx="420824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创建</a:t>
            </a:r>
            <a:r>
              <a:rPr lang="en-US" altLang="zh-CN" sz="2000" dirty="0" smtClean="0">
                <a:solidFill>
                  <a:schemeClr val="tx2"/>
                </a:solidFill>
                <a:latin typeface="Times New Roman" pitchFamily="18" charset="0"/>
                <a:cs typeface="Times New Roman" pitchFamily="18" charset="0"/>
              </a:rPr>
              <a:t>BPEL</a:t>
            </a:r>
            <a:r>
              <a:rPr lang="zh-CN" altLang="en-US" sz="2000" dirty="0" smtClean="0">
                <a:solidFill>
                  <a:schemeClr val="tx2"/>
                </a:solidFill>
                <a:latin typeface="Times New Roman" pitchFamily="18" charset="0"/>
                <a:cs typeface="Times New Roman" pitchFamily="18" charset="0"/>
              </a:rPr>
              <a:t>工程</a:t>
            </a:r>
            <a:endParaRPr lang="en-US" altLang="zh-CN" sz="20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创建流程</a:t>
            </a:r>
            <a:endParaRPr lang="en-US" altLang="zh-CN" sz="20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导入加法服务和减法服务的</a:t>
            </a:r>
            <a:r>
              <a:rPr lang="en-US" altLang="zh-CN" sz="2000" dirty="0" err="1" smtClean="0">
                <a:solidFill>
                  <a:schemeClr val="tx2"/>
                </a:solidFill>
                <a:latin typeface="Times New Roman" pitchFamily="18" charset="0"/>
                <a:cs typeface="Times New Roman" pitchFamily="18" charset="0"/>
              </a:rPr>
              <a:t>wsdl</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设置伙伴链接</a:t>
            </a:r>
            <a:endParaRPr lang="en-US" altLang="zh-CN" sz="20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修改输入输出</a:t>
            </a:r>
            <a:endParaRPr lang="en-US" altLang="zh-CN" sz="20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创建调用服务时需要的变量</a:t>
            </a:r>
            <a:endParaRPr lang="en-US" altLang="zh-CN" sz="20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配置变量</a:t>
            </a:r>
            <a:endParaRPr lang="en-US" altLang="zh-CN" sz="20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en-US" altLang="zh-CN" sz="2000" dirty="0" smtClean="0">
                <a:solidFill>
                  <a:schemeClr val="tx2"/>
                </a:solidFill>
                <a:latin typeface="Times New Roman" pitchFamily="18" charset="0"/>
                <a:cs typeface="Times New Roman" pitchFamily="18" charset="0"/>
              </a:rPr>
              <a:t>BPEL</a:t>
            </a:r>
            <a:r>
              <a:rPr lang="zh-CN" altLang="en-US" sz="2000" dirty="0" smtClean="0">
                <a:solidFill>
                  <a:schemeClr val="tx2"/>
                </a:solidFill>
                <a:latin typeface="Times New Roman" pitchFamily="18" charset="0"/>
                <a:cs typeface="Times New Roman" pitchFamily="18" charset="0"/>
              </a:rPr>
              <a:t>流程的设计</a:t>
            </a:r>
            <a:endParaRPr lang="en-US" altLang="zh-CN" sz="2000" dirty="0">
              <a:solidFill>
                <a:schemeClr val="tx2"/>
              </a:solidFill>
              <a:latin typeface="Times New Roman" pitchFamily="18" charset="0"/>
              <a:cs typeface="Times New Roman" pitchFamily="18" charset="0"/>
            </a:endParaRPr>
          </a:p>
        </p:txBody>
      </p:sp>
      <p:pic>
        <p:nvPicPr>
          <p:cNvPr id="5" name="图片 4"/>
          <p:cNvPicPr>
            <a:picLocks noChangeAspect="1"/>
          </p:cNvPicPr>
          <p:nvPr/>
        </p:nvPicPr>
        <p:blipFill>
          <a:blip r:embed="rId5"/>
          <a:stretch>
            <a:fillRect/>
          </a:stretch>
        </p:blipFill>
        <p:spPr>
          <a:xfrm>
            <a:off x="2674739" y="2840980"/>
            <a:ext cx="6448425" cy="1181100"/>
          </a:xfrm>
          <a:prstGeom prst="rect">
            <a:avLst/>
          </a:prstGeom>
        </p:spPr>
      </p:pic>
      <p:pic>
        <p:nvPicPr>
          <p:cNvPr id="6" name="图片 5"/>
          <p:cNvPicPr>
            <a:picLocks noChangeAspect="1"/>
          </p:cNvPicPr>
          <p:nvPr/>
        </p:nvPicPr>
        <p:blipFill>
          <a:blip r:embed="rId6"/>
          <a:stretch>
            <a:fillRect/>
          </a:stretch>
        </p:blipFill>
        <p:spPr>
          <a:xfrm>
            <a:off x="4068887" y="1205802"/>
            <a:ext cx="4876800" cy="4867275"/>
          </a:xfrm>
          <a:prstGeom prst="rect">
            <a:avLst/>
          </a:prstGeom>
        </p:spPr>
      </p:pic>
      <p:pic>
        <p:nvPicPr>
          <p:cNvPr id="10" name="图片 9"/>
          <p:cNvPicPr>
            <a:picLocks noChangeAspect="1"/>
          </p:cNvPicPr>
          <p:nvPr/>
        </p:nvPicPr>
        <p:blipFill>
          <a:blip r:embed="rId7"/>
          <a:stretch>
            <a:fillRect/>
          </a:stretch>
        </p:blipFill>
        <p:spPr>
          <a:xfrm>
            <a:off x="5410200" y="2898305"/>
            <a:ext cx="2114550" cy="914400"/>
          </a:xfrm>
          <a:prstGeom prst="rect">
            <a:avLst/>
          </a:prstGeom>
        </p:spPr>
      </p:pic>
      <p:pic>
        <p:nvPicPr>
          <p:cNvPr id="11" name="图片 10"/>
          <p:cNvPicPr>
            <a:picLocks noChangeAspect="1"/>
          </p:cNvPicPr>
          <p:nvPr/>
        </p:nvPicPr>
        <p:blipFill>
          <a:blip r:embed="rId8"/>
          <a:stretch>
            <a:fillRect/>
          </a:stretch>
        </p:blipFill>
        <p:spPr>
          <a:xfrm>
            <a:off x="4114800" y="1245298"/>
            <a:ext cx="4848225" cy="4695825"/>
          </a:xfrm>
          <a:prstGeom prst="rect">
            <a:avLst/>
          </a:prstGeom>
        </p:spPr>
      </p:pic>
      <p:pic>
        <p:nvPicPr>
          <p:cNvPr id="12" name="图片 11"/>
          <p:cNvPicPr>
            <a:picLocks noChangeAspect="1"/>
          </p:cNvPicPr>
          <p:nvPr/>
        </p:nvPicPr>
        <p:blipFill>
          <a:blip r:embed="rId9"/>
          <a:stretch>
            <a:fillRect/>
          </a:stretch>
        </p:blipFill>
        <p:spPr>
          <a:xfrm>
            <a:off x="4026471" y="422276"/>
            <a:ext cx="5067300" cy="5915025"/>
          </a:xfrm>
          <a:prstGeom prst="rect">
            <a:avLst/>
          </a:prstGeom>
        </p:spPr>
      </p:pic>
      <p:pic>
        <p:nvPicPr>
          <p:cNvPr id="13" name="图片 12"/>
          <p:cNvPicPr>
            <a:picLocks noChangeAspect="1"/>
          </p:cNvPicPr>
          <p:nvPr/>
        </p:nvPicPr>
        <p:blipFill>
          <a:blip r:embed="rId10"/>
          <a:stretch>
            <a:fillRect/>
          </a:stretch>
        </p:blipFill>
        <p:spPr>
          <a:xfrm>
            <a:off x="3940299" y="424981"/>
            <a:ext cx="5133975" cy="5819775"/>
          </a:xfrm>
          <a:prstGeom prst="rect">
            <a:avLst/>
          </a:prstGeom>
        </p:spPr>
      </p:pic>
      <p:pic>
        <p:nvPicPr>
          <p:cNvPr id="14" name="图片 13"/>
          <p:cNvPicPr>
            <a:picLocks noChangeAspect="1"/>
          </p:cNvPicPr>
          <p:nvPr/>
        </p:nvPicPr>
        <p:blipFill>
          <a:blip r:embed="rId11"/>
          <a:stretch>
            <a:fillRect/>
          </a:stretch>
        </p:blipFill>
        <p:spPr>
          <a:xfrm>
            <a:off x="4860987" y="2564480"/>
            <a:ext cx="2771775" cy="1266825"/>
          </a:xfrm>
          <a:prstGeom prst="rect">
            <a:avLst/>
          </a:prstGeom>
        </p:spPr>
      </p:pic>
      <p:pic>
        <p:nvPicPr>
          <p:cNvPr id="15" name="图片 14"/>
          <p:cNvPicPr>
            <a:picLocks noChangeAspect="1"/>
          </p:cNvPicPr>
          <p:nvPr/>
        </p:nvPicPr>
        <p:blipFill>
          <a:blip r:embed="rId12"/>
          <a:stretch>
            <a:fillRect/>
          </a:stretch>
        </p:blipFill>
        <p:spPr>
          <a:xfrm>
            <a:off x="4387156" y="2555233"/>
            <a:ext cx="3448050" cy="1143000"/>
          </a:xfrm>
          <a:prstGeom prst="rect">
            <a:avLst/>
          </a:prstGeom>
        </p:spPr>
      </p:pic>
      <p:pic>
        <p:nvPicPr>
          <p:cNvPr id="17" name="图片 16"/>
          <p:cNvPicPr>
            <a:picLocks noChangeAspect="1"/>
          </p:cNvPicPr>
          <p:nvPr/>
        </p:nvPicPr>
        <p:blipFill>
          <a:blip r:embed="rId13"/>
          <a:stretch>
            <a:fillRect/>
          </a:stretch>
        </p:blipFill>
        <p:spPr>
          <a:xfrm>
            <a:off x="4356770" y="1194970"/>
            <a:ext cx="4338012" cy="4212726"/>
          </a:xfrm>
          <a:prstGeom prst="rect">
            <a:avLst/>
          </a:prstGeom>
        </p:spPr>
      </p:pic>
      <p:pic>
        <p:nvPicPr>
          <p:cNvPr id="19" name="图片 18"/>
          <p:cNvPicPr>
            <a:picLocks noChangeAspect="1"/>
          </p:cNvPicPr>
          <p:nvPr/>
        </p:nvPicPr>
        <p:blipFill>
          <a:blip r:embed="rId14"/>
          <a:stretch>
            <a:fillRect/>
          </a:stretch>
        </p:blipFill>
        <p:spPr>
          <a:xfrm>
            <a:off x="233362" y="2205037"/>
            <a:ext cx="8677275" cy="2447925"/>
          </a:xfrm>
          <a:prstGeom prst="rect">
            <a:avLst/>
          </a:prstGeom>
        </p:spPr>
      </p:pic>
      <p:pic>
        <p:nvPicPr>
          <p:cNvPr id="20" name="图片 19"/>
          <p:cNvPicPr>
            <a:picLocks noChangeAspect="1"/>
          </p:cNvPicPr>
          <p:nvPr/>
        </p:nvPicPr>
        <p:blipFill>
          <a:blip r:embed="rId15"/>
          <a:stretch>
            <a:fillRect/>
          </a:stretch>
        </p:blipFill>
        <p:spPr>
          <a:xfrm>
            <a:off x="2779757" y="2326805"/>
            <a:ext cx="5915025" cy="2057400"/>
          </a:xfrm>
          <a:prstGeom prst="rect">
            <a:avLst/>
          </a:prstGeom>
        </p:spPr>
      </p:pic>
      <p:pic>
        <p:nvPicPr>
          <p:cNvPr id="21" name="图片 20"/>
          <p:cNvPicPr>
            <a:picLocks noChangeAspect="1"/>
          </p:cNvPicPr>
          <p:nvPr/>
        </p:nvPicPr>
        <p:blipFill>
          <a:blip r:embed="rId16"/>
          <a:stretch>
            <a:fillRect/>
          </a:stretch>
        </p:blipFill>
        <p:spPr>
          <a:xfrm>
            <a:off x="4941863" y="2473030"/>
            <a:ext cx="3495675" cy="1609725"/>
          </a:xfrm>
          <a:prstGeom prst="rect">
            <a:avLst/>
          </a:prstGeom>
        </p:spPr>
      </p:pic>
      <p:pic>
        <p:nvPicPr>
          <p:cNvPr id="22" name="图片 21"/>
          <p:cNvPicPr>
            <a:picLocks noChangeAspect="1"/>
          </p:cNvPicPr>
          <p:nvPr/>
        </p:nvPicPr>
        <p:blipFill>
          <a:blip r:embed="rId17"/>
          <a:stretch>
            <a:fillRect/>
          </a:stretch>
        </p:blipFill>
        <p:spPr>
          <a:xfrm>
            <a:off x="4644008" y="495300"/>
            <a:ext cx="3429001" cy="5909858"/>
          </a:xfrm>
          <a:prstGeom prst="rect">
            <a:avLst/>
          </a:prstGeom>
        </p:spPr>
      </p:pic>
      <p:pic>
        <p:nvPicPr>
          <p:cNvPr id="23" name="图片 22"/>
          <p:cNvPicPr>
            <a:picLocks noChangeAspect="1"/>
          </p:cNvPicPr>
          <p:nvPr/>
        </p:nvPicPr>
        <p:blipFill>
          <a:blip r:embed="rId18"/>
          <a:stretch>
            <a:fillRect/>
          </a:stretch>
        </p:blipFill>
        <p:spPr>
          <a:xfrm>
            <a:off x="3497834" y="864191"/>
            <a:ext cx="5543550" cy="5172075"/>
          </a:xfrm>
          <a:prstGeom prst="rect">
            <a:avLst/>
          </a:prstGeom>
        </p:spPr>
      </p:pic>
    </p:spTree>
    <p:custDataLst>
      <p:tags r:id="rId1"/>
    </p:custDataLst>
    <p:extLst>
      <p:ext uri="{BB962C8B-B14F-4D97-AF65-F5344CB8AC3E}">
        <p14:creationId xmlns:p14="http://schemas.microsoft.com/office/powerpoint/2010/main" val="349494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anim calcmode="lin" valueType="num">
                                      <p:cBhvr>
                                        <p:cTn id="8"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50"/>
                                        <p:tgtEl>
                                          <p:spTgt spid="5"/>
                                        </p:tgtEl>
                                      </p:cBhvr>
                                    </p:animEffect>
                                    <p:anim calcmode="lin" valueType="num">
                                      <p:cBhvr>
                                        <p:cTn id="14" dur="250" fill="hold"/>
                                        <p:tgtEl>
                                          <p:spTgt spid="5"/>
                                        </p:tgtEl>
                                        <p:attrNameLst>
                                          <p:attrName>ppt_x</p:attrName>
                                        </p:attrNameLst>
                                      </p:cBhvr>
                                      <p:tavLst>
                                        <p:tav tm="0">
                                          <p:val>
                                            <p:strVal val="#ppt_x"/>
                                          </p:val>
                                        </p:tav>
                                        <p:tav tm="100000">
                                          <p:val>
                                            <p:strVal val="#ppt_x"/>
                                          </p:val>
                                        </p:tav>
                                      </p:tavLst>
                                    </p:anim>
                                    <p:anim calcmode="lin" valueType="num">
                                      <p:cBhvr>
                                        <p:cTn id="15" dur="2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nodeType="clickEffect">
                                  <p:stCondLst>
                                    <p:cond delay="0"/>
                                  </p:stCondLst>
                                  <p:childTnLst>
                                    <p:animEffect transition="out" filter="fade">
                                      <p:cBhvr>
                                        <p:cTn id="19" dur="250"/>
                                        <p:tgtEl>
                                          <p:spTgt spid="5"/>
                                        </p:tgtEl>
                                      </p:cBhvr>
                                    </p:animEffect>
                                    <p:anim calcmode="lin" valueType="num">
                                      <p:cBhvr>
                                        <p:cTn id="20" dur="250"/>
                                        <p:tgtEl>
                                          <p:spTgt spid="5"/>
                                        </p:tgtEl>
                                        <p:attrNameLst>
                                          <p:attrName>ppt_x</p:attrName>
                                        </p:attrNameLst>
                                      </p:cBhvr>
                                      <p:tavLst>
                                        <p:tav tm="0">
                                          <p:val>
                                            <p:strVal val="ppt_x"/>
                                          </p:val>
                                        </p:tav>
                                        <p:tav tm="100000">
                                          <p:val>
                                            <p:strVal val="ppt_x"/>
                                          </p:val>
                                        </p:tav>
                                      </p:tavLst>
                                    </p:anim>
                                    <p:anim calcmode="lin" valueType="num">
                                      <p:cBhvr>
                                        <p:cTn id="21" dur="250"/>
                                        <p:tgtEl>
                                          <p:spTgt spid="5"/>
                                        </p:tgtEl>
                                        <p:attrNameLst>
                                          <p:attrName>ppt_y</p:attrName>
                                        </p:attrNameLst>
                                      </p:cBhvr>
                                      <p:tavLst>
                                        <p:tav tm="0">
                                          <p:val>
                                            <p:strVal val="ppt_y"/>
                                          </p:val>
                                        </p:tav>
                                        <p:tav tm="100000">
                                          <p:val>
                                            <p:strVal val="ppt_y+.1"/>
                                          </p:val>
                                        </p:tav>
                                      </p:tavLst>
                                    </p:anim>
                                    <p:set>
                                      <p:cBhvr>
                                        <p:cTn id="22" dur="1" fill="hold">
                                          <p:stCondLst>
                                            <p:cond delay="249"/>
                                          </p:stCondLst>
                                        </p:cTn>
                                        <p:tgtEl>
                                          <p:spTgt spid="5"/>
                                        </p:tgtEl>
                                        <p:attrNameLst>
                                          <p:attrName>style.visibility</p:attrName>
                                        </p:attrNameLst>
                                      </p:cBhvr>
                                      <p:to>
                                        <p:strVal val="hidden"/>
                                      </p:to>
                                    </p:set>
                                  </p:childTnLst>
                                </p:cTn>
                              </p:par>
                            </p:childTnLst>
                          </p:cTn>
                        </p:par>
                        <p:par>
                          <p:cTn id="23" fill="hold">
                            <p:stCondLst>
                              <p:cond delay="250"/>
                            </p:stCondLst>
                            <p:childTnLst>
                              <p:par>
                                <p:cTn id="24" presetID="42"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250"/>
                                        <p:tgtEl>
                                          <p:spTgt spid="6"/>
                                        </p:tgtEl>
                                      </p:cBhvr>
                                    </p:animEffect>
                                    <p:anim calcmode="lin" valueType="num">
                                      <p:cBhvr>
                                        <p:cTn id="27" dur="250" fill="hold"/>
                                        <p:tgtEl>
                                          <p:spTgt spid="6"/>
                                        </p:tgtEl>
                                        <p:attrNameLst>
                                          <p:attrName>ppt_x</p:attrName>
                                        </p:attrNameLst>
                                      </p:cBhvr>
                                      <p:tavLst>
                                        <p:tav tm="0">
                                          <p:val>
                                            <p:strVal val="#ppt_x"/>
                                          </p:val>
                                        </p:tav>
                                        <p:tav tm="100000">
                                          <p:val>
                                            <p:strVal val="#ppt_x"/>
                                          </p:val>
                                        </p:tav>
                                      </p:tavLst>
                                    </p:anim>
                                    <p:anim calcmode="lin" valueType="num">
                                      <p:cBhvr>
                                        <p:cTn id="28" dur="2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xit" presetSubtype="0" fill="hold" nodeType="clickEffect">
                                  <p:stCondLst>
                                    <p:cond delay="0"/>
                                  </p:stCondLst>
                                  <p:childTnLst>
                                    <p:animEffect transition="out" filter="fade">
                                      <p:cBhvr>
                                        <p:cTn id="32" dur="250"/>
                                        <p:tgtEl>
                                          <p:spTgt spid="6"/>
                                        </p:tgtEl>
                                      </p:cBhvr>
                                    </p:animEffect>
                                    <p:anim calcmode="lin" valueType="num">
                                      <p:cBhvr>
                                        <p:cTn id="33" dur="250"/>
                                        <p:tgtEl>
                                          <p:spTgt spid="6"/>
                                        </p:tgtEl>
                                        <p:attrNameLst>
                                          <p:attrName>ppt_x</p:attrName>
                                        </p:attrNameLst>
                                      </p:cBhvr>
                                      <p:tavLst>
                                        <p:tav tm="0">
                                          <p:val>
                                            <p:strVal val="ppt_x"/>
                                          </p:val>
                                        </p:tav>
                                        <p:tav tm="100000">
                                          <p:val>
                                            <p:strVal val="ppt_x"/>
                                          </p:val>
                                        </p:tav>
                                      </p:tavLst>
                                    </p:anim>
                                    <p:anim calcmode="lin" valueType="num">
                                      <p:cBhvr>
                                        <p:cTn id="34" dur="250"/>
                                        <p:tgtEl>
                                          <p:spTgt spid="6"/>
                                        </p:tgtEl>
                                        <p:attrNameLst>
                                          <p:attrName>ppt_y</p:attrName>
                                        </p:attrNameLst>
                                      </p:cBhvr>
                                      <p:tavLst>
                                        <p:tav tm="0">
                                          <p:val>
                                            <p:strVal val="ppt_y"/>
                                          </p:val>
                                        </p:tav>
                                        <p:tav tm="100000">
                                          <p:val>
                                            <p:strVal val="ppt_y+.1"/>
                                          </p:val>
                                        </p:tav>
                                      </p:tavLst>
                                    </p:anim>
                                    <p:set>
                                      <p:cBhvr>
                                        <p:cTn id="35" dur="1" fill="hold">
                                          <p:stCondLst>
                                            <p:cond delay="249"/>
                                          </p:stCondLst>
                                        </p:cTn>
                                        <p:tgtEl>
                                          <p:spTgt spid="6"/>
                                        </p:tgtEl>
                                        <p:attrNameLst>
                                          <p:attrName>style.visibility</p:attrName>
                                        </p:attrNameLst>
                                      </p:cBhvr>
                                      <p:to>
                                        <p:strVal val="hidden"/>
                                      </p:to>
                                    </p:set>
                                  </p:childTnLst>
                                </p:cTn>
                              </p:par>
                            </p:childTnLst>
                          </p:cTn>
                        </p:par>
                        <p:par>
                          <p:cTn id="36" fill="hold">
                            <p:stCondLst>
                              <p:cond delay="250"/>
                            </p:stCondLst>
                            <p:childTnLst>
                              <p:par>
                                <p:cTn id="37" presetID="42"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250"/>
                                        <p:tgtEl>
                                          <p:spTgt spid="10"/>
                                        </p:tgtEl>
                                      </p:cBhvr>
                                    </p:animEffect>
                                    <p:anim calcmode="lin" valueType="num">
                                      <p:cBhvr>
                                        <p:cTn id="40" dur="250" fill="hold"/>
                                        <p:tgtEl>
                                          <p:spTgt spid="10"/>
                                        </p:tgtEl>
                                        <p:attrNameLst>
                                          <p:attrName>ppt_x</p:attrName>
                                        </p:attrNameLst>
                                      </p:cBhvr>
                                      <p:tavLst>
                                        <p:tav tm="0">
                                          <p:val>
                                            <p:strVal val="#ppt_x"/>
                                          </p:val>
                                        </p:tav>
                                        <p:tav tm="100000">
                                          <p:val>
                                            <p:strVal val="#ppt_x"/>
                                          </p:val>
                                        </p:tav>
                                      </p:tavLst>
                                    </p:anim>
                                    <p:anim calcmode="lin" valueType="num">
                                      <p:cBhvr>
                                        <p:cTn id="41" dur="2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xit" presetSubtype="0" fill="hold" nodeType="clickEffect">
                                  <p:stCondLst>
                                    <p:cond delay="0"/>
                                  </p:stCondLst>
                                  <p:childTnLst>
                                    <p:animEffect transition="out" filter="fade">
                                      <p:cBhvr>
                                        <p:cTn id="45" dur="250"/>
                                        <p:tgtEl>
                                          <p:spTgt spid="10"/>
                                        </p:tgtEl>
                                      </p:cBhvr>
                                    </p:animEffect>
                                    <p:anim calcmode="lin" valueType="num">
                                      <p:cBhvr>
                                        <p:cTn id="46" dur="250"/>
                                        <p:tgtEl>
                                          <p:spTgt spid="10"/>
                                        </p:tgtEl>
                                        <p:attrNameLst>
                                          <p:attrName>ppt_x</p:attrName>
                                        </p:attrNameLst>
                                      </p:cBhvr>
                                      <p:tavLst>
                                        <p:tav tm="0">
                                          <p:val>
                                            <p:strVal val="ppt_x"/>
                                          </p:val>
                                        </p:tav>
                                        <p:tav tm="100000">
                                          <p:val>
                                            <p:strVal val="ppt_x"/>
                                          </p:val>
                                        </p:tav>
                                      </p:tavLst>
                                    </p:anim>
                                    <p:anim calcmode="lin" valueType="num">
                                      <p:cBhvr>
                                        <p:cTn id="47" dur="250"/>
                                        <p:tgtEl>
                                          <p:spTgt spid="10"/>
                                        </p:tgtEl>
                                        <p:attrNameLst>
                                          <p:attrName>ppt_y</p:attrName>
                                        </p:attrNameLst>
                                      </p:cBhvr>
                                      <p:tavLst>
                                        <p:tav tm="0">
                                          <p:val>
                                            <p:strVal val="ppt_y"/>
                                          </p:val>
                                        </p:tav>
                                        <p:tav tm="100000">
                                          <p:val>
                                            <p:strVal val="ppt_y+.1"/>
                                          </p:val>
                                        </p:tav>
                                      </p:tavLst>
                                    </p:anim>
                                    <p:set>
                                      <p:cBhvr>
                                        <p:cTn id="48" dur="1" fill="hold">
                                          <p:stCondLst>
                                            <p:cond delay="249"/>
                                          </p:stCondLst>
                                        </p:cTn>
                                        <p:tgtEl>
                                          <p:spTgt spid="10"/>
                                        </p:tgtEl>
                                        <p:attrNameLst>
                                          <p:attrName>style.visibility</p:attrName>
                                        </p:attrNameLst>
                                      </p:cBhvr>
                                      <p:to>
                                        <p:strVal val="hidden"/>
                                      </p:to>
                                    </p:set>
                                  </p:childTnLst>
                                </p:cTn>
                              </p:par>
                            </p:childTnLst>
                          </p:cTn>
                        </p:par>
                        <p:par>
                          <p:cTn id="49" fill="hold">
                            <p:stCondLst>
                              <p:cond delay="250"/>
                            </p:stCondLst>
                            <p:childTnLst>
                              <p:par>
                                <p:cTn id="50" presetID="42" presetClass="entr" presetSubtype="0" fill="hold" grpId="0" nodeType="afterEffect">
                                  <p:stCondLst>
                                    <p:cond delay="0"/>
                                  </p:stCondLst>
                                  <p:childTnLst>
                                    <p:set>
                                      <p:cBhvr>
                                        <p:cTn id="51" dur="1" fill="hold">
                                          <p:stCondLst>
                                            <p:cond delay="0"/>
                                          </p:stCondLst>
                                        </p:cTn>
                                        <p:tgtEl>
                                          <p:spTgt spid="9">
                                            <p:txEl>
                                              <p:pRg st="1" end="1"/>
                                            </p:txEl>
                                          </p:spTgt>
                                        </p:tgtEl>
                                        <p:attrNameLst>
                                          <p:attrName>style.visibility</p:attrName>
                                        </p:attrNameLst>
                                      </p:cBhvr>
                                      <p:to>
                                        <p:strVal val="visible"/>
                                      </p:to>
                                    </p:set>
                                    <p:animEffect transition="in" filter="fade">
                                      <p:cBhvr>
                                        <p:cTn id="52" dur="250"/>
                                        <p:tgtEl>
                                          <p:spTgt spid="9">
                                            <p:txEl>
                                              <p:pRg st="1" end="1"/>
                                            </p:txEl>
                                          </p:spTgt>
                                        </p:tgtEl>
                                      </p:cBhvr>
                                    </p:animEffect>
                                    <p:anim calcmode="lin" valueType="num">
                                      <p:cBhvr>
                                        <p:cTn id="53" dur="2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54" dur="25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55" fill="hold">
                            <p:stCondLst>
                              <p:cond delay="500"/>
                            </p:stCondLst>
                            <p:childTnLst>
                              <p:par>
                                <p:cTn id="56" presetID="42"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250"/>
                                        <p:tgtEl>
                                          <p:spTgt spid="11"/>
                                        </p:tgtEl>
                                      </p:cBhvr>
                                    </p:animEffect>
                                    <p:anim calcmode="lin" valueType="num">
                                      <p:cBhvr>
                                        <p:cTn id="59" dur="250" fill="hold"/>
                                        <p:tgtEl>
                                          <p:spTgt spid="11"/>
                                        </p:tgtEl>
                                        <p:attrNameLst>
                                          <p:attrName>ppt_x</p:attrName>
                                        </p:attrNameLst>
                                      </p:cBhvr>
                                      <p:tavLst>
                                        <p:tav tm="0">
                                          <p:val>
                                            <p:strVal val="#ppt_x"/>
                                          </p:val>
                                        </p:tav>
                                        <p:tav tm="100000">
                                          <p:val>
                                            <p:strVal val="#ppt_x"/>
                                          </p:val>
                                        </p:tav>
                                      </p:tavLst>
                                    </p:anim>
                                    <p:anim calcmode="lin" valueType="num">
                                      <p:cBhvr>
                                        <p:cTn id="60" dur="2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xit" presetSubtype="0" fill="hold" nodeType="clickEffect">
                                  <p:stCondLst>
                                    <p:cond delay="0"/>
                                  </p:stCondLst>
                                  <p:childTnLst>
                                    <p:animEffect transition="out" filter="fade">
                                      <p:cBhvr>
                                        <p:cTn id="64" dur="250"/>
                                        <p:tgtEl>
                                          <p:spTgt spid="11"/>
                                        </p:tgtEl>
                                      </p:cBhvr>
                                    </p:animEffect>
                                    <p:anim calcmode="lin" valueType="num">
                                      <p:cBhvr>
                                        <p:cTn id="65" dur="250"/>
                                        <p:tgtEl>
                                          <p:spTgt spid="11"/>
                                        </p:tgtEl>
                                        <p:attrNameLst>
                                          <p:attrName>ppt_x</p:attrName>
                                        </p:attrNameLst>
                                      </p:cBhvr>
                                      <p:tavLst>
                                        <p:tav tm="0">
                                          <p:val>
                                            <p:strVal val="ppt_x"/>
                                          </p:val>
                                        </p:tav>
                                        <p:tav tm="100000">
                                          <p:val>
                                            <p:strVal val="ppt_x"/>
                                          </p:val>
                                        </p:tav>
                                      </p:tavLst>
                                    </p:anim>
                                    <p:anim calcmode="lin" valueType="num">
                                      <p:cBhvr>
                                        <p:cTn id="66" dur="250"/>
                                        <p:tgtEl>
                                          <p:spTgt spid="11"/>
                                        </p:tgtEl>
                                        <p:attrNameLst>
                                          <p:attrName>ppt_y</p:attrName>
                                        </p:attrNameLst>
                                      </p:cBhvr>
                                      <p:tavLst>
                                        <p:tav tm="0">
                                          <p:val>
                                            <p:strVal val="ppt_y"/>
                                          </p:val>
                                        </p:tav>
                                        <p:tav tm="100000">
                                          <p:val>
                                            <p:strVal val="ppt_y+.1"/>
                                          </p:val>
                                        </p:tav>
                                      </p:tavLst>
                                    </p:anim>
                                    <p:set>
                                      <p:cBhvr>
                                        <p:cTn id="67" dur="1" fill="hold">
                                          <p:stCondLst>
                                            <p:cond delay="249"/>
                                          </p:stCondLst>
                                        </p:cTn>
                                        <p:tgtEl>
                                          <p:spTgt spid="11"/>
                                        </p:tgtEl>
                                        <p:attrNameLst>
                                          <p:attrName>style.visibility</p:attrName>
                                        </p:attrNameLst>
                                      </p:cBhvr>
                                      <p:to>
                                        <p:strVal val="hidden"/>
                                      </p:to>
                                    </p:set>
                                  </p:childTnLst>
                                </p:cTn>
                              </p:par>
                            </p:childTnLst>
                          </p:cTn>
                        </p:par>
                        <p:par>
                          <p:cTn id="68" fill="hold">
                            <p:stCondLst>
                              <p:cond delay="250"/>
                            </p:stCondLst>
                            <p:childTnLst>
                              <p:par>
                                <p:cTn id="69" presetID="42" presetClass="entr" presetSubtype="0" fill="hold" nodeType="after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250"/>
                                        <p:tgtEl>
                                          <p:spTgt spid="12"/>
                                        </p:tgtEl>
                                      </p:cBhvr>
                                    </p:animEffect>
                                    <p:anim calcmode="lin" valueType="num">
                                      <p:cBhvr>
                                        <p:cTn id="72" dur="250" fill="hold"/>
                                        <p:tgtEl>
                                          <p:spTgt spid="12"/>
                                        </p:tgtEl>
                                        <p:attrNameLst>
                                          <p:attrName>ppt_x</p:attrName>
                                        </p:attrNameLst>
                                      </p:cBhvr>
                                      <p:tavLst>
                                        <p:tav tm="0">
                                          <p:val>
                                            <p:strVal val="#ppt_x"/>
                                          </p:val>
                                        </p:tav>
                                        <p:tav tm="100000">
                                          <p:val>
                                            <p:strVal val="#ppt_x"/>
                                          </p:val>
                                        </p:tav>
                                      </p:tavLst>
                                    </p:anim>
                                    <p:anim calcmode="lin" valueType="num">
                                      <p:cBhvr>
                                        <p:cTn id="73"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xit" presetSubtype="0" fill="hold" nodeType="clickEffect">
                                  <p:stCondLst>
                                    <p:cond delay="0"/>
                                  </p:stCondLst>
                                  <p:childTnLst>
                                    <p:animEffect transition="out" filter="fade">
                                      <p:cBhvr>
                                        <p:cTn id="77" dur="250"/>
                                        <p:tgtEl>
                                          <p:spTgt spid="12"/>
                                        </p:tgtEl>
                                      </p:cBhvr>
                                    </p:animEffect>
                                    <p:anim calcmode="lin" valueType="num">
                                      <p:cBhvr>
                                        <p:cTn id="78" dur="250"/>
                                        <p:tgtEl>
                                          <p:spTgt spid="12"/>
                                        </p:tgtEl>
                                        <p:attrNameLst>
                                          <p:attrName>ppt_x</p:attrName>
                                        </p:attrNameLst>
                                      </p:cBhvr>
                                      <p:tavLst>
                                        <p:tav tm="0">
                                          <p:val>
                                            <p:strVal val="ppt_x"/>
                                          </p:val>
                                        </p:tav>
                                        <p:tav tm="100000">
                                          <p:val>
                                            <p:strVal val="ppt_x"/>
                                          </p:val>
                                        </p:tav>
                                      </p:tavLst>
                                    </p:anim>
                                    <p:anim calcmode="lin" valueType="num">
                                      <p:cBhvr>
                                        <p:cTn id="79" dur="250"/>
                                        <p:tgtEl>
                                          <p:spTgt spid="12"/>
                                        </p:tgtEl>
                                        <p:attrNameLst>
                                          <p:attrName>ppt_y</p:attrName>
                                        </p:attrNameLst>
                                      </p:cBhvr>
                                      <p:tavLst>
                                        <p:tav tm="0">
                                          <p:val>
                                            <p:strVal val="ppt_y"/>
                                          </p:val>
                                        </p:tav>
                                        <p:tav tm="100000">
                                          <p:val>
                                            <p:strVal val="ppt_y+.1"/>
                                          </p:val>
                                        </p:tav>
                                      </p:tavLst>
                                    </p:anim>
                                    <p:set>
                                      <p:cBhvr>
                                        <p:cTn id="80" dur="1" fill="hold">
                                          <p:stCondLst>
                                            <p:cond delay="249"/>
                                          </p:stCondLst>
                                        </p:cTn>
                                        <p:tgtEl>
                                          <p:spTgt spid="12"/>
                                        </p:tgtEl>
                                        <p:attrNameLst>
                                          <p:attrName>style.visibility</p:attrName>
                                        </p:attrNameLst>
                                      </p:cBhvr>
                                      <p:to>
                                        <p:strVal val="hidden"/>
                                      </p:to>
                                    </p:set>
                                  </p:childTnLst>
                                </p:cTn>
                              </p:par>
                            </p:childTnLst>
                          </p:cTn>
                        </p:par>
                        <p:par>
                          <p:cTn id="81" fill="hold">
                            <p:stCondLst>
                              <p:cond delay="250"/>
                            </p:stCondLst>
                            <p:childTnLst>
                              <p:par>
                                <p:cTn id="82" presetID="42" presetClass="entr" presetSubtype="0" fill="hold" nodeType="after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fade">
                                      <p:cBhvr>
                                        <p:cTn id="84" dur="250"/>
                                        <p:tgtEl>
                                          <p:spTgt spid="13"/>
                                        </p:tgtEl>
                                      </p:cBhvr>
                                    </p:animEffect>
                                    <p:anim calcmode="lin" valueType="num">
                                      <p:cBhvr>
                                        <p:cTn id="85" dur="250" fill="hold"/>
                                        <p:tgtEl>
                                          <p:spTgt spid="13"/>
                                        </p:tgtEl>
                                        <p:attrNameLst>
                                          <p:attrName>ppt_x</p:attrName>
                                        </p:attrNameLst>
                                      </p:cBhvr>
                                      <p:tavLst>
                                        <p:tav tm="0">
                                          <p:val>
                                            <p:strVal val="#ppt_x"/>
                                          </p:val>
                                        </p:tav>
                                        <p:tav tm="100000">
                                          <p:val>
                                            <p:strVal val="#ppt_x"/>
                                          </p:val>
                                        </p:tav>
                                      </p:tavLst>
                                    </p:anim>
                                    <p:anim calcmode="lin" valueType="num">
                                      <p:cBhvr>
                                        <p:cTn id="86" dur="25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xit" presetSubtype="0" fill="hold" nodeType="clickEffect">
                                  <p:stCondLst>
                                    <p:cond delay="0"/>
                                  </p:stCondLst>
                                  <p:childTnLst>
                                    <p:animEffect transition="out" filter="fade">
                                      <p:cBhvr>
                                        <p:cTn id="90" dur="250"/>
                                        <p:tgtEl>
                                          <p:spTgt spid="13"/>
                                        </p:tgtEl>
                                      </p:cBhvr>
                                    </p:animEffect>
                                    <p:anim calcmode="lin" valueType="num">
                                      <p:cBhvr>
                                        <p:cTn id="91" dur="250"/>
                                        <p:tgtEl>
                                          <p:spTgt spid="13"/>
                                        </p:tgtEl>
                                        <p:attrNameLst>
                                          <p:attrName>ppt_x</p:attrName>
                                        </p:attrNameLst>
                                      </p:cBhvr>
                                      <p:tavLst>
                                        <p:tav tm="0">
                                          <p:val>
                                            <p:strVal val="ppt_x"/>
                                          </p:val>
                                        </p:tav>
                                        <p:tav tm="100000">
                                          <p:val>
                                            <p:strVal val="ppt_x"/>
                                          </p:val>
                                        </p:tav>
                                      </p:tavLst>
                                    </p:anim>
                                    <p:anim calcmode="lin" valueType="num">
                                      <p:cBhvr>
                                        <p:cTn id="92" dur="250"/>
                                        <p:tgtEl>
                                          <p:spTgt spid="13"/>
                                        </p:tgtEl>
                                        <p:attrNameLst>
                                          <p:attrName>ppt_y</p:attrName>
                                        </p:attrNameLst>
                                      </p:cBhvr>
                                      <p:tavLst>
                                        <p:tav tm="0">
                                          <p:val>
                                            <p:strVal val="ppt_y"/>
                                          </p:val>
                                        </p:tav>
                                        <p:tav tm="100000">
                                          <p:val>
                                            <p:strVal val="ppt_y+.1"/>
                                          </p:val>
                                        </p:tav>
                                      </p:tavLst>
                                    </p:anim>
                                    <p:set>
                                      <p:cBhvr>
                                        <p:cTn id="93" dur="1" fill="hold">
                                          <p:stCondLst>
                                            <p:cond delay="249"/>
                                          </p:stCondLst>
                                        </p:cTn>
                                        <p:tgtEl>
                                          <p:spTgt spid="13"/>
                                        </p:tgtEl>
                                        <p:attrNameLst>
                                          <p:attrName>style.visibility</p:attrName>
                                        </p:attrNameLst>
                                      </p:cBhvr>
                                      <p:to>
                                        <p:strVal val="hidden"/>
                                      </p:to>
                                    </p:set>
                                  </p:childTnLst>
                                </p:cTn>
                              </p:par>
                            </p:childTnLst>
                          </p:cTn>
                        </p:par>
                        <p:par>
                          <p:cTn id="94" fill="hold">
                            <p:stCondLst>
                              <p:cond delay="250"/>
                            </p:stCondLst>
                            <p:childTnLst>
                              <p:par>
                                <p:cTn id="95" presetID="42" presetClass="entr" presetSubtype="0" fill="hold" nodeType="after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fade">
                                      <p:cBhvr>
                                        <p:cTn id="97" dur="250"/>
                                        <p:tgtEl>
                                          <p:spTgt spid="14"/>
                                        </p:tgtEl>
                                      </p:cBhvr>
                                    </p:animEffect>
                                    <p:anim calcmode="lin" valueType="num">
                                      <p:cBhvr>
                                        <p:cTn id="98" dur="250" fill="hold"/>
                                        <p:tgtEl>
                                          <p:spTgt spid="14"/>
                                        </p:tgtEl>
                                        <p:attrNameLst>
                                          <p:attrName>ppt_x</p:attrName>
                                        </p:attrNameLst>
                                      </p:cBhvr>
                                      <p:tavLst>
                                        <p:tav tm="0">
                                          <p:val>
                                            <p:strVal val="#ppt_x"/>
                                          </p:val>
                                        </p:tav>
                                        <p:tav tm="100000">
                                          <p:val>
                                            <p:strVal val="#ppt_x"/>
                                          </p:val>
                                        </p:tav>
                                      </p:tavLst>
                                    </p:anim>
                                    <p:anim calcmode="lin" valueType="num">
                                      <p:cBhvr>
                                        <p:cTn id="99"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xit" presetSubtype="0" fill="hold" nodeType="clickEffect">
                                  <p:stCondLst>
                                    <p:cond delay="0"/>
                                  </p:stCondLst>
                                  <p:childTnLst>
                                    <p:animEffect transition="out" filter="fade">
                                      <p:cBhvr>
                                        <p:cTn id="103" dur="250"/>
                                        <p:tgtEl>
                                          <p:spTgt spid="14"/>
                                        </p:tgtEl>
                                      </p:cBhvr>
                                    </p:animEffect>
                                    <p:anim calcmode="lin" valueType="num">
                                      <p:cBhvr>
                                        <p:cTn id="104" dur="250"/>
                                        <p:tgtEl>
                                          <p:spTgt spid="14"/>
                                        </p:tgtEl>
                                        <p:attrNameLst>
                                          <p:attrName>ppt_x</p:attrName>
                                        </p:attrNameLst>
                                      </p:cBhvr>
                                      <p:tavLst>
                                        <p:tav tm="0">
                                          <p:val>
                                            <p:strVal val="ppt_x"/>
                                          </p:val>
                                        </p:tav>
                                        <p:tav tm="100000">
                                          <p:val>
                                            <p:strVal val="ppt_x"/>
                                          </p:val>
                                        </p:tav>
                                      </p:tavLst>
                                    </p:anim>
                                    <p:anim calcmode="lin" valueType="num">
                                      <p:cBhvr>
                                        <p:cTn id="105" dur="250"/>
                                        <p:tgtEl>
                                          <p:spTgt spid="14"/>
                                        </p:tgtEl>
                                        <p:attrNameLst>
                                          <p:attrName>ppt_y</p:attrName>
                                        </p:attrNameLst>
                                      </p:cBhvr>
                                      <p:tavLst>
                                        <p:tav tm="0">
                                          <p:val>
                                            <p:strVal val="ppt_y"/>
                                          </p:val>
                                        </p:tav>
                                        <p:tav tm="100000">
                                          <p:val>
                                            <p:strVal val="ppt_y+.1"/>
                                          </p:val>
                                        </p:tav>
                                      </p:tavLst>
                                    </p:anim>
                                    <p:set>
                                      <p:cBhvr>
                                        <p:cTn id="106" dur="1" fill="hold">
                                          <p:stCondLst>
                                            <p:cond delay="249"/>
                                          </p:stCondLst>
                                        </p:cTn>
                                        <p:tgtEl>
                                          <p:spTgt spid="14"/>
                                        </p:tgtEl>
                                        <p:attrNameLst>
                                          <p:attrName>style.visibility</p:attrName>
                                        </p:attrNameLst>
                                      </p:cBhvr>
                                      <p:to>
                                        <p:strVal val="hidden"/>
                                      </p:to>
                                    </p:set>
                                  </p:childTnLst>
                                </p:cTn>
                              </p:par>
                            </p:childTnLst>
                          </p:cTn>
                        </p:par>
                        <p:par>
                          <p:cTn id="107" fill="hold">
                            <p:stCondLst>
                              <p:cond delay="250"/>
                            </p:stCondLst>
                            <p:childTnLst>
                              <p:par>
                                <p:cTn id="108" presetID="42" presetClass="entr" presetSubtype="0" fill="hold" grpId="0" nodeType="afterEffect">
                                  <p:stCondLst>
                                    <p:cond delay="0"/>
                                  </p:stCondLst>
                                  <p:childTnLst>
                                    <p:set>
                                      <p:cBhvr>
                                        <p:cTn id="109" dur="1" fill="hold">
                                          <p:stCondLst>
                                            <p:cond delay="0"/>
                                          </p:stCondLst>
                                        </p:cTn>
                                        <p:tgtEl>
                                          <p:spTgt spid="9">
                                            <p:txEl>
                                              <p:pRg st="2" end="2"/>
                                            </p:txEl>
                                          </p:spTgt>
                                        </p:tgtEl>
                                        <p:attrNameLst>
                                          <p:attrName>style.visibility</p:attrName>
                                        </p:attrNameLst>
                                      </p:cBhvr>
                                      <p:to>
                                        <p:strVal val="visible"/>
                                      </p:to>
                                    </p:set>
                                    <p:animEffect transition="in" filter="fade">
                                      <p:cBhvr>
                                        <p:cTn id="110" dur="250"/>
                                        <p:tgtEl>
                                          <p:spTgt spid="9">
                                            <p:txEl>
                                              <p:pRg st="2" end="2"/>
                                            </p:txEl>
                                          </p:spTgt>
                                        </p:tgtEl>
                                      </p:cBhvr>
                                    </p:animEffect>
                                    <p:anim calcmode="lin" valueType="num">
                                      <p:cBhvr>
                                        <p:cTn id="111" dur="25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12" dur="25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9">
                                            <p:txEl>
                                              <p:pRg st="3" end="3"/>
                                            </p:txEl>
                                          </p:spTgt>
                                        </p:tgtEl>
                                        <p:attrNameLst>
                                          <p:attrName>style.visibility</p:attrName>
                                        </p:attrNameLst>
                                      </p:cBhvr>
                                      <p:to>
                                        <p:strVal val="visible"/>
                                      </p:to>
                                    </p:set>
                                    <p:animEffect transition="in" filter="fade">
                                      <p:cBhvr>
                                        <p:cTn id="117" dur="250"/>
                                        <p:tgtEl>
                                          <p:spTgt spid="9">
                                            <p:txEl>
                                              <p:pRg st="3" end="3"/>
                                            </p:txEl>
                                          </p:spTgt>
                                        </p:tgtEl>
                                      </p:cBhvr>
                                    </p:animEffect>
                                    <p:anim calcmode="lin" valueType="num">
                                      <p:cBhvr>
                                        <p:cTn id="118" dur="25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119" dur="25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par>
                          <p:cTn id="120" fill="hold">
                            <p:stCondLst>
                              <p:cond delay="250"/>
                            </p:stCondLst>
                            <p:childTnLst>
                              <p:par>
                                <p:cTn id="121" presetID="42" presetClass="entr" presetSubtype="0" fill="hold" nodeType="afterEffect">
                                  <p:stCondLst>
                                    <p:cond delay="0"/>
                                  </p:stCondLst>
                                  <p:childTnLst>
                                    <p:set>
                                      <p:cBhvr>
                                        <p:cTn id="122" dur="1" fill="hold">
                                          <p:stCondLst>
                                            <p:cond delay="0"/>
                                          </p:stCondLst>
                                        </p:cTn>
                                        <p:tgtEl>
                                          <p:spTgt spid="15"/>
                                        </p:tgtEl>
                                        <p:attrNameLst>
                                          <p:attrName>style.visibility</p:attrName>
                                        </p:attrNameLst>
                                      </p:cBhvr>
                                      <p:to>
                                        <p:strVal val="visible"/>
                                      </p:to>
                                    </p:set>
                                    <p:animEffect transition="in" filter="fade">
                                      <p:cBhvr>
                                        <p:cTn id="123" dur="250"/>
                                        <p:tgtEl>
                                          <p:spTgt spid="15"/>
                                        </p:tgtEl>
                                      </p:cBhvr>
                                    </p:animEffect>
                                    <p:anim calcmode="lin" valueType="num">
                                      <p:cBhvr>
                                        <p:cTn id="124" dur="250" fill="hold"/>
                                        <p:tgtEl>
                                          <p:spTgt spid="15"/>
                                        </p:tgtEl>
                                        <p:attrNameLst>
                                          <p:attrName>ppt_x</p:attrName>
                                        </p:attrNameLst>
                                      </p:cBhvr>
                                      <p:tavLst>
                                        <p:tav tm="0">
                                          <p:val>
                                            <p:strVal val="#ppt_x"/>
                                          </p:val>
                                        </p:tav>
                                        <p:tav tm="100000">
                                          <p:val>
                                            <p:strVal val="#ppt_x"/>
                                          </p:val>
                                        </p:tav>
                                      </p:tavLst>
                                    </p:anim>
                                    <p:anim calcmode="lin" valueType="num">
                                      <p:cBhvr>
                                        <p:cTn id="125" dur="25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2" presetClass="exit" presetSubtype="0" fill="hold" nodeType="clickEffect">
                                  <p:stCondLst>
                                    <p:cond delay="0"/>
                                  </p:stCondLst>
                                  <p:childTnLst>
                                    <p:animEffect transition="out" filter="fade">
                                      <p:cBhvr>
                                        <p:cTn id="129" dur="250"/>
                                        <p:tgtEl>
                                          <p:spTgt spid="15"/>
                                        </p:tgtEl>
                                      </p:cBhvr>
                                    </p:animEffect>
                                    <p:anim calcmode="lin" valueType="num">
                                      <p:cBhvr>
                                        <p:cTn id="130" dur="250"/>
                                        <p:tgtEl>
                                          <p:spTgt spid="15"/>
                                        </p:tgtEl>
                                        <p:attrNameLst>
                                          <p:attrName>ppt_x</p:attrName>
                                        </p:attrNameLst>
                                      </p:cBhvr>
                                      <p:tavLst>
                                        <p:tav tm="0">
                                          <p:val>
                                            <p:strVal val="ppt_x"/>
                                          </p:val>
                                        </p:tav>
                                        <p:tav tm="100000">
                                          <p:val>
                                            <p:strVal val="ppt_x"/>
                                          </p:val>
                                        </p:tav>
                                      </p:tavLst>
                                    </p:anim>
                                    <p:anim calcmode="lin" valueType="num">
                                      <p:cBhvr>
                                        <p:cTn id="131" dur="250"/>
                                        <p:tgtEl>
                                          <p:spTgt spid="15"/>
                                        </p:tgtEl>
                                        <p:attrNameLst>
                                          <p:attrName>ppt_y</p:attrName>
                                        </p:attrNameLst>
                                      </p:cBhvr>
                                      <p:tavLst>
                                        <p:tav tm="0">
                                          <p:val>
                                            <p:strVal val="ppt_y"/>
                                          </p:val>
                                        </p:tav>
                                        <p:tav tm="100000">
                                          <p:val>
                                            <p:strVal val="ppt_y+.1"/>
                                          </p:val>
                                        </p:tav>
                                      </p:tavLst>
                                    </p:anim>
                                    <p:set>
                                      <p:cBhvr>
                                        <p:cTn id="132" dur="1" fill="hold">
                                          <p:stCondLst>
                                            <p:cond delay="249"/>
                                          </p:stCondLst>
                                        </p:cTn>
                                        <p:tgtEl>
                                          <p:spTgt spid="15"/>
                                        </p:tgtEl>
                                        <p:attrNameLst>
                                          <p:attrName>style.visibility</p:attrName>
                                        </p:attrNameLst>
                                      </p:cBhvr>
                                      <p:to>
                                        <p:strVal val="hidden"/>
                                      </p:to>
                                    </p:set>
                                  </p:childTnLst>
                                </p:cTn>
                              </p:par>
                            </p:childTnLst>
                          </p:cTn>
                        </p:par>
                        <p:par>
                          <p:cTn id="133" fill="hold">
                            <p:stCondLst>
                              <p:cond delay="250"/>
                            </p:stCondLst>
                            <p:childTnLst>
                              <p:par>
                                <p:cTn id="134" presetID="42" presetClass="entr" presetSubtype="0" fill="hold" nodeType="afterEffect">
                                  <p:stCondLst>
                                    <p:cond delay="0"/>
                                  </p:stCondLst>
                                  <p:childTnLst>
                                    <p:set>
                                      <p:cBhvr>
                                        <p:cTn id="135" dur="1" fill="hold">
                                          <p:stCondLst>
                                            <p:cond delay="0"/>
                                          </p:stCondLst>
                                        </p:cTn>
                                        <p:tgtEl>
                                          <p:spTgt spid="17"/>
                                        </p:tgtEl>
                                        <p:attrNameLst>
                                          <p:attrName>style.visibility</p:attrName>
                                        </p:attrNameLst>
                                      </p:cBhvr>
                                      <p:to>
                                        <p:strVal val="visible"/>
                                      </p:to>
                                    </p:set>
                                    <p:animEffect transition="in" filter="fade">
                                      <p:cBhvr>
                                        <p:cTn id="136" dur="250"/>
                                        <p:tgtEl>
                                          <p:spTgt spid="17"/>
                                        </p:tgtEl>
                                      </p:cBhvr>
                                    </p:animEffect>
                                    <p:anim calcmode="lin" valueType="num">
                                      <p:cBhvr>
                                        <p:cTn id="137" dur="250" fill="hold"/>
                                        <p:tgtEl>
                                          <p:spTgt spid="17"/>
                                        </p:tgtEl>
                                        <p:attrNameLst>
                                          <p:attrName>ppt_x</p:attrName>
                                        </p:attrNameLst>
                                      </p:cBhvr>
                                      <p:tavLst>
                                        <p:tav tm="0">
                                          <p:val>
                                            <p:strVal val="#ppt_x"/>
                                          </p:val>
                                        </p:tav>
                                        <p:tav tm="100000">
                                          <p:val>
                                            <p:strVal val="#ppt_x"/>
                                          </p:val>
                                        </p:tav>
                                      </p:tavLst>
                                    </p:anim>
                                    <p:anim calcmode="lin" valueType="num">
                                      <p:cBhvr>
                                        <p:cTn id="138"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xit" presetSubtype="0" fill="hold" nodeType="clickEffect">
                                  <p:stCondLst>
                                    <p:cond delay="0"/>
                                  </p:stCondLst>
                                  <p:childTnLst>
                                    <p:animEffect transition="out" filter="fade">
                                      <p:cBhvr>
                                        <p:cTn id="142" dur="250"/>
                                        <p:tgtEl>
                                          <p:spTgt spid="17"/>
                                        </p:tgtEl>
                                      </p:cBhvr>
                                    </p:animEffect>
                                    <p:anim calcmode="lin" valueType="num">
                                      <p:cBhvr>
                                        <p:cTn id="143" dur="250"/>
                                        <p:tgtEl>
                                          <p:spTgt spid="17"/>
                                        </p:tgtEl>
                                        <p:attrNameLst>
                                          <p:attrName>ppt_x</p:attrName>
                                        </p:attrNameLst>
                                      </p:cBhvr>
                                      <p:tavLst>
                                        <p:tav tm="0">
                                          <p:val>
                                            <p:strVal val="ppt_x"/>
                                          </p:val>
                                        </p:tav>
                                        <p:tav tm="100000">
                                          <p:val>
                                            <p:strVal val="ppt_x"/>
                                          </p:val>
                                        </p:tav>
                                      </p:tavLst>
                                    </p:anim>
                                    <p:anim calcmode="lin" valueType="num">
                                      <p:cBhvr>
                                        <p:cTn id="144" dur="250"/>
                                        <p:tgtEl>
                                          <p:spTgt spid="17"/>
                                        </p:tgtEl>
                                        <p:attrNameLst>
                                          <p:attrName>ppt_y</p:attrName>
                                        </p:attrNameLst>
                                      </p:cBhvr>
                                      <p:tavLst>
                                        <p:tav tm="0">
                                          <p:val>
                                            <p:strVal val="ppt_y"/>
                                          </p:val>
                                        </p:tav>
                                        <p:tav tm="100000">
                                          <p:val>
                                            <p:strVal val="ppt_y+.1"/>
                                          </p:val>
                                        </p:tav>
                                      </p:tavLst>
                                    </p:anim>
                                    <p:set>
                                      <p:cBhvr>
                                        <p:cTn id="145" dur="1" fill="hold">
                                          <p:stCondLst>
                                            <p:cond delay="249"/>
                                          </p:stCondLst>
                                        </p:cTn>
                                        <p:tgtEl>
                                          <p:spTgt spid="17"/>
                                        </p:tgtEl>
                                        <p:attrNameLst>
                                          <p:attrName>style.visibility</p:attrName>
                                        </p:attrNameLst>
                                      </p:cBhvr>
                                      <p:to>
                                        <p:strVal val="hidden"/>
                                      </p:to>
                                    </p:set>
                                  </p:childTnLst>
                                </p:cTn>
                              </p:par>
                            </p:childTnLst>
                          </p:cTn>
                        </p:par>
                        <p:par>
                          <p:cTn id="146" fill="hold">
                            <p:stCondLst>
                              <p:cond delay="250"/>
                            </p:stCondLst>
                            <p:childTnLst>
                              <p:par>
                                <p:cTn id="147" presetID="42" presetClass="entr" presetSubtype="0" fill="hold" nodeType="afterEffect">
                                  <p:stCondLst>
                                    <p:cond delay="0"/>
                                  </p:stCondLst>
                                  <p:childTnLst>
                                    <p:set>
                                      <p:cBhvr>
                                        <p:cTn id="148" dur="1" fill="hold">
                                          <p:stCondLst>
                                            <p:cond delay="0"/>
                                          </p:stCondLst>
                                        </p:cTn>
                                        <p:tgtEl>
                                          <p:spTgt spid="19"/>
                                        </p:tgtEl>
                                        <p:attrNameLst>
                                          <p:attrName>style.visibility</p:attrName>
                                        </p:attrNameLst>
                                      </p:cBhvr>
                                      <p:to>
                                        <p:strVal val="visible"/>
                                      </p:to>
                                    </p:set>
                                    <p:animEffect transition="in" filter="fade">
                                      <p:cBhvr>
                                        <p:cTn id="149" dur="250"/>
                                        <p:tgtEl>
                                          <p:spTgt spid="19"/>
                                        </p:tgtEl>
                                      </p:cBhvr>
                                    </p:animEffect>
                                    <p:anim calcmode="lin" valueType="num">
                                      <p:cBhvr>
                                        <p:cTn id="150" dur="250" fill="hold"/>
                                        <p:tgtEl>
                                          <p:spTgt spid="19"/>
                                        </p:tgtEl>
                                        <p:attrNameLst>
                                          <p:attrName>ppt_x</p:attrName>
                                        </p:attrNameLst>
                                      </p:cBhvr>
                                      <p:tavLst>
                                        <p:tav tm="0">
                                          <p:val>
                                            <p:strVal val="#ppt_x"/>
                                          </p:val>
                                        </p:tav>
                                        <p:tav tm="100000">
                                          <p:val>
                                            <p:strVal val="#ppt_x"/>
                                          </p:val>
                                        </p:tav>
                                      </p:tavLst>
                                    </p:anim>
                                    <p:anim calcmode="lin" valueType="num">
                                      <p:cBhvr>
                                        <p:cTn id="151" dur="25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42" presetClass="exit" presetSubtype="0" fill="hold" nodeType="clickEffect">
                                  <p:stCondLst>
                                    <p:cond delay="0"/>
                                  </p:stCondLst>
                                  <p:childTnLst>
                                    <p:animEffect transition="out" filter="fade">
                                      <p:cBhvr>
                                        <p:cTn id="155" dur="250"/>
                                        <p:tgtEl>
                                          <p:spTgt spid="19"/>
                                        </p:tgtEl>
                                      </p:cBhvr>
                                    </p:animEffect>
                                    <p:anim calcmode="lin" valueType="num">
                                      <p:cBhvr>
                                        <p:cTn id="156" dur="250"/>
                                        <p:tgtEl>
                                          <p:spTgt spid="19"/>
                                        </p:tgtEl>
                                        <p:attrNameLst>
                                          <p:attrName>ppt_x</p:attrName>
                                        </p:attrNameLst>
                                      </p:cBhvr>
                                      <p:tavLst>
                                        <p:tav tm="0">
                                          <p:val>
                                            <p:strVal val="ppt_x"/>
                                          </p:val>
                                        </p:tav>
                                        <p:tav tm="100000">
                                          <p:val>
                                            <p:strVal val="ppt_x"/>
                                          </p:val>
                                        </p:tav>
                                      </p:tavLst>
                                    </p:anim>
                                    <p:anim calcmode="lin" valueType="num">
                                      <p:cBhvr>
                                        <p:cTn id="157" dur="250"/>
                                        <p:tgtEl>
                                          <p:spTgt spid="19"/>
                                        </p:tgtEl>
                                        <p:attrNameLst>
                                          <p:attrName>ppt_y</p:attrName>
                                        </p:attrNameLst>
                                      </p:cBhvr>
                                      <p:tavLst>
                                        <p:tav tm="0">
                                          <p:val>
                                            <p:strVal val="ppt_y"/>
                                          </p:val>
                                        </p:tav>
                                        <p:tav tm="100000">
                                          <p:val>
                                            <p:strVal val="ppt_y+.1"/>
                                          </p:val>
                                        </p:tav>
                                      </p:tavLst>
                                    </p:anim>
                                    <p:set>
                                      <p:cBhvr>
                                        <p:cTn id="158" dur="1" fill="hold">
                                          <p:stCondLst>
                                            <p:cond delay="249"/>
                                          </p:stCondLst>
                                        </p:cTn>
                                        <p:tgtEl>
                                          <p:spTgt spid="19"/>
                                        </p:tgtEl>
                                        <p:attrNameLst>
                                          <p:attrName>style.visibility</p:attrName>
                                        </p:attrNameLst>
                                      </p:cBhvr>
                                      <p:to>
                                        <p:strVal val="hidden"/>
                                      </p:to>
                                    </p:set>
                                  </p:childTnLst>
                                </p:cTn>
                              </p:par>
                            </p:childTnLst>
                          </p:cTn>
                        </p:par>
                        <p:par>
                          <p:cTn id="159" fill="hold">
                            <p:stCondLst>
                              <p:cond delay="250"/>
                            </p:stCondLst>
                            <p:childTnLst>
                              <p:par>
                                <p:cTn id="160" presetID="42" presetClass="entr" presetSubtype="0" fill="hold" grpId="0" nodeType="afterEffect">
                                  <p:stCondLst>
                                    <p:cond delay="0"/>
                                  </p:stCondLst>
                                  <p:childTnLst>
                                    <p:set>
                                      <p:cBhvr>
                                        <p:cTn id="161" dur="1" fill="hold">
                                          <p:stCondLst>
                                            <p:cond delay="0"/>
                                          </p:stCondLst>
                                        </p:cTn>
                                        <p:tgtEl>
                                          <p:spTgt spid="9">
                                            <p:txEl>
                                              <p:pRg st="4" end="4"/>
                                            </p:txEl>
                                          </p:spTgt>
                                        </p:tgtEl>
                                        <p:attrNameLst>
                                          <p:attrName>style.visibility</p:attrName>
                                        </p:attrNameLst>
                                      </p:cBhvr>
                                      <p:to>
                                        <p:strVal val="visible"/>
                                      </p:to>
                                    </p:set>
                                    <p:animEffect transition="in" filter="fade">
                                      <p:cBhvr>
                                        <p:cTn id="162" dur="250"/>
                                        <p:tgtEl>
                                          <p:spTgt spid="9">
                                            <p:txEl>
                                              <p:pRg st="4" end="4"/>
                                            </p:txEl>
                                          </p:spTgt>
                                        </p:tgtEl>
                                      </p:cBhvr>
                                    </p:animEffect>
                                    <p:anim calcmode="lin" valueType="num">
                                      <p:cBhvr>
                                        <p:cTn id="163" dur="25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64" dur="25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par>
                          <p:cTn id="165" fill="hold">
                            <p:stCondLst>
                              <p:cond delay="500"/>
                            </p:stCondLst>
                            <p:childTnLst>
                              <p:par>
                                <p:cTn id="166" presetID="42" presetClass="entr" presetSubtype="0" fill="hold" nodeType="afterEffect">
                                  <p:stCondLst>
                                    <p:cond delay="0"/>
                                  </p:stCondLst>
                                  <p:childTnLst>
                                    <p:set>
                                      <p:cBhvr>
                                        <p:cTn id="167" dur="1" fill="hold">
                                          <p:stCondLst>
                                            <p:cond delay="0"/>
                                          </p:stCondLst>
                                        </p:cTn>
                                        <p:tgtEl>
                                          <p:spTgt spid="20"/>
                                        </p:tgtEl>
                                        <p:attrNameLst>
                                          <p:attrName>style.visibility</p:attrName>
                                        </p:attrNameLst>
                                      </p:cBhvr>
                                      <p:to>
                                        <p:strVal val="visible"/>
                                      </p:to>
                                    </p:set>
                                    <p:animEffect transition="in" filter="fade">
                                      <p:cBhvr>
                                        <p:cTn id="168" dur="250"/>
                                        <p:tgtEl>
                                          <p:spTgt spid="20"/>
                                        </p:tgtEl>
                                      </p:cBhvr>
                                    </p:animEffect>
                                    <p:anim calcmode="lin" valueType="num">
                                      <p:cBhvr>
                                        <p:cTn id="169" dur="250" fill="hold"/>
                                        <p:tgtEl>
                                          <p:spTgt spid="20"/>
                                        </p:tgtEl>
                                        <p:attrNameLst>
                                          <p:attrName>ppt_x</p:attrName>
                                        </p:attrNameLst>
                                      </p:cBhvr>
                                      <p:tavLst>
                                        <p:tav tm="0">
                                          <p:val>
                                            <p:strVal val="#ppt_x"/>
                                          </p:val>
                                        </p:tav>
                                        <p:tav tm="100000">
                                          <p:val>
                                            <p:strVal val="#ppt_x"/>
                                          </p:val>
                                        </p:tav>
                                      </p:tavLst>
                                    </p:anim>
                                    <p:anim calcmode="lin" valueType="num">
                                      <p:cBhvr>
                                        <p:cTn id="170" dur="25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42" presetClass="exit" presetSubtype="0" fill="hold" nodeType="clickEffect">
                                  <p:stCondLst>
                                    <p:cond delay="0"/>
                                  </p:stCondLst>
                                  <p:childTnLst>
                                    <p:animEffect transition="out" filter="fade">
                                      <p:cBhvr>
                                        <p:cTn id="174" dur="250"/>
                                        <p:tgtEl>
                                          <p:spTgt spid="20"/>
                                        </p:tgtEl>
                                      </p:cBhvr>
                                    </p:animEffect>
                                    <p:anim calcmode="lin" valueType="num">
                                      <p:cBhvr>
                                        <p:cTn id="175" dur="250"/>
                                        <p:tgtEl>
                                          <p:spTgt spid="20"/>
                                        </p:tgtEl>
                                        <p:attrNameLst>
                                          <p:attrName>ppt_x</p:attrName>
                                        </p:attrNameLst>
                                      </p:cBhvr>
                                      <p:tavLst>
                                        <p:tav tm="0">
                                          <p:val>
                                            <p:strVal val="ppt_x"/>
                                          </p:val>
                                        </p:tav>
                                        <p:tav tm="100000">
                                          <p:val>
                                            <p:strVal val="ppt_x"/>
                                          </p:val>
                                        </p:tav>
                                      </p:tavLst>
                                    </p:anim>
                                    <p:anim calcmode="lin" valueType="num">
                                      <p:cBhvr>
                                        <p:cTn id="176" dur="250"/>
                                        <p:tgtEl>
                                          <p:spTgt spid="20"/>
                                        </p:tgtEl>
                                        <p:attrNameLst>
                                          <p:attrName>ppt_y</p:attrName>
                                        </p:attrNameLst>
                                      </p:cBhvr>
                                      <p:tavLst>
                                        <p:tav tm="0">
                                          <p:val>
                                            <p:strVal val="ppt_y"/>
                                          </p:val>
                                        </p:tav>
                                        <p:tav tm="100000">
                                          <p:val>
                                            <p:strVal val="ppt_y+.1"/>
                                          </p:val>
                                        </p:tav>
                                      </p:tavLst>
                                    </p:anim>
                                    <p:set>
                                      <p:cBhvr>
                                        <p:cTn id="177" dur="1" fill="hold">
                                          <p:stCondLst>
                                            <p:cond delay="249"/>
                                          </p:stCondLst>
                                        </p:cTn>
                                        <p:tgtEl>
                                          <p:spTgt spid="20"/>
                                        </p:tgtEl>
                                        <p:attrNameLst>
                                          <p:attrName>style.visibility</p:attrName>
                                        </p:attrNameLst>
                                      </p:cBhvr>
                                      <p:to>
                                        <p:strVal val="hidden"/>
                                      </p:to>
                                    </p:set>
                                  </p:childTnLst>
                                </p:cTn>
                              </p:par>
                            </p:childTnLst>
                          </p:cTn>
                        </p:par>
                        <p:par>
                          <p:cTn id="178" fill="hold">
                            <p:stCondLst>
                              <p:cond delay="250"/>
                            </p:stCondLst>
                            <p:childTnLst>
                              <p:par>
                                <p:cTn id="179" presetID="42" presetClass="entr" presetSubtype="0" fill="hold" grpId="0" nodeType="afterEffect">
                                  <p:stCondLst>
                                    <p:cond delay="0"/>
                                  </p:stCondLst>
                                  <p:childTnLst>
                                    <p:set>
                                      <p:cBhvr>
                                        <p:cTn id="180" dur="1" fill="hold">
                                          <p:stCondLst>
                                            <p:cond delay="0"/>
                                          </p:stCondLst>
                                        </p:cTn>
                                        <p:tgtEl>
                                          <p:spTgt spid="9">
                                            <p:txEl>
                                              <p:pRg st="5" end="5"/>
                                            </p:txEl>
                                          </p:spTgt>
                                        </p:tgtEl>
                                        <p:attrNameLst>
                                          <p:attrName>style.visibility</p:attrName>
                                        </p:attrNameLst>
                                      </p:cBhvr>
                                      <p:to>
                                        <p:strVal val="visible"/>
                                      </p:to>
                                    </p:set>
                                    <p:animEffect transition="in" filter="fade">
                                      <p:cBhvr>
                                        <p:cTn id="181" dur="250"/>
                                        <p:tgtEl>
                                          <p:spTgt spid="9">
                                            <p:txEl>
                                              <p:pRg st="5" end="5"/>
                                            </p:txEl>
                                          </p:spTgt>
                                        </p:tgtEl>
                                      </p:cBhvr>
                                    </p:animEffect>
                                    <p:anim calcmode="lin" valueType="num">
                                      <p:cBhvr>
                                        <p:cTn id="182" dur="25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183" dur="25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par>
                          <p:cTn id="184" fill="hold">
                            <p:stCondLst>
                              <p:cond delay="500"/>
                            </p:stCondLst>
                            <p:childTnLst>
                              <p:par>
                                <p:cTn id="185" presetID="42" presetClass="entr" presetSubtype="0" fill="hold" nodeType="afterEffect">
                                  <p:stCondLst>
                                    <p:cond delay="0"/>
                                  </p:stCondLst>
                                  <p:childTnLst>
                                    <p:set>
                                      <p:cBhvr>
                                        <p:cTn id="186" dur="1" fill="hold">
                                          <p:stCondLst>
                                            <p:cond delay="0"/>
                                          </p:stCondLst>
                                        </p:cTn>
                                        <p:tgtEl>
                                          <p:spTgt spid="21"/>
                                        </p:tgtEl>
                                        <p:attrNameLst>
                                          <p:attrName>style.visibility</p:attrName>
                                        </p:attrNameLst>
                                      </p:cBhvr>
                                      <p:to>
                                        <p:strVal val="visible"/>
                                      </p:to>
                                    </p:set>
                                    <p:animEffect transition="in" filter="fade">
                                      <p:cBhvr>
                                        <p:cTn id="187" dur="250"/>
                                        <p:tgtEl>
                                          <p:spTgt spid="21"/>
                                        </p:tgtEl>
                                      </p:cBhvr>
                                    </p:animEffect>
                                    <p:anim calcmode="lin" valueType="num">
                                      <p:cBhvr>
                                        <p:cTn id="188" dur="250" fill="hold"/>
                                        <p:tgtEl>
                                          <p:spTgt spid="21"/>
                                        </p:tgtEl>
                                        <p:attrNameLst>
                                          <p:attrName>ppt_x</p:attrName>
                                        </p:attrNameLst>
                                      </p:cBhvr>
                                      <p:tavLst>
                                        <p:tav tm="0">
                                          <p:val>
                                            <p:strVal val="#ppt_x"/>
                                          </p:val>
                                        </p:tav>
                                        <p:tav tm="100000">
                                          <p:val>
                                            <p:strVal val="#ppt_x"/>
                                          </p:val>
                                        </p:tav>
                                      </p:tavLst>
                                    </p:anim>
                                    <p:anim calcmode="lin" valueType="num">
                                      <p:cBhvr>
                                        <p:cTn id="189" dur="25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42" presetClass="exit" presetSubtype="0" fill="hold" nodeType="clickEffect">
                                  <p:stCondLst>
                                    <p:cond delay="0"/>
                                  </p:stCondLst>
                                  <p:childTnLst>
                                    <p:animEffect transition="out" filter="fade">
                                      <p:cBhvr>
                                        <p:cTn id="193" dur="250"/>
                                        <p:tgtEl>
                                          <p:spTgt spid="21"/>
                                        </p:tgtEl>
                                      </p:cBhvr>
                                    </p:animEffect>
                                    <p:anim calcmode="lin" valueType="num">
                                      <p:cBhvr>
                                        <p:cTn id="194" dur="250"/>
                                        <p:tgtEl>
                                          <p:spTgt spid="21"/>
                                        </p:tgtEl>
                                        <p:attrNameLst>
                                          <p:attrName>ppt_x</p:attrName>
                                        </p:attrNameLst>
                                      </p:cBhvr>
                                      <p:tavLst>
                                        <p:tav tm="0">
                                          <p:val>
                                            <p:strVal val="ppt_x"/>
                                          </p:val>
                                        </p:tav>
                                        <p:tav tm="100000">
                                          <p:val>
                                            <p:strVal val="ppt_x"/>
                                          </p:val>
                                        </p:tav>
                                      </p:tavLst>
                                    </p:anim>
                                    <p:anim calcmode="lin" valueType="num">
                                      <p:cBhvr>
                                        <p:cTn id="195" dur="250"/>
                                        <p:tgtEl>
                                          <p:spTgt spid="21"/>
                                        </p:tgtEl>
                                        <p:attrNameLst>
                                          <p:attrName>ppt_y</p:attrName>
                                        </p:attrNameLst>
                                      </p:cBhvr>
                                      <p:tavLst>
                                        <p:tav tm="0">
                                          <p:val>
                                            <p:strVal val="ppt_y"/>
                                          </p:val>
                                        </p:tav>
                                        <p:tav tm="100000">
                                          <p:val>
                                            <p:strVal val="ppt_y+.1"/>
                                          </p:val>
                                        </p:tav>
                                      </p:tavLst>
                                    </p:anim>
                                    <p:set>
                                      <p:cBhvr>
                                        <p:cTn id="196" dur="1" fill="hold">
                                          <p:stCondLst>
                                            <p:cond delay="249"/>
                                          </p:stCondLst>
                                        </p:cTn>
                                        <p:tgtEl>
                                          <p:spTgt spid="21"/>
                                        </p:tgtEl>
                                        <p:attrNameLst>
                                          <p:attrName>style.visibility</p:attrName>
                                        </p:attrNameLst>
                                      </p:cBhvr>
                                      <p:to>
                                        <p:strVal val="hidden"/>
                                      </p:to>
                                    </p:set>
                                  </p:childTnLst>
                                </p:cTn>
                              </p:par>
                            </p:childTnLst>
                          </p:cTn>
                        </p:par>
                        <p:par>
                          <p:cTn id="197" fill="hold">
                            <p:stCondLst>
                              <p:cond delay="250"/>
                            </p:stCondLst>
                            <p:childTnLst>
                              <p:par>
                                <p:cTn id="198" presetID="42" presetClass="entr" presetSubtype="0" fill="hold" grpId="0" nodeType="afterEffect">
                                  <p:stCondLst>
                                    <p:cond delay="0"/>
                                  </p:stCondLst>
                                  <p:childTnLst>
                                    <p:set>
                                      <p:cBhvr>
                                        <p:cTn id="199" dur="1" fill="hold">
                                          <p:stCondLst>
                                            <p:cond delay="0"/>
                                          </p:stCondLst>
                                        </p:cTn>
                                        <p:tgtEl>
                                          <p:spTgt spid="9">
                                            <p:txEl>
                                              <p:pRg st="6" end="6"/>
                                            </p:txEl>
                                          </p:spTgt>
                                        </p:tgtEl>
                                        <p:attrNameLst>
                                          <p:attrName>style.visibility</p:attrName>
                                        </p:attrNameLst>
                                      </p:cBhvr>
                                      <p:to>
                                        <p:strVal val="visible"/>
                                      </p:to>
                                    </p:set>
                                    <p:animEffect transition="in" filter="fade">
                                      <p:cBhvr>
                                        <p:cTn id="200" dur="250"/>
                                        <p:tgtEl>
                                          <p:spTgt spid="9">
                                            <p:txEl>
                                              <p:pRg st="6" end="6"/>
                                            </p:txEl>
                                          </p:spTgt>
                                        </p:tgtEl>
                                      </p:cBhvr>
                                    </p:animEffect>
                                    <p:anim calcmode="lin" valueType="num">
                                      <p:cBhvr>
                                        <p:cTn id="201" dur="25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202" dur="25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par>
                          <p:cTn id="203" fill="hold">
                            <p:stCondLst>
                              <p:cond delay="500"/>
                            </p:stCondLst>
                            <p:childTnLst>
                              <p:par>
                                <p:cTn id="204" presetID="42" presetClass="entr" presetSubtype="0" fill="hold" nodeType="afterEffect">
                                  <p:stCondLst>
                                    <p:cond delay="0"/>
                                  </p:stCondLst>
                                  <p:childTnLst>
                                    <p:set>
                                      <p:cBhvr>
                                        <p:cTn id="205" dur="1" fill="hold">
                                          <p:stCondLst>
                                            <p:cond delay="0"/>
                                          </p:stCondLst>
                                        </p:cTn>
                                        <p:tgtEl>
                                          <p:spTgt spid="22"/>
                                        </p:tgtEl>
                                        <p:attrNameLst>
                                          <p:attrName>style.visibility</p:attrName>
                                        </p:attrNameLst>
                                      </p:cBhvr>
                                      <p:to>
                                        <p:strVal val="visible"/>
                                      </p:to>
                                    </p:set>
                                    <p:animEffect transition="in" filter="fade">
                                      <p:cBhvr>
                                        <p:cTn id="206" dur="250"/>
                                        <p:tgtEl>
                                          <p:spTgt spid="22"/>
                                        </p:tgtEl>
                                      </p:cBhvr>
                                    </p:animEffect>
                                    <p:anim calcmode="lin" valueType="num">
                                      <p:cBhvr>
                                        <p:cTn id="207" dur="250" fill="hold"/>
                                        <p:tgtEl>
                                          <p:spTgt spid="22"/>
                                        </p:tgtEl>
                                        <p:attrNameLst>
                                          <p:attrName>ppt_x</p:attrName>
                                        </p:attrNameLst>
                                      </p:cBhvr>
                                      <p:tavLst>
                                        <p:tav tm="0">
                                          <p:val>
                                            <p:strVal val="#ppt_x"/>
                                          </p:val>
                                        </p:tav>
                                        <p:tav tm="100000">
                                          <p:val>
                                            <p:strVal val="#ppt_x"/>
                                          </p:val>
                                        </p:tav>
                                      </p:tavLst>
                                    </p:anim>
                                    <p:anim calcmode="lin" valueType="num">
                                      <p:cBhvr>
                                        <p:cTn id="208" dur="25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42" presetClass="exit" presetSubtype="0" fill="hold" nodeType="clickEffect">
                                  <p:stCondLst>
                                    <p:cond delay="0"/>
                                  </p:stCondLst>
                                  <p:childTnLst>
                                    <p:animEffect transition="out" filter="fade">
                                      <p:cBhvr>
                                        <p:cTn id="212" dur="250"/>
                                        <p:tgtEl>
                                          <p:spTgt spid="22"/>
                                        </p:tgtEl>
                                      </p:cBhvr>
                                    </p:animEffect>
                                    <p:anim calcmode="lin" valueType="num">
                                      <p:cBhvr>
                                        <p:cTn id="213" dur="250"/>
                                        <p:tgtEl>
                                          <p:spTgt spid="22"/>
                                        </p:tgtEl>
                                        <p:attrNameLst>
                                          <p:attrName>ppt_x</p:attrName>
                                        </p:attrNameLst>
                                      </p:cBhvr>
                                      <p:tavLst>
                                        <p:tav tm="0">
                                          <p:val>
                                            <p:strVal val="ppt_x"/>
                                          </p:val>
                                        </p:tav>
                                        <p:tav tm="100000">
                                          <p:val>
                                            <p:strVal val="ppt_x"/>
                                          </p:val>
                                        </p:tav>
                                      </p:tavLst>
                                    </p:anim>
                                    <p:anim calcmode="lin" valueType="num">
                                      <p:cBhvr>
                                        <p:cTn id="214" dur="250"/>
                                        <p:tgtEl>
                                          <p:spTgt spid="22"/>
                                        </p:tgtEl>
                                        <p:attrNameLst>
                                          <p:attrName>ppt_y</p:attrName>
                                        </p:attrNameLst>
                                      </p:cBhvr>
                                      <p:tavLst>
                                        <p:tav tm="0">
                                          <p:val>
                                            <p:strVal val="ppt_y"/>
                                          </p:val>
                                        </p:tav>
                                        <p:tav tm="100000">
                                          <p:val>
                                            <p:strVal val="ppt_y+.1"/>
                                          </p:val>
                                        </p:tav>
                                      </p:tavLst>
                                    </p:anim>
                                    <p:set>
                                      <p:cBhvr>
                                        <p:cTn id="215" dur="1" fill="hold">
                                          <p:stCondLst>
                                            <p:cond delay="249"/>
                                          </p:stCondLst>
                                        </p:cTn>
                                        <p:tgtEl>
                                          <p:spTgt spid="22"/>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42" presetClass="entr" presetSubtype="0" fill="hold" grpId="0" nodeType="clickEffect">
                                  <p:stCondLst>
                                    <p:cond delay="0"/>
                                  </p:stCondLst>
                                  <p:childTnLst>
                                    <p:set>
                                      <p:cBhvr>
                                        <p:cTn id="219" dur="1" fill="hold">
                                          <p:stCondLst>
                                            <p:cond delay="0"/>
                                          </p:stCondLst>
                                        </p:cTn>
                                        <p:tgtEl>
                                          <p:spTgt spid="9">
                                            <p:txEl>
                                              <p:pRg st="7" end="7"/>
                                            </p:txEl>
                                          </p:spTgt>
                                        </p:tgtEl>
                                        <p:attrNameLst>
                                          <p:attrName>style.visibility</p:attrName>
                                        </p:attrNameLst>
                                      </p:cBhvr>
                                      <p:to>
                                        <p:strVal val="visible"/>
                                      </p:to>
                                    </p:set>
                                    <p:animEffect transition="in" filter="fade">
                                      <p:cBhvr>
                                        <p:cTn id="220" dur="250"/>
                                        <p:tgtEl>
                                          <p:spTgt spid="9">
                                            <p:txEl>
                                              <p:pRg st="7" end="7"/>
                                            </p:txEl>
                                          </p:spTgt>
                                        </p:tgtEl>
                                      </p:cBhvr>
                                    </p:animEffect>
                                    <p:anim calcmode="lin" valueType="num">
                                      <p:cBhvr>
                                        <p:cTn id="221" dur="25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222" dur="25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par>
                          <p:cTn id="223" fill="hold">
                            <p:stCondLst>
                              <p:cond delay="250"/>
                            </p:stCondLst>
                            <p:childTnLst>
                              <p:par>
                                <p:cTn id="224" presetID="42" presetClass="entr" presetSubtype="0" fill="hold" nodeType="afterEffect">
                                  <p:stCondLst>
                                    <p:cond delay="0"/>
                                  </p:stCondLst>
                                  <p:childTnLst>
                                    <p:set>
                                      <p:cBhvr>
                                        <p:cTn id="225" dur="1" fill="hold">
                                          <p:stCondLst>
                                            <p:cond delay="0"/>
                                          </p:stCondLst>
                                        </p:cTn>
                                        <p:tgtEl>
                                          <p:spTgt spid="23"/>
                                        </p:tgtEl>
                                        <p:attrNameLst>
                                          <p:attrName>style.visibility</p:attrName>
                                        </p:attrNameLst>
                                      </p:cBhvr>
                                      <p:to>
                                        <p:strVal val="visible"/>
                                      </p:to>
                                    </p:set>
                                    <p:animEffect transition="in" filter="fade">
                                      <p:cBhvr>
                                        <p:cTn id="226" dur="250"/>
                                        <p:tgtEl>
                                          <p:spTgt spid="23"/>
                                        </p:tgtEl>
                                      </p:cBhvr>
                                    </p:animEffect>
                                    <p:anim calcmode="lin" valueType="num">
                                      <p:cBhvr>
                                        <p:cTn id="227" dur="250" fill="hold"/>
                                        <p:tgtEl>
                                          <p:spTgt spid="23"/>
                                        </p:tgtEl>
                                        <p:attrNameLst>
                                          <p:attrName>ppt_x</p:attrName>
                                        </p:attrNameLst>
                                      </p:cBhvr>
                                      <p:tavLst>
                                        <p:tav tm="0">
                                          <p:val>
                                            <p:strVal val="#ppt_x"/>
                                          </p:val>
                                        </p:tav>
                                        <p:tav tm="100000">
                                          <p:val>
                                            <p:strVal val="#ppt_x"/>
                                          </p:val>
                                        </p:tav>
                                      </p:tavLst>
                                    </p:anim>
                                    <p:anim calcmode="lin" valueType="num">
                                      <p:cBhvr>
                                        <p:cTn id="228" dur="25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42" presetClass="exit" presetSubtype="0" fill="hold" nodeType="clickEffect">
                                  <p:stCondLst>
                                    <p:cond delay="0"/>
                                  </p:stCondLst>
                                  <p:childTnLst>
                                    <p:animEffect transition="out" filter="fade">
                                      <p:cBhvr>
                                        <p:cTn id="232" dur="250"/>
                                        <p:tgtEl>
                                          <p:spTgt spid="23"/>
                                        </p:tgtEl>
                                      </p:cBhvr>
                                    </p:animEffect>
                                    <p:anim calcmode="lin" valueType="num">
                                      <p:cBhvr>
                                        <p:cTn id="233" dur="250"/>
                                        <p:tgtEl>
                                          <p:spTgt spid="23"/>
                                        </p:tgtEl>
                                        <p:attrNameLst>
                                          <p:attrName>ppt_x</p:attrName>
                                        </p:attrNameLst>
                                      </p:cBhvr>
                                      <p:tavLst>
                                        <p:tav tm="0">
                                          <p:val>
                                            <p:strVal val="ppt_x"/>
                                          </p:val>
                                        </p:tav>
                                        <p:tav tm="100000">
                                          <p:val>
                                            <p:strVal val="ppt_x"/>
                                          </p:val>
                                        </p:tav>
                                      </p:tavLst>
                                    </p:anim>
                                    <p:anim calcmode="lin" valueType="num">
                                      <p:cBhvr>
                                        <p:cTn id="234" dur="250"/>
                                        <p:tgtEl>
                                          <p:spTgt spid="23"/>
                                        </p:tgtEl>
                                        <p:attrNameLst>
                                          <p:attrName>ppt_y</p:attrName>
                                        </p:attrNameLst>
                                      </p:cBhvr>
                                      <p:tavLst>
                                        <p:tav tm="0">
                                          <p:val>
                                            <p:strVal val="ppt_y"/>
                                          </p:val>
                                        </p:tav>
                                        <p:tav tm="100000">
                                          <p:val>
                                            <p:strVal val="ppt_y+.1"/>
                                          </p:val>
                                        </p:tav>
                                      </p:tavLst>
                                    </p:anim>
                                    <p:set>
                                      <p:cBhvr>
                                        <p:cTn id="235" dur="1" fill="hold">
                                          <p:stCondLst>
                                            <p:cond delay="24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黑体" panose="02010609060101010101" pitchFamily="49" charset="-122"/>
                <a:ea typeface="黑体" panose="02010609060101010101" pitchFamily="49" charset="-122"/>
                <a:cs typeface="Times New Roman" panose="02020603050405020304" pitchFamily="18" charset="0"/>
              </a:rPr>
              <a:t>4.BPEL</a:t>
            </a:r>
            <a:r>
              <a:rPr lang="zh-CN" altLang="en-US" dirty="0">
                <a:latin typeface="黑体" panose="02010609060101010101" pitchFamily="49" charset="-122"/>
                <a:ea typeface="黑体" panose="02010609060101010101" pitchFamily="49" charset="-122"/>
                <a:cs typeface="Times New Roman" panose="02020603050405020304" pitchFamily="18" charset="0"/>
              </a:rPr>
              <a:t>业务流程创建过程</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smtClean="0">
                <a:latin typeface="Verdana" pitchFamily="34" charset="0"/>
              </a:rPr>
              <a:t>BPEL</a:t>
            </a:r>
            <a:r>
              <a:rPr lang="zh-CN" altLang="en-US" sz="2400" dirty="0" smtClean="0">
                <a:latin typeface="Verdana" pitchFamily="34" charset="0"/>
              </a:rPr>
              <a:t>流程的发布</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smtClean="0"/>
              <a:t>22</a:t>
            </a:r>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9"/>
          <p:cNvSpPr>
            <a:spLocks noChangeArrowheads="1"/>
          </p:cNvSpPr>
          <p:nvPr/>
        </p:nvSpPr>
        <p:spPr bwMode="auto">
          <a:xfrm>
            <a:off x="435768" y="1485447"/>
            <a:ext cx="838470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创建</a:t>
            </a:r>
            <a:r>
              <a:rPr lang="en-US" altLang="zh-CN" sz="2000" dirty="0" smtClean="0">
                <a:solidFill>
                  <a:schemeClr val="tx2"/>
                </a:solidFill>
                <a:latin typeface="Times New Roman" pitchFamily="18" charset="0"/>
                <a:cs typeface="Times New Roman" pitchFamily="18" charset="0"/>
              </a:rPr>
              <a:t>ODE</a:t>
            </a:r>
            <a:r>
              <a:rPr lang="zh-CN" altLang="en-US" sz="2000" dirty="0" smtClean="0">
                <a:solidFill>
                  <a:schemeClr val="tx2"/>
                </a:solidFill>
                <a:latin typeface="Times New Roman" pitchFamily="18" charset="0"/>
                <a:cs typeface="Times New Roman" pitchFamily="18" charset="0"/>
              </a:rPr>
              <a:t>发布文件</a:t>
            </a:r>
            <a:endParaRPr lang="en-US" altLang="zh-CN" sz="2000" dirty="0" smtClean="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smtClean="0">
                <a:solidFill>
                  <a:schemeClr val="tx2"/>
                </a:solidFill>
                <a:latin typeface="Times New Roman" pitchFamily="18" charset="0"/>
                <a:cs typeface="Times New Roman" pitchFamily="18" charset="0"/>
              </a:rPr>
              <a:t>启动</a:t>
            </a:r>
            <a:r>
              <a:rPr lang="en-US" altLang="zh-CN" sz="2000" dirty="0" smtClean="0">
                <a:solidFill>
                  <a:schemeClr val="tx2"/>
                </a:solidFill>
                <a:latin typeface="Times New Roman" pitchFamily="18" charset="0"/>
                <a:cs typeface="Times New Roman" pitchFamily="18" charset="0"/>
              </a:rPr>
              <a:t>ODE</a:t>
            </a:r>
          </a:p>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热</a:t>
            </a:r>
            <a:r>
              <a:rPr lang="zh-CN" altLang="en-US" sz="2000" dirty="0" smtClean="0">
                <a:solidFill>
                  <a:schemeClr val="tx2"/>
                </a:solidFill>
                <a:latin typeface="Times New Roman" pitchFamily="18" charset="0"/>
                <a:cs typeface="Times New Roman" pitchFamily="18" charset="0"/>
              </a:rPr>
              <a:t>发布</a:t>
            </a:r>
            <a:endParaRPr lang="en-US" altLang="zh-CN" sz="2000" dirty="0">
              <a:solidFill>
                <a:schemeClr val="tx2"/>
              </a:solidFill>
              <a:latin typeface="Times New Roman" pitchFamily="18" charset="0"/>
              <a:cs typeface="Times New Roman" pitchFamily="18" charset="0"/>
            </a:endParaRPr>
          </a:p>
        </p:txBody>
      </p:sp>
      <p:pic>
        <p:nvPicPr>
          <p:cNvPr id="4" name="图片 3"/>
          <p:cNvPicPr>
            <a:picLocks noChangeAspect="1"/>
          </p:cNvPicPr>
          <p:nvPr/>
        </p:nvPicPr>
        <p:blipFill>
          <a:blip r:embed="rId5"/>
          <a:stretch>
            <a:fillRect/>
          </a:stretch>
        </p:blipFill>
        <p:spPr>
          <a:xfrm>
            <a:off x="315819" y="1511002"/>
            <a:ext cx="8391525" cy="4648200"/>
          </a:xfrm>
          <a:prstGeom prst="rect">
            <a:avLst/>
          </a:prstGeom>
        </p:spPr>
      </p:pic>
      <p:pic>
        <p:nvPicPr>
          <p:cNvPr id="11" name="图片 10"/>
          <p:cNvPicPr>
            <a:picLocks noChangeAspect="1"/>
          </p:cNvPicPr>
          <p:nvPr/>
        </p:nvPicPr>
        <p:blipFill>
          <a:blip r:embed="rId6"/>
          <a:stretch>
            <a:fillRect/>
          </a:stretch>
        </p:blipFill>
        <p:spPr>
          <a:xfrm>
            <a:off x="842962" y="428625"/>
            <a:ext cx="7458075" cy="6000750"/>
          </a:xfrm>
          <a:prstGeom prst="rect">
            <a:avLst/>
          </a:prstGeom>
        </p:spPr>
      </p:pic>
      <p:pic>
        <p:nvPicPr>
          <p:cNvPr id="5" name="图片 4"/>
          <p:cNvPicPr>
            <a:picLocks noChangeAspect="1"/>
          </p:cNvPicPr>
          <p:nvPr/>
        </p:nvPicPr>
        <p:blipFill>
          <a:blip r:embed="rId7"/>
          <a:stretch>
            <a:fillRect/>
          </a:stretch>
        </p:blipFill>
        <p:spPr>
          <a:xfrm>
            <a:off x="4343400" y="2708920"/>
            <a:ext cx="2628900" cy="1638300"/>
          </a:xfrm>
          <a:prstGeom prst="rect">
            <a:avLst/>
          </a:prstGeom>
        </p:spPr>
      </p:pic>
      <p:pic>
        <p:nvPicPr>
          <p:cNvPr id="8" name="图片 7"/>
          <p:cNvPicPr>
            <a:picLocks noChangeAspect="1"/>
          </p:cNvPicPr>
          <p:nvPr/>
        </p:nvPicPr>
        <p:blipFill>
          <a:blip r:embed="rId8"/>
          <a:stretch>
            <a:fillRect/>
          </a:stretch>
        </p:blipFill>
        <p:spPr>
          <a:xfrm>
            <a:off x="4720457" y="2523106"/>
            <a:ext cx="3324225" cy="2390775"/>
          </a:xfrm>
          <a:prstGeom prst="rect">
            <a:avLst/>
          </a:prstGeom>
        </p:spPr>
      </p:pic>
      <p:pic>
        <p:nvPicPr>
          <p:cNvPr id="12" name="图片 11"/>
          <p:cNvPicPr>
            <a:picLocks noChangeAspect="1"/>
          </p:cNvPicPr>
          <p:nvPr/>
        </p:nvPicPr>
        <p:blipFill>
          <a:blip r:embed="rId9"/>
          <a:stretch>
            <a:fillRect/>
          </a:stretch>
        </p:blipFill>
        <p:spPr>
          <a:xfrm>
            <a:off x="476250" y="2800350"/>
            <a:ext cx="8191500" cy="1257300"/>
          </a:xfrm>
          <a:prstGeom prst="rect">
            <a:avLst/>
          </a:prstGeom>
        </p:spPr>
      </p:pic>
      <p:pic>
        <p:nvPicPr>
          <p:cNvPr id="14" name="图片 13"/>
          <p:cNvPicPr>
            <a:picLocks noChangeAspect="1"/>
          </p:cNvPicPr>
          <p:nvPr/>
        </p:nvPicPr>
        <p:blipFill>
          <a:blip r:embed="rId10"/>
          <a:stretch>
            <a:fillRect/>
          </a:stretch>
        </p:blipFill>
        <p:spPr>
          <a:xfrm>
            <a:off x="2133600" y="723900"/>
            <a:ext cx="4876800" cy="5410200"/>
          </a:xfrm>
          <a:prstGeom prst="rect">
            <a:avLst/>
          </a:prstGeom>
        </p:spPr>
      </p:pic>
      <p:pic>
        <p:nvPicPr>
          <p:cNvPr id="15" name="图片 14"/>
          <p:cNvPicPr>
            <a:picLocks noChangeAspect="1"/>
          </p:cNvPicPr>
          <p:nvPr/>
        </p:nvPicPr>
        <p:blipFill>
          <a:blip r:embed="rId11"/>
          <a:stretch>
            <a:fillRect/>
          </a:stretch>
        </p:blipFill>
        <p:spPr>
          <a:xfrm>
            <a:off x="609600" y="3243262"/>
            <a:ext cx="7924800" cy="371475"/>
          </a:xfrm>
          <a:prstGeom prst="rect">
            <a:avLst/>
          </a:prstGeom>
        </p:spPr>
      </p:pic>
    </p:spTree>
    <p:custDataLst>
      <p:tags r:id="rId1"/>
    </p:custDataLst>
    <p:extLst>
      <p:ext uri="{BB962C8B-B14F-4D97-AF65-F5344CB8AC3E}">
        <p14:creationId xmlns:p14="http://schemas.microsoft.com/office/powerpoint/2010/main" val="112007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anim calcmode="lin" valueType="num">
                                      <p:cBhvr>
                                        <p:cTn id="8"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50"/>
                                        <p:tgtEl>
                                          <p:spTgt spid="4"/>
                                        </p:tgtEl>
                                      </p:cBhvr>
                                    </p:animEffect>
                                    <p:anim calcmode="lin" valueType="num">
                                      <p:cBhvr>
                                        <p:cTn id="15" dur="250" fill="hold"/>
                                        <p:tgtEl>
                                          <p:spTgt spid="4"/>
                                        </p:tgtEl>
                                        <p:attrNameLst>
                                          <p:attrName>ppt_x</p:attrName>
                                        </p:attrNameLst>
                                      </p:cBhvr>
                                      <p:tavLst>
                                        <p:tav tm="0">
                                          <p:val>
                                            <p:strVal val="#ppt_x"/>
                                          </p:val>
                                        </p:tav>
                                        <p:tav tm="100000">
                                          <p:val>
                                            <p:strVal val="#ppt_x"/>
                                          </p:val>
                                        </p:tav>
                                      </p:tavLst>
                                    </p:anim>
                                    <p:anim calcmode="lin" valueType="num">
                                      <p:cBhvr>
                                        <p:cTn id="16" dur="2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nodeType="clickEffect">
                                  <p:stCondLst>
                                    <p:cond delay="0"/>
                                  </p:stCondLst>
                                  <p:childTnLst>
                                    <p:animEffect transition="out" filter="fade">
                                      <p:cBhvr>
                                        <p:cTn id="20" dur="250"/>
                                        <p:tgtEl>
                                          <p:spTgt spid="4"/>
                                        </p:tgtEl>
                                      </p:cBhvr>
                                    </p:animEffect>
                                    <p:anim calcmode="lin" valueType="num">
                                      <p:cBhvr>
                                        <p:cTn id="21" dur="250"/>
                                        <p:tgtEl>
                                          <p:spTgt spid="4"/>
                                        </p:tgtEl>
                                        <p:attrNameLst>
                                          <p:attrName>ppt_x</p:attrName>
                                        </p:attrNameLst>
                                      </p:cBhvr>
                                      <p:tavLst>
                                        <p:tav tm="0">
                                          <p:val>
                                            <p:strVal val="ppt_x"/>
                                          </p:val>
                                        </p:tav>
                                        <p:tav tm="100000">
                                          <p:val>
                                            <p:strVal val="ppt_x"/>
                                          </p:val>
                                        </p:tav>
                                      </p:tavLst>
                                    </p:anim>
                                    <p:anim calcmode="lin" valueType="num">
                                      <p:cBhvr>
                                        <p:cTn id="22" dur="250"/>
                                        <p:tgtEl>
                                          <p:spTgt spid="4"/>
                                        </p:tgtEl>
                                        <p:attrNameLst>
                                          <p:attrName>ppt_y</p:attrName>
                                        </p:attrNameLst>
                                      </p:cBhvr>
                                      <p:tavLst>
                                        <p:tav tm="0">
                                          <p:val>
                                            <p:strVal val="ppt_y"/>
                                          </p:val>
                                        </p:tav>
                                        <p:tav tm="100000">
                                          <p:val>
                                            <p:strVal val="ppt_y+.1"/>
                                          </p:val>
                                        </p:tav>
                                      </p:tavLst>
                                    </p:anim>
                                    <p:set>
                                      <p:cBhvr>
                                        <p:cTn id="23" dur="1" fill="hold">
                                          <p:stCondLst>
                                            <p:cond delay="249"/>
                                          </p:stCondLst>
                                        </p:cTn>
                                        <p:tgtEl>
                                          <p:spTgt spid="4"/>
                                        </p:tgtEl>
                                        <p:attrNameLst>
                                          <p:attrName>style.visibility</p:attrName>
                                        </p:attrNameLst>
                                      </p:cBhvr>
                                      <p:to>
                                        <p:strVal val="hidden"/>
                                      </p:to>
                                    </p:set>
                                  </p:childTnLst>
                                </p:cTn>
                              </p:par>
                            </p:childTnLst>
                          </p:cTn>
                        </p:par>
                        <p:par>
                          <p:cTn id="24" fill="hold">
                            <p:stCondLst>
                              <p:cond delay="250"/>
                            </p:stCondLst>
                            <p:childTnLst>
                              <p:par>
                                <p:cTn id="25" presetID="42"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anim calcmode="lin" valueType="num">
                                      <p:cBhvr>
                                        <p:cTn id="28" dur="250" fill="hold"/>
                                        <p:tgtEl>
                                          <p:spTgt spid="5"/>
                                        </p:tgtEl>
                                        <p:attrNameLst>
                                          <p:attrName>ppt_x</p:attrName>
                                        </p:attrNameLst>
                                      </p:cBhvr>
                                      <p:tavLst>
                                        <p:tav tm="0">
                                          <p:val>
                                            <p:strVal val="#ppt_x"/>
                                          </p:val>
                                        </p:tav>
                                        <p:tav tm="100000">
                                          <p:val>
                                            <p:strVal val="#ppt_x"/>
                                          </p:val>
                                        </p:tav>
                                      </p:tavLst>
                                    </p:anim>
                                    <p:anim calcmode="lin" valueType="num">
                                      <p:cBhvr>
                                        <p:cTn id="29" dur="2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nodeType="clickEffect">
                                  <p:stCondLst>
                                    <p:cond delay="0"/>
                                  </p:stCondLst>
                                  <p:childTnLst>
                                    <p:animEffect transition="out" filter="fade">
                                      <p:cBhvr>
                                        <p:cTn id="33" dur="250"/>
                                        <p:tgtEl>
                                          <p:spTgt spid="5"/>
                                        </p:tgtEl>
                                      </p:cBhvr>
                                    </p:animEffect>
                                    <p:anim calcmode="lin" valueType="num">
                                      <p:cBhvr>
                                        <p:cTn id="34" dur="250"/>
                                        <p:tgtEl>
                                          <p:spTgt spid="5"/>
                                        </p:tgtEl>
                                        <p:attrNameLst>
                                          <p:attrName>ppt_x</p:attrName>
                                        </p:attrNameLst>
                                      </p:cBhvr>
                                      <p:tavLst>
                                        <p:tav tm="0">
                                          <p:val>
                                            <p:strVal val="ppt_x"/>
                                          </p:val>
                                        </p:tav>
                                        <p:tav tm="100000">
                                          <p:val>
                                            <p:strVal val="ppt_x"/>
                                          </p:val>
                                        </p:tav>
                                      </p:tavLst>
                                    </p:anim>
                                    <p:anim calcmode="lin" valueType="num">
                                      <p:cBhvr>
                                        <p:cTn id="35" dur="250"/>
                                        <p:tgtEl>
                                          <p:spTgt spid="5"/>
                                        </p:tgtEl>
                                        <p:attrNameLst>
                                          <p:attrName>ppt_y</p:attrName>
                                        </p:attrNameLst>
                                      </p:cBhvr>
                                      <p:tavLst>
                                        <p:tav tm="0">
                                          <p:val>
                                            <p:strVal val="ppt_y"/>
                                          </p:val>
                                        </p:tav>
                                        <p:tav tm="100000">
                                          <p:val>
                                            <p:strVal val="ppt_y+.1"/>
                                          </p:val>
                                        </p:tav>
                                      </p:tavLst>
                                    </p:anim>
                                    <p:set>
                                      <p:cBhvr>
                                        <p:cTn id="36" dur="1" fill="hold">
                                          <p:stCondLst>
                                            <p:cond delay="249"/>
                                          </p:stCondLst>
                                        </p:cTn>
                                        <p:tgtEl>
                                          <p:spTgt spid="5"/>
                                        </p:tgtEl>
                                        <p:attrNameLst>
                                          <p:attrName>style.visibility</p:attrName>
                                        </p:attrNameLst>
                                      </p:cBhvr>
                                      <p:to>
                                        <p:strVal val="hidden"/>
                                      </p:to>
                                    </p:set>
                                  </p:childTnLst>
                                </p:cTn>
                              </p:par>
                            </p:childTnLst>
                          </p:cTn>
                        </p:par>
                        <p:par>
                          <p:cTn id="37" fill="hold">
                            <p:stCondLst>
                              <p:cond delay="250"/>
                            </p:stCondLst>
                            <p:childTnLst>
                              <p:par>
                                <p:cTn id="38" presetID="42" presetClass="entr" presetSubtype="0"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250"/>
                                        <p:tgtEl>
                                          <p:spTgt spid="11"/>
                                        </p:tgtEl>
                                      </p:cBhvr>
                                    </p:animEffect>
                                    <p:anim calcmode="lin" valueType="num">
                                      <p:cBhvr>
                                        <p:cTn id="41" dur="250" fill="hold"/>
                                        <p:tgtEl>
                                          <p:spTgt spid="11"/>
                                        </p:tgtEl>
                                        <p:attrNameLst>
                                          <p:attrName>ppt_x</p:attrName>
                                        </p:attrNameLst>
                                      </p:cBhvr>
                                      <p:tavLst>
                                        <p:tav tm="0">
                                          <p:val>
                                            <p:strVal val="#ppt_x"/>
                                          </p:val>
                                        </p:tav>
                                        <p:tav tm="100000">
                                          <p:val>
                                            <p:strVal val="#ppt_x"/>
                                          </p:val>
                                        </p:tav>
                                      </p:tavLst>
                                    </p:anim>
                                    <p:anim calcmode="lin" valueType="num">
                                      <p:cBhvr>
                                        <p:cTn id="42" dur="2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xit" presetSubtype="0" fill="hold" nodeType="clickEffect">
                                  <p:stCondLst>
                                    <p:cond delay="0"/>
                                  </p:stCondLst>
                                  <p:childTnLst>
                                    <p:animEffect transition="out" filter="fade">
                                      <p:cBhvr>
                                        <p:cTn id="46" dur="250"/>
                                        <p:tgtEl>
                                          <p:spTgt spid="11"/>
                                        </p:tgtEl>
                                      </p:cBhvr>
                                    </p:animEffect>
                                    <p:anim calcmode="lin" valueType="num">
                                      <p:cBhvr>
                                        <p:cTn id="47" dur="250"/>
                                        <p:tgtEl>
                                          <p:spTgt spid="11"/>
                                        </p:tgtEl>
                                        <p:attrNameLst>
                                          <p:attrName>ppt_x</p:attrName>
                                        </p:attrNameLst>
                                      </p:cBhvr>
                                      <p:tavLst>
                                        <p:tav tm="0">
                                          <p:val>
                                            <p:strVal val="ppt_x"/>
                                          </p:val>
                                        </p:tav>
                                        <p:tav tm="100000">
                                          <p:val>
                                            <p:strVal val="ppt_x"/>
                                          </p:val>
                                        </p:tav>
                                      </p:tavLst>
                                    </p:anim>
                                    <p:anim calcmode="lin" valueType="num">
                                      <p:cBhvr>
                                        <p:cTn id="48" dur="250"/>
                                        <p:tgtEl>
                                          <p:spTgt spid="11"/>
                                        </p:tgtEl>
                                        <p:attrNameLst>
                                          <p:attrName>ppt_y</p:attrName>
                                        </p:attrNameLst>
                                      </p:cBhvr>
                                      <p:tavLst>
                                        <p:tav tm="0">
                                          <p:val>
                                            <p:strVal val="ppt_y"/>
                                          </p:val>
                                        </p:tav>
                                        <p:tav tm="100000">
                                          <p:val>
                                            <p:strVal val="ppt_y+.1"/>
                                          </p:val>
                                        </p:tav>
                                      </p:tavLst>
                                    </p:anim>
                                    <p:set>
                                      <p:cBhvr>
                                        <p:cTn id="49" dur="1" fill="hold">
                                          <p:stCondLst>
                                            <p:cond delay="249"/>
                                          </p:stCondLst>
                                        </p:cTn>
                                        <p:tgtEl>
                                          <p:spTgt spid="11"/>
                                        </p:tgtEl>
                                        <p:attrNameLst>
                                          <p:attrName>style.visibility</p:attrName>
                                        </p:attrNameLst>
                                      </p:cBhvr>
                                      <p:to>
                                        <p:strVal val="hidden"/>
                                      </p:to>
                                    </p:set>
                                  </p:childTnLst>
                                </p:cTn>
                              </p:par>
                            </p:childTnLst>
                          </p:cTn>
                        </p:par>
                        <p:par>
                          <p:cTn id="50" fill="hold">
                            <p:stCondLst>
                              <p:cond delay="250"/>
                            </p:stCondLst>
                            <p:childTnLst>
                              <p:par>
                                <p:cTn id="51" presetID="42" presetClass="entr" presetSubtype="0" fill="hold" grpId="0" nodeType="afterEffect">
                                  <p:stCondLst>
                                    <p:cond delay="0"/>
                                  </p:stCondLst>
                                  <p:childTnLst>
                                    <p:set>
                                      <p:cBhvr>
                                        <p:cTn id="52" dur="1" fill="hold">
                                          <p:stCondLst>
                                            <p:cond delay="0"/>
                                          </p:stCondLst>
                                        </p:cTn>
                                        <p:tgtEl>
                                          <p:spTgt spid="9">
                                            <p:txEl>
                                              <p:pRg st="1" end="1"/>
                                            </p:txEl>
                                          </p:spTgt>
                                        </p:tgtEl>
                                        <p:attrNameLst>
                                          <p:attrName>style.visibility</p:attrName>
                                        </p:attrNameLst>
                                      </p:cBhvr>
                                      <p:to>
                                        <p:strVal val="visible"/>
                                      </p:to>
                                    </p:set>
                                    <p:animEffect transition="in" filter="fade">
                                      <p:cBhvr>
                                        <p:cTn id="53" dur="250"/>
                                        <p:tgtEl>
                                          <p:spTgt spid="9">
                                            <p:txEl>
                                              <p:pRg st="1" end="1"/>
                                            </p:txEl>
                                          </p:spTgt>
                                        </p:tgtEl>
                                      </p:cBhvr>
                                    </p:animEffect>
                                    <p:anim calcmode="lin" valueType="num">
                                      <p:cBhvr>
                                        <p:cTn id="54" dur="2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55" dur="25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56" fill="hold">
                            <p:stCondLst>
                              <p:cond delay="500"/>
                            </p:stCondLst>
                            <p:childTnLst>
                              <p:par>
                                <p:cTn id="57" presetID="42" presetClass="entr" presetSubtype="0" fill="hold"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250"/>
                                        <p:tgtEl>
                                          <p:spTgt spid="8"/>
                                        </p:tgtEl>
                                      </p:cBhvr>
                                    </p:animEffect>
                                    <p:anim calcmode="lin" valueType="num">
                                      <p:cBhvr>
                                        <p:cTn id="60" dur="250" fill="hold"/>
                                        <p:tgtEl>
                                          <p:spTgt spid="8"/>
                                        </p:tgtEl>
                                        <p:attrNameLst>
                                          <p:attrName>ppt_x</p:attrName>
                                        </p:attrNameLst>
                                      </p:cBhvr>
                                      <p:tavLst>
                                        <p:tav tm="0">
                                          <p:val>
                                            <p:strVal val="#ppt_x"/>
                                          </p:val>
                                        </p:tav>
                                        <p:tav tm="100000">
                                          <p:val>
                                            <p:strVal val="#ppt_x"/>
                                          </p:val>
                                        </p:tav>
                                      </p:tavLst>
                                    </p:anim>
                                    <p:anim calcmode="lin" valueType="num">
                                      <p:cBhvr>
                                        <p:cTn id="61" dur="2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xit" presetSubtype="0" fill="hold" nodeType="clickEffect">
                                  <p:stCondLst>
                                    <p:cond delay="0"/>
                                  </p:stCondLst>
                                  <p:childTnLst>
                                    <p:animEffect transition="out" filter="fade">
                                      <p:cBhvr>
                                        <p:cTn id="65" dur="250"/>
                                        <p:tgtEl>
                                          <p:spTgt spid="8"/>
                                        </p:tgtEl>
                                      </p:cBhvr>
                                    </p:animEffect>
                                    <p:anim calcmode="lin" valueType="num">
                                      <p:cBhvr>
                                        <p:cTn id="66" dur="250"/>
                                        <p:tgtEl>
                                          <p:spTgt spid="8"/>
                                        </p:tgtEl>
                                        <p:attrNameLst>
                                          <p:attrName>ppt_x</p:attrName>
                                        </p:attrNameLst>
                                      </p:cBhvr>
                                      <p:tavLst>
                                        <p:tav tm="0">
                                          <p:val>
                                            <p:strVal val="ppt_x"/>
                                          </p:val>
                                        </p:tav>
                                        <p:tav tm="100000">
                                          <p:val>
                                            <p:strVal val="ppt_x"/>
                                          </p:val>
                                        </p:tav>
                                      </p:tavLst>
                                    </p:anim>
                                    <p:anim calcmode="lin" valueType="num">
                                      <p:cBhvr>
                                        <p:cTn id="67" dur="250"/>
                                        <p:tgtEl>
                                          <p:spTgt spid="8"/>
                                        </p:tgtEl>
                                        <p:attrNameLst>
                                          <p:attrName>ppt_y</p:attrName>
                                        </p:attrNameLst>
                                      </p:cBhvr>
                                      <p:tavLst>
                                        <p:tav tm="0">
                                          <p:val>
                                            <p:strVal val="ppt_y"/>
                                          </p:val>
                                        </p:tav>
                                        <p:tav tm="100000">
                                          <p:val>
                                            <p:strVal val="ppt_y+.1"/>
                                          </p:val>
                                        </p:tav>
                                      </p:tavLst>
                                    </p:anim>
                                    <p:set>
                                      <p:cBhvr>
                                        <p:cTn id="68" dur="1" fill="hold">
                                          <p:stCondLst>
                                            <p:cond delay="249"/>
                                          </p:stCondLst>
                                        </p:cTn>
                                        <p:tgtEl>
                                          <p:spTgt spid="8"/>
                                        </p:tgtEl>
                                        <p:attrNameLst>
                                          <p:attrName>style.visibility</p:attrName>
                                        </p:attrNameLst>
                                      </p:cBhvr>
                                      <p:to>
                                        <p:strVal val="hidden"/>
                                      </p:to>
                                    </p:set>
                                  </p:childTnLst>
                                </p:cTn>
                              </p:par>
                            </p:childTnLst>
                          </p:cTn>
                        </p:par>
                        <p:par>
                          <p:cTn id="69" fill="hold">
                            <p:stCondLst>
                              <p:cond delay="250"/>
                            </p:stCondLst>
                            <p:childTnLst>
                              <p:par>
                                <p:cTn id="70" presetID="42" presetClass="entr" presetSubtype="0" fill="hold" nodeType="after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250"/>
                                        <p:tgtEl>
                                          <p:spTgt spid="12"/>
                                        </p:tgtEl>
                                      </p:cBhvr>
                                    </p:animEffect>
                                    <p:anim calcmode="lin" valueType="num">
                                      <p:cBhvr>
                                        <p:cTn id="73" dur="250" fill="hold"/>
                                        <p:tgtEl>
                                          <p:spTgt spid="12"/>
                                        </p:tgtEl>
                                        <p:attrNameLst>
                                          <p:attrName>ppt_x</p:attrName>
                                        </p:attrNameLst>
                                      </p:cBhvr>
                                      <p:tavLst>
                                        <p:tav tm="0">
                                          <p:val>
                                            <p:strVal val="#ppt_x"/>
                                          </p:val>
                                        </p:tav>
                                        <p:tav tm="100000">
                                          <p:val>
                                            <p:strVal val="#ppt_x"/>
                                          </p:val>
                                        </p:tav>
                                      </p:tavLst>
                                    </p:anim>
                                    <p:anim calcmode="lin" valueType="num">
                                      <p:cBhvr>
                                        <p:cTn id="74"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xit" presetSubtype="0" fill="hold" nodeType="clickEffect">
                                  <p:stCondLst>
                                    <p:cond delay="0"/>
                                  </p:stCondLst>
                                  <p:childTnLst>
                                    <p:animEffect transition="out" filter="fade">
                                      <p:cBhvr>
                                        <p:cTn id="78" dur="250"/>
                                        <p:tgtEl>
                                          <p:spTgt spid="12"/>
                                        </p:tgtEl>
                                      </p:cBhvr>
                                    </p:animEffect>
                                    <p:anim calcmode="lin" valueType="num">
                                      <p:cBhvr>
                                        <p:cTn id="79" dur="250"/>
                                        <p:tgtEl>
                                          <p:spTgt spid="12"/>
                                        </p:tgtEl>
                                        <p:attrNameLst>
                                          <p:attrName>ppt_x</p:attrName>
                                        </p:attrNameLst>
                                      </p:cBhvr>
                                      <p:tavLst>
                                        <p:tav tm="0">
                                          <p:val>
                                            <p:strVal val="ppt_x"/>
                                          </p:val>
                                        </p:tav>
                                        <p:tav tm="100000">
                                          <p:val>
                                            <p:strVal val="ppt_x"/>
                                          </p:val>
                                        </p:tav>
                                      </p:tavLst>
                                    </p:anim>
                                    <p:anim calcmode="lin" valueType="num">
                                      <p:cBhvr>
                                        <p:cTn id="80" dur="250"/>
                                        <p:tgtEl>
                                          <p:spTgt spid="12"/>
                                        </p:tgtEl>
                                        <p:attrNameLst>
                                          <p:attrName>ppt_y</p:attrName>
                                        </p:attrNameLst>
                                      </p:cBhvr>
                                      <p:tavLst>
                                        <p:tav tm="0">
                                          <p:val>
                                            <p:strVal val="ppt_y"/>
                                          </p:val>
                                        </p:tav>
                                        <p:tav tm="100000">
                                          <p:val>
                                            <p:strVal val="ppt_y+.1"/>
                                          </p:val>
                                        </p:tav>
                                      </p:tavLst>
                                    </p:anim>
                                    <p:set>
                                      <p:cBhvr>
                                        <p:cTn id="81" dur="1" fill="hold">
                                          <p:stCondLst>
                                            <p:cond delay="249"/>
                                          </p:stCondLst>
                                        </p:cTn>
                                        <p:tgtEl>
                                          <p:spTgt spid="12"/>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9">
                                            <p:txEl>
                                              <p:pRg st="2" end="2"/>
                                            </p:txEl>
                                          </p:spTgt>
                                        </p:tgtEl>
                                        <p:attrNameLst>
                                          <p:attrName>style.visibility</p:attrName>
                                        </p:attrNameLst>
                                      </p:cBhvr>
                                      <p:to>
                                        <p:strVal val="visible"/>
                                      </p:to>
                                    </p:set>
                                    <p:animEffect transition="in" filter="fade">
                                      <p:cBhvr>
                                        <p:cTn id="86" dur="250"/>
                                        <p:tgtEl>
                                          <p:spTgt spid="9">
                                            <p:txEl>
                                              <p:pRg st="2" end="2"/>
                                            </p:txEl>
                                          </p:spTgt>
                                        </p:tgtEl>
                                      </p:cBhvr>
                                    </p:animEffect>
                                    <p:anim calcmode="lin" valueType="num">
                                      <p:cBhvr>
                                        <p:cTn id="87" dur="25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88" dur="25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89" fill="hold">
                            <p:stCondLst>
                              <p:cond delay="250"/>
                            </p:stCondLst>
                            <p:childTnLst>
                              <p:par>
                                <p:cTn id="90" presetID="42" presetClass="entr" presetSubtype="0" fill="hold" nodeType="after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250"/>
                                        <p:tgtEl>
                                          <p:spTgt spid="14"/>
                                        </p:tgtEl>
                                      </p:cBhvr>
                                    </p:animEffect>
                                    <p:anim calcmode="lin" valueType="num">
                                      <p:cBhvr>
                                        <p:cTn id="93" dur="250" fill="hold"/>
                                        <p:tgtEl>
                                          <p:spTgt spid="14"/>
                                        </p:tgtEl>
                                        <p:attrNameLst>
                                          <p:attrName>ppt_x</p:attrName>
                                        </p:attrNameLst>
                                      </p:cBhvr>
                                      <p:tavLst>
                                        <p:tav tm="0">
                                          <p:val>
                                            <p:strVal val="#ppt_x"/>
                                          </p:val>
                                        </p:tav>
                                        <p:tav tm="100000">
                                          <p:val>
                                            <p:strVal val="#ppt_x"/>
                                          </p:val>
                                        </p:tav>
                                      </p:tavLst>
                                    </p:anim>
                                    <p:anim calcmode="lin" valueType="num">
                                      <p:cBhvr>
                                        <p:cTn id="94"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xit" presetSubtype="0" fill="hold" nodeType="clickEffect">
                                  <p:stCondLst>
                                    <p:cond delay="0"/>
                                  </p:stCondLst>
                                  <p:childTnLst>
                                    <p:animEffect transition="out" filter="fade">
                                      <p:cBhvr>
                                        <p:cTn id="98" dur="250"/>
                                        <p:tgtEl>
                                          <p:spTgt spid="14"/>
                                        </p:tgtEl>
                                      </p:cBhvr>
                                    </p:animEffect>
                                    <p:anim calcmode="lin" valueType="num">
                                      <p:cBhvr>
                                        <p:cTn id="99" dur="250"/>
                                        <p:tgtEl>
                                          <p:spTgt spid="14"/>
                                        </p:tgtEl>
                                        <p:attrNameLst>
                                          <p:attrName>ppt_x</p:attrName>
                                        </p:attrNameLst>
                                      </p:cBhvr>
                                      <p:tavLst>
                                        <p:tav tm="0">
                                          <p:val>
                                            <p:strVal val="ppt_x"/>
                                          </p:val>
                                        </p:tav>
                                        <p:tav tm="100000">
                                          <p:val>
                                            <p:strVal val="ppt_x"/>
                                          </p:val>
                                        </p:tav>
                                      </p:tavLst>
                                    </p:anim>
                                    <p:anim calcmode="lin" valueType="num">
                                      <p:cBhvr>
                                        <p:cTn id="100" dur="250"/>
                                        <p:tgtEl>
                                          <p:spTgt spid="14"/>
                                        </p:tgtEl>
                                        <p:attrNameLst>
                                          <p:attrName>ppt_y</p:attrName>
                                        </p:attrNameLst>
                                      </p:cBhvr>
                                      <p:tavLst>
                                        <p:tav tm="0">
                                          <p:val>
                                            <p:strVal val="ppt_y"/>
                                          </p:val>
                                        </p:tav>
                                        <p:tav tm="100000">
                                          <p:val>
                                            <p:strVal val="ppt_y+.1"/>
                                          </p:val>
                                        </p:tav>
                                      </p:tavLst>
                                    </p:anim>
                                    <p:set>
                                      <p:cBhvr>
                                        <p:cTn id="101" dur="1" fill="hold">
                                          <p:stCondLst>
                                            <p:cond delay="249"/>
                                          </p:stCondLst>
                                        </p:cTn>
                                        <p:tgtEl>
                                          <p:spTgt spid="14"/>
                                        </p:tgtEl>
                                        <p:attrNameLst>
                                          <p:attrName>style.visibility</p:attrName>
                                        </p:attrNameLst>
                                      </p:cBhvr>
                                      <p:to>
                                        <p:strVal val="hidden"/>
                                      </p:to>
                                    </p:set>
                                  </p:childTnLst>
                                </p:cTn>
                              </p:par>
                            </p:childTnLst>
                          </p:cTn>
                        </p:par>
                        <p:par>
                          <p:cTn id="102" fill="hold">
                            <p:stCondLst>
                              <p:cond delay="250"/>
                            </p:stCondLst>
                            <p:childTnLst>
                              <p:par>
                                <p:cTn id="103" presetID="42" presetClass="entr" presetSubtype="0" fill="hold" nodeType="afterEffect">
                                  <p:stCondLst>
                                    <p:cond delay="0"/>
                                  </p:stCondLst>
                                  <p:childTnLst>
                                    <p:set>
                                      <p:cBhvr>
                                        <p:cTn id="104" dur="1" fill="hold">
                                          <p:stCondLst>
                                            <p:cond delay="0"/>
                                          </p:stCondLst>
                                        </p:cTn>
                                        <p:tgtEl>
                                          <p:spTgt spid="15"/>
                                        </p:tgtEl>
                                        <p:attrNameLst>
                                          <p:attrName>style.visibility</p:attrName>
                                        </p:attrNameLst>
                                      </p:cBhvr>
                                      <p:to>
                                        <p:strVal val="visible"/>
                                      </p:to>
                                    </p:set>
                                    <p:animEffect transition="in" filter="fade">
                                      <p:cBhvr>
                                        <p:cTn id="105" dur="250"/>
                                        <p:tgtEl>
                                          <p:spTgt spid="15"/>
                                        </p:tgtEl>
                                      </p:cBhvr>
                                    </p:animEffect>
                                    <p:anim calcmode="lin" valueType="num">
                                      <p:cBhvr>
                                        <p:cTn id="106" dur="250" fill="hold"/>
                                        <p:tgtEl>
                                          <p:spTgt spid="15"/>
                                        </p:tgtEl>
                                        <p:attrNameLst>
                                          <p:attrName>ppt_x</p:attrName>
                                        </p:attrNameLst>
                                      </p:cBhvr>
                                      <p:tavLst>
                                        <p:tav tm="0">
                                          <p:val>
                                            <p:strVal val="#ppt_x"/>
                                          </p:val>
                                        </p:tav>
                                        <p:tav tm="100000">
                                          <p:val>
                                            <p:strVal val="#ppt_x"/>
                                          </p:val>
                                        </p:tav>
                                      </p:tavLst>
                                    </p:anim>
                                    <p:anim calcmode="lin" valueType="num">
                                      <p:cBhvr>
                                        <p:cTn id="107" dur="25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xit" presetSubtype="0" fill="hold" nodeType="clickEffect">
                                  <p:stCondLst>
                                    <p:cond delay="0"/>
                                  </p:stCondLst>
                                  <p:childTnLst>
                                    <p:animEffect transition="out" filter="fade">
                                      <p:cBhvr>
                                        <p:cTn id="111" dur="250"/>
                                        <p:tgtEl>
                                          <p:spTgt spid="15"/>
                                        </p:tgtEl>
                                      </p:cBhvr>
                                    </p:animEffect>
                                    <p:anim calcmode="lin" valueType="num">
                                      <p:cBhvr>
                                        <p:cTn id="112" dur="250"/>
                                        <p:tgtEl>
                                          <p:spTgt spid="15"/>
                                        </p:tgtEl>
                                        <p:attrNameLst>
                                          <p:attrName>ppt_x</p:attrName>
                                        </p:attrNameLst>
                                      </p:cBhvr>
                                      <p:tavLst>
                                        <p:tav tm="0">
                                          <p:val>
                                            <p:strVal val="ppt_x"/>
                                          </p:val>
                                        </p:tav>
                                        <p:tav tm="100000">
                                          <p:val>
                                            <p:strVal val="ppt_x"/>
                                          </p:val>
                                        </p:tav>
                                      </p:tavLst>
                                    </p:anim>
                                    <p:anim calcmode="lin" valueType="num">
                                      <p:cBhvr>
                                        <p:cTn id="113" dur="250"/>
                                        <p:tgtEl>
                                          <p:spTgt spid="15"/>
                                        </p:tgtEl>
                                        <p:attrNameLst>
                                          <p:attrName>ppt_y</p:attrName>
                                        </p:attrNameLst>
                                      </p:cBhvr>
                                      <p:tavLst>
                                        <p:tav tm="0">
                                          <p:val>
                                            <p:strVal val="ppt_y"/>
                                          </p:val>
                                        </p:tav>
                                        <p:tav tm="100000">
                                          <p:val>
                                            <p:strVal val="ppt_y+.1"/>
                                          </p:val>
                                        </p:tav>
                                      </p:tavLst>
                                    </p:anim>
                                    <p:set>
                                      <p:cBhvr>
                                        <p:cTn id="114" dur="1" fill="hold">
                                          <p:stCondLst>
                                            <p:cond delay="24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4" name="灯片编号占位符 3"/>
          <p:cNvSpPr>
            <a:spLocks noGrp="1"/>
          </p:cNvSpPr>
          <p:nvPr>
            <p:ph type="sldNum" sz="quarter" idx="10"/>
          </p:nvPr>
        </p:nvSpPr>
        <p:spPr/>
        <p:txBody>
          <a:bodyPr/>
          <a:lstStyle/>
          <a:p>
            <a:pPr>
              <a:defRPr/>
            </a:pPr>
            <a:r>
              <a:rPr lang="en-US" altLang="zh-CN" dirty="0" smtClean="0"/>
              <a:t>23</a:t>
            </a:r>
            <a:endParaRPr lang="en-US" altLang="zh-CN" dirty="0"/>
          </a:p>
        </p:txBody>
      </p:sp>
      <p:sp>
        <p:nvSpPr>
          <p:cNvPr id="3" name="文本框 2"/>
          <p:cNvSpPr txBox="1"/>
          <p:nvPr/>
        </p:nvSpPr>
        <p:spPr>
          <a:xfrm>
            <a:off x="467544" y="1916832"/>
            <a:ext cx="7632848" cy="3416320"/>
          </a:xfrm>
          <a:prstGeom prst="rect">
            <a:avLst/>
          </a:prstGeom>
          <a:noFill/>
        </p:spPr>
        <p:txBody>
          <a:bodyPr wrap="square" rtlCol="0">
            <a:spAutoFit/>
          </a:bodyPr>
          <a:lstStyle/>
          <a:p>
            <a:r>
              <a:rPr lang="en-US" altLang="zh-CN" dirty="0" smtClean="0"/>
              <a:t>BPEL2.0 </a:t>
            </a:r>
            <a:r>
              <a:rPr lang="zh-CN" altLang="en-US" dirty="0" smtClean="0"/>
              <a:t>规范</a:t>
            </a:r>
            <a:endParaRPr lang="en-US" altLang="zh-CN" dirty="0" smtClean="0"/>
          </a:p>
          <a:p>
            <a:r>
              <a:rPr lang="en-US" altLang="zh-CN" dirty="0" smtClean="0"/>
              <a:t>BPEL</a:t>
            </a:r>
            <a:r>
              <a:rPr lang="zh-CN" altLang="en-US" dirty="0" smtClean="0"/>
              <a:t>实例教程</a:t>
            </a:r>
            <a:endParaRPr lang="en-US" altLang="zh-CN" dirty="0" smtClean="0"/>
          </a:p>
          <a:p>
            <a:r>
              <a:rPr lang="en-US" altLang="zh-CN" dirty="0" smtClean="0"/>
              <a:t>BPEL</a:t>
            </a:r>
            <a:r>
              <a:rPr lang="zh-CN" altLang="en-US" dirty="0" smtClean="0"/>
              <a:t>思想</a:t>
            </a:r>
            <a:endParaRPr lang="en-US" altLang="zh-CN" dirty="0" smtClean="0"/>
          </a:p>
          <a:p>
            <a:r>
              <a:rPr lang="zh-CN" altLang="en-US" dirty="0" smtClean="0"/>
              <a:t>一起学</a:t>
            </a:r>
            <a:r>
              <a:rPr lang="en-US" altLang="zh-CN" dirty="0" smtClean="0"/>
              <a:t>BPEL</a:t>
            </a:r>
            <a:r>
              <a:rPr lang="zh-CN" altLang="en-US" dirty="0" smtClean="0"/>
              <a:t>实例教程</a:t>
            </a:r>
            <a:endParaRPr lang="en-US" altLang="zh-CN" dirty="0" smtClean="0"/>
          </a:p>
          <a:p>
            <a:endParaRPr lang="en-US" altLang="zh-CN" dirty="0"/>
          </a:p>
          <a:p>
            <a:r>
              <a:rPr lang="en-US" altLang="zh-CN" dirty="0">
                <a:hlinkClick r:id="rId2"/>
              </a:rPr>
              <a:t>http://</a:t>
            </a:r>
            <a:r>
              <a:rPr lang="en-US" altLang="zh-CN" dirty="0" smtClean="0">
                <a:hlinkClick r:id="rId2"/>
              </a:rPr>
              <a:t>www.docin.com/p-1399666881.html</a:t>
            </a:r>
            <a:endParaRPr lang="en-US" altLang="zh-CN" dirty="0" smtClean="0"/>
          </a:p>
          <a:p>
            <a:endParaRPr lang="en-US" altLang="zh-CN" dirty="0" smtClean="0"/>
          </a:p>
          <a:p>
            <a:r>
              <a:rPr lang="en-US" altLang="zh-CN" dirty="0">
                <a:hlinkClick r:id="rId3"/>
              </a:rPr>
              <a:t>https://www.ibm.com/developerworks/cn/education/webservices/ws-understand-web-services7</a:t>
            </a:r>
            <a:r>
              <a:rPr lang="en-US" altLang="zh-CN" dirty="0" smtClean="0">
                <a:hlinkClick r:id="rId3"/>
              </a:rPr>
              <a:t>/</a:t>
            </a:r>
            <a:endParaRPr lang="en-US" altLang="zh-CN" dirty="0" smtClean="0"/>
          </a:p>
          <a:p>
            <a:endParaRPr lang="en-US" altLang="zh-CN" dirty="0"/>
          </a:p>
          <a:p>
            <a:r>
              <a:rPr lang="en-US" altLang="zh-CN" dirty="0" smtClean="0"/>
              <a:t>[</a:t>
            </a:r>
            <a:r>
              <a:rPr lang="zh-CN" altLang="en-US" dirty="0" smtClean="0"/>
              <a:t>参考文件已附</a:t>
            </a:r>
            <a:r>
              <a:rPr lang="en-US" altLang="zh-CN" dirty="0" smtClean="0"/>
              <a:t>]</a:t>
            </a:r>
          </a:p>
          <a:p>
            <a:endParaRPr lang="zh-CN" altLang="en-US" dirty="0"/>
          </a:p>
        </p:txBody>
      </p:sp>
    </p:spTree>
    <p:extLst>
      <p:ext uri="{BB962C8B-B14F-4D97-AF65-F5344CB8AC3E}">
        <p14:creationId xmlns:p14="http://schemas.microsoft.com/office/powerpoint/2010/main" val="11803433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489361" y="2852936"/>
            <a:ext cx="8352730" cy="863600"/>
          </a:xfrm>
          <a:extLst>
            <a:ext uri="{91240B29-F687-4F45-9708-019B960494DF}">
              <a14:hiddenLine xmlns:a14="http://schemas.microsoft.com/office/drawing/2010/main" w="12700">
                <a:solidFill>
                  <a:srgbClr val="C6E2B2"/>
                </a:solidFill>
                <a:miter lim="800000"/>
                <a:headEnd/>
                <a:tailEnd/>
              </a14:hiddenLine>
            </a:ext>
          </a:extLst>
        </p:spPr>
        <p:txBody>
          <a:bodyPr/>
          <a:lstStyle/>
          <a:p>
            <a:pPr algn="ctr" eaLnBrk="1" hangingPunct="1">
              <a:lnSpc>
                <a:spcPct val="150000"/>
              </a:lnSpc>
            </a:pPr>
            <a:r>
              <a:rPr lang="zh-CN" altLang="en-US" sz="5400" b="1"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谢谢！</a:t>
            </a:r>
            <a:endParaRPr lang="en-US" altLang="zh-CN" sz="5400" b="1" i="1" dirty="0" smtClean="0">
              <a:solidFill>
                <a:schemeClr val="tx2"/>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endParaRPr lang="en-US" altLang="zh-CN" dirty="0"/>
          </a:p>
        </p:txBody>
      </p:sp>
    </p:spTree>
    <p:extLst>
      <p:ext uri="{BB962C8B-B14F-4D97-AF65-F5344CB8AC3E}">
        <p14:creationId xmlns:p14="http://schemas.microsoft.com/office/powerpoint/2010/main" val="951436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dirty="0" smtClean="0">
                <a:latin typeface="Verdana" pitchFamily="34" charset="0"/>
                <a:ea typeface="宋体" pitchFamily="2" charset="-122"/>
              </a:rPr>
              <a:t>背景</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黑体" panose="02010609060101010101" pitchFamily="49" charset="-122"/>
                <a:ea typeface="黑体" panose="02010609060101010101" pitchFamily="49" charset="-122"/>
                <a:cs typeface="Times New Roman" panose="02020603050405020304" pitchFamily="18" charset="0"/>
              </a:rPr>
              <a:t>产生背景</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a:t>1</a:t>
            </a: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639391" y="1514371"/>
            <a:ext cx="83188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单个</a:t>
            </a:r>
            <a:r>
              <a:rPr lang="en-US" altLang="zh-CN" sz="2000" dirty="0">
                <a:solidFill>
                  <a:schemeClr val="tx2"/>
                </a:solidFill>
                <a:latin typeface="Times New Roman" pitchFamily="18" charset="0"/>
                <a:cs typeface="Times New Roman" pitchFamily="18" charset="0"/>
              </a:rPr>
              <a:t>Web</a:t>
            </a:r>
            <a:r>
              <a:rPr lang="zh-CN" altLang="en-US" sz="2000" dirty="0">
                <a:solidFill>
                  <a:schemeClr val="tx2"/>
                </a:solidFill>
                <a:latin typeface="Times New Roman" pitchFamily="18" charset="0"/>
                <a:cs typeface="Times New Roman" pitchFamily="18" charset="0"/>
              </a:rPr>
              <a:t>服务通常</a:t>
            </a:r>
            <a:r>
              <a:rPr lang="zh-CN" altLang="en-US" sz="2000" dirty="0">
                <a:solidFill>
                  <a:srgbClr val="FF0000"/>
                </a:solidFill>
                <a:latin typeface="Times New Roman" pitchFamily="18" charset="0"/>
                <a:cs typeface="Times New Roman" pitchFamily="18" charset="0"/>
              </a:rPr>
              <a:t>难以满足实际</a:t>
            </a:r>
            <a:r>
              <a:rPr lang="zh-CN" altLang="en-US" sz="2000" dirty="0">
                <a:solidFill>
                  <a:schemeClr val="tx2"/>
                </a:solidFill>
                <a:latin typeface="Times New Roman" pitchFamily="18" charset="0"/>
                <a:cs typeface="Times New Roman" pitchFamily="18" charset="0"/>
              </a:rPr>
              <a:t>中灵活多变的</a:t>
            </a:r>
            <a:r>
              <a:rPr lang="zh-CN" altLang="en-US" sz="2000" dirty="0">
                <a:solidFill>
                  <a:srgbClr val="FF0000"/>
                </a:solidFill>
                <a:latin typeface="Times New Roman" pitchFamily="18" charset="0"/>
                <a:cs typeface="Times New Roman" pitchFamily="18" charset="0"/>
              </a:rPr>
              <a:t>需求</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p:txBody>
      </p:sp>
      <p:sp>
        <p:nvSpPr>
          <p:cNvPr id="5" name="矩形 4"/>
          <p:cNvSpPr/>
          <p:nvPr/>
        </p:nvSpPr>
        <p:spPr bwMode="auto">
          <a:xfrm>
            <a:off x="648776" y="3887871"/>
            <a:ext cx="1584176" cy="57606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Arial" pitchFamily="34" charset="0"/>
              </a:rPr>
              <a:t>计算器</a:t>
            </a:r>
          </a:p>
        </p:txBody>
      </p:sp>
      <p:sp>
        <p:nvSpPr>
          <p:cNvPr id="12" name="矩形 11"/>
          <p:cNvSpPr/>
          <p:nvPr/>
        </p:nvSpPr>
        <p:spPr bwMode="auto">
          <a:xfrm>
            <a:off x="2856244" y="2617475"/>
            <a:ext cx="1584176" cy="57606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rPr>
              <a:t>+</a:t>
            </a:r>
            <a:endParaRPr kumimoji="0" lang="zh-CN" altLang="en-US" sz="1800" b="1" i="0" u="none" strike="noStrike" cap="none" normalizeH="0" baseline="0" dirty="0">
              <a:ln>
                <a:noFill/>
              </a:ln>
              <a:solidFill>
                <a:schemeClr val="tx1"/>
              </a:solidFill>
              <a:effectLst/>
              <a:latin typeface="Arial" pitchFamily="34" charset="0"/>
            </a:endParaRPr>
          </a:p>
        </p:txBody>
      </p:sp>
      <p:sp>
        <p:nvSpPr>
          <p:cNvPr id="13" name="矩形 12"/>
          <p:cNvSpPr/>
          <p:nvPr/>
        </p:nvSpPr>
        <p:spPr bwMode="auto">
          <a:xfrm>
            <a:off x="2862263" y="3454017"/>
            <a:ext cx="1584176" cy="57606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CN" dirty="0">
                <a:solidFill>
                  <a:schemeClr val="tx1"/>
                </a:solidFill>
                <a:latin typeface="Arial" pitchFamily="34" charset="0"/>
              </a:rPr>
              <a:t>-</a:t>
            </a:r>
            <a:endParaRPr lang="zh-CN" altLang="en-US" dirty="0">
              <a:solidFill>
                <a:schemeClr val="tx1"/>
              </a:solidFill>
              <a:latin typeface="Arial" pitchFamily="34" charset="0"/>
            </a:endParaRPr>
          </a:p>
        </p:txBody>
      </p:sp>
      <p:sp>
        <p:nvSpPr>
          <p:cNvPr id="14" name="矩形 13"/>
          <p:cNvSpPr/>
          <p:nvPr/>
        </p:nvSpPr>
        <p:spPr bwMode="auto">
          <a:xfrm>
            <a:off x="2865127" y="4301362"/>
            <a:ext cx="1584176" cy="57606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CN" dirty="0">
                <a:solidFill>
                  <a:schemeClr val="tx1"/>
                </a:solidFill>
                <a:latin typeface="Arial" pitchFamily="34" charset="0"/>
              </a:rPr>
              <a:t>×</a:t>
            </a:r>
            <a:endParaRPr lang="zh-CN" altLang="en-US" dirty="0">
              <a:solidFill>
                <a:schemeClr val="tx1"/>
              </a:solidFill>
              <a:latin typeface="Arial" pitchFamily="34" charset="0"/>
            </a:endParaRPr>
          </a:p>
        </p:txBody>
      </p:sp>
      <p:sp>
        <p:nvSpPr>
          <p:cNvPr id="15" name="矩形 14"/>
          <p:cNvSpPr/>
          <p:nvPr/>
        </p:nvSpPr>
        <p:spPr bwMode="auto">
          <a:xfrm>
            <a:off x="2865127" y="5111143"/>
            <a:ext cx="1584176" cy="57606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altLang="zh-CN" dirty="0">
                <a:solidFill>
                  <a:schemeClr val="tx1"/>
                </a:solidFill>
                <a:latin typeface="Arial" pitchFamily="34" charset="0"/>
              </a:rPr>
              <a:t>÷</a:t>
            </a:r>
            <a:endParaRPr lang="zh-CN" altLang="en-US" dirty="0">
              <a:solidFill>
                <a:schemeClr val="tx1"/>
              </a:solidFill>
              <a:latin typeface="Arial" pitchFamily="34" charset="0"/>
            </a:endParaRPr>
          </a:p>
        </p:txBody>
      </p:sp>
      <p:cxnSp>
        <p:nvCxnSpPr>
          <p:cNvPr id="8" name="直接连接符 7"/>
          <p:cNvCxnSpPr>
            <a:stCxn id="5" idx="3"/>
            <a:endCxn id="12" idx="1"/>
          </p:cNvCxnSpPr>
          <p:nvPr/>
        </p:nvCxnSpPr>
        <p:spPr bwMode="auto">
          <a:xfrm flipV="1">
            <a:off x="2232952" y="2905507"/>
            <a:ext cx="623292" cy="1270396"/>
          </a:xfrm>
          <a:prstGeom prst="line">
            <a:avLst/>
          </a:prstGeom>
          <a:solidFill>
            <a:schemeClr val="accent1"/>
          </a:solidFill>
          <a:ln w="44450" cap="flat" cmpd="sng" algn="ctr">
            <a:solidFill>
              <a:schemeClr val="tx1"/>
            </a:solidFill>
            <a:prstDash val="solid"/>
            <a:round/>
            <a:headEnd type="none" w="med" len="med"/>
            <a:tailEnd type="oval" w="med" len="med"/>
          </a:ln>
          <a:effectLst/>
        </p:spPr>
      </p:cxnSp>
      <p:cxnSp>
        <p:nvCxnSpPr>
          <p:cNvPr id="10" name="直接连接符 9"/>
          <p:cNvCxnSpPr>
            <a:cxnSpLocks/>
            <a:stCxn id="5" idx="3"/>
            <a:endCxn id="13" idx="1"/>
          </p:cNvCxnSpPr>
          <p:nvPr/>
        </p:nvCxnSpPr>
        <p:spPr bwMode="auto">
          <a:xfrm flipV="1">
            <a:off x="2232952" y="3742049"/>
            <a:ext cx="629311" cy="433854"/>
          </a:xfrm>
          <a:prstGeom prst="line">
            <a:avLst/>
          </a:prstGeom>
          <a:solidFill>
            <a:schemeClr val="accent1"/>
          </a:solidFill>
          <a:ln w="44450" cap="flat" cmpd="sng" algn="ctr">
            <a:solidFill>
              <a:schemeClr val="tx1"/>
            </a:solidFill>
            <a:prstDash val="solid"/>
            <a:round/>
            <a:headEnd type="none" w="med" len="med"/>
            <a:tailEnd type="oval" w="med" len="med"/>
          </a:ln>
          <a:effectLst/>
        </p:spPr>
      </p:cxnSp>
      <p:cxnSp>
        <p:nvCxnSpPr>
          <p:cNvPr id="17" name="直接连接符 16"/>
          <p:cNvCxnSpPr>
            <a:stCxn id="5" idx="3"/>
            <a:endCxn id="14" idx="1"/>
          </p:cNvCxnSpPr>
          <p:nvPr/>
        </p:nvCxnSpPr>
        <p:spPr bwMode="auto">
          <a:xfrm>
            <a:off x="2232952" y="4175903"/>
            <a:ext cx="632175" cy="413491"/>
          </a:xfrm>
          <a:prstGeom prst="line">
            <a:avLst/>
          </a:prstGeom>
          <a:solidFill>
            <a:schemeClr val="accent1"/>
          </a:solidFill>
          <a:ln w="44450" cap="flat" cmpd="sng" algn="ctr">
            <a:solidFill>
              <a:schemeClr val="tx1"/>
            </a:solidFill>
            <a:prstDash val="solid"/>
            <a:round/>
            <a:headEnd type="none" w="med" len="med"/>
            <a:tailEnd type="oval" w="med" len="med"/>
          </a:ln>
          <a:effectLst/>
        </p:spPr>
      </p:cxnSp>
      <p:cxnSp>
        <p:nvCxnSpPr>
          <p:cNvPr id="19" name="直接连接符 18"/>
          <p:cNvCxnSpPr>
            <a:stCxn id="5" idx="3"/>
            <a:endCxn id="15" idx="1"/>
          </p:cNvCxnSpPr>
          <p:nvPr/>
        </p:nvCxnSpPr>
        <p:spPr bwMode="auto">
          <a:xfrm>
            <a:off x="2232952" y="4175903"/>
            <a:ext cx="632175" cy="1223272"/>
          </a:xfrm>
          <a:prstGeom prst="line">
            <a:avLst/>
          </a:prstGeom>
          <a:solidFill>
            <a:schemeClr val="accent1"/>
          </a:solidFill>
          <a:ln w="44450" cap="flat" cmpd="sng" algn="ctr">
            <a:solidFill>
              <a:schemeClr val="tx1"/>
            </a:solidFill>
            <a:prstDash val="solid"/>
            <a:round/>
            <a:headEnd type="none" w="med" len="med"/>
            <a:tailEnd type="oval" w="med" len="med"/>
          </a:ln>
          <a:effectLst/>
        </p:spPr>
      </p:cxnSp>
      <p:sp>
        <p:nvSpPr>
          <p:cNvPr id="21" name="矩形: 圆角 20"/>
          <p:cNvSpPr/>
          <p:nvPr/>
        </p:nvSpPr>
        <p:spPr bwMode="auto">
          <a:xfrm>
            <a:off x="6168667" y="2614509"/>
            <a:ext cx="1754088" cy="57903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accent1">
                    <a:lumMod val="75000"/>
                  </a:schemeClr>
                </a:solidFill>
                <a:effectLst/>
                <a:latin typeface="Arial" pitchFamily="34" charset="0"/>
              </a:rPr>
              <a:t>加法服务</a:t>
            </a:r>
          </a:p>
        </p:txBody>
      </p:sp>
      <p:sp>
        <p:nvSpPr>
          <p:cNvPr id="27" name="矩形: 圆角 26"/>
          <p:cNvSpPr/>
          <p:nvPr/>
        </p:nvSpPr>
        <p:spPr bwMode="auto">
          <a:xfrm>
            <a:off x="6168667" y="3451051"/>
            <a:ext cx="1754088" cy="57903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solidFill>
                  <a:schemeClr val="accent1">
                    <a:lumMod val="75000"/>
                  </a:schemeClr>
                </a:solidFill>
                <a:latin typeface="Arial" pitchFamily="34" charset="0"/>
              </a:rPr>
              <a:t>减法</a:t>
            </a:r>
            <a:r>
              <a:rPr kumimoji="0" lang="zh-CN" altLang="en-US" sz="1800" b="1" i="0" u="none" strike="noStrike" cap="none" normalizeH="0" baseline="0" dirty="0">
                <a:ln>
                  <a:noFill/>
                </a:ln>
                <a:solidFill>
                  <a:schemeClr val="accent1">
                    <a:lumMod val="75000"/>
                  </a:schemeClr>
                </a:solidFill>
                <a:effectLst/>
                <a:latin typeface="Arial" pitchFamily="34" charset="0"/>
              </a:rPr>
              <a:t>服务</a:t>
            </a:r>
          </a:p>
        </p:txBody>
      </p:sp>
      <p:sp>
        <p:nvSpPr>
          <p:cNvPr id="29" name="矩形: 圆角 28"/>
          <p:cNvSpPr/>
          <p:nvPr/>
        </p:nvSpPr>
        <p:spPr bwMode="auto">
          <a:xfrm>
            <a:off x="6204929" y="4299879"/>
            <a:ext cx="1754088" cy="57903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accent1">
                    <a:lumMod val="75000"/>
                  </a:schemeClr>
                </a:solidFill>
                <a:effectLst/>
                <a:latin typeface="Arial" pitchFamily="34" charset="0"/>
              </a:rPr>
              <a:t>乘法服务</a:t>
            </a:r>
          </a:p>
        </p:txBody>
      </p:sp>
      <p:sp>
        <p:nvSpPr>
          <p:cNvPr id="30" name="矩形: 圆角 29"/>
          <p:cNvSpPr/>
          <p:nvPr/>
        </p:nvSpPr>
        <p:spPr bwMode="auto">
          <a:xfrm>
            <a:off x="6204929" y="5111143"/>
            <a:ext cx="1754088" cy="57903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accent1">
                    <a:lumMod val="75000"/>
                  </a:schemeClr>
                </a:solidFill>
                <a:effectLst/>
                <a:latin typeface="Arial" pitchFamily="34" charset="0"/>
              </a:rPr>
              <a:t>除法服务</a:t>
            </a:r>
          </a:p>
        </p:txBody>
      </p:sp>
      <p:sp>
        <p:nvSpPr>
          <p:cNvPr id="22" name="文本框 21"/>
          <p:cNvSpPr txBox="1"/>
          <p:nvPr/>
        </p:nvSpPr>
        <p:spPr>
          <a:xfrm>
            <a:off x="1683094" y="1928423"/>
            <a:ext cx="1723008" cy="523220"/>
          </a:xfrm>
          <a:prstGeom prst="rect">
            <a:avLst/>
          </a:prstGeom>
          <a:noFill/>
        </p:spPr>
        <p:txBody>
          <a:bodyPr wrap="square" rtlCol="0">
            <a:spAutoFit/>
          </a:bodyPr>
          <a:lstStyle/>
          <a:p>
            <a:pPr algn="ctr"/>
            <a:r>
              <a:rPr lang="zh-CN" altLang="en-US" sz="2800" dirty="0"/>
              <a:t>需求</a:t>
            </a:r>
          </a:p>
        </p:txBody>
      </p:sp>
      <p:sp>
        <p:nvSpPr>
          <p:cNvPr id="31" name="文本框 30"/>
          <p:cNvSpPr txBox="1"/>
          <p:nvPr/>
        </p:nvSpPr>
        <p:spPr>
          <a:xfrm>
            <a:off x="6168667" y="1914481"/>
            <a:ext cx="1723008" cy="523220"/>
          </a:xfrm>
          <a:prstGeom prst="rect">
            <a:avLst/>
          </a:prstGeom>
          <a:noFill/>
        </p:spPr>
        <p:txBody>
          <a:bodyPr wrap="square" rtlCol="0">
            <a:spAutoFit/>
          </a:bodyPr>
          <a:lstStyle/>
          <a:p>
            <a:pPr algn="ctr"/>
            <a:r>
              <a:rPr lang="zh-CN" altLang="en-US" sz="2800" dirty="0"/>
              <a:t>服务</a:t>
            </a:r>
          </a:p>
        </p:txBody>
      </p:sp>
      <p:sp>
        <p:nvSpPr>
          <p:cNvPr id="5120" name="乘号 5119"/>
          <p:cNvSpPr/>
          <p:nvPr/>
        </p:nvSpPr>
        <p:spPr bwMode="auto">
          <a:xfrm>
            <a:off x="4905260" y="3664834"/>
            <a:ext cx="876672" cy="848828"/>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Tree>
    <p:custDataLst>
      <p:tags r:id="rId1"/>
    </p:custDataLst>
    <p:extLst>
      <p:ext uri="{BB962C8B-B14F-4D97-AF65-F5344CB8AC3E}">
        <p14:creationId xmlns:p14="http://schemas.microsoft.com/office/powerpoint/2010/main" val="241784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Effect transition="in" filter="fade">
                                      <p:cBhvr>
                                        <p:cTn id="7" dur="500"/>
                                        <p:tgtEl>
                                          <p:spTgt spid="5126">
                                            <p:txEl>
                                              <p:pRg st="0" end="0"/>
                                            </p:txEl>
                                          </p:spTgt>
                                        </p:tgtEl>
                                      </p:cBhvr>
                                    </p:animEffect>
                                    <p:anim calcmode="lin" valueType="num">
                                      <p:cBhvr>
                                        <p:cTn id="8" dur="500" fill="hold"/>
                                        <p:tgtEl>
                                          <p:spTgt spid="512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1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dirty="0" smtClean="0">
                <a:latin typeface="Verdana" pitchFamily="34" charset="0"/>
                <a:ea typeface="宋体" pitchFamily="2" charset="-122"/>
              </a:rPr>
              <a:t>背景</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黑体" panose="02010609060101010101" pitchFamily="49" charset="-122"/>
                <a:ea typeface="黑体" panose="02010609060101010101" pitchFamily="49" charset="-122"/>
                <a:cs typeface="Times New Roman" panose="02020603050405020304" pitchFamily="18" charset="0"/>
              </a:rPr>
              <a:t>产生背景</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smtClean="0"/>
              <a:t>2</a:t>
            </a:r>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639391" y="1514371"/>
            <a:ext cx="83188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软件生产难以实现工厂化；</a:t>
            </a:r>
            <a:endParaRPr lang="en-US" altLang="zh-CN" sz="2000"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968" y="2154761"/>
            <a:ext cx="802926" cy="602195"/>
          </a:xfrm>
          <a:prstGeom prst="rect">
            <a:avLst/>
          </a:prstGeom>
        </p:spPr>
      </p:pic>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89472" y="2090781"/>
            <a:ext cx="1091280" cy="818460"/>
          </a:xfrm>
          <a:prstGeom prst="rect">
            <a:avLst/>
          </a:prstGeom>
        </p:spPr>
      </p:pic>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9647" y="2068002"/>
            <a:ext cx="628163" cy="747005"/>
          </a:xfrm>
          <a:prstGeom prst="rect">
            <a:avLst/>
          </a:prstGeom>
        </p:spPr>
      </p:pic>
      <p:pic>
        <p:nvPicPr>
          <p:cNvPr id="18" name="图片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00431" y="1962487"/>
            <a:ext cx="935360" cy="935360"/>
          </a:xfrm>
          <a:prstGeom prst="rect">
            <a:avLst/>
          </a:prstGeom>
        </p:spPr>
      </p:pic>
      <p:sp>
        <p:nvSpPr>
          <p:cNvPr id="20" name="箭头: 右 19"/>
          <p:cNvSpPr/>
          <p:nvPr/>
        </p:nvSpPr>
        <p:spPr bwMode="auto">
          <a:xfrm>
            <a:off x="456706" y="2964155"/>
            <a:ext cx="6851598" cy="809394"/>
          </a:xfrm>
          <a:prstGeom prst="rightArrow">
            <a:avLst/>
          </a:prstGeom>
          <a:solidFill>
            <a:schemeClr val="tx1">
              <a:lumMod val="75000"/>
            </a:schemeClr>
          </a:solidFill>
          <a:ln>
            <a:solidFill>
              <a:schemeClr val="tx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bg1"/>
                </a:solidFill>
                <a:effectLst/>
                <a:latin typeface="Arial" pitchFamily="34" charset="0"/>
              </a:rPr>
              <a:t>汽车生产线</a:t>
            </a:r>
          </a:p>
        </p:txBody>
      </p:sp>
      <p:sp>
        <p:nvSpPr>
          <p:cNvPr id="23" name="箭头: 下 22"/>
          <p:cNvSpPr/>
          <p:nvPr/>
        </p:nvSpPr>
        <p:spPr bwMode="auto">
          <a:xfrm>
            <a:off x="722712" y="2795328"/>
            <a:ext cx="422724" cy="337654"/>
          </a:xfrm>
          <a:prstGeom prst="downArrow">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34" name="箭头: 下 33"/>
          <p:cNvSpPr/>
          <p:nvPr/>
        </p:nvSpPr>
        <p:spPr bwMode="auto">
          <a:xfrm>
            <a:off x="2064661" y="2793298"/>
            <a:ext cx="422724" cy="337654"/>
          </a:xfrm>
          <a:prstGeom prst="downArrow">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35" name="箭头: 下 34"/>
          <p:cNvSpPr/>
          <p:nvPr/>
        </p:nvSpPr>
        <p:spPr bwMode="auto">
          <a:xfrm>
            <a:off x="3588615" y="2793298"/>
            <a:ext cx="422724" cy="337654"/>
          </a:xfrm>
          <a:prstGeom prst="downArrow">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36" name="箭头: 下 35"/>
          <p:cNvSpPr/>
          <p:nvPr/>
        </p:nvSpPr>
        <p:spPr bwMode="auto">
          <a:xfrm>
            <a:off x="4914297" y="2792962"/>
            <a:ext cx="422724" cy="337654"/>
          </a:xfrm>
          <a:prstGeom prst="downArrow">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37" name="箭头: 下 36"/>
          <p:cNvSpPr/>
          <p:nvPr/>
        </p:nvSpPr>
        <p:spPr bwMode="auto">
          <a:xfrm>
            <a:off x="6055497" y="2767871"/>
            <a:ext cx="422724" cy="337654"/>
          </a:xfrm>
          <a:prstGeom prst="downArrow">
            <a:avLst/>
          </a:prstGeom>
          <a:solidFill>
            <a:schemeClr val="tx1">
              <a:lumMod val="75000"/>
            </a:schemeClr>
          </a:solidFill>
          <a:ln w="9525" cap="flat" cmpd="sng" algn="ctr">
            <a:solidFill>
              <a:schemeClr val="tx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24" name="文本框 23"/>
          <p:cNvSpPr txBox="1"/>
          <p:nvPr/>
        </p:nvSpPr>
        <p:spPr>
          <a:xfrm>
            <a:off x="5868144" y="1805915"/>
            <a:ext cx="749969" cy="830997"/>
          </a:xfrm>
          <a:prstGeom prst="rect">
            <a:avLst/>
          </a:prstGeom>
          <a:noFill/>
        </p:spPr>
        <p:txBody>
          <a:bodyPr wrap="square" rtlCol="0">
            <a:spAutoFit/>
          </a:bodyPr>
          <a:lstStyle/>
          <a:p>
            <a:r>
              <a:rPr lang="en-US" altLang="zh-CN" sz="4800" dirty="0"/>
              <a:t>…</a:t>
            </a:r>
            <a:endParaRPr lang="zh-CN" altLang="en-US" sz="4800" dirty="0"/>
          </a:p>
        </p:txBody>
      </p:sp>
      <p:pic>
        <p:nvPicPr>
          <p:cNvPr id="26" name="图片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92954" y="2393827"/>
            <a:ext cx="1736221" cy="1258131"/>
          </a:xfrm>
          <a:prstGeom prst="rect">
            <a:avLst/>
          </a:prstGeom>
        </p:spPr>
      </p:pic>
      <p:sp>
        <p:nvSpPr>
          <p:cNvPr id="45" name="箭头: 右 44"/>
          <p:cNvSpPr/>
          <p:nvPr/>
        </p:nvSpPr>
        <p:spPr bwMode="auto">
          <a:xfrm>
            <a:off x="402554" y="5185086"/>
            <a:ext cx="6851598" cy="809394"/>
          </a:xfrm>
          <a:prstGeom prst="rightArrow">
            <a:avLst/>
          </a:prstGeom>
          <a:solidFill>
            <a:schemeClr val="accent1">
              <a:lumMod val="75000"/>
            </a:schemeClr>
          </a:solidFill>
          <a:ln>
            <a:solidFill>
              <a:schemeClr val="accent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bg1"/>
                </a:solidFill>
                <a:effectLst/>
                <a:latin typeface="Arial" pitchFamily="34" charset="0"/>
              </a:rPr>
              <a:t>软件生产线</a:t>
            </a:r>
          </a:p>
        </p:txBody>
      </p:sp>
      <p:sp>
        <p:nvSpPr>
          <p:cNvPr id="46" name="箭头: 下 45"/>
          <p:cNvSpPr/>
          <p:nvPr/>
        </p:nvSpPr>
        <p:spPr bwMode="auto">
          <a:xfrm>
            <a:off x="668560" y="5016259"/>
            <a:ext cx="422724" cy="337654"/>
          </a:xfrm>
          <a:prstGeom prst="downArrow">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47" name="箭头: 下 46"/>
          <p:cNvSpPr/>
          <p:nvPr/>
        </p:nvSpPr>
        <p:spPr bwMode="auto">
          <a:xfrm>
            <a:off x="2010509" y="5014229"/>
            <a:ext cx="422724" cy="337654"/>
          </a:xfrm>
          <a:prstGeom prst="downArrow">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Arial" pitchFamily="34" charset="0"/>
            </a:endParaRPr>
          </a:p>
        </p:txBody>
      </p:sp>
      <p:sp>
        <p:nvSpPr>
          <p:cNvPr id="48" name="箭头: 下 47"/>
          <p:cNvSpPr/>
          <p:nvPr/>
        </p:nvSpPr>
        <p:spPr bwMode="auto">
          <a:xfrm>
            <a:off x="3534463" y="5014229"/>
            <a:ext cx="422724" cy="337654"/>
          </a:xfrm>
          <a:prstGeom prst="downArrow">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Arial" pitchFamily="34" charset="0"/>
            </a:endParaRPr>
          </a:p>
        </p:txBody>
      </p:sp>
      <p:sp>
        <p:nvSpPr>
          <p:cNvPr id="49" name="箭头: 下 48"/>
          <p:cNvSpPr/>
          <p:nvPr/>
        </p:nvSpPr>
        <p:spPr bwMode="auto">
          <a:xfrm>
            <a:off x="4860145" y="5013893"/>
            <a:ext cx="422724" cy="337654"/>
          </a:xfrm>
          <a:prstGeom prst="downArrow">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Arial" pitchFamily="34" charset="0"/>
            </a:endParaRPr>
          </a:p>
        </p:txBody>
      </p:sp>
      <p:sp>
        <p:nvSpPr>
          <p:cNvPr id="50" name="箭头: 下 49"/>
          <p:cNvSpPr/>
          <p:nvPr/>
        </p:nvSpPr>
        <p:spPr bwMode="auto">
          <a:xfrm>
            <a:off x="6001345" y="4988802"/>
            <a:ext cx="422724" cy="337654"/>
          </a:xfrm>
          <a:prstGeom prst="downArrow">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Arial" pitchFamily="34" charset="0"/>
            </a:endParaRPr>
          </a:p>
        </p:txBody>
      </p:sp>
      <p:sp>
        <p:nvSpPr>
          <p:cNvPr id="52" name="文本框 51"/>
          <p:cNvSpPr txBox="1"/>
          <p:nvPr/>
        </p:nvSpPr>
        <p:spPr>
          <a:xfrm>
            <a:off x="5837722" y="3980748"/>
            <a:ext cx="749969" cy="830997"/>
          </a:xfrm>
          <a:prstGeom prst="rect">
            <a:avLst/>
          </a:prstGeom>
          <a:noFill/>
        </p:spPr>
        <p:txBody>
          <a:bodyPr wrap="square" rtlCol="0">
            <a:spAutoFit/>
          </a:bodyPr>
          <a:lstStyle/>
          <a:p>
            <a:r>
              <a:rPr lang="en-US" altLang="zh-CN" sz="4800" dirty="0">
                <a:solidFill>
                  <a:schemeClr val="accent1">
                    <a:lumMod val="75000"/>
                  </a:schemeClr>
                </a:solidFill>
              </a:rPr>
              <a:t>…</a:t>
            </a:r>
            <a:endParaRPr lang="zh-CN" altLang="en-US" sz="4800" dirty="0">
              <a:solidFill>
                <a:schemeClr val="accent1">
                  <a:lumMod val="75000"/>
                </a:schemeClr>
              </a:solidFill>
            </a:endParaRPr>
          </a:p>
        </p:txBody>
      </p:sp>
      <p:sp>
        <p:nvSpPr>
          <p:cNvPr id="32" name="矩形: 圆角 31"/>
          <p:cNvSpPr/>
          <p:nvPr/>
        </p:nvSpPr>
        <p:spPr bwMode="auto">
          <a:xfrm>
            <a:off x="402554" y="4338107"/>
            <a:ext cx="996594" cy="592556"/>
          </a:xfrm>
          <a:prstGeom prst="round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solidFill>
                  <a:schemeClr val="bg1"/>
                </a:solidFill>
                <a:latin typeface="Arial" pitchFamily="34" charset="0"/>
              </a:rPr>
              <a:t>组件</a:t>
            </a:r>
            <a:r>
              <a:rPr lang="en-US" altLang="zh-CN" dirty="0">
                <a:solidFill>
                  <a:schemeClr val="bg1"/>
                </a:solidFill>
                <a:latin typeface="Arial" pitchFamily="34" charset="0"/>
              </a:rPr>
              <a:t>1</a:t>
            </a:r>
            <a:endParaRPr kumimoji="0" lang="zh-CN" altLang="en-US" sz="1800" b="1" i="0" u="none" strike="noStrike" cap="none" normalizeH="0" baseline="0" dirty="0">
              <a:ln>
                <a:noFill/>
              </a:ln>
              <a:solidFill>
                <a:schemeClr val="bg1"/>
              </a:solidFill>
              <a:effectLst/>
              <a:latin typeface="Arial" pitchFamily="34" charset="0"/>
            </a:endParaRPr>
          </a:p>
        </p:txBody>
      </p:sp>
      <p:sp>
        <p:nvSpPr>
          <p:cNvPr id="54" name="矩形: 圆角 53"/>
          <p:cNvSpPr/>
          <p:nvPr/>
        </p:nvSpPr>
        <p:spPr bwMode="auto">
          <a:xfrm>
            <a:off x="1723574" y="4336077"/>
            <a:ext cx="996594" cy="592556"/>
          </a:xfrm>
          <a:prstGeom prst="round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solidFill>
                  <a:schemeClr val="bg1"/>
                </a:solidFill>
                <a:latin typeface="Arial" pitchFamily="34" charset="0"/>
              </a:rPr>
              <a:t>组件</a:t>
            </a:r>
            <a:r>
              <a:rPr lang="en-US" altLang="zh-CN" dirty="0">
                <a:solidFill>
                  <a:schemeClr val="bg1"/>
                </a:solidFill>
                <a:latin typeface="Arial" pitchFamily="34" charset="0"/>
              </a:rPr>
              <a:t>2</a:t>
            </a:r>
            <a:endParaRPr kumimoji="0" lang="zh-CN" altLang="en-US" sz="1800" b="1" i="0" u="none" strike="noStrike" cap="none" normalizeH="0" baseline="0" dirty="0">
              <a:ln>
                <a:noFill/>
              </a:ln>
              <a:solidFill>
                <a:schemeClr val="bg1"/>
              </a:solidFill>
              <a:effectLst/>
              <a:latin typeface="Arial" pitchFamily="34" charset="0"/>
            </a:endParaRPr>
          </a:p>
        </p:txBody>
      </p:sp>
      <p:sp>
        <p:nvSpPr>
          <p:cNvPr id="55" name="矩形: 圆角 54"/>
          <p:cNvSpPr/>
          <p:nvPr/>
        </p:nvSpPr>
        <p:spPr bwMode="auto">
          <a:xfrm>
            <a:off x="3247528" y="4323731"/>
            <a:ext cx="996594" cy="592556"/>
          </a:xfrm>
          <a:prstGeom prst="round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solidFill>
                  <a:schemeClr val="bg1"/>
                </a:solidFill>
                <a:latin typeface="Arial" pitchFamily="34" charset="0"/>
              </a:rPr>
              <a:t>组件</a:t>
            </a:r>
            <a:r>
              <a:rPr lang="en-US" altLang="zh-CN" dirty="0">
                <a:solidFill>
                  <a:schemeClr val="bg1"/>
                </a:solidFill>
                <a:latin typeface="Arial" pitchFamily="34" charset="0"/>
              </a:rPr>
              <a:t>3</a:t>
            </a:r>
            <a:endParaRPr kumimoji="0" lang="zh-CN" altLang="en-US" sz="1800" b="1" i="0" u="none" strike="noStrike" cap="none" normalizeH="0" baseline="0" dirty="0">
              <a:ln>
                <a:noFill/>
              </a:ln>
              <a:solidFill>
                <a:schemeClr val="bg1"/>
              </a:solidFill>
              <a:effectLst/>
              <a:latin typeface="Arial" pitchFamily="34" charset="0"/>
            </a:endParaRPr>
          </a:p>
        </p:txBody>
      </p:sp>
      <p:sp>
        <p:nvSpPr>
          <p:cNvPr id="56" name="矩形: 圆角 55"/>
          <p:cNvSpPr/>
          <p:nvPr/>
        </p:nvSpPr>
        <p:spPr bwMode="auto">
          <a:xfrm>
            <a:off x="4627362" y="4323195"/>
            <a:ext cx="996594" cy="592556"/>
          </a:xfrm>
          <a:prstGeom prst="roundRect">
            <a:avLst/>
          </a:prstGeom>
          <a:solidFill>
            <a:schemeClr val="accent1">
              <a:lumMod val="75000"/>
            </a:schemeClr>
          </a:solidFill>
          <a:ln w="9525"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solidFill>
                  <a:schemeClr val="bg1"/>
                </a:solidFill>
                <a:latin typeface="Arial" pitchFamily="34" charset="0"/>
              </a:rPr>
              <a:t>组件</a:t>
            </a:r>
            <a:r>
              <a:rPr lang="en-US" altLang="zh-CN" dirty="0">
                <a:solidFill>
                  <a:schemeClr val="bg1"/>
                </a:solidFill>
                <a:latin typeface="Arial" pitchFamily="34" charset="0"/>
              </a:rPr>
              <a:t>4</a:t>
            </a:r>
            <a:endParaRPr kumimoji="0" lang="zh-CN" altLang="en-US" sz="1800" b="1" i="0" u="none" strike="noStrike" cap="none" normalizeH="0" baseline="0" dirty="0">
              <a:ln>
                <a:noFill/>
              </a:ln>
              <a:solidFill>
                <a:schemeClr val="bg1"/>
              </a:solidFill>
              <a:effectLst/>
              <a:latin typeface="Arial" pitchFamily="34" charset="0"/>
            </a:endParaRPr>
          </a:p>
        </p:txBody>
      </p:sp>
      <p:sp>
        <p:nvSpPr>
          <p:cNvPr id="33" name="文本框 32"/>
          <p:cNvSpPr txBox="1"/>
          <p:nvPr/>
        </p:nvSpPr>
        <p:spPr>
          <a:xfrm>
            <a:off x="7263303" y="5315555"/>
            <a:ext cx="2599227" cy="461665"/>
          </a:xfrm>
          <a:prstGeom prst="rect">
            <a:avLst/>
          </a:prstGeom>
          <a:noFill/>
        </p:spPr>
        <p:txBody>
          <a:bodyPr wrap="square" rtlCol="0">
            <a:spAutoFit/>
          </a:bodyPr>
          <a:lstStyle/>
          <a:p>
            <a:r>
              <a:rPr lang="en-US" altLang="zh-CN" sz="2400" dirty="0">
                <a:solidFill>
                  <a:schemeClr val="accent1">
                    <a:lumMod val="75000"/>
                  </a:schemeClr>
                </a:solidFill>
              </a:rPr>
              <a:t>SOFTWARE</a:t>
            </a:r>
            <a:endParaRPr lang="zh-CN" altLang="en-US" sz="2400" dirty="0">
              <a:solidFill>
                <a:schemeClr val="accent1">
                  <a:lumMod val="75000"/>
                </a:schemeClr>
              </a:solidFill>
            </a:endParaRPr>
          </a:p>
        </p:txBody>
      </p:sp>
    </p:spTree>
    <p:custDataLst>
      <p:tags r:id="rId1"/>
    </p:custDataLst>
    <p:extLst>
      <p:ext uri="{BB962C8B-B14F-4D97-AF65-F5344CB8AC3E}">
        <p14:creationId xmlns:p14="http://schemas.microsoft.com/office/powerpoint/2010/main" val="35352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Effect transition="in" filter="fade">
                                      <p:cBhvr>
                                        <p:cTn id="7" dur="500"/>
                                        <p:tgtEl>
                                          <p:spTgt spid="5126">
                                            <p:txEl>
                                              <p:pRg st="0" end="0"/>
                                            </p:txEl>
                                          </p:spTgt>
                                        </p:tgtEl>
                                      </p:cBhvr>
                                    </p:animEffect>
                                    <p:anim calcmode="lin" valueType="num">
                                      <p:cBhvr>
                                        <p:cTn id="8" dur="500" fill="hold"/>
                                        <p:tgtEl>
                                          <p:spTgt spid="512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12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dirty="0" smtClean="0">
                <a:latin typeface="Verdana" pitchFamily="34" charset="0"/>
                <a:ea typeface="宋体" pitchFamily="2" charset="-122"/>
              </a:rPr>
              <a:t>背景</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85696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a:latin typeface="Verdana" pitchFamily="34" charset="0"/>
              </a:rPr>
              <a:t>Web</a:t>
            </a:r>
            <a:r>
              <a:rPr lang="zh-CN" altLang="en-US" sz="2400" dirty="0">
                <a:latin typeface="Verdana" pitchFamily="34" charset="0"/>
              </a:rPr>
              <a:t>服务的组合方式</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r>
              <a:rPr lang="en-US" altLang="zh-CN" dirty="0"/>
              <a:t>3</a:t>
            </a: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639391" y="1514371"/>
            <a:ext cx="371658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编制（</a:t>
            </a:r>
            <a:r>
              <a:rPr lang="en-US" altLang="zh-CN" sz="2000" dirty="0">
                <a:solidFill>
                  <a:schemeClr val="tx2"/>
                </a:solidFill>
                <a:latin typeface="Times New Roman" pitchFamily="18" charset="0"/>
                <a:cs typeface="Times New Roman" pitchFamily="18" charset="0"/>
              </a:rPr>
              <a:t>Orchestration</a:t>
            </a:r>
            <a:r>
              <a:rPr lang="zh-CN" altLang="en-US" sz="2000" dirty="0">
                <a:solidFill>
                  <a:schemeClr val="tx2"/>
                </a:solidFill>
                <a:latin typeface="Times New Roman" pitchFamily="18" charset="0"/>
                <a:cs typeface="Times New Roman" pitchFamily="18" charset="0"/>
              </a:rPr>
              <a:t>）</a:t>
            </a:r>
            <a:r>
              <a:rPr lang="en-US" altLang="zh-CN" sz="2000" dirty="0">
                <a:solidFill>
                  <a:schemeClr val="tx2"/>
                </a:solidFill>
                <a:latin typeface="Times New Roman" pitchFamily="18" charset="0"/>
                <a:cs typeface="Times New Roman" pitchFamily="18" charset="0"/>
              </a:rPr>
              <a:t>:</a:t>
            </a:r>
          </a:p>
          <a:p>
            <a:pPr marL="800100" lvl="1" indent="-342900">
              <a:spcBef>
                <a:spcPts val="1200"/>
              </a:spcBef>
              <a:spcAft>
                <a:spcPts val="1200"/>
              </a:spcAft>
              <a:buFont typeface="Wingdings" panose="05000000000000000000" pitchFamily="2" charset="2"/>
              <a:buChar char="Ø"/>
            </a:pPr>
            <a:r>
              <a:rPr lang="zh-CN" altLang="en-US" sz="2000" dirty="0">
                <a:solidFill>
                  <a:schemeClr val="tx2"/>
                </a:solidFill>
                <a:latin typeface="Times New Roman" pitchFamily="18" charset="0"/>
                <a:cs typeface="Times New Roman" pitchFamily="18" charset="0"/>
              </a:rPr>
              <a:t>一个中央流程控制相关的</a:t>
            </a:r>
            <a:r>
              <a:rPr lang="en-US" altLang="zh-CN" sz="2000" dirty="0">
                <a:solidFill>
                  <a:schemeClr val="tx2"/>
                </a:solidFill>
                <a:latin typeface="Times New Roman" pitchFamily="18" charset="0"/>
                <a:cs typeface="Times New Roman" pitchFamily="18" charset="0"/>
              </a:rPr>
              <a:t>Web</a:t>
            </a:r>
            <a:r>
              <a:rPr lang="zh-CN" altLang="en-US" sz="2000" dirty="0">
                <a:solidFill>
                  <a:schemeClr val="tx2"/>
                </a:solidFill>
                <a:latin typeface="Times New Roman" pitchFamily="18" charset="0"/>
                <a:cs typeface="Times New Roman" pitchFamily="18" charset="0"/>
              </a:rPr>
              <a:t>服务，并协调所涉及</a:t>
            </a:r>
            <a:r>
              <a:rPr lang="en-US" altLang="zh-CN" sz="2000" dirty="0">
                <a:solidFill>
                  <a:schemeClr val="tx2"/>
                </a:solidFill>
                <a:latin typeface="Times New Roman" pitchFamily="18" charset="0"/>
                <a:cs typeface="Times New Roman" pitchFamily="18" charset="0"/>
              </a:rPr>
              <a:t>Web</a:t>
            </a:r>
            <a:r>
              <a:rPr lang="zh-CN" altLang="en-US" sz="2000" dirty="0">
                <a:solidFill>
                  <a:schemeClr val="tx2"/>
                </a:solidFill>
                <a:latin typeface="Times New Roman" pitchFamily="18" charset="0"/>
                <a:cs typeface="Times New Roman" pitchFamily="18" charset="0"/>
              </a:rPr>
              <a:t>服务操作的执行；</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编排（</a:t>
            </a:r>
            <a:r>
              <a:rPr lang="en-US" altLang="zh-CN" sz="2000" dirty="0">
                <a:solidFill>
                  <a:schemeClr val="tx2"/>
                </a:solidFill>
                <a:latin typeface="Times New Roman" pitchFamily="18" charset="0"/>
                <a:cs typeface="Times New Roman" pitchFamily="18" charset="0"/>
              </a:rPr>
              <a:t>Choreography</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Ø"/>
            </a:pPr>
            <a:r>
              <a:rPr lang="zh-CN" altLang="en-US" sz="2000" dirty="0">
                <a:solidFill>
                  <a:schemeClr val="tx2"/>
                </a:solidFill>
                <a:latin typeface="Times New Roman" pitchFamily="18" charset="0"/>
                <a:cs typeface="Times New Roman" pitchFamily="18" charset="0"/>
              </a:rPr>
              <a:t>不依赖于中央流程</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Ø"/>
            </a:pPr>
            <a:r>
              <a:rPr lang="zh-CN" altLang="en-US" sz="2000" dirty="0">
                <a:solidFill>
                  <a:schemeClr val="tx2"/>
                </a:solidFill>
                <a:latin typeface="Times New Roman" pitchFamily="18" charset="0"/>
                <a:cs typeface="Times New Roman" pitchFamily="18" charset="0"/>
              </a:rPr>
              <a:t>涉及的每个</a:t>
            </a:r>
            <a:r>
              <a:rPr lang="en-US" altLang="zh-CN" sz="2000" dirty="0">
                <a:solidFill>
                  <a:schemeClr val="tx2"/>
                </a:solidFill>
                <a:latin typeface="Times New Roman" pitchFamily="18" charset="0"/>
                <a:cs typeface="Times New Roman" pitchFamily="18" charset="0"/>
              </a:rPr>
              <a:t>Web</a:t>
            </a:r>
            <a:r>
              <a:rPr lang="zh-CN" altLang="en-US" sz="2000" dirty="0">
                <a:solidFill>
                  <a:schemeClr val="tx2"/>
                </a:solidFill>
                <a:latin typeface="Times New Roman" pitchFamily="18" charset="0"/>
                <a:cs typeface="Times New Roman" pitchFamily="18" charset="0"/>
              </a:rPr>
              <a:t>服务完全知道执行其操作的时间以及交互对象；             </a:t>
            </a:r>
            <a:endParaRPr lang="en-US" altLang="zh-CN" sz="2000"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5"/>
          <a:stretch>
            <a:fillRect/>
          </a:stretch>
        </p:blipFill>
        <p:spPr>
          <a:xfrm>
            <a:off x="4246771" y="1844824"/>
            <a:ext cx="4897229" cy="3221861"/>
          </a:xfrm>
          <a:prstGeom prst="rect">
            <a:avLst/>
          </a:prstGeom>
        </p:spPr>
      </p:pic>
    </p:spTree>
    <p:custDataLst>
      <p:tags r:id="rId1"/>
    </p:custDataLst>
    <p:extLst>
      <p:ext uri="{BB962C8B-B14F-4D97-AF65-F5344CB8AC3E}">
        <p14:creationId xmlns:p14="http://schemas.microsoft.com/office/powerpoint/2010/main" val="197214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Effect transition="in" filter="fade">
                                      <p:cBhvr>
                                        <p:cTn id="7" dur="500"/>
                                        <p:tgtEl>
                                          <p:spTgt spid="5126">
                                            <p:txEl>
                                              <p:pRg st="0" end="0"/>
                                            </p:txEl>
                                          </p:spTgt>
                                        </p:tgtEl>
                                      </p:cBhvr>
                                    </p:animEffect>
                                    <p:anim calcmode="lin" valueType="num">
                                      <p:cBhvr>
                                        <p:cTn id="8" dur="500" fill="hold"/>
                                        <p:tgtEl>
                                          <p:spTgt spid="512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12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26">
                                            <p:txEl>
                                              <p:pRg st="1" end="1"/>
                                            </p:txEl>
                                          </p:spTgt>
                                        </p:tgtEl>
                                        <p:attrNameLst>
                                          <p:attrName>style.visibility</p:attrName>
                                        </p:attrNameLst>
                                      </p:cBhvr>
                                      <p:to>
                                        <p:strVal val="visible"/>
                                      </p:to>
                                    </p:set>
                                    <p:animEffect transition="in" filter="fade">
                                      <p:cBhvr>
                                        <p:cTn id="12" dur="500"/>
                                        <p:tgtEl>
                                          <p:spTgt spid="5126">
                                            <p:txEl>
                                              <p:pRg st="1" end="1"/>
                                            </p:txEl>
                                          </p:spTgt>
                                        </p:tgtEl>
                                      </p:cBhvr>
                                    </p:animEffect>
                                    <p:anim calcmode="lin" valueType="num">
                                      <p:cBhvr>
                                        <p:cTn id="13" dur="500" fill="hold"/>
                                        <p:tgtEl>
                                          <p:spTgt spid="5126">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51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126">
                                            <p:txEl>
                                              <p:pRg st="2" end="2"/>
                                            </p:txEl>
                                          </p:spTgt>
                                        </p:tgtEl>
                                        <p:attrNameLst>
                                          <p:attrName>style.visibility</p:attrName>
                                        </p:attrNameLst>
                                      </p:cBhvr>
                                      <p:to>
                                        <p:strVal val="visible"/>
                                      </p:to>
                                    </p:set>
                                    <p:animEffect transition="in" filter="fade">
                                      <p:cBhvr>
                                        <p:cTn id="19" dur="500"/>
                                        <p:tgtEl>
                                          <p:spTgt spid="5126">
                                            <p:txEl>
                                              <p:pRg st="2" end="2"/>
                                            </p:txEl>
                                          </p:spTgt>
                                        </p:tgtEl>
                                      </p:cBhvr>
                                    </p:animEffect>
                                    <p:anim calcmode="lin" valueType="num">
                                      <p:cBhvr>
                                        <p:cTn id="20" dur="500" fill="hold"/>
                                        <p:tgtEl>
                                          <p:spTgt spid="5126">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512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126">
                                            <p:txEl>
                                              <p:pRg st="3" end="3"/>
                                            </p:txEl>
                                          </p:spTgt>
                                        </p:tgtEl>
                                        <p:attrNameLst>
                                          <p:attrName>style.visibility</p:attrName>
                                        </p:attrNameLst>
                                      </p:cBhvr>
                                      <p:to>
                                        <p:strVal val="visible"/>
                                      </p:to>
                                    </p:set>
                                    <p:animEffect transition="in" filter="fade">
                                      <p:cBhvr>
                                        <p:cTn id="24" dur="500"/>
                                        <p:tgtEl>
                                          <p:spTgt spid="5126">
                                            <p:txEl>
                                              <p:pRg st="3" end="3"/>
                                            </p:txEl>
                                          </p:spTgt>
                                        </p:tgtEl>
                                      </p:cBhvr>
                                    </p:animEffect>
                                    <p:anim calcmode="lin" valueType="num">
                                      <p:cBhvr>
                                        <p:cTn id="25" dur="500" fill="hold"/>
                                        <p:tgtEl>
                                          <p:spTgt spid="5126">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5126">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126">
                                            <p:txEl>
                                              <p:pRg st="4" end="4"/>
                                            </p:txEl>
                                          </p:spTgt>
                                        </p:tgtEl>
                                        <p:attrNameLst>
                                          <p:attrName>style.visibility</p:attrName>
                                        </p:attrNameLst>
                                      </p:cBhvr>
                                      <p:to>
                                        <p:strVal val="visible"/>
                                      </p:to>
                                    </p:set>
                                    <p:animEffect transition="in" filter="fade">
                                      <p:cBhvr>
                                        <p:cTn id="29" dur="500"/>
                                        <p:tgtEl>
                                          <p:spTgt spid="5126">
                                            <p:txEl>
                                              <p:pRg st="4" end="4"/>
                                            </p:txEl>
                                          </p:spTgt>
                                        </p:tgtEl>
                                      </p:cBhvr>
                                    </p:animEffect>
                                    <p:anim calcmode="lin" valueType="num">
                                      <p:cBhvr>
                                        <p:cTn id="30" dur="500" fill="hold"/>
                                        <p:tgtEl>
                                          <p:spTgt spid="5126">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512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dirty="0" smtClean="0">
                <a:latin typeface="黑体" panose="02010609060101010101" pitchFamily="49" charset="-122"/>
                <a:ea typeface="黑体" panose="02010609060101010101" pitchFamily="49" charset="-122"/>
                <a:cs typeface="Times New Roman" panose="02020603050405020304" pitchFamily="18" charset="0"/>
              </a:rPr>
              <a:t>业务</a:t>
            </a:r>
            <a:r>
              <a:rPr lang="zh-CN" altLang="en-US" dirty="0">
                <a:latin typeface="黑体" panose="02010609060101010101" pitchFamily="49" charset="-122"/>
                <a:ea typeface="黑体" panose="02010609060101010101" pitchFamily="49" charset="-122"/>
                <a:cs typeface="Times New Roman" panose="02020603050405020304" pitchFamily="18" charset="0"/>
              </a:rPr>
              <a:t>流程执行语言</a:t>
            </a:r>
            <a:endParaRPr lang="zh-CN" altLang="en-US" dirty="0">
              <a:latin typeface="Verdana" pitchFamily="34" charset="0"/>
              <a:ea typeface="宋体" pitchFamily="2" charset="-122"/>
            </a:endParaRPr>
          </a:p>
        </p:txBody>
      </p:sp>
      <p:sp>
        <p:nvSpPr>
          <p:cNvPr id="5123" name="TextBox 9"/>
          <p:cNvSpPr txBox="1">
            <a:spLocks noChangeArrowheads="1"/>
          </p:cNvSpPr>
          <p:nvPr/>
        </p:nvSpPr>
        <p:spPr bwMode="auto">
          <a:xfrm>
            <a:off x="250825" y="981075"/>
            <a:ext cx="85696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a:latin typeface="Verdana" pitchFamily="34" charset="0"/>
              </a:rPr>
              <a:t>BPEL(Business Process Execution Language)</a:t>
            </a:r>
          </a:p>
        </p:txBody>
      </p:sp>
      <p:sp>
        <p:nvSpPr>
          <p:cNvPr id="7" name="灯片编号占位符 6"/>
          <p:cNvSpPr>
            <a:spLocks noGrp="1"/>
          </p:cNvSpPr>
          <p:nvPr>
            <p:ph type="sldNum" sz="quarter" idx="10"/>
          </p:nvPr>
        </p:nvSpPr>
        <p:spPr/>
        <p:txBody>
          <a:bodyPr/>
          <a:lstStyle/>
          <a:p>
            <a:pPr>
              <a:defRPr/>
            </a:pPr>
            <a:r>
              <a:rPr lang="en-US" altLang="zh-CN" dirty="0"/>
              <a:t>4</a:t>
            </a:r>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639391" y="1514371"/>
            <a:ext cx="8318871"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一种</a:t>
            </a:r>
            <a:r>
              <a:rPr lang="en-US" altLang="zh-CN" sz="2000" dirty="0">
                <a:solidFill>
                  <a:srgbClr val="FF0000"/>
                </a:solidFill>
                <a:latin typeface="Times New Roman" pitchFamily="18" charset="0"/>
                <a:cs typeface="Times New Roman" pitchFamily="18" charset="0"/>
              </a:rPr>
              <a:t>Web</a:t>
            </a:r>
            <a:r>
              <a:rPr lang="zh-CN" altLang="en-US" sz="2000" dirty="0">
                <a:solidFill>
                  <a:srgbClr val="FF0000"/>
                </a:solidFill>
                <a:latin typeface="Times New Roman" pitchFamily="18" charset="0"/>
                <a:cs typeface="Times New Roman" pitchFamily="18" charset="0"/>
              </a:rPr>
              <a:t>服务编制语言</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特点：</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Ø"/>
            </a:pPr>
            <a:r>
              <a:rPr lang="zh-CN" altLang="en-US" sz="2000" dirty="0">
                <a:solidFill>
                  <a:schemeClr val="tx2"/>
                </a:solidFill>
                <a:latin typeface="Times New Roman" pitchFamily="18" charset="0"/>
                <a:cs typeface="Times New Roman" pitchFamily="18" charset="0"/>
              </a:rPr>
              <a:t>使用一个中心流程来协调不同的 </a:t>
            </a:r>
            <a:r>
              <a:rPr lang="en-US" altLang="zh-CN" sz="2000" dirty="0">
                <a:solidFill>
                  <a:schemeClr val="tx2"/>
                </a:solidFill>
                <a:latin typeface="Times New Roman" pitchFamily="18" charset="0"/>
                <a:cs typeface="Times New Roman" pitchFamily="18" charset="0"/>
              </a:rPr>
              <a:t>Web </a:t>
            </a:r>
            <a:r>
              <a:rPr lang="zh-CN" altLang="en-US" sz="2000" dirty="0">
                <a:solidFill>
                  <a:schemeClr val="tx2"/>
                </a:solidFill>
                <a:latin typeface="Times New Roman" pitchFamily="18" charset="0"/>
                <a:cs typeface="Times New Roman" pitchFamily="18" charset="0"/>
              </a:rPr>
              <a:t>服务操作；</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Ø"/>
            </a:pPr>
            <a:r>
              <a:rPr lang="zh-CN" altLang="en-US" sz="2000" dirty="0">
                <a:solidFill>
                  <a:schemeClr val="tx2"/>
                </a:solidFill>
                <a:latin typeface="Times New Roman" pitchFamily="18" charset="0"/>
                <a:cs typeface="Times New Roman" pitchFamily="18" charset="0"/>
              </a:rPr>
              <a:t>流程可以看作一个新的</a:t>
            </a:r>
            <a:r>
              <a:rPr lang="en-US" altLang="zh-CN" sz="2000" dirty="0">
                <a:solidFill>
                  <a:schemeClr val="tx2"/>
                </a:solidFill>
                <a:latin typeface="Times New Roman" pitchFamily="18" charset="0"/>
                <a:cs typeface="Times New Roman" pitchFamily="18" charset="0"/>
              </a:rPr>
              <a:t>Web</a:t>
            </a:r>
            <a:r>
              <a:rPr lang="zh-CN" altLang="en-US" sz="2000" dirty="0">
                <a:solidFill>
                  <a:schemeClr val="tx2"/>
                </a:solidFill>
                <a:latin typeface="Times New Roman" pitchFamily="18" charset="0"/>
                <a:cs typeface="Times New Roman" pitchFamily="18" charset="0"/>
              </a:rPr>
              <a:t>服务，可以执行，只是执行的过程需要调用别的</a:t>
            </a:r>
            <a:r>
              <a:rPr lang="en-US" altLang="zh-CN" sz="2000" dirty="0">
                <a:solidFill>
                  <a:schemeClr val="tx2"/>
                </a:solidFill>
                <a:latin typeface="Times New Roman" pitchFamily="18" charset="0"/>
                <a:cs typeface="Times New Roman" pitchFamily="18" charset="0"/>
              </a:rPr>
              <a:t>Web</a:t>
            </a:r>
            <a:r>
              <a:rPr lang="zh-CN" altLang="en-US" sz="2000" dirty="0">
                <a:solidFill>
                  <a:schemeClr val="tx2"/>
                </a:solidFill>
                <a:latin typeface="Times New Roman" pitchFamily="18" charset="0"/>
                <a:cs typeface="Times New Roman" pitchFamily="18" charset="0"/>
              </a:rPr>
              <a:t>服务；</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优势：</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Ø"/>
            </a:pPr>
            <a:r>
              <a:rPr lang="zh-CN" altLang="en-US" sz="2000" dirty="0">
                <a:solidFill>
                  <a:schemeClr val="tx2"/>
                </a:solidFill>
                <a:latin typeface="Times New Roman" pitchFamily="18" charset="0"/>
                <a:cs typeface="Times New Roman" pitchFamily="18" charset="0"/>
              </a:rPr>
              <a:t>可以组合</a:t>
            </a:r>
            <a:r>
              <a:rPr lang="en-US" altLang="zh-CN" sz="2000" dirty="0">
                <a:solidFill>
                  <a:schemeClr val="tx2"/>
                </a:solidFill>
                <a:latin typeface="Times New Roman" pitchFamily="18" charset="0"/>
                <a:cs typeface="Times New Roman" pitchFamily="18" charset="0"/>
              </a:rPr>
              <a:t>Web</a:t>
            </a:r>
            <a:r>
              <a:rPr lang="zh-CN" altLang="en-US" sz="2000" dirty="0">
                <a:solidFill>
                  <a:schemeClr val="tx2"/>
                </a:solidFill>
                <a:latin typeface="Times New Roman" pitchFamily="18" charset="0"/>
                <a:cs typeface="Times New Roman" pitchFamily="18" charset="0"/>
              </a:rPr>
              <a:t>服务而不必使这些服务知道它们正在参与更大的业务流程；</a:t>
            </a:r>
            <a:endParaRPr lang="en-US" altLang="zh-CN" sz="2000" dirty="0">
              <a:solidFill>
                <a:schemeClr val="tx2"/>
              </a:solidFill>
              <a:latin typeface="Times New Roman" pitchFamily="18" charset="0"/>
              <a:cs typeface="Times New Roman" pitchFamily="18" charset="0"/>
            </a:endParaRPr>
          </a:p>
          <a:p>
            <a:pPr marL="800100" lvl="1" indent="-342900">
              <a:spcBef>
                <a:spcPts val="1200"/>
              </a:spcBef>
              <a:spcAft>
                <a:spcPts val="1200"/>
              </a:spcAft>
              <a:buFont typeface="Wingdings" panose="05000000000000000000" pitchFamily="2" charset="2"/>
              <a:buChar char="Ø"/>
            </a:pPr>
            <a:r>
              <a:rPr lang="zh-CN" altLang="en-US" sz="2000" dirty="0">
                <a:solidFill>
                  <a:schemeClr val="tx2"/>
                </a:solidFill>
                <a:latin typeface="Times New Roman" pitchFamily="18" charset="0"/>
                <a:cs typeface="Times New Roman" pitchFamily="18" charset="0"/>
              </a:rPr>
              <a:t>允许在出现错误和异常的情况下进行补偿</a:t>
            </a:r>
            <a:r>
              <a:rPr lang="zh-CN" altLang="en-US" sz="2000" dirty="0" smtClean="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71273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Effect transition="in" filter="fade">
                                      <p:cBhvr>
                                        <p:cTn id="7" dur="500"/>
                                        <p:tgtEl>
                                          <p:spTgt spid="5126">
                                            <p:txEl>
                                              <p:pRg st="0" end="0"/>
                                            </p:txEl>
                                          </p:spTgt>
                                        </p:tgtEl>
                                      </p:cBhvr>
                                    </p:animEffect>
                                    <p:anim calcmode="lin" valueType="num">
                                      <p:cBhvr>
                                        <p:cTn id="8" dur="500" fill="hold"/>
                                        <p:tgtEl>
                                          <p:spTgt spid="512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1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26">
                                            <p:txEl>
                                              <p:pRg st="1" end="1"/>
                                            </p:txEl>
                                          </p:spTgt>
                                        </p:tgtEl>
                                        <p:attrNameLst>
                                          <p:attrName>style.visibility</p:attrName>
                                        </p:attrNameLst>
                                      </p:cBhvr>
                                      <p:to>
                                        <p:strVal val="visible"/>
                                      </p:to>
                                    </p:set>
                                    <p:animEffect transition="in" filter="fade">
                                      <p:cBhvr>
                                        <p:cTn id="14" dur="500"/>
                                        <p:tgtEl>
                                          <p:spTgt spid="5126">
                                            <p:txEl>
                                              <p:pRg st="1" end="1"/>
                                            </p:txEl>
                                          </p:spTgt>
                                        </p:tgtEl>
                                      </p:cBhvr>
                                    </p:animEffect>
                                    <p:anim calcmode="lin" valueType="num">
                                      <p:cBhvr>
                                        <p:cTn id="15" dur="500" fill="hold"/>
                                        <p:tgtEl>
                                          <p:spTgt spid="5126">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5126">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126">
                                            <p:txEl>
                                              <p:pRg st="2" end="2"/>
                                            </p:txEl>
                                          </p:spTgt>
                                        </p:tgtEl>
                                        <p:attrNameLst>
                                          <p:attrName>style.visibility</p:attrName>
                                        </p:attrNameLst>
                                      </p:cBhvr>
                                      <p:to>
                                        <p:strVal val="visible"/>
                                      </p:to>
                                    </p:set>
                                    <p:animEffect transition="in" filter="fade">
                                      <p:cBhvr>
                                        <p:cTn id="19" dur="500"/>
                                        <p:tgtEl>
                                          <p:spTgt spid="5126">
                                            <p:txEl>
                                              <p:pRg st="2" end="2"/>
                                            </p:txEl>
                                          </p:spTgt>
                                        </p:tgtEl>
                                      </p:cBhvr>
                                    </p:animEffect>
                                    <p:anim calcmode="lin" valueType="num">
                                      <p:cBhvr>
                                        <p:cTn id="20" dur="500" fill="hold"/>
                                        <p:tgtEl>
                                          <p:spTgt spid="5126">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512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126">
                                            <p:txEl>
                                              <p:pRg st="3" end="3"/>
                                            </p:txEl>
                                          </p:spTgt>
                                        </p:tgtEl>
                                        <p:attrNameLst>
                                          <p:attrName>style.visibility</p:attrName>
                                        </p:attrNameLst>
                                      </p:cBhvr>
                                      <p:to>
                                        <p:strVal val="visible"/>
                                      </p:to>
                                    </p:set>
                                    <p:animEffect transition="in" filter="fade">
                                      <p:cBhvr>
                                        <p:cTn id="24" dur="500"/>
                                        <p:tgtEl>
                                          <p:spTgt spid="5126">
                                            <p:txEl>
                                              <p:pRg st="3" end="3"/>
                                            </p:txEl>
                                          </p:spTgt>
                                        </p:tgtEl>
                                      </p:cBhvr>
                                    </p:animEffect>
                                    <p:anim calcmode="lin" valueType="num">
                                      <p:cBhvr>
                                        <p:cTn id="25" dur="500" fill="hold"/>
                                        <p:tgtEl>
                                          <p:spTgt spid="5126">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512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126">
                                            <p:txEl>
                                              <p:pRg st="4" end="4"/>
                                            </p:txEl>
                                          </p:spTgt>
                                        </p:tgtEl>
                                        <p:attrNameLst>
                                          <p:attrName>style.visibility</p:attrName>
                                        </p:attrNameLst>
                                      </p:cBhvr>
                                      <p:to>
                                        <p:strVal val="visible"/>
                                      </p:to>
                                    </p:set>
                                    <p:animEffect transition="in" filter="fade">
                                      <p:cBhvr>
                                        <p:cTn id="31" dur="500"/>
                                        <p:tgtEl>
                                          <p:spTgt spid="5126">
                                            <p:txEl>
                                              <p:pRg st="4" end="4"/>
                                            </p:txEl>
                                          </p:spTgt>
                                        </p:tgtEl>
                                      </p:cBhvr>
                                    </p:animEffect>
                                    <p:anim calcmode="lin" valueType="num">
                                      <p:cBhvr>
                                        <p:cTn id="32" dur="500" fill="hold"/>
                                        <p:tgtEl>
                                          <p:spTgt spid="5126">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5126">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126">
                                            <p:txEl>
                                              <p:pRg st="5" end="5"/>
                                            </p:txEl>
                                          </p:spTgt>
                                        </p:tgtEl>
                                        <p:attrNameLst>
                                          <p:attrName>style.visibility</p:attrName>
                                        </p:attrNameLst>
                                      </p:cBhvr>
                                      <p:to>
                                        <p:strVal val="visible"/>
                                      </p:to>
                                    </p:set>
                                    <p:animEffect transition="in" filter="fade">
                                      <p:cBhvr>
                                        <p:cTn id="36" dur="500"/>
                                        <p:tgtEl>
                                          <p:spTgt spid="5126">
                                            <p:txEl>
                                              <p:pRg st="5" end="5"/>
                                            </p:txEl>
                                          </p:spTgt>
                                        </p:tgtEl>
                                      </p:cBhvr>
                                    </p:animEffect>
                                    <p:anim calcmode="lin" valueType="num">
                                      <p:cBhvr>
                                        <p:cTn id="37" dur="500" fill="hold"/>
                                        <p:tgtEl>
                                          <p:spTgt spid="5126">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5126">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126">
                                            <p:txEl>
                                              <p:pRg st="6" end="6"/>
                                            </p:txEl>
                                          </p:spTgt>
                                        </p:tgtEl>
                                        <p:attrNameLst>
                                          <p:attrName>style.visibility</p:attrName>
                                        </p:attrNameLst>
                                      </p:cBhvr>
                                      <p:to>
                                        <p:strVal val="visible"/>
                                      </p:to>
                                    </p:set>
                                    <p:animEffect transition="in" filter="fade">
                                      <p:cBhvr>
                                        <p:cTn id="41" dur="500"/>
                                        <p:tgtEl>
                                          <p:spTgt spid="5126">
                                            <p:txEl>
                                              <p:pRg st="6" end="6"/>
                                            </p:txEl>
                                          </p:spTgt>
                                        </p:tgtEl>
                                      </p:cBhvr>
                                    </p:animEffect>
                                    <p:anim calcmode="lin" valueType="num">
                                      <p:cBhvr>
                                        <p:cTn id="42" dur="500" fill="hold"/>
                                        <p:tgtEl>
                                          <p:spTgt spid="5126">
                                            <p:txEl>
                                              <p:pRg st="6" end="6"/>
                                            </p:txEl>
                                          </p:spTgt>
                                        </p:tgtEl>
                                        <p:attrNameLst>
                                          <p:attrName>ppt_x</p:attrName>
                                        </p:attrNameLst>
                                      </p:cBhvr>
                                      <p:tavLst>
                                        <p:tav tm="0">
                                          <p:val>
                                            <p:strVal val="#ppt_x"/>
                                          </p:val>
                                        </p:tav>
                                        <p:tav tm="100000">
                                          <p:val>
                                            <p:strVal val="#ppt_x"/>
                                          </p:val>
                                        </p:tav>
                                      </p:tavLst>
                                    </p:anim>
                                    <p:anim calcmode="lin" valueType="num">
                                      <p:cBhvr>
                                        <p:cTn id="43" dur="500" fill="hold"/>
                                        <p:tgtEl>
                                          <p:spTgt spid="512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a:spLocks noGrp="1"/>
          </p:cNvSpPr>
          <p:nvPr>
            <p:ph type="title"/>
          </p:nvPr>
        </p:nvSpPr>
        <p:spPr>
          <a:xfrm>
            <a:off x="2862263" y="152400"/>
            <a:ext cx="6096000" cy="685800"/>
          </a:xfrm>
        </p:spPr>
        <p:txBody>
          <a:bodyPr/>
          <a:lstStyle/>
          <a:p>
            <a:pPr eaLnBrk="1" hangingPunct="1"/>
            <a:r>
              <a:rPr lang="en-US" altLang="zh-CN" dirty="0" smtClean="0">
                <a:latin typeface="Verdana" pitchFamily="34" charset="0"/>
                <a:ea typeface="宋体" pitchFamily="2" charset="-122"/>
              </a:rPr>
              <a:t>BPEL</a:t>
            </a:r>
            <a:r>
              <a:rPr lang="zh-CN" altLang="en-US" dirty="0" smtClean="0">
                <a:latin typeface="Verdana" pitchFamily="34" charset="0"/>
                <a:ea typeface="宋体" pitchFamily="2" charset="-122"/>
              </a:rPr>
              <a:t>流程</a:t>
            </a:r>
            <a:endParaRPr lang="zh-CN" altLang="en-US" dirty="0">
              <a:latin typeface="Verdana" pitchFamily="34" charset="0"/>
              <a:ea typeface="宋体" pitchFamily="2" charset="-122"/>
            </a:endParaRPr>
          </a:p>
        </p:txBody>
      </p:sp>
      <p:sp>
        <p:nvSpPr>
          <p:cNvPr id="9" name="TextBox 9"/>
          <p:cNvSpPr txBox="1">
            <a:spLocks noChangeArrowheads="1"/>
          </p:cNvSpPr>
          <p:nvPr/>
        </p:nvSpPr>
        <p:spPr bwMode="auto">
          <a:xfrm>
            <a:off x="250825" y="981075"/>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smtClean="0">
                <a:latin typeface="Verdana" pitchFamily="34" charset="0"/>
              </a:rPr>
              <a:t> </a:t>
            </a:r>
            <a:r>
              <a:rPr lang="en-US" altLang="zh-CN" sz="2400" dirty="0" smtClean="0">
                <a:latin typeface="Verdana" pitchFamily="34" charset="0"/>
              </a:rPr>
              <a:t>BPEL</a:t>
            </a:r>
            <a:r>
              <a:rPr lang="zh-CN" altLang="en-US" sz="2400" dirty="0" smtClean="0">
                <a:latin typeface="Verdana" pitchFamily="34" charset="0"/>
              </a:rPr>
              <a:t>流程结构</a:t>
            </a:r>
            <a:endParaRPr lang="en-US" altLang="zh-CN" sz="2400" dirty="0">
              <a:latin typeface="Verdana" pitchFamily="34" charset="0"/>
            </a:endParaRPr>
          </a:p>
        </p:txBody>
      </p:sp>
      <p:sp>
        <p:nvSpPr>
          <p:cNvPr id="8" name="灯片编号占位符 6"/>
          <p:cNvSpPr>
            <a:spLocks noGrp="1"/>
          </p:cNvSpPr>
          <p:nvPr>
            <p:ph type="sldNum" sz="quarter" idx="10"/>
          </p:nvPr>
        </p:nvSpPr>
        <p:spPr>
          <a:xfrm>
            <a:off x="3276600" y="6480175"/>
            <a:ext cx="2133600" cy="292100"/>
          </a:xfrm>
        </p:spPr>
        <p:txBody>
          <a:bodyPr/>
          <a:lstStyle/>
          <a:p>
            <a:pPr>
              <a:defRPr/>
            </a:pPr>
            <a:r>
              <a:rPr lang="en-US" altLang="zh-CN" dirty="0"/>
              <a:t>5</a:t>
            </a:r>
          </a:p>
        </p:txBody>
      </p:sp>
      <p:sp>
        <p:nvSpPr>
          <p:cNvPr id="12" name="矩形 11"/>
          <p:cNvSpPr/>
          <p:nvPr/>
        </p:nvSpPr>
        <p:spPr>
          <a:xfrm>
            <a:off x="429361" y="1548656"/>
            <a:ext cx="8319103" cy="5047536"/>
          </a:xfrm>
          <a:prstGeom prst="rect">
            <a:avLst/>
          </a:prstGeom>
        </p:spPr>
        <p:txBody>
          <a:bodyPr wrap="square">
            <a:spAutoFit/>
          </a:bodyPr>
          <a:lstStyle/>
          <a:p>
            <a:pPr>
              <a:spcBef>
                <a:spcPts val="1200"/>
              </a:spcBef>
              <a:spcAft>
                <a:spcPts val="0"/>
              </a:spcAft>
            </a:pPr>
            <a:r>
              <a:rPr lang="en-US" altLang="zh-CN" dirty="0" smtClean="0">
                <a:solidFill>
                  <a:schemeClr val="tx2"/>
                </a:solidFill>
              </a:rPr>
              <a:t>BPEL</a:t>
            </a:r>
            <a:r>
              <a:rPr lang="zh-CN" altLang="en-US" dirty="0" smtClean="0">
                <a:solidFill>
                  <a:schemeClr val="tx2"/>
                </a:solidFill>
              </a:rPr>
              <a:t>流程主要由</a:t>
            </a:r>
            <a:r>
              <a:rPr lang="zh-CN" altLang="en-US" dirty="0">
                <a:solidFill>
                  <a:schemeClr val="tx2"/>
                </a:solidFill>
              </a:rPr>
              <a:t>变量声明</a:t>
            </a:r>
            <a:r>
              <a:rPr lang="en-US" altLang="zh-CN" dirty="0">
                <a:solidFill>
                  <a:schemeClr val="tx2"/>
                </a:solidFill>
              </a:rPr>
              <a:t>(variable declaration)</a:t>
            </a:r>
            <a:r>
              <a:rPr lang="zh-CN" altLang="en-US" dirty="0">
                <a:solidFill>
                  <a:schemeClr val="tx2"/>
                </a:solidFill>
              </a:rPr>
              <a:t>、伙伴链接声明（</a:t>
            </a:r>
            <a:r>
              <a:rPr lang="en-US" altLang="zh-CN" dirty="0">
                <a:solidFill>
                  <a:schemeClr val="tx2"/>
                </a:solidFill>
              </a:rPr>
              <a:t>partner link</a:t>
            </a:r>
            <a:r>
              <a:rPr lang="zh-CN" altLang="en-US" dirty="0">
                <a:solidFill>
                  <a:schemeClr val="tx2"/>
                </a:solidFill>
              </a:rPr>
              <a:t>）、处理器声明（</a:t>
            </a:r>
            <a:r>
              <a:rPr lang="en-US" altLang="zh-CN" dirty="0">
                <a:solidFill>
                  <a:schemeClr val="tx2"/>
                </a:solidFill>
              </a:rPr>
              <a:t>handler</a:t>
            </a:r>
            <a:r>
              <a:rPr lang="zh-CN" altLang="en-US" dirty="0">
                <a:solidFill>
                  <a:schemeClr val="tx2"/>
                </a:solidFill>
              </a:rPr>
              <a:t>）及业务流程描述四个部分</a:t>
            </a:r>
            <a:r>
              <a:rPr lang="zh-CN" altLang="en-US" dirty="0" smtClean="0">
                <a:solidFill>
                  <a:schemeClr val="tx2"/>
                </a:solidFill>
              </a:rPr>
              <a:t>组成：</a:t>
            </a:r>
            <a:endParaRPr lang="en-US" altLang="zh-CN" dirty="0" smtClean="0">
              <a:solidFill>
                <a:schemeClr val="tx2"/>
              </a:solidFill>
            </a:endParaRPr>
          </a:p>
          <a:p>
            <a:pPr marL="285750" indent="-285750">
              <a:spcBef>
                <a:spcPts val="1200"/>
              </a:spcBef>
              <a:spcAft>
                <a:spcPts val="0"/>
              </a:spcAft>
              <a:buFont typeface="Wingdings" panose="05000000000000000000" pitchFamily="2" charset="2"/>
              <a:buChar char="l"/>
            </a:pPr>
            <a:r>
              <a:rPr lang="zh-CN" altLang="en-US" sz="1600" dirty="0">
                <a:solidFill>
                  <a:schemeClr val="tx2"/>
                </a:solidFill>
              </a:rPr>
              <a:t>变量声明</a:t>
            </a:r>
            <a:r>
              <a:rPr lang="zh-CN" altLang="en-US" sz="1600" dirty="0" smtClean="0">
                <a:solidFill>
                  <a:schemeClr val="tx2"/>
                </a:solidFill>
              </a:rPr>
              <a:t>：</a:t>
            </a:r>
            <a:r>
              <a:rPr lang="zh-CN" altLang="en-US" sz="1600" dirty="0">
                <a:solidFill>
                  <a:schemeClr val="tx2"/>
                </a:solidFill>
              </a:rPr>
              <a:t>使用</a:t>
            </a:r>
            <a:r>
              <a:rPr lang="en-US" altLang="zh-CN" sz="1600" dirty="0">
                <a:solidFill>
                  <a:schemeClr val="tx2"/>
                </a:solidFill>
              </a:rPr>
              <a:t>&lt;variable&gt;</a:t>
            </a:r>
            <a:r>
              <a:rPr lang="zh-CN" altLang="en-US" sz="1600" dirty="0" smtClean="0">
                <a:solidFill>
                  <a:schemeClr val="tx2"/>
                </a:solidFill>
              </a:rPr>
              <a:t>定义</a:t>
            </a:r>
            <a:r>
              <a:rPr lang="en-US" altLang="zh-CN" sz="1600" dirty="0">
                <a:solidFill>
                  <a:schemeClr val="tx2"/>
                </a:solidFill>
              </a:rPr>
              <a:t>BPEL</a:t>
            </a:r>
            <a:r>
              <a:rPr lang="zh-CN" altLang="en-US" sz="1600" dirty="0">
                <a:solidFill>
                  <a:schemeClr val="tx2"/>
                </a:solidFill>
              </a:rPr>
              <a:t>流程中使用的数据</a:t>
            </a:r>
            <a:r>
              <a:rPr lang="zh-CN" altLang="en-US" sz="1600" dirty="0" smtClean="0">
                <a:solidFill>
                  <a:schemeClr val="tx2"/>
                </a:solidFill>
              </a:rPr>
              <a:t>变量。</a:t>
            </a:r>
            <a:r>
              <a:rPr lang="zh-CN" altLang="en-US" sz="1600" dirty="0" smtClean="0">
                <a:solidFill>
                  <a:schemeClr val="tx2"/>
                </a:solidFill>
                <a:hlinkClick r:id="rId4" action="ppaction://hlinksldjump"/>
              </a:rPr>
              <a:t>变量</a:t>
            </a:r>
            <a:endParaRPr lang="en-US" altLang="zh-CN" sz="1600" dirty="0" smtClean="0">
              <a:solidFill>
                <a:schemeClr val="tx2"/>
              </a:solidFill>
            </a:endParaRPr>
          </a:p>
          <a:p>
            <a:pPr marL="285750" indent="-285750">
              <a:spcBef>
                <a:spcPts val="1200"/>
              </a:spcBef>
              <a:spcAft>
                <a:spcPts val="0"/>
              </a:spcAft>
              <a:buFont typeface="Wingdings" panose="05000000000000000000" pitchFamily="2" charset="2"/>
              <a:buChar char="l"/>
            </a:pPr>
            <a:r>
              <a:rPr lang="zh-CN" altLang="en-US" sz="1600" dirty="0">
                <a:solidFill>
                  <a:schemeClr val="tx2"/>
                </a:solidFill>
              </a:rPr>
              <a:t>伙伴</a:t>
            </a:r>
            <a:r>
              <a:rPr lang="zh-CN" altLang="en-US" sz="1600" dirty="0" smtClean="0">
                <a:solidFill>
                  <a:schemeClr val="tx2"/>
                </a:solidFill>
              </a:rPr>
              <a:t>链接：</a:t>
            </a:r>
            <a:r>
              <a:rPr lang="zh-CN" altLang="en-US" sz="1600" dirty="0">
                <a:solidFill>
                  <a:schemeClr val="tx2"/>
                </a:solidFill>
              </a:rPr>
              <a:t>定义一系列参与交互的</a:t>
            </a:r>
            <a:r>
              <a:rPr lang="en-US" altLang="zh-CN" sz="1600" dirty="0">
                <a:solidFill>
                  <a:schemeClr val="tx2"/>
                </a:solidFill>
              </a:rPr>
              <a:t>Web</a:t>
            </a:r>
            <a:r>
              <a:rPr lang="zh-CN" altLang="en-US" sz="1600" dirty="0">
                <a:solidFill>
                  <a:schemeClr val="tx2"/>
                </a:solidFill>
              </a:rPr>
              <a:t>服务，使用</a:t>
            </a:r>
            <a:r>
              <a:rPr lang="en-US" altLang="zh-CN" sz="1600" dirty="0">
                <a:solidFill>
                  <a:schemeClr val="tx2"/>
                </a:solidFill>
              </a:rPr>
              <a:t>&lt;</a:t>
            </a:r>
            <a:r>
              <a:rPr lang="en-US" altLang="zh-CN" sz="1600" dirty="0" err="1">
                <a:solidFill>
                  <a:schemeClr val="tx2"/>
                </a:solidFill>
              </a:rPr>
              <a:t>partnerLink</a:t>
            </a:r>
            <a:r>
              <a:rPr lang="en-US" altLang="zh-CN" sz="1600" dirty="0">
                <a:solidFill>
                  <a:schemeClr val="tx2"/>
                </a:solidFill>
              </a:rPr>
              <a:t>&gt;</a:t>
            </a:r>
            <a:r>
              <a:rPr lang="zh-CN" altLang="en-US" sz="1600" dirty="0">
                <a:solidFill>
                  <a:schemeClr val="tx2"/>
                </a:solidFill>
              </a:rPr>
              <a:t>定义合作伙伴链接</a:t>
            </a:r>
            <a:r>
              <a:rPr lang="zh-CN" altLang="en-US" sz="1600" dirty="0" smtClean="0">
                <a:solidFill>
                  <a:schemeClr val="tx2"/>
                </a:solidFill>
              </a:rPr>
              <a:t>。</a:t>
            </a:r>
            <a:r>
              <a:rPr lang="zh-CN" altLang="en-US" sz="1600" dirty="0" smtClean="0">
                <a:solidFill>
                  <a:schemeClr val="tx2"/>
                </a:solidFill>
                <a:hlinkClick r:id="rId5" action="ppaction://hlinksldjump"/>
              </a:rPr>
              <a:t>伙伴链接</a:t>
            </a:r>
            <a:endParaRPr lang="en-US" altLang="zh-CN" sz="1600" dirty="0" smtClean="0">
              <a:solidFill>
                <a:schemeClr val="tx2"/>
              </a:solidFill>
            </a:endParaRPr>
          </a:p>
          <a:p>
            <a:pPr marL="285750" indent="-285750">
              <a:spcBef>
                <a:spcPts val="1200"/>
              </a:spcBef>
              <a:spcAft>
                <a:spcPts val="0"/>
              </a:spcAft>
              <a:buFont typeface="Wingdings" panose="05000000000000000000" pitchFamily="2" charset="2"/>
              <a:buChar char="l"/>
            </a:pPr>
            <a:r>
              <a:rPr lang="zh-CN" altLang="en-US" sz="1600" dirty="0" smtClean="0">
                <a:solidFill>
                  <a:schemeClr val="tx2"/>
                </a:solidFill>
              </a:rPr>
              <a:t>处理器声明：在</a:t>
            </a:r>
            <a:r>
              <a:rPr lang="en-US" altLang="zh-CN" sz="1600" dirty="0" smtClean="0">
                <a:solidFill>
                  <a:schemeClr val="tx2"/>
                </a:solidFill>
              </a:rPr>
              <a:t>&lt;</a:t>
            </a:r>
            <a:r>
              <a:rPr lang="en-US" altLang="zh-CN" sz="1600" dirty="0" err="1">
                <a:solidFill>
                  <a:schemeClr val="tx2"/>
                </a:solidFill>
              </a:rPr>
              <a:t>faultHandlers</a:t>
            </a:r>
            <a:r>
              <a:rPr lang="en-US" altLang="zh-CN" sz="1600" dirty="0">
                <a:solidFill>
                  <a:schemeClr val="tx2"/>
                </a:solidFill>
              </a:rPr>
              <a:t>&gt;</a:t>
            </a:r>
            <a:r>
              <a:rPr lang="zh-CN" altLang="en-US" sz="1600" dirty="0">
                <a:solidFill>
                  <a:schemeClr val="tx2"/>
                </a:solidFill>
              </a:rPr>
              <a:t>中定义故障</a:t>
            </a:r>
            <a:r>
              <a:rPr lang="zh-CN" altLang="en-US" sz="1600" dirty="0" smtClean="0">
                <a:solidFill>
                  <a:schemeClr val="tx2"/>
                </a:solidFill>
              </a:rPr>
              <a:t>处理程序。</a:t>
            </a:r>
            <a:r>
              <a:rPr lang="zh-CN" altLang="en-US" sz="1600" dirty="0" smtClean="0">
                <a:solidFill>
                  <a:schemeClr val="tx2"/>
                </a:solidFill>
                <a:hlinkClick r:id="rId6" action="ppaction://hlinksldjump"/>
              </a:rPr>
              <a:t>故障</a:t>
            </a:r>
            <a:endParaRPr lang="en-US" altLang="zh-CN" sz="1600" dirty="0" smtClean="0">
              <a:solidFill>
                <a:schemeClr val="tx2"/>
              </a:solidFill>
            </a:endParaRPr>
          </a:p>
          <a:p>
            <a:pPr marL="285750" indent="-285750">
              <a:spcBef>
                <a:spcPts val="1200"/>
              </a:spcBef>
              <a:spcAft>
                <a:spcPts val="0"/>
              </a:spcAft>
              <a:buFont typeface="Wingdings" panose="05000000000000000000" pitchFamily="2" charset="2"/>
              <a:buChar char="l"/>
            </a:pPr>
            <a:r>
              <a:rPr lang="zh-CN" altLang="en-US" sz="1600" dirty="0">
                <a:solidFill>
                  <a:schemeClr val="tx2"/>
                </a:solidFill>
              </a:rPr>
              <a:t>业务流程描述：实现特定工作流的主体，由一组活动（</a:t>
            </a:r>
            <a:r>
              <a:rPr lang="en-US" altLang="zh-CN" sz="1600" dirty="0">
                <a:solidFill>
                  <a:schemeClr val="tx2"/>
                </a:solidFill>
              </a:rPr>
              <a:t>activity</a:t>
            </a:r>
            <a:r>
              <a:rPr lang="zh-CN" altLang="en-US" sz="1600" dirty="0">
                <a:solidFill>
                  <a:schemeClr val="tx2"/>
                </a:solidFill>
              </a:rPr>
              <a:t>）及其之间的联系构成</a:t>
            </a:r>
            <a:r>
              <a:rPr lang="zh-CN" altLang="en-US" sz="1600" dirty="0" smtClean="0">
                <a:solidFill>
                  <a:schemeClr val="tx2"/>
                </a:solidFill>
              </a:rPr>
              <a:t>。</a:t>
            </a:r>
            <a:endParaRPr lang="en-US" altLang="zh-CN" sz="1600" dirty="0" smtClean="0">
              <a:solidFill>
                <a:schemeClr val="tx2"/>
              </a:solidFill>
            </a:endParaRPr>
          </a:p>
          <a:p>
            <a:pPr>
              <a:spcBef>
                <a:spcPts val="1200"/>
              </a:spcBef>
              <a:spcAft>
                <a:spcPts val="0"/>
              </a:spcAft>
            </a:pPr>
            <a:r>
              <a:rPr lang="en-US" altLang="zh-CN" sz="1600" dirty="0" smtClean="0">
                <a:solidFill>
                  <a:schemeClr val="tx2"/>
                </a:solidFill>
              </a:rPr>
              <a:t>                                                                                                                            </a:t>
            </a:r>
            <a:r>
              <a:rPr lang="zh-CN" altLang="en-US" sz="1600" dirty="0" smtClean="0">
                <a:solidFill>
                  <a:schemeClr val="tx2"/>
                </a:solidFill>
                <a:hlinkClick r:id="rId7" action="ppaction://hlinksldjump"/>
              </a:rPr>
              <a:t>流程</a:t>
            </a:r>
            <a:endParaRPr lang="en-US" altLang="zh-CN" sz="1600" dirty="0">
              <a:solidFill>
                <a:schemeClr val="tx2"/>
              </a:solidFill>
            </a:endParaRPr>
          </a:p>
          <a:p>
            <a:pPr>
              <a:spcBef>
                <a:spcPts val="1200"/>
              </a:spcBef>
              <a:spcAft>
                <a:spcPts val="0"/>
              </a:spcAft>
            </a:pPr>
            <a:r>
              <a:rPr lang="en-US" altLang="zh-CN" dirty="0">
                <a:solidFill>
                  <a:schemeClr val="tx2"/>
                </a:solidFill>
              </a:rPr>
              <a:t>BPEL</a:t>
            </a:r>
            <a:r>
              <a:rPr lang="zh-CN" altLang="en-US" dirty="0">
                <a:solidFill>
                  <a:schemeClr val="tx2"/>
                </a:solidFill>
              </a:rPr>
              <a:t>活动分为两类：基本活动和结构性活动</a:t>
            </a:r>
            <a:r>
              <a:rPr lang="zh-CN" altLang="en-US" dirty="0" smtClean="0">
                <a:solidFill>
                  <a:schemeClr val="tx2"/>
                </a:solidFill>
              </a:rPr>
              <a:t>。</a:t>
            </a:r>
            <a:endParaRPr lang="en-US" altLang="zh-CN" dirty="0" smtClean="0">
              <a:solidFill>
                <a:schemeClr val="tx2"/>
              </a:solidFill>
            </a:endParaRPr>
          </a:p>
          <a:p>
            <a:pPr marL="285750" indent="-285750">
              <a:spcBef>
                <a:spcPts val="1200"/>
              </a:spcBef>
              <a:spcAft>
                <a:spcPts val="0"/>
              </a:spcAft>
              <a:buFont typeface="Wingdings" panose="05000000000000000000" pitchFamily="2" charset="2"/>
              <a:buChar char="l"/>
            </a:pPr>
            <a:r>
              <a:rPr lang="zh-CN" altLang="en-US" sz="1600" dirty="0" smtClean="0">
                <a:solidFill>
                  <a:schemeClr val="tx2"/>
                </a:solidFill>
              </a:rPr>
              <a:t>基本活动描述</a:t>
            </a:r>
            <a:r>
              <a:rPr lang="zh-CN" altLang="en-US" sz="1600" dirty="0">
                <a:solidFill>
                  <a:schemeClr val="tx2"/>
                </a:solidFill>
              </a:rPr>
              <a:t>程序行为的基本步骤，包括</a:t>
            </a:r>
            <a:r>
              <a:rPr lang="en-US" altLang="zh-CN" sz="1600" dirty="0">
                <a:solidFill>
                  <a:schemeClr val="tx2"/>
                </a:solidFill>
              </a:rPr>
              <a:t>assign</a:t>
            </a:r>
            <a:r>
              <a:rPr lang="zh-CN" altLang="en-US" sz="1600" dirty="0">
                <a:solidFill>
                  <a:schemeClr val="tx2"/>
                </a:solidFill>
              </a:rPr>
              <a:t>、</a:t>
            </a:r>
            <a:r>
              <a:rPr lang="en-US" altLang="zh-CN" sz="1600" dirty="0">
                <a:solidFill>
                  <a:schemeClr val="tx2"/>
                </a:solidFill>
              </a:rPr>
              <a:t>invoke</a:t>
            </a:r>
            <a:r>
              <a:rPr lang="zh-CN" altLang="en-US" sz="1600" dirty="0">
                <a:solidFill>
                  <a:schemeClr val="tx2"/>
                </a:solidFill>
              </a:rPr>
              <a:t>、</a:t>
            </a:r>
            <a:r>
              <a:rPr lang="en-US" altLang="zh-CN" sz="1600" dirty="0">
                <a:solidFill>
                  <a:schemeClr val="tx2"/>
                </a:solidFill>
              </a:rPr>
              <a:t>receive</a:t>
            </a:r>
            <a:r>
              <a:rPr lang="zh-CN" altLang="en-US" sz="1600" dirty="0">
                <a:solidFill>
                  <a:schemeClr val="tx2"/>
                </a:solidFill>
              </a:rPr>
              <a:t>、</a:t>
            </a:r>
            <a:r>
              <a:rPr lang="en-US" altLang="zh-CN" sz="1600" dirty="0">
                <a:solidFill>
                  <a:schemeClr val="tx2"/>
                </a:solidFill>
              </a:rPr>
              <a:t>reply</a:t>
            </a:r>
            <a:r>
              <a:rPr lang="zh-CN" altLang="en-US" sz="1600" dirty="0">
                <a:solidFill>
                  <a:schemeClr val="tx2"/>
                </a:solidFill>
              </a:rPr>
              <a:t>、</a:t>
            </a:r>
            <a:r>
              <a:rPr lang="en-US" altLang="zh-CN" sz="1600" dirty="0">
                <a:solidFill>
                  <a:schemeClr val="tx2"/>
                </a:solidFill>
              </a:rPr>
              <a:t>throw</a:t>
            </a:r>
            <a:r>
              <a:rPr lang="zh-CN" altLang="en-US" sz="1600" dirty="0">
                <a:solidFill>
                  <a:schemeClr val="tx2"/>
                </a:solidFill>
              </a:rPr>
              <a:t>、</a:t>
            </a:r>
            <a:r>
              <a:rPr lang="en-US" altLang="zh-CN" sz="1600" dirty="0">
                <a:solidFill>
                  <a:schemeClr val="tx2"/>
                </a:solidFill>
              </a:rPr>
              <a:t>wait</a:t>
            </a:r>
            <a:r>
              <a:rPr lang="zh-CN" altLang="en-US" sz="1600" dirty="0">
                <a:solidFill>
                  <a:schemeClr val="tx2"/>
                </a:solidFill>
              </a:rPr>
              <a:t>、</a:t>
            </a:r>
            <a:r>
              <a:rPr lang="en-US" altLang="zh-CN" sz="1600" dirty="0">
                <a:solidFill>
                  <a:schemeClr val="tx2"/>
                </a:solidFill>
              </a:rPr>
              <a:t>empty</a:t>
            </a:r>
            <a:r>
              <a:rPr lang="zh-CN" altLang="en-US" sz="1600" dirty="0">
                <a:solidFill>
                  <a:schemeClr val="tx2"/>
                </a:solidFill>
              </a:rPr>
              <a:t>、</a:t>
            </a:r>
            <a:r>
              <a:rPr lang="en-US" altLang="zh-CN" sz="1600" dirty="0">
                <a:solidFill>
                  <a:schemeClr val="tx2"/>
                </a:solidFill>
              </a:rPr>
              <a:t>exit</a:t>
            </a:r>
            <a:r>
              <a:rPr lang="zh-CN" altLang="en-US" sz="1600" dirty="0">
                <a:solidFill>
                  <a:schemeClr val="tx2"/>
                </a:solidFill>
              </a:rPr>
              <a:t>、</a:t>
            </a:r>
            <a:r>
              <a:rPr lang="en-US" altLang="zh-CN" sz="1600" dirty="0" err="1">
                <a:solidFill>
                  <a:schemeClr val="tx2"/>
                </a:solidFill>
              </a:rPr>
              <a:t>rethrow</a:t>
            </a:r>
            <a:r>
              <a:rPr lang="zh-CN" altLang="en-US" sz="1600" dirty="0">
                <a:solidFill>
                  <a:schemeClr val="tx2"/>
                </a:solidFill>
              </a:rPr>
              <a:t>等</a:t>
            </a:r>
            <a:r>
              <a:rPr lang="zh-CN" altLang="en-US" sz="1600" dirty="0" smtClean="0">
                <a:solidFill>
                  <a:schemeClr val="tx2"/>
                </a:solidFill>
              </a:rPr>
              <a:t>。</a:t>
            </a:r>
            <a:endParaRPr lang="en-US" altLang="zh-CN" sz="1600" dirty="0" smtClean="0">
              <a:solidFill>
                <a:schemeClr val="tx2"/>
              </a:solidFill>
            </a:endParaRPr>
          </a:p>
          <a:p>
            <a:pPr marL="285750" indent="-285750">
              <a:spcBef>
                <a:spcPts val="1200"/>
              </a:spcBef>
              <a:spcAft>
                <a:spcPts val="0"/>
              </a:spcAft>
              <a:buFont typeface="Wingdings" panose="05000000000000000000" pitchFamily="2" charset="2"/>
              <a:buChar char="l"/>
            </a:pPr>
            <a:r>
              <a:rPr lang="zh-CN" altLang="en-US" sz="1600" dirty="0" smtClean="0">
                <a:solidFill>
                  <a:schemeClr val="tx2"/>
                </a:solidFill>
              </a:rPr>
              <a:t>结构性活动描述</a:t>
            </a:r>
            <a:r>
              <a:rPr lang="zh-CN" altLang="en-US" sz="1600" dirty="0">
                <a:solidFill>
                  <a:schemeClr val="tx2"/>
                </a:solidFill>
              </a:rPr>
              <a:t>流程的控制流逻辑，可包含其他基本活动或结构性活动，包括</a:t>
            </a:r>
            <a:r>
              <a:rPr lang="en-US" altLang="zh-CN" sz="1600" dirty="0">
                <a:solidFill>
                  <a:schemeClr val="tx2"/>
                </a:solidFill>
              </a:rPr>
              <a:t>scope</a:t>
            </a:r>
            <a:r>
              <a:rPr lang="zh-CN" altLang="en-US" sz="1600" dirty="0">
                <a:solidFill>
                  <a:schemeClr val="tx2"/>
                </a:solidFill>
              </a:rPr>
              <a:t>、</a:t>
            </a:r>
            <a:r>
              <a:rPr lang="en-US" altLang="zh-CN" sz="1600" dirty="0">
                <a:solidFill>
                  <a:schemeClr val="tx2"/>
                </a:solidFill>
              </a:rPr>
              <a:t>sequence</a:t>
            </a:r>
            <a:r>
              <a:rPr lang="zh-CN" altLang="en-US" sz="1600" dirty="0">
                <a:solidFill>
                  <a:schemeClr val="tx2"/>
                </a:solidFill>
              </a:rPr>
              <a:t>、</a:t>
            </a:r>
            <a:r>
              <a:rPr lang="en-US" altLang="zh-CN" sz="1600" dirty="0">
                <a:solidFill>
                  <a:schemeClr val="tx2"/>
                </a:solidFill>
              </a:rPr>
              <a:t>flow</a:t>
            </a:r>
            <a:r>
              <a:rPr lang="zh-CN" altLang="en-US" sz="1600" dirty="0">
                <a:solidFill>
                  <a:schemeClr val="tx2"/>
                </a:solidFill>
              </a:rPr>
              <a:t>、</a:t>
            </a:r>
            <a:r>
              <a:rPr lang="en-US" altLang="zh-CN" sz="1600" dirty="0">
                <a:solidFill>
                  <a:schemeClr val="tx2"/>
                </a:solidFill>
              </a:rPr>
              <a:t>switch</a:t>
            </a:r>
            <a:r>
              <a:rPr lang="zh-CN" altLang="en-US" sz="1600" dirty="0">
                <a:solidFill>
                  <a:schemeClr val="tx2"/>
                </a:solidFill>
              </a:rPr>
              <a:t>、</a:t>
            </a:r>
            <a:r>
              <a:rPr lang="en-US" altLang="zh-CN" sz="1600" dirty="0">
                <a:solidFill>
                  <a:schemeClr val="tx2"/>
                </a:solidFill>
              </a:rPr>
              <a:t>if</a:t>
            </a:r>
            <a:r>
              <a:rPr lang="zh-CN" altLang="en-US" sz="1600" dirty="0">
                <a:solidFill>
                  <a:schemeClr val="tx2"/>
                </a:solidFill>
              </a:rPr>
              <a:t>、</a:t>
            </a:r>
            <a:r>
              <a:rPr lang="en-US" altLang="zh-CN" sz="1600" dirty="0">
                <a:solidFill>
                  <a:schemeClr val="tx2"/>
                </a:solidFill>
              </a:rPr>
              <a:t>while</a:t>
            </a:r>
            <a:r>
              <a:rPr lang="zh-CN" altLang="en-US" sz="1600" dirty="0">
                <a:solidFill>
                  <a:schemeClr val="tx2"/>
                </a:solidFill>
              </a:rPr>
              <a:t>、</a:t>
            </a:r>
            <a:r>
              <a:rPr lang="en-US" altLang="zh-CN" sz="1600" dirty="0" err="1">
                <a:solidFill>
                  <a:schemeClr val="tx2"/>
                </a:solidFill>
              </a:rPr>
              <a:t>repeatuntil</a:t>
            </a:r>
            <a:r>
              <a:rPr lang="zh-CN" altLang="en-US" sz="1600" dirty="0">
                <a:solidFill>
                  <a:schemeClr val="tx2"/>
                </a:solidFill>
              </a:rPr>
              <a:t>、</a:t>
            </a:r>
            <a:r>
              <a:rPr lang="en-US" altLang="zh-CN" sz="1600" dirty="0" err="1">
                <a:solidFill>
                  <a:schemeClr val="tx2"/>
                </a:solidFill>
              </a:rPr>
              <a:t>foreach</a:t>
            </a:r>
            <a:r>
              <a:rPr lang="zh-CN" altLang="en-US" sz="1600" dirty="0">
                <a:solidFill>
                  <a:schemeClr val="tx2"/>
                </a:solidFill>
              </a:rPr>
              <a:t>、</a:t>
            </a:r>
            <a:r>
              <a:rPr lang="en-US" altLang="zh-CN" sz="1600" dirty="0">
                <a:solidFill>
                  <a:schemeClr val="tx2"/>
                </a:solidFill>
              </a:rPr>
              <a:t>pick</a:t>
            </a:r>
            <a:r>
              <a:rPr lang="zh-CN" altLang="en-US" sz="1600" dirty="0">
                <a:solidFill>
                  <a:schemeClr val="tx2"/>
                </a:solidFill>
              </a:rPr>
              <a:t>等。</a:t>
            </a:r>
            <a:endParaRPr lang="en-US" altLang="zh-CN" sz="1600" dirty="0" smtClean="0">
              <a:solidFill>
                <a:schemeClr val="tx2"/>
              </a:solidFill>
            </a:endParaRPr>
          </a:p>
          <a:p>
            <a:pPr marL="285750" indent="-285750">
              <a:spcBef>
                <a:spcPts val="1200"/>
              </a:spcBef>
              <a:spcAft>
                <a:spcPts val="0"/>
              </a:spcAft>
              <a:buFont typeface="Wingdings" panose="05000000000000000000" pitchFamily="2" charset="2"/>
              <a:buChar char="ü"/>
            </a:pPr>
            <a:endParaRPr lang="en-US" altLang="zh-CN" dirty="0" smtClean="0">
              <a:solidFill>
                <a:schemeClr val="tx2"/>
              </a:solidFill>
            </a:endParaRPr>
          </a:p>
        </p:txBody>
      </p:sp>
    </p:spTree>
    <p:extLst>
      <p:ext uri="{BB962C8B-B14F-4D97-AF65-F5344CB8AC3E}">
        <p14:creationId xmlns:p14="http://schemas.microsoft.com/office/powerpoint/2010/main" val="342211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dirty="0" smtClean="0">
                <a:latin typeface="Verdana" pitchFamily="34" charset="0"/>
                <a:ea typeface="宋体" pitchFamily="2" charset="-122"/>
              </a:rPr>
              <a:t>BPEL</a:t>
            </a:r>
            <a:endParaRPr lang="zh-CN" altLang="en-US" dirty="0">
              <a:latin typeface="Verdana" pitchFamily="34" charset="0"/>
              <a:ea typeface="宋体" pitchFamily="2" charset="-122"/>
            </a:endParaRPr>
          </a:p>
        </p:txBody>
      </p:sp>
      <p:sp>
        <p:nvSpPr>
          <p:cNvPr id="4" name="灯片编号占位符 3"/>
          <p:cNvSpPr>
            <a:spLocks noGrp="1"/>
          </p:cNvSpPr>
          <p:nvPr>
            <p:ph type="sldNum" sz="quarter" idx="10"/>
          </p:nvPr>
        </p:nvSpPr>
        <p:spPr/>
        <p:txBody>
          <a:bodyPr/>
          <a:lstStyle/>
          <a:p>
            <a:pPr>
              <a:defRPr/>
            </a:pPr>
            <a:r>
              <a:rPr lang="en-US" altLang="zh-CN" dirty="0" smtClean="0"/>
              <a:t>6</a:t>
            </a:r>
            <a:endParaRPr lang="en-US" altLang="zh-CN" dirty="0"/>
          </a:p>
        </p:txBody>
      </p:sp>
      <p:sp>
        <p:nvSpPr>
          <p:cNvPr id="6" name="TextBox 9"/>
          <p:cNvSpPr txBox="1">
            <a:spLocks noChangeArrowheads="1"/>
          </p:cNvSpPr>
          <p:nvPr/>
        </p:nvSpPr>
        <p:spPr bwMode="auto">
          <a:xfrm>
            <a:off x="251520" y="980728"/>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smtClean="0">
                <a:latin typeface="Verdana" pitchFamily="34" charset="0"/>
              </a:rPr>
              <a:t> </a:t>
            </a:r>
            <a:r>
              <a:rPr lang="en-US" altLang="zh-CN" sz="2400" dirty="0">
                <a:latin typeface="Verdana" pitchFamily="34" charset="0"/>
              </a:rPr>
              <a:t>BPEL</a:t>
            </a:r>
            <a:r>
              <a:rPr lang="zh-CN" altLang="en-US" sz="2400" dirty="0" smtClean="0">
                <a:latin typeface="Verdana" pitchFamily="34" charset="0"/>
              </a:rPr>
              <a:t>文档</a:t>
            </a:r>
            <a:r>
              <a:rPr lang="zh-CN" altLang="en-US" sz="2400" dirty="0">
                <a:latin typeface="Verdana" pitchFamily="34" charset="0"/>
              </a:rPr>
              <a:t>的主要结构</a:t>
            </a:r>
          </a:p>
        </p:txBody>
      </p:sp>
      <p:pic>
        <p:nvPicPr>
          <p:cNvPr id="8"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20" y="1407765"/>
            <a:ext cx="316865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6"/>
          <p:cNvSpPr txBox="1">
            <a:spLocks noChangeArrowheads="1"/>
          </p:cNvSpPr>
          <p:nvPr/>
        </p:nvSpPr>
        <p:spPr bwMode="auto">
          <a:xfrm>
            <a:off x="4345558" y="996603"/>
            <a:ext cx="4470400" cy="5754687"/>
          </a:xfrm>
          <a:prstGeom prst="rect">
            <a:avLst/>
          </a:prstGeom>
          <a:solidFill>
            <a:schemeClr val="bg1"/>
          </a:solidFill>
          <a:ln w="9525">
            <a:solidFill>
              <a:schemeClr val="tx1"/>
            </a:solidFill>
            <a:miter lim="800000"/>
            <a:headEnd/>
            <a:tailEnd/>
          </a:ln>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&lt;?xml version="1.0" encoding="UTF-8"?&gt;</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&lt;process name="</a:t>
            </a:r>
            <a:r>
              <a:rPr lang="en-US" altLang="zh-CN" sz="1600" dirty="0" err="1">
                <a:latin typeface="Times New Roman" panose="02020603050405020304" pitchFamily="18" charset="0"/>
                <a:cs typeface="Times New Roman" panose="02020603050405020304" pitchFamily="18" charset="0"/>
              </a:rPr>
              <a:t>SupplyChainProcess</a:t>
            </a:r>
            <a:r>
              <a:rPr lang="en-US" altLang="zh-CN" sz="1600" dirty="0">
                <a:latin typeface="Times New Roman" panose="02020603050405020304" pitchFamily="18" charset="0"/>
                <a:cs typeface="Times New Roman" panose="02020603050405020304" pitchFamily="18" charset="0"/>
              </a:rPr>
              <a:t>"</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targetNamespace</a:t>
            </a:r>
            <a:r>
              <a:rPr lang="en-US" altLang="zh-CN" sz="1600" dirty="0">
                <a:latin typeface="Times New Roman" panose="02020603050405020304" pitchFamily="18" charset="0"/>
                <a:cs typeface="Times New Roman" panose="02020603050405020304" pitchFamily="18" charset="0"/>
              </a:rPr>
              <a:t>="http://ustb.vxbpel.org"</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suppressJoinFailure</a:t>
            </a:r>
            <a:r>
              <a:rPr lang="en-US" altLang="zh-CN" sz="1600" dirty="0">
                <a:latin typeface="Times New Roman" panose="02020603050405020304" pitchFamily="18" charset="0"/>
                <a:cs typeface="Times New Roman" panose="02020603050405020304" pitchFamily="18" charset="0"/>
              </a:rPr>
              <a:t>="yes"</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xmlns:tns</a:t>
            </a:r>
            <a:r>
              <a:rPr lang="en-US" altLang="zh-CN" sz="1600" dirty="0">
                <a:latin typeface="Times New Roman" panose="02020603050405020304" pitchFamily="18" charset="0"/>
                <a:cs typeface="Times New Roman" panose="02020603050405020304" pitchFamily="18" charset="0"/>
              </a:rPr>
              <a:t>=http://ustb.vxbpel.org ...</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&lt;</a:t>
            </a:r>
            <a:r>
              <a:rPr lang="en-US" altLang="zh-CN" sz="1600" dirty="0" err="1">
                <a:latin typeface="Times New Roman" panose="02020603050405020304" pitchFamily="18" charset="0"/>
                <a:cs typeface="Times New Roman" panose="02020603050405020304" pitchFamily="18" charset="0"/>
              </a:rPr>
              <a:t>partnerLinks</a:t>
            </a:r>
            <a:r>
              <a:rPr lang="en-US" altLang="zh-CN" sz="1600" dirty="0">
                <a:latin typeface="Times New Roman" panose="02020603050405020304" pitchFamily="18" charset="0"/>
                <a:cs typeface="Times New Roman" panose="02020603050405020304" pitchFamily="18" charset="0"/>
              </a:rPr>
              <a:t>&gt; ... &lt;/</a:t>
            </a:r>
            <a:r>
              <a:rPr lang="en-US" altLang="zh-CN" sz="1600" dirty="0" err="1">
                <a:latin typeface="Times New Roman" panose="02020603050405020304" pitchFamily="18" charset="0"/>
                <a:cs typeface="Times New Roman" panose="02020603050405020304" pitchFamily="18" charset="0"/>
              </a:rPr>
              <a:t>partnerLinks</a:t>
            </a:r>
            <a:r>
              <a:rPr lang="en-US" altLang="zh-CN" sz="1600" dirty="0">
                <a:latin typeface="Times New Roman" panose="02020603050405020304" pitchFamily="18" charset="0"/>
                <a:cs typeface="Times New Roman" panose="02020603050405020304" pitchFamily="18" charset="0"/>
              </a:rPr>
              <a:t>&gt;</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&lt;variables&gt; ... &lt;/variables&gt;</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&lt;sequence name="main"&gt;</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        &lt;receive .../&gt;      </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        &lt;invoke ... &gt; &lt;/invoke&gt;</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        &lt;if name="warehouse"&gt;</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              &lt;condition&gt; ... &lt;/condition&gt;</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              &lt;sequence&gt;</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	&lt;invoke ...&gt;  &lt;/invoke&gt;</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                  &lt;assign&gt; ... &lt;/assign&gt;</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              &lt;/sequence&gt;</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              &lt;else&gt;				&lt;assign&gt; ... &lt;/assign&gt;</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               &lt;/else&gt;</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          &lt;/if&gt;	</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          &lt;reply ... &gt;  &lt;/reply&gt;    </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&lt;/sequence&gt;</a:t>
            </a:r>
          </a:p>
          <a:p>
            <a:pPr>
              <a:lnSpc>
                <a:spcPct val="100000"/>
              </a:lnSpc>
              <a:spcBef>
                <a:spcPct val="0"/>
              </a:spcBef>
              <a:buFontTx/>
              <a:buNone/>
            </a:pPr>
            <a:r>
              <a:rPr lang="en-US" altLang="zh-CN" sz="1600" dirty="0">
                <a:latin typeface="Times New Roman" panose="02020603050405020304" pitchFamily="18" charset="0"/>
                <a:cs typeface="Times New Roman" panose="02020603050405020304" pitchFamily="18" charset="0"/>
              </a:rPr>
              <a:t>&lt;/process&gt;			</a:t>
            </a:r>
            <a:endParaRPr lang="zh-CN" altLang="en-US" sz="1600" dirty="0">
              <a:latin typeface="Times New Roman" panose="02020603050405020304" pitchFamily="18" charset="0"/>
              <a:cs typeface="Times New Roman" panose="02020603050405020304" pitchFamily="18" charset="0"/>
            </a:endParaRPr>
          </a:p>
        </p:txBody>
      </p:sp>
      <p:sp>
        <p:nvSpPr>
          <p:cNvPr id="10" name="矩形 9"/>
          <p:cNvSpPr/>
          <p:nvPr/>
        </p:nvSpPr>
        <p:spPr>
          <a:xfrm>
            <a:off x="4769420" y="2998440"/>
            <a:ext cx="2100263" cy="4381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1" name="直接箭头连接符 10"/>
          <p:cNvCxnSpPr>
            <a:stCxn id="10" idx="1"/>
          </p:cNvCxnSpPr>
          <p:nvPr/>
        </p:nvCxnSpPr>
        <p:spPr>
          <a:xfrm flipH="1" flipV="1">
            <a:off x="2837433" y="2241203"/>
            <a:ext cx="1931987" cy="9763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286445" y="2117378"/>
            <a:ext cx="1512888" cy="682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p:cNvSpPr/>
          <p:nvPr/>
        </p:nvSpPr>
        <p:spPr>
          <a:xfrm>
            <a:off x="4769420" y="3484216"/>
            <a:ext cx="3001963" cy="243480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4" name="直接箭头连接符 13"/>
          <p:cNvCxnSpPr>
            <a:stCxn id="13" idx="1"/>
          </p:cNvCxnSpPr>
          <p:nvPr/>
        </p:nvCxnSpPr>
        <p:spPr>
          <a:xfrm flipH="1" flipV="1">
            <a:off x="3439096" y="3976340"/>
            <a:ext cx="1330324" cy="725278"/>
          </a:xfrm>
          <a:prstGeom prst="straightConnector1">
            <a:avLst/>
          </a:prstGeom>
          <a:ln>
            <a:solidFill>
              <a:srgbClr val="0EA612"/>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60958" y="2839690"/>
            <a:ext cx="2878137" cy="2006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27"/>
          <p:cNvSpPr>
            <a:spLocks noChangeArrowheads="1"/>
          </p:cNvSpPr>
          <p:nvPr/>
        </p:nvSpPr>
        <p:spPr bwMode="auto">
          <a:xfrm>
            <a:off x="4345558" y="998438"/>
            <a:ext cx="4572000" cy="846386"/>
          </a:xfrm>
          <a:prstGeom prst="rect">
            <a:avLst/>
          </a:prstGeom>
          <a:solidFill>
            <a:schemeClr val="accent4"/>
          </a:solidFill>
          <a:ln>
            <a:noFill/>
          </a:ln>
          <a:extLst/>
        </p:spPr>
        <p:style>
          <a:lnRef idx="0">
            <a:scrgbClr r="0" g="0" b="0"/>
          </a:lnRef>
          <a:fillRef idx="0">
            <a:scrgbClr r="0" g="0" b="0"/>
          </a:fillRef>
          <a:effectRef idx="0">
            <a:scrgbClr r="0" g="0" b="0"/>
          </a:effectRef>
          <a:fontRef idx="minor">
            <a:schemeClr val="lt1"/>
          </a:fontRef>
        </p:style>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lvl="1" algn="just" eaLnBrk="1" hangingPunct="1">
              <a:lnSpc>
                <a:spcPts val="2000"/>
              </a:lnSpc>
              <a:spcBef>
                <a:spcPct val="0"/>
              </a:spcBef>
              <a:buFont typeface="Arial" panose="020B0604020202020204" pitchFamily="34" charset="0"/>
              <a:buNone/>
            </a:pP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基本活动描述程序行为的基本步骤，包括</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assign</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invoke</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receive</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reply</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throw</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wait</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empty</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exit</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rethrow</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等。</a:t>
            </a:r>
            <a:endPar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矩形 28"/>
          <p:cNvSpPr>
            <a:spLocks noChangeArrowheads="1"/>
          </p:cNvSpPr>
          <p:nvPr/>
        </p:nvSpPr>
        <p:spPr bwMode="auto">
          <a:xfrm>
            <a:off x="4221063" y="5977240"/>
            <a:ext cx="4906962" cy="846386"/>
          </a:xfrm>
          <a:prstGeom prst="rect">
            <a:avLst/>
          </a:prstGeom>
          <a:solidFill>
            <a:schemeClr val="accent4"/>
          </a:solidFill>
          <a:ln>
            <a:noFill/>
          </a:ln>
          <a:extLst/>
        </p:spPr>
        <p:style>
          <a:lnRef idx="0">
            <a:scrgbClr r="0" g="0" b="0"/>
          </a:lnRef>
          <a:fillRef idx="0">
            <a:scrgbClr r="0" g="0" b="0"/>
          </a:fillRef>
          <a:effectRef idx="0">
            <a:scrgbClr r="0" g="0" b="0"/>
          </a:effectRef>
          <a:fontRef idx="minor">
            <a:schemeClr val="lt1"/>
          </a:fontRef>
        </p:style>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lvl="1" algn="just" eaLnBrk="1" hangingPunct="1">
              <a:lnSpc>
                <a:spcPts val="2000"/>
              </a:lnSpc>
              <a:spcBef>
                <a:spcPct val="0"/>
              </a:spcBef>
              <a:buFont typeface="Arial" panose="020B0604020202020204" pitchFamily="34" charset="0"/>
              <a:buNone/>
            </a:pP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结构性活动描述流程的控制流逻辑，可包含其他基本活动或结构性活动，包括</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scope</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sequence</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flow</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switch</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if</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while</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repeatuntil</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foreach</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pick</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等。</a:t>
            </a:r>
            <a:endPar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动作按钮: 后退或前一项 17">
            <a:hlinkClick r:id="rId4" action="ppaction://hlinksldjump" highlightClick="1"/>
          </p:cNvPr>
          <p:cNvSpPr/>
          <p:nvPr/>
        </p:nvSpPr>
        <p:spPr bwMode="auto">
          <a:xfrm>
            <a:off x="275875" y="6457602"/>
            <a:ext cx="432048" cy="288032"/>
          </a:xfrm>
          <a:prstGeom prst="actionButtonBackPrevio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46005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3"/>
          <p:cNvSpPr>
            <a:spLocks noGrp="1"/>
          </p:cNvSpPr>
          <p:nvPr>
            <p:ph type="title"/>
          </p:nvPr>
        </p:nvSpPr>
        <p:spPr>
          <a:xfrm>
            <a:off x="2862263" y="152400"/>
            <a:ext cx="6096000" cy="685800"/>
          </a:xfrm>
        </p:spPr>
        <p:txBody>
          <a:bodyPr/>
          <a:lstStyle/>
          <a:p>
            <a:pPr eaLnBrk="1" hangingPunct="1"/>
            <a:endParaRPr lang="zh-CN" altLang="en-US" dirty="0">
              <a:latin typeface="Verdana" pitchFamily="34" charset="0"/>
              <a:ea typeface="宋体" pitchFamily="2" charset="-122"/>
            </a:endParaRPr>
          </a:p>
        </p:txBody>
      </p:sp>
      <p:sp>
        <p:nvSpPr>
          <p:cNvPr id="7" name="TextBox 6"/>
          <p:cNvSpPr txBox="1">
            <a:spLocks noChangeArrowheads="1"/>
          </p:cNvSpPr>
          <p:nvPr/>
        </p:nvSpPr>
        <p:spPr bwMode="auto">
          <a:xfrm>
            <a:off x="250825" y="981075"/>
            <a:ext cx="7201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smtClean="0">
                <a:latin typeface="Verdana" pitchFamily="34" charset="0"/>
              </a:rPr>
              <a:t> 合作</a:t>
            </a:r>
            <a:r>
              <a:rPr lang="zh-CN" altLang="en-US" sz="2400" dirty="0">
                <a:latin typeface="Verdana" pitchFamily="34" charset="0"/>
              </a:rPr>
              <a:t>伙伴</a:t>
            </a:r>
            <a:r>
              <a:rPr lang="zh-CN" altLang="en-US" sz="2400" dirty="0" smtClean="0">
                <a:latin typeface="Verdana" pitchFamily="34" charset="0"/>
              </a:rPr>
              <a:t>链接</a:t>
            </a:r>
            <a:r>
              <a:rPr lang="en-US" altLang="zh-CN" sz="2400" dirty="0" smtClean="0">
                <a:latin typeface="Verdana" pitchFamily="34" charset="0"/>
              </a:rPr>
              <a:t>&lt;</a:t>
            </a:r>
            <a:r>
              <a:rPr lang="en-US" altLang="zh-CN" sz="2400" dirty="0" err="1" smtClean="0">
                <a:latin typeface="Verdana" pitchFamily="34" charset="0"/>
              </a:rPr>
              <a:t>partnerLink</a:t>
            </a:r>
            <a:r>
              <a:rPr lang="en-US" altLang="zh-CN" sz="2400" dirty="0" smtClean="0">
                <a:latin typeface="Verdana" pitchFamily="34" charset="0"/>
              </a:rPr>
              <a:t>&gt;</a:t>
            </a:r>
            <a:endParaRPr lang="en-US" altLang="zh-CN" sz="2400" dirty="0">
              <a:latin typeface="Verdana" pitchFamily="34" charset="0"/>
            </a:endParaRPr>
          </a:p>
        </p:txBody>
      </p:sp>
      <p:sp>
        <p:nvSpPr>
          <p:cNvPr id="8" name="矩形 7"/>
          <p:cNvSpPr/>
          <p:nvPr/>
        </p:nvSpPr>
        <p:spPr>
          <a:xfrm>
            <a:off x="456406" y="1511002"/>
            <a:ext cx="8364066" cy="2062103"/>
          </a:xfrm>
          <a:prstGeom prst="rect">
            <a:avLst/>
          </a:prstGeom>
        </p:spPr>
        <p:txBody>
          <a:bodyPr wrap="square">
            <a:spAutoFit/>
          </a:bodyPr>
          <a:lstStyle/>
          <a:p>
            <a:pPr>
              <a:spcBef>
                <a:spcPts val="1200"/>
              </a:spcBef>
              <a:spcAft>
                <a:spcPts val="600"/>
              </a:spcAft>
            </a:pPr>
            <a:r>
              <a:rPr lang="zh-CN" altLang="en-US" dirty="0" smtClean="0">
                <a:solidFill>
                  <a:schemeClr val="tx2"/>
                </a:solidFill>
              </a:rPr>
              <a:t>定义</a:t>
            </a:r>
            <a:r>
              <a:rPr lang="zh-CN" altLang="en-US" dirty="0">
                <a:solidFill>
                  <a:schemeClr val="tx2"/>
                </a:solidFill>
              </a:rPr>
              <a:t>一系列参与交互的</a:t>
            </a:r>
            <a:r>
              <a:rPr lang="en-US" altLang="zh-CN" dirty="0">
                <a:solidFill>
                  <a:schemeClr val="tx2"/>
                </a:solidFill>
              </a:rPr>
              <a:t>Web</a:t>
            </a:r>
            <a:r>
              <a:rPr lang="zh-CN" altLang="en-US" dirty="0" smtClean="0">
                <a:solidFill>
                  <a:schemeClr val="tx2"/>
                </a:solidFill>
              </a:rPr>
              <a:t>服务，主要分为两种：一种是</a:t>
            </a:r>
            <a:r>
              <a:rPr lang="en-US" altLang="zh-CN" dirty="0" smtClean="0">
                <a:solidFill>
                  <a:schemeClr val="tx2"/>
                </a:solidFill>
              </a:rPr>
              <a:t>BPEL</a:t>
            </a:r>
            <a:r>
              <a:rPr lang="zh-CN" altLang="en-US" dirty="0" smtClean="0">
                <a:solidFill>
                  <a:schemeClr val="tx2"/>
                </a:solidFill>
              </a:rPr>
              <a:t>流程所要调用的外部服务，一种是指</a:t>
            </a:r>
            <a:r>
              <a:rPr lang="en-US" altLang="zh-CN" dirty="0" smtClean="0">
                <a:solidFill>
                  <a:schemeClr val="tx2"/>
                </a:solidFill>
              </a:rPr>
              <a:t>BPEL</a:t>
            </a:r>
            <a:r>
              <a:rPr lang="zh-CN" altLang="en-US" dirty="0" smtClean="0">
                <a:solidFill>
                  <a:schemeClr val="tx2"/>
                </a:solidFill>
              </a:rPr>
              <a:t>自己所要提供的服务。</a:t>
            </a:r>
            <a:endParaRPr lang="en-US" altLang="zh-CN" dirty="0">
              <a:solidFill>
                <a:schemeClr val="tx2"/>
              </a:solidFill>
            </a:endParaRPr>
          </a:p>
          <a:p>
            <a:pPr>
              <a:spcBef>
                <a:spcPts val="600"/>
              </a:spcBef>
              <a:spcAft>
                <a:spcPts val="0"/>
              </a:spcAft>
            </a:pPr>
            <a:r>
              <a:rPr lang="zh-CN" altLang="en-US" dirty="0" smtClean="0">
                <a:solidFill>
                  <a:schemeClr val="tx2"/>
                </a:solidFill>
              </a:rPr>
              <a:t>定义合作伙伴链接包括如下两部分定义：</a:t>
            </a:r>
            <a:endParaRPr lang="en-US" altLang="zh-CN" dirty="0">
              <a:solidFill>
                <a:schemeClr val="tx2"/>
              </a:solidFill>
            </a:endParaRPr>
          </a:p>
          <a:p>
            <a:pPr marL="342900" indent="-342900">
              <a:spcBef>
                <a:spcPts val="600"/>
              </a:spcBef>
              <a:spcAft>
                <a:spcPts val="0"/>
              </a:spcAft>
              <a:buFont typeface="Wingdings" panose="05000000000000000000" pitchFamily="2" charset="2"/>
              <a:buChar char="l"/>
            </a:pPr>
            <a:r>
              <a:rPr lang="zh-CN" altLang="en-US" dirty="0" smtClean="0">
                <a:solidFill>
                  <a:schemeClr val="tx2"/>
                </a:solidFill>
              </a:rPr>
              <a:t>在</a:t>
            </a:r>
            <a:r>
              <a:rPr lang="en-US" altLang="zh-CN" dirty="0" smtClean="0">
                <a:solidFill>
                  <a:schemeClr val="tx2"/>
                </a:solidFill>
              </a:rPr>
              <a:t>BPEL</a:t>
            </a:r>
            <a:r>
              <a:rPr lang="zh-CN" altLang="en-US" dirty="0" smtClean="0">
                <a:solidFill>
                  <a:schemeClr val="tx2"/>
                </a:solidFill>
              </a:rPr>
              <a:t>中定义合作伙伴的</a:t>
            </a:r>
            <a:r>
              <a:rPr lang="en-US" altLang="zh-CN" dirty="0" smtClean="0">
                <a:solidFill>
                  <a:schemeClr val="tx2"/>
                </a:solidFill>
              </a:rPr>
              <a:t>&lt;</a:t>
            </a:r>
            <a:r>
              <a:rPr lang="en-US" altLang="zh-CN" dirty="0" err="1" smtClean="0">
                <a:solidFill>
                  <a:schemeClr val="tx2"/>
                </a:solidFill>
              </a:rPr>
              <a:t>partnerLink</a:t>
            </a:r>
            <a:r>
              <a:rPr lang="en-US" altLang="zh-CN" dirty="0" smtClean="0">
                <a:solidFill>
                  <a:schemeClr val="tx2"/>
                </a:solidFill>
              </a:rPr>
              <a:t>&gt;</a:t>
            </a:r>
          </a:p>
          <a:p>
            <a:pPr marL="342900" indent="-342900">
              <a:spcBef>
                <a:spcPts val="600"/>
              </a:spcBef>
              <a:spcAft>
                <a:spcPts val="0"/>
              </a:spcAft>
              <a:buFont typeface="Wingdings" panose="05000000000000000000" pitchFamily="2" charset="2"/>
              <a:buChar char="l"/>
            </a:pPr>
            <a:r>
              <a:rPr lang="zh-CN" altLang="en-US" dirty="0" smtClean="0">
                <a:solidFill>
                  <a:schemeClr val="tx2"/>
                </a:solidFill>
              </a:rPr>
              <a:t>在该</a:t>
            </a:r>
            <a:r>
              <a:rPr lang="en-US" altLang="zh-CN" dirty="0" smtClean="0">
                <a:solidFill>
                  <a:schemeClr val="tx2"/>
                </a:solidFill>
              </a:rPr>
              <a:t>BPEL</a:t>
            </a:r>
            <a:r>
              <a:rPr lang="zh-CN" altLang="en-US" dirty="0" smtClean="0">
                <a:solidFill>
                  <a:schemeClr val="tx2"/>
                </a:solidFill>
              </a:rPr>
              <a:t>流程对应的</a:t>
            </a:r>
            <a:r>
              <a:rPr lang="en-US" altLang="zh-CN" dirty="0" smtClean="0">
                <a:solidFill>
                  <a:schemeClr val="tx2"/>
                </a:solidFill>
              </a:rPr>
              <a:t>WSDL</a:t>
            </a:r>
            <a:r>
              <a:rPr lang="zh-CN" altLang="en-US" dirty="0" smtClean="0">
                <a:solidFill>
                  <a:schemeClr val="tx2"/>
                </a:solidFill>
              </a:rPr>
              <a:t>中通过</a:t>
            </a:r>
            <a:r>
              <a:rPr lang="en-US" altLang="zh-CN" dirty="0" smtClean="0">
                <a:solidFill>
                  <a:schemeClr val="tx2"/>
                </a:solidFill>
              </a:rPr>
              <a:t>&lt;</a:t>
            </a:r>
            <a:r>
              <a:rPr lang="en-US" altLang="zh-CN" dirty="0" err="1" smtClean="0">
                <a:solidFill>
                  <a:schemeClr val="tx2"/>
                </a:solidFill>
              </a:rPr>
              <a:t>partnerLinkType</a:t>
            </a:r>
            <a:r>
              <a:rPr lang="en-US" altLang="zh-CN" dirty="0" smtClean="0">
                <a:solidFill>
                  <a:schemeClr val="tx2"/>
                </a:solidFill>
              </a:rPr>
              <a:t>&gt;</a:t>
            </a:r>
            <a:r>
              <a:rPr lang="zh-CN" altLang="en-US" dirty="0" smtClean="0">
                <a:solidFill>
                  <a:schemeClr val="tx2"/>
                </a:solidFill>
              </a:rPr>
              <a:t>定义合作伙伴对应的</a:t>
            </a:r>
            <a:r>
              <a:rPr lang="en-US" altLang="zh-CN" dirty="0" smtClean="0">
                <a:solidFill>
                  <a:schemeClr val="tx2"/>
                </a:solidFill>
              </a:rPr>
              <a:t>WSDL</a:t>
            </a:r>
            <a:r>
              <a:rPr lang="zh-CN" altLang="en-US" dirty="0" smtClean="0">
                <a:solidFill>
                  <a:schemeClr val="tx2"/>
                </a:solidFill>
              </a:rPr>
              <a:t>的</a:t>
            </a:r>
            <a:r>
              <a:rPr lang="en-US" altLang="zh-CN" dirty="0" err="1" smtClean="0">
                <a:solidFill>
                  <a:schemeClr val="tx2"/>
                </a:solidFill>
              </a:rPr>
              <a:t>portType</a:t>
            </a:r>
            <a:endParaRPr lang="en-US" altLang="zh-CN" dirty="0" smtClean="0">
              <a:solidFill>
                <a:schemeClr val="tx2"/>
              </a:solidFill>
            </a:endParaRPr>
          </a:p>
        </p:txBody>
      </p:sp>
      <p:sp>
        <p:nvSpPr>
          <p:cNvPr id="9" name="灯片编号占位符 6"/>
          <p:cNvSpPr>
            <a:spLocks noGrp="1"/>
          </p:cNvSpPr>
          <p:nvPr>
            <p:ph type="sldNum" sz="quarter" idx="10"/>
          </p:nvPr>
        </p:nvSpPr>
        <p:spPr>
          <a:xfrm>
            <a:off x="3276600" y="6480175"/>
            <a:ext cx="2133600" cy="292100"/>
          </a:xfrm>
        </p:spPr>
        <p:txBody>
          <a:bodyPr/>
          <a:lstStyle/>
          <a:p>
            <a:pPr>
              <a:defRPr/>
            </a:pPr>
            <a:r>
              <a:rPr lang="en-US" altLang="zh-CN" dirty="0" smtClean="0"/>
              <a:t>7</a:t>
            </a:r>
            <a:endParaRPr lang="en-US" altLang="zh-CN" dirty="0"/>
          </a:p>
        </p:txBody>
      </p:sp>
      <p:sp>
        <p:nvSpPr>
          <p:cNvPr id="11" name="矩形 10"/>
          <p:cNvSpPr/>
          <p:nvPr/>
        </p:nvSpPr>
        <p:spPr>
          <a:xfrm>
            <a:off x="456406" y="3868331"/>
            <a:ext cx="4691658" cy="227754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spcBef>
                <a:spcPts val="600"/>
              </a:spcBef>
              <a:spcAft>
                <a:spcPts val="0"/>
              </a:spcAft>
            </a:pPr>
            <a:r>
              <a:rPr lang="de-DE" altLang="zh-CN" sz="1600" dirty="0">
                <a:solidFill>
                  <a:schemeClr val="tx2"/>
                </a:solidFill>
              </a:rPr>
              <a:t>&lt;partnerLinks&gt;</a:t>
            </a:r>
          </a:p>
          <a:p>
            <a:pPr>
              <a:spcBef>
                <a:spcPts val="600"/>
              </a:spcBef>
              <a:spcAft>
                <a:spcPts val="0"/>
              </a:spcAft>
            </a:pPr>
            <a:r>
              <a:rPr lang="de-DE" altLang="zh-CN" sz="1600" dirty="0" smtClean="0">
                <a:solidFill>
                  <a:schemeClr val="tx2"/>
                </a:solidFill>
              </a:rPr>
              <a:t>     &lt;</a:t>
            </a:r>
            <a:r>
              <a:rPr lang="de-DE" altLang="zh-CN" sz="1600" dirty="0">
                <a:solidFill>
                  <a:schemeClr val="tx2"/>
                </a:solidFill>
              </a:rPr>
              <a:t>partnerLink name="NCName"</a:t>
            </a:r>
          </a:p>
          <a:p>
            <a:pPr>
              <a:spcBef>
                <a:spcPts val="600"/>
              </a:spcBef>
              <a:spcAft>
                <a:spcPts val="0"/>
              </a:spcAft>
            </a:pPr>
            <a:r>
              <a:rPr lang="de-DE" altLang="zh-CN" sz="1600" dirty="0" smtClean="0">
                <a:solidFill>
                  <a:schemeClr val="tx2"/>
                </a:solidFill>
              </a:rPr>
              <a:t>            partnerLinkType</a:t>
            </a:r>
            <a:r>
              <a:rPr lang="de-DE" altLang="zh-CN" sz="1600" dirty="0">
                <a:solidFill>
                  <a:schemeClr val="tx2"/>
                </a:solidFill>
              </a:rPr>
              <a:t>="QName"</a:t>
            </a:r>
          </a:p>
          <a:p>
            <a:pPr>
              <a:spcBef>
                <a:spcPts val="600"/>
              </a:spcBef>
              <a:spcAft>
                <a:spcPts val="0"/>
              </a:spcAft>
            </a:pPr>
            <a:r>
              <a:rPr lang="de-DE" altLang="zh-CN" sz="1600" dirty="0" smtClean="0">
                <a:solidFill>
                  <a:schemeClr val="tx2"/>
                </a:solidFill>
              </a:rPr>
              <a:t>            myRole</a:t>
            </a:r>
            <a:r>
              <a:rPr lang="de-DE" altLang="zh-CN" sz="1600" dirty="0">
                <a:solidFill>
                  <a:schemeClr val="tx2"/>
                </a:solidFill>
              </a:rPr>
              <a:t>="NCName"?</a:t>
            </a:r>
          </a:p>
          <a:p>
            <a:pPr>
              <a:spcBef>
                <a:spcPts val="600"/>
              </a:spcBef>
              <a:spcAft>
                <a:spcPts val="0"/>
              </a:spcAft>
            </a:pPr>
            <a:r>
              <a:rPr lang="de-DE" altLang="zh-CN" sz="1600" dirty="0" smtClean="0">
                <a:solidFill>
                  <a:schemeClr val="tx2"/>
                </a:solidFill>
              </a:rPr>
              <a:t>            partnerRole</a:t>
            </a:r>
            <a:r>
              <a:rPr lang="de-DE" altLang="zh-CN" sz="1600" dirty="0">
                <a:solidFill>
                  <a:schemeClr val="tx2"/>
                </a:solidFill>
              </a:rPr>
              <a:t>="NCName"?</a:t>
            </a:r>
          </a:p>
          <a:p>
            <a:pPr>
              <a:spcBef>
                <a:spcPts val="600"/>
              </a:spcBef>
              <a:spcAft>
                <a:spcPts val="0"/>
              </a:spcAft>
            </a:pPr>
            <a:r>
              <a:rPr lang="de-DE" altLang="zh-CN" sz="1600" dirty="0" smtClean="0">
                <a:solidFill>
                  <a:schemeClr val="tx2"/>
                </a:solidFill>
              </a:rPr>
              <a:t>            initializePartnerRole</a:t>
            </a:r>
            <a:r>
              <a:rPr lang="de-DE" altLang="zh-CN" sz="1600" dirty="0">
                <a:solidFill>
                  <a:schemeClr val="tx2"/>
                </a:solidFill>
              </a:rPr>
              <a:t>="yes|no"? /&gt;+</a:t>
            </a:r>
          </a:p>
          <a:p>
            <a:pPr>
              <a:spcBef>
                <a:spcPts val="600"/>
              </a:spcBef>
              <a:spcAft>
                <a:spcPts val="0"/>
              </a:spcAft>
            </a:pPr>
            <a:r>
              <a:rPr lang="de-DE" altLang="zh-CN" sz="1600" dirty="0">
                <a:solidFill>
                  <a:schemeClr val="tx2"/>
                </a:solidFill>
              </a:rPr>
              <a:t>&lt;/partnerLinks&gt;    </a:t>
            </a:r>
            <a:r>
              <a:rPr lang="de-DE" altLang="zh-CN" sz="1600" dirty="0" smtClean="0">
                <a:solidFill>
                  <a:schemeClr val="tx2"/>
                </a:solidFill>
              </a:rPr>
              <a:t> </a:t>
            </a:r>
            <a:endParaRPr lang="en-US" altLang="zh-CN" sz="1600" dirty="0" smtClean="0">
              <a:solidFill>
                <a:schemeClr val="tx2"/>
              </a:solidFill>
            </a:endParaRPr>
          </a:p>
        </p:txBody>
      </p:sp>
      <p:sp>
        <p:nvSpPr>
          <p:cNvPr id="10" name="矩形 9"/>
          <p:cNvSpPr/>
          <p:nvPr/>
        </p:nvSpPr>
        <p:spPr>
          <a:xfrm>
            <a:off x="5292080" y="3826033"/>
            <a:ext cx="3404177" cy="1477328"/>
          </a:xfrm>
          <a:prstGeom prst="rect">
            <a:avLst/>
          </a:prstGeom>
        </p:spPr>
        <p:txBody>
          <a:bodyPr wrap="square">
            <a:spAutoFit/>
          </a:bodyPr>
          <a:lstStyle/>
          <a:p>
            <a:pPr>
              <a:spcBef>
                <a:spcPts val="1200"/>
              </a:spcBef>
              <a:spcAft>
                <a:spcPts val="600"/>
              </a:spcAft>
            </a:pPr>
            <a:r>
              <a:rPr lang="zh-CN" altLang="en-US" dirty="0" smtClean="0">
                <a:solidFill>
                  <a:schemeClr val="tx2"/>
                </a:solidFill>
              </a:rPr>
              <a:t>外部服务使用</a:t>
            </a:r>
            <a:r>
              <a:rPr lang="en-US" altLang="zh-CN" dirty="0" err="1" smtClean="0">
                <a:solidFill>
                  <a:schemeClr val="tx2"/>
                </a:solidFill>
              </a:rPr>
              <a:t>partnerRole</a:t>
            </a:r>
            <a:r>
              <a:rPr lang="zh-CN" altLang="en-US" dirty="0" smtClean="0">
                <a:solidFill>
                  <a:schemeClr val="tx2"/>
                </a:solidFill>
              </a:rPr>
              <a:t>定义伙伴角色；业务程序自身的角色通过</a:t>
            </a:r>
            <a:r>
              <a:rPr lang="en-US" altLang="zh-CN" dirty="0" err="1" smtClean="0">
                <a:solidFill>
                  <a:schemeClr val="tx2"/>
                </a:solidFill>
              </a:rPr>
              <a:t>myRole</a:t>
            </a:r>
            <a:r>
              <a:rPr lang="zh-CN" altLang="en-US" dirty="0" smtClean="0">
                <a:solidFill>
                  <a:schemeClr val="tx2"/>
                </a:solidFill>
              </a:rPr>
              <a:t>表示，表示这个服务的接口是</a:t>
            </a:r>
            <a:r>
              <a:rPr lang="en-US" altLang="zh-CN" dirty="0" smtClean="0">
                <a:solidFill>
                  <a:schemeClr val="tx2"/>
                </a:solidFill>
              </a:rPr>
              <a:t>BPEL</a:t>
            </a:r>
            <a:r>
              <a:rPr lang="zh-CN" altLang="en-US" dirty="0" smtClean="0">
                <a:solidFill>
                  <a:schemeClr val="tx2"/>
                </a:solidFill>
              </a:rPr>
              <a:t>自己提供服务的。</a:t>
            </a:r>
            <a:endParaRPr lang="en-US" altLang="zh-CN" dirty="0" smtClean="0">
              <a:solidFill>
                <a:schemeClr val="tx2"/>
              </a:solidFill>
            </a:endParaRPr>
          </a:p>
        </p:txBody>
      </p:sp>
      <p:sp>
        <p:nvSpPr>
          <p:cNvPr id="12" name="动作按钮: 后退或前一项 11">
            <a:hlinkClick r:id="rId4" action="ppaction://hlinksldjump" highlightClick="1"/>
          </p:cNvPr>
          <p:cNvSpPr/>
          <p:nvPr/>
        </p:nvSpPr>
        <p:spPr bwMode="auto">
          <a:xfrm>
            <a:off x="8172400" y="5805264"/>
            <a:ext cx="432048" cy="288032"/>
          </a:xfrm>
          <a:prstGeom prst="actionButtonBackPrevio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191313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9|4.1"/>
</p:tagLst>
</file>

<file path=ppt/tags/tag2.xml><?xml version="1.0" encoding="utf-8"?>
<p:tagLst xmlns:a="http://schemas.openxmlformats.org/drawingml/2006/main" xmlns:r="http://schemas.openxmlformats.org/officeDocument/2006/relationships" xmlns:p="http://schemas.openxmlformats.org/presentationml/2006/main">
  <p:tag name="TIMING" val="|0.9|4.1"/>
</p:tagLst>
</file>

<file path=ppt/tags/tag3.xml><?xml version="1.0" encoding="utf-8"?>
<p:tagLst xmlns:a="http://schemas.openxmlformats.org/drawingml/2006/main" xmlns:r="http://schemas.openxmlformats.org/officeDocument/2006/relationships" xmlns:p="http://schemas.openxmlformats.org/presentationml/2006/main">
  <p:tag name="TIMING" val="|0.9|4.1"/>
</p:tagLst>
</file>

<file path=ppt/tags/tag4.xml><?xml version="1.0" encoding="utf-8"?>
<p:tagLst xmlns:a="http://schemas.openxmlformats.org/drawingml/2006/main" xmlns:r="http://schemas.openxmlformats.org/officeDocument/2006/relationships" xmlns:p="http://schemas.openxmlformats.org/presentationml/2006/main">
  <p:tag name="TIMING" val="|0.9|4.1"/>
</p:tagLst>
</file>

<file path=ppt/tags/tag5.xml><?xml version="1.0" encoding="utf-8"?>
<p:tagLst xmlns:a="http://schemas.openxmlformats.org/drawingml/2006/main" xmlns:r="http://schemas.openxmlformats.org/officeDocument/2006/relationships" xmlns:p="http://schemas.openxmlformats.org/presentationml/2006/main">
  <p:tag name="TIMING" val="|0.9|4.1"/>
</p:tagLst>
</file>

<file path=ppt/tags/tag6.xml><?xml version="1.0" encoding="utf-8"?>
<p:tagLst xmlns:a="http://schemas.openxmlformats.org/drawingml/2006/main" xmlns:r="http://schemas.openxmlformats.org/officeDocument/2006/relationships" xmlns:p="http://schemas.openxmlformats.org/presentationml/2006/main">
  <p:tag name="TIMING" val="|0.9|4.1"/>
</p:tagLst>
</file>

<file path=ppt/tags/tag7.xml><?xml version="1.0" encoding="utf-8"?>
<p:tagLst xmlns:a="http://schemas.openxmlformats.org/drawingml/2006/main" xmlns:r="http://schemas.openxmlformats.org/officeDocument/2006/relationships" xmlns:p="http://schemas.openxmlformats.org/presentationml/2006/main">
  <p:tag name="TIMING" val="|0.9|4.1"/>
</p:tagLst>
</file>

<file path=ppt/tags/tag8.xml><?xml version="1.0" encoding="utf-8"?>
<p:tagLst xmlns:a="http://schemas.openxmlformats.org/drawingml/2006/main" xmlns:r="http://schemas.openxmlformats.org/officeDocument/2006/relationships" xmlns:p="http://schemas.openxmlformats.org/presentationml/2006/main">
  <p:tag name="TIMING" val="|0.9|4.1"/>
</p:tagLst>
</file>

<file path=ppt/tags/tag9.xml><?xml version="1.0" encoding="utf-8"?>
<p:tagLst xmlns:a="http://schemas.openxmlformats.org/drawingml/2006/main" xmlns:r="http://schemas.openxmlformats.org/officeDocument/2006/relationships" xmlns:p="http://schemas.openxmlformats.org/presentationml/2006/main">
  <p:tag name="TIMING" val="|0.9|4.1"/>
</p:tagLst>
</file>

<file path=ppt/theme/theme1.xml><?xml version="1.0" encoding="utf-8"?>
<a:theme xmlns:a="http://schemas.openxmlformats.org/drawingml/2006/main" name="3_035tgp_edu_com_bl_v2">
  <a:themeElements>
    <a:clrScheme name="自定义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72B143"/>
      </a:hlink>
      <a:folHlink>
        <a:srgbClr val="969696"/>
      </a:folHlink>
    </a:clrScheme>
    <a:fontScheme name="3_035tgp_edu_com_bl_v2">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FF7C80"/>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3E2787"/>
        </a:dk1>
        <a:lt1>
          <a:srgbClr val="FFFFFF"/>
        </a:lt1>
        <a:dk2>
          <a:srgbClr val="000000"/>
        </a:dk2>
        <a:lt2>
          <a:srgbClr val="D6E1E2"/>
        </a:lt2>
        <a:accent1>
          <a:srgbClr val="5C3DCD"/>
        </a:accent1>
        <a:accent2>
          <a:srgbClr val="6699FF"/>
        </a:accent2>
        <a:accent3>
          <a:srgbClr val="FFFFFF"/>
        </a:accent3>
        <a:accent4>
          <a:srgbClr val="342072"/>
        </a:accent4>
        <a:accent5>
          <a:srgbClr val="B5AFE3"/>
        </a:accent5>
        <a:accent6>
          <a:srgbClr val="5C8AE7"/>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3">
        <a:dk1>
          <a:srgbClr val="666699"/>
        </a:dk1>
        <a:lt1>
          <a:srgbClr val="FFFFFF"/>
        </a:lt1>
        <a:dk2>
          <a:srgbClr val="000000"/>
        </a:dk2>
        <a:lt2>
          <a:srgbClr val="F7F4D5"/>
        </a:lt2>
        <a:accent1>
          <a:srgbClr val="3F97D3"/>
        </a:accent1>
        <a:accent2>
          <a:srgbClr val="83C35F"/>
        </a:accent2>
        <a:accent3>
          <a:srgbClr val="FFFFFF"/>
        </a:accent3>
        <a:accent4>
          <a:srgbClr val="565682"/>
        </a:accent4>
        <a:accent5>
          <a:srgbClr val="AFC9E6"/>
        </a:accent5>
        <a:accent6>
          <a:srgbClr val="76B055"/>
        </a:accent6>
        <a:hlink>
          <a:srgbClr val="C870D4"/>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C0EBC7"/>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0EBC7"/>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16607</TotalTime>
  <Words>2141</Words>
  <Application>Microsoft Office PowerPoint</Application>
  <PresentationFormat>全屏显示(4:3)</PresentationFormat>
  <Paragraphs>295</Paragraphs>
  <Slides>26</Slides>
  <Notes>20</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黑体</vt:lpstr>
      <vt:lpstr>宋体</vt:lpstr>
      <vt:lpstr>微软雅黑</vt:lpstr>
      <vt:lpstr>Arial</vt:lpstr>
      <vt:lpstr>Calibri</vt:lpstr>
      <vt:lpstr>Times New Roman</vt:lpstr>
      <vt:lpstr>Verdana</vt:lpstr>
      <vt:lpstr>Wingdings</vt:lpstr>
      <vt:lpstr>3_035tgp_edu_com_bl_v2</vt:lpstr>
      <vt:lpstr>BPEL介绍与举例</vt:lpstr>
      <vt:lpstr>报告总览</vt:lpstr>
      <vt:lpstr>背景</vt:lpstr>
      <vt:lpstr>背景</vt:lpstr>
      <vt:lpstr>背景</vt:lpstr>
      <vt:lpstr>业务流程执行语言</vt:lpstr>
      <vt:lpstr>BPEL流程</vt:lpstr>
      <vt:lpstr>BPEL</vt:lpstr>
      <vt:lpstr>PowerPoint 演示文稿</vt:lpstr>
      <vt:lpstr>PowerPoint 演示文稿</vt:lpstr>
      <vt:lpstr>PowerPoint 演示文稿</vt:lpstr>
      <vt:lpstr>PowerPoint 演示文稿</vt:lpstr>
      <vt:lpstr>PowerPoint 演示文稿</vt:lpstr>
      <vt:lpstr>PowerPoint 演示文稿</vt:lpstr>
      <vt:lpstr>BPEL示例</vt:lpstr>
      <vt:lpstr>PowerPoint 演示文稿</vt:lpstr>
      <vt:lpstr>PowerPoint 演示文稿</vt:lpstr>
      <vt:lpstr>PowerPoint 演示文稿</vt:lpstr>
      <vt:lpstr>PowerPoint 演示文稿</vt:lpstr>
      <vt:lpstr>PowerPoint 演示文稿</vt:lpstr>
      <vt:lpstr>4.BPEL业务流程创建过程</vt:lpstr>
      <vt:lpstr>4.BPEL业务流程创建过程</vt:lpstr>
      <vt:lpstr>4.BPEL业务流程创建过程</vt:lpstr>
      <vt:lpstr>4.BPEL业务流程创建过程</vt:lpstr>
      <vt:lpstr>参考文献</vt:lpstr>
      <vt:lpstr>谢谢！</vt:lpstr>
    </vt:vector>
  </TitlesOfParts>
  <Company>USTB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Metamorphic Testing for Web Service: Framework and a Case Study</dc:title>
  <dc:creator>WangGuan</dc:creator>
  <cp:lastModifiedBy>a41255065@163.com</cp:lastModifiedBy>
  <cp:revision>1767</cp:revision>
  <dcterms:created xsi:type="dcterms:W3CDTF">2011-06-21T05:28:24Z</dcterms:created>
  <dcterms:modified xsi:type="dcterms:W3CDTF">2017-05-08T13:33:57Z</dcterms:modified>
</cp:coreProperties>
</file>