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wZCE1ALq/LMToZaFHSVt+VLr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FFC35D-15CA-42DA-942C-393101EC0F9D}">
  <a:tblStyle styleId="{B7FFC35D-15CA-42DA-942C-393101EC0F9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-1" l="13224" r="13222" t="0"/>
          <a:stretch/>
        </p:blipFill>
        <p:spPr>
          <a:xfrm>
            <a:off x="16" y="10"/>
            <a:ext cx="755688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type="ctrTitle"/>
          </p:nvPr>
        </p:nvSpPr>
        <p:spPr>
          <a:xfrm>
            <a:off x="8047939" y="640080"/>
            <a:ext cx="3659246" cy="285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</a:rPr>
              <a:t>Data Mining Approach to Predict  Campaign Result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047939" y="3812136"/>
            <a:ext cx="3659246" cy="724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With Bank Marketing Dataset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743040" y="5712903"/>
            <a:ext cx="4348676" cy="93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Calibri"/>
              <a:buNone/>
            </a:pPr>
            <a:r>
              <a:rPr lang="en-US" sz="172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Chunyi Bi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215545" y="236433"/>
            <a:ext cx="11780711" cy="6340536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15545" y="236433"/>
            <a:ext cx="9143059" cy="64633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Background (1/3) : Bank TeleMarketing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149286" y="4335422"/>
            <a:ext cx="4850099" cy="2034424"/>
          </a:xfrm>
          <a:prstGeom prst="roundRect">
            <a:avLst>
              <a:gd fmla="val 16667" name="adj"/>
            </a:avLst>
          </a:prstGeom>
          <a:solidFill>
            <a:srgbClr val="BFBFBF">
              <a:alpha val="7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Portuguese retail bank uses marketing selling campaigns to enhance business. The bank uses call center to contact target customers and encourage them to subscribe a certain product.</a:t>
            </a:r>
            <a:endParaRPr/>
          </a:p>
        </p:txBody>
      </p:sp>
      <p:pic>
        <p:nvPicPr>
          <p:cNvPr descr="图片包含 游戏机&#10;&#10;描述已自动生成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44" y="1321904"/>
            <a:ext cx="6614160" cy="3765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3"/>
          <p:cNvGrpSpPr/>
          <p:nvPr/>
        </p:nvGrpSpPr>
        <p:grpSpPr>
          <a:xfrm>
            <a:off x="7818595" y="2426877"/>
            <a:ext cx="2242361" cy="3559804"/>
            <a:chOff x="553867" y="2092"/>
            <a:chExt cx="2242361" cy="3559804"/>
          </a:xfrm>
        </p:grpSpPr>
        <p:sp>
          <p:nvSpPr>
            <p:cNvPr id="116" name="Google Shape;116;p3"/>
            <p:cNvSpPr/>
            <p:nvPr/>
          </p:nvSpPr>
          <p:spPr>
            <a:xfrm>
              <a:off x="553867" y="2092"/>
              <a:ext cx="2213048" cy="821493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577928" y="26153"/>
              <a:ext cx="2164926" cy="773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 Center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5400000">
              <a:off x="1515260" y="919427"/>
              <a:ext cx="290260" cy="3395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1558525" y="944072"/>
              <a:ext cx="203730" cy="203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3867" y="1371248"/>
              <a:ext cx="2213048" cy="821493"/>
            </a:xfrm>
            <a:prstGeom prst="roundRect">
              <a:avLst>
                <a:gd fmla="val 10000" name="adj"/>
              </a:avLst>
            </a:prstGeom>
            <a:solidFill>
              <a:srgbClr val="C85B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577928" y="1395309"/>
              <a:ext cx="2164926" cy="773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Target Customer</a:t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5363200">
              <a:off x="1522492" y="2288582"/>
              <a:ext cx="290277" cy="3395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 rot="-36800">
              <a:off x="1565299" y="2313221"/>
              <a:ext cx="203730" cy="203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53867" y="2740403"/>
              <a:ext cx="2242361" cy="821493"/>
            </a:xfrm>
            <a:prstGeom prst="roundRect">
              <a:avLst>
                <a:gd fmla="val 10000" name="adj"/>
              </a:avLst>
            </a:prstGeom>
            <a:solidFill>
              <a:srgbClr val="FE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577928" y="2764464"/>
              <a:ext cx="2194239" cy="773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Subscribe?</a:t>
              </a:r>
              <a:endParaRPr/>
            </a:p>
          </p:txBody>
        </p:sp>
      </p:grpSp>
      <p:sp>
        <p:nvSpPr>
          <p:cNvPr id="126" name="Google Shape;126;p3"/>
          <p:cNvSpPr/>
          <p:nvPr/>
        </p:nvSpPr>
        <p:spPr>
          <a:xfrm>
            <a:off x="7067227" y="1689315"/>
            <a:ext cx="3828081" cy="4680531"/>
          </a:xfrm>
          <a:prstGeom prst="rect">
            <a:avLst/>
          </a:prstGeom>
          <a:noFill/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7067227" y="1482192"/>
            <a:ext cx="1797804" cy="561523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Campaigns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215545" y="236433"/>
            <a:ext cx="11780711" cy="6340536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914922" y="2394734"/>
            <a:ext cx="10473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data mining approaches to predict the success of telemarketing calls for selling long-term deposits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215545" y="236433"/>
            <a:ext cx="9143059" cy="64633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Background (2/3) : Project Goal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855289" y="1858279"/>
            <a:ext cx="10356053" cy="1093642"/>
          </a:xfrm>
          <a:prstGeom prst="rect">
            <a:avLst/>
          </a:prstGeom>
          <a:noFill/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855288" y="1651155"/>
            <a:ext cx="3716713" cy="561523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 Goal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858599" y="3750033"/>
            <a:ext cx="10356053" cy="2104119"/>
          </a:xfrm>
          <a:prstGeom prst="rect">
            <a:avLst/>
          </a:prstGeom>
          <a:noFill/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858598" y="3542910"/>
            <a:ext cx="3713399" cy="561523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Could we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53157" y="4277484"/>
            <a:ext cx="102581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the bank to develop deeper understanding of the target customers and establish customer profile?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effectiveness of the bank's telemarketing campaign?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>
            <a:off x="215545" y="236433"/>
            <a:ext cx="11780711" cy="6340536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4"/>
          <p:cNvGraphicFramePr/>
          <p:nvPr/>
        </p:nvGraphicFramePr>
        <p:xfrm>
          <a:off x="1408114" y="1637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{B7FFC35D-15CA-42DA-942C-393101EC0F9D}</a:tableStyleId>
              </a:tblPr>
              <a:tblGrid>
                <a:gridCol w="1702050"/>
                <a:gridCol w="707925"/>
                <a:gridCol w="1086675"/>
                <a:gridCol w="4346850"/>
                <a:gridCol w="1532250"/>
              </a:tblGrid>
              <a:tr h="27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 and DESCRIPTION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</a:tr>
              <a:tr h="274400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Client data</a:t>
                      </a:r>
                      <a:endParaRPr/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the customer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job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marital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marital status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 level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credit in default?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housing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housing loan?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personal loan?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most recent Contact Data</a:t>
                      </a:r>
                      <a:endParaRPr/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communication type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contact month of year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day_or_week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contact day of week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duration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contact duration, in seconds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Campaign Data</a:t>
                      </a:r>
                      <a:endParaRPr/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campaign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contacts performed during this campaign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pdays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days that passed by the most recent contact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contacts performed before this campaign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16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poutcome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 of the previous marketing campaign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and Eco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16-20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emp.var.rate, cons.price.idx, cons.conf.idx, euribor3m, nr.employed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  <a:tr h="27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Output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the client subscribed a term deposit?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/>
                    </a:p>
                  </a:txBody>
                  <a:tcPr marT="6350" marB="0" marR="6350" marL="635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4"/>
          <p:cNvSpPr/>
          <p:nvPr/>
        </p:nvSpPr>
        <p:spPr>
          <a:xfrm>
            <a:off x="215545" y="236433"/>
            <a:ext cx="9143059" cy="64633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Background (3/3) : DATASET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1328671" y="936882"/>
            <a:ext cx="100416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is collected from 2008 to 2013, containing customer related data and campaign related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Attributes,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41,188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instances, and no missing value.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215545" y="236433"/>
            <a:ext cx="11780711" cy="6340536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15545" y="236433"/>
            <a:ext cx="9590928" cy="646331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48" y="1148098"/>
            <a:ext cx="6246725" cy="41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975" y="1628862"/>
            <a:ext cx="5666150" cy="43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9725" y="1953875"/>
            <a:ext cx="5688780" cy="43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8126" y="2393126"/>
            <a:ext cx="7283374" cy="36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6244" y="1351750"/>
            <a:ext cx="6440006" cy="41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/>
          <p:nvPr/>
        </p:nvSpPr>
        <p:spPr>
          <a:xfrm>
            <a:off x="215545" y="236433"/>
            <a:ext cx="11780711" cy="6340536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215545" y="236433"/>
            <a:ext cx="4533737" cy="646331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Model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692725" y="1308425"/>
            <a:ext cx="6851400" cy="5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duplicated rows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transformation (one-hot encoding, label encoding)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 upsampling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matrix: AUC score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model: Logistic 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Tuning: Logistic Regression/ KNN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8367075" y="669850"/>
            <a:ext cx="2057400" cy="788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</a:t>
            </a:r>
            <a:endParaRPr b="1"/>
          </a:p>
        </p:txBody>
      </p:sp>
      <p:sp>
        <p:nvSpPr>
          <p:cNvPr id="174" name="Google Shape;174;p13"/>
          <p:cNvSpPr/>
          <p:nvPr/>
        </p:nvSpPr>
        <p:spPr>
          <a:xfrm>
            <a:off x="8367075" y="1705875"/>
            <a:ext cx="2057400" cy="56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Preprocessing</a:t>
            </a:r>
            <a:endParaRPr b="1"/>
          </a:p>
        </p:txBody>
      </p:sp>
      <p:sp>
        <p:nvSpPr>
          <p:cNvPr id="175" name="Google Shape;175;p13"/>
          <p:cNvSpPr/>
          <p:nvPr/>
        </p:nvSpPr>
        <p:spPr>
          <a:xfrm>
            <a:off x="9995725" y="2519000"/>
            <a:ext cx="1270800" cy="7887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Training</a:t>
            </a:r>
            <a:endParaRPr b="1"/>
          </a:p>
        </p:txBody>
      </p:sp>
      <p:sp>
        <p:nvSpPr>
          <p:cNvPr id="176" name="Google Shape;176;p13"/>
          <p:cNvSpPr/>
          <p:nvPr/>
        </p:nvSpPr>
        <p:spPr>
          <a:xfrm>
            <a:off x="9995725" y="3390900"/>
            <a:ext cx="1270800" cy="7887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Validation</a:t>
            </a:r>
            <a:endParaRPr b="1"/>
          </a:p>
        </p:txBody>
      </p:sp>
      <p:sp>
        <p:nvSpPr>
          <p:cNvPr id="177" name="Google Shape;177;p13"/>
          <p:cNvSpPr/>
          <p:nvPr/>
        </p:nvSpPr>
        <p:spPr>
          <a:xfrm>
            <a:off x="9995725" y="4284325"/>
            <a:ext cx="1270800" cy="7887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Testing</a:t>
            </a:r>
            <a:endParaRPr b="1"/>
          </a:p>
        </p:txBody>
      </p:sp>
      <p:sp>
        <p:nvSpPr>
          <p:cNvPr id="178" name="Google Shape;178;p13"/>
          <p:cNvSpPr/>
          <p:nvPr/>
        </p:nvSpPr>
        <p:spPr>
          <a:xfrm>
            <a:off x="8134525" y="2641150"/>
            <a:ext cx="12708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EDA</a:t>
            </a:r>
            <a:endParaRPr b="1"/>
          </a:p>
        </p:txBody>
      </p:sp>
      <p:sp>
        <p:nvSpPr>
          <p:cNvPr id="179" name="Google Shape;179;p13"/>
          <p:cNvSpPr/>
          <p:nvPr/>
        </p:nvSpPr>
        <p:spPr>
          <a:xfrm>
            <a:off x="9918625" y="5553050"/>
            <a:ext cx="14250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 Construction</a:t>
            </a:r>
            <a:endParaRPr b="1"/>
          </a:p>
        </p:txBody>
      </p:sp>
      <p:sp>
        <p:nvSpPr>
          <p:cNvPr id="180" name="Google Shape;180;p13"/>
          <p:cNvSpPr/>
          <p:nvPr/>
        </p:nvSpPr>
        <p:spPr>
          <a:xfrm>
            <a:off x="7732500" y="5467325"/>
            <a:ext cx="17046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Implementation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Evaluation</a:t>
            </a:r>
            <a:endParaRPr b="1"/>
          </a:p>
        </p:txBody>
      </p:sp>
      <p:sp>
        <p:nvSpPr>
          <p:cNvPr id="181" name="Google Shape;181;p13"/>
          <p:cNvSpPr/>
          <p:nvPr/>
        </p:nvSpPr>
        <p:spPr>
          <a:xfrm>
            <a:off x="7975975" y="3676025"/>
            <a:ext cx="15879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Data-driven Insights</a:t>
            </a:r>
            <a:endParaRPr b="1"/>
          </a:p>
        </p:txBody>
      </p:sp>
      <p:sp>
        <p:nvSpPr>
          <p:cNvPr id="182" name="Google Shape;182;p13"/>
          <p:cNvSpPr/>
          <p:nvPr/>
        </p:nvSpPr>
        <p:spPr>
          <a:xfrm>
            <a:off x="9264325" y="1492800"/>
            <a:ext cx="4014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9918625" y="2318225"/>
            <a:ext cx="4014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8569225" y="2318225"/>
            <a:ext cx="4014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10430425" y="5206538"/>
            <a:ext cx="4014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8569225" y="3397563"/>
            <a:ext cx="4014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flipH="1" rot="5541338">
            <a:off x="9477271" y="5769840"/>
            <a:ext cx="401439" cy="2128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/>
          <p:nvPr/>
        </p:nvSpPr>
        <p:spPr>
          <a:xfrm>
            <a:off x="215545" y="236433"/>
            <a:ext cx="11780711" cy="6340536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15545" y="236433"/>
            <a:ext cx="4533737" cy="646331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Managerial Conclusions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29590" y="2290377"/>
            <a:ext cx="10823075" cy="4021384"/>
          </a:xfrm>
          <a:prstGeom prst="rect">
            <a:avLst/>
          </a:prstGeom>
          <a:noFill/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956472" y="2915122"/>
            <a:ext cx="1025818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bank should target the youngest and the oldest group, instead of middle-aged group.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bank should target the students and retired customer group.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bank should initiate campaign during spring and fall.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bank should pay attention to the social and economic indicators.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827464" y="1366496"/>
            <a:ext cx="10725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Propose data mining approaches to predict the success of telemarketing calls for selling long-term deposits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729591" y="1241107"/>
            <a:ext cx="10823075" cy="646331"/>
          </a:xfrm>
          <a:prstGeom prst="rect">
            <a:avLst/>
          </a:prstGeom>
          <a:noFill/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729590" y="2290376"/>
            <a:ext cx="3713399" cy="561523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</p:txBody>
      </p:sp>
      <p:pic>
        <p:nvPicPr>
          <p:cNvPr descr="图片包含 游戏机&#10;&#10;描述已自动生成" id="201" name="Google Shape;2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9545" y="546239"/>
            <a:ext cx="2358645" cy="193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type="ctrTitle"/>
          </p:nvPr>
        </p:nvSpPr>
        <p:spPr>
          <a:xfrm>
            <a:off x="2241804" y="2345857"/>
            <a:ext cx="7708392" cy="1617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/>
              <a:t>THANK YOU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2019-11-27T15:15:00Z</dcterms:created>
  <dc:creator>chunyibi@163.com</dc:creator>
</cp:coreProperties>
</file>