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30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682D-0D46-584C-AF32-37813C92A7F0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1ABC-C5BF-D243-825D-F75487E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9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682D-0D46-584C-AF32-37813C92A7F0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1ABC-C5BF-D243-825D-F75487E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1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682D-0D46-584C-AF32-37813C92A7F0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1ABC-C5BF-D243-825D-F75487E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0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682D-0D46-584C-AF32-37813C92A7F0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1ABC-C5BF-D243-825D-F75487E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8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682D-0D46-584C-AF32-37813C92A7F0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1ABC-C5BF-D243-825D-F75487E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682D-0D46-584C-AF32-37813C92A7F0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1ABC-C5BF-D243-825D-F75487E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8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682D-0D46-584C-AF32-37813C92A7F0}" type="datetimeFigureOut">
              <a:rPr lang="en-US" smtClean="0"/>
              <a:t>4/14/18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1ABC-C5BF-D243-825D-F75487E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8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682D-0D46-584C-AF32-37813C92A7F0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1ABC-C5BF-D243-825D-F75487E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6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682D-0D46-584C-AF32-37813C92A7F0}" type="datetimeFigureOut">
              <a:rPr lang="en-US" smtClean="0"/>
              <a:t>4/14/18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1ABC-C5BF-D243-825D-F75487E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41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682D-0D46-584C-AF32-37813C92A7F0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1ABC-C5BF-D243-825D-F75487E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6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682D-0D46-584C-AF32-37813C92A7F0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1ABC-C5BF-D243-825D-F75487E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7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3682D-0D46-584C-AF32-37813C92A7F0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A1ABC-C5BF-D243-825D-F75487E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5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cnr.berkeley.edu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cnr.berkeley.ed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89586" cy="1143000"/>
          </a:xfrm>
        </p:spPr>
        <p:txBody>
          <a:bodyPr>
            <a:noAutofit/>
          </a:bodyPr>
          <a:lstStyle/>
          <a:p>
            <a:r>
              <a:rPr lang="en-US" sz="3000" dirty="0" err="1" smtClean="0">
                <a:latin typeface="Arial"/>
                <a:cs typeface="Arial"/>
              </a:rPr>
              <a:t>xMWAS</a:t>
            </a:r>
            <a:r>
              <a:rPr lang="en-US" sz="3000" dirty="0" smtClean="0">
                <a:latin typeface="Arial"/>
                <a:cs typeface="Arial"/>
              </a:rPr>
              <a:t> installation</a:t>
            </a:r>
            <a:br>
              <a:rPr lang="en-US" sz="3000" dirty="0" smtClean="0">
                <a:latin typeface="Arial"/>
                <a:cs typeface="Arial"/>
              </a:rPr>
            </a:br>
            <a:r>
              <a:rPr lang="en-US" sz="3000" dirty="0" smtClean="0">
                <a:latin typeface="Arial"/>
                <a:cs typeface="Arial"/>
              </a:rPr>
              <a:t> instructions for Windows</a:t>
            </a:r>
            <a:endParaRPr lang="en-US" sz="3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36" y="1600200"/>
            <a:ext cx="8404564" cy="4525963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smtClean="0">
                <a:latin typeface="Arial"/>
                <a:cs typeface="Arial"/>
              </a:rPr>
              <a:t>Install R: </a:t>
            </a:r>
            <a:r>
              <a:rPr lang="en-US" sz="2600" dirty="0" smtClean="0">
                <a:latin typeface="Arial"/>
                <a:cs typeface="Arial"/>
                <a:hlinkClick r:id="rId2"/>
              </a:rPr>
              <a:t>https://cran.cnr.berkeley.edu/</a:t>
            </a:r>
            <a:endParaRPr lang="en-US" sz="2600" dirty="0" smtClean="0">
              <a:latin typeface="Arial"/>
              <a:cs typeface="Arial"/>
            </a:endParaRPr>
          </a:p>
          <a:p>
            <a:r>
              <a:rPr lang="en-US" sz="2600" dirty="0" smtClean="0">
                <a:latin typeface="Arial"/>
                <a:cs typeface="Arial"/>
              </a:rPr>
              <a:t>Install R dependencies</a:t>
            </a:r>
          </a:p>
          <a:p>
            <a:pPr lvl="1"/>
            <a:r>
              <a:rPr lang="en-US" sz="2600" dirty="0" smtClean="0">
                <a:latin typeface="Arial"/>
                <a:cs typeface="Arial"/>
              </a:rPr>
              <a:t>R command for installation:</a:t>
            </a:r>
          </a:p>
          <a:p>
            <a:pPr marL="457200" lvl="1" indent="0">
              <a:buNone/>
            </a:pPr>
            <a:r>
              <a:rPr lang="en-US" sz="2100" b="1" dirty="0" smtClean="0">
                <a:solidFill>
                  <a:srgbClr val="008000"/>
                </a:solidFill>
              </a:rPr>
              <a:t>source</a:t>
            </a:r>
            <a:r>
              <a:rPr lang="en-US" sz="2100" b="1" dirty="0">
                <a:solidFill>
                  <a:srgbClr val="008000"/>
                </a:solidFill>
              </a:rPr>
              <a:t>("https://</a:t>
            </a:r>
            <a:r>
              <a:rPr lang="en-US" sz="2100" b="1" dirty="0" err="1">
                <a:solidFill>
                  <a:srgbClr val="008000"/>
                </a:solidFill>
              </a:rPr>
              <a:t>bioconductor.org</a:t>
            </a:r>
            <a:r>
              <a:rPr lang="en-US" sz="2100" b="1" dirty="0">
                <a:solidFill>
                  <a:srgbClr val="008000"/>
                </a:solidFill>
              </a:rPr>
              <a:t>/</a:t>
            </a:r>
            <a:r>
              <a:rPr lang="en-US" sz="2100" b="1" dirty="0" err="1">
                <a:solidFill>
                  <a:srgbClr val="008000"/>
                </a:solidFill>
              </a:rPr>
              <a:t>biocLite.R</a:t>
            </a:r>
            <a:r>
              <a:rPr lang="en-US" sz="2100" b="1" dirty="0">
                <a:solidFill>
                  <a:srgbClr val="008000"/>
                </a:solidFill>
              </a:rPr>
              <a:t>"</a:t>
            </a:r>
            <a:r>
              <a:rPr lang="en-US" sz="2100" b="1" dirty="0" smtClean="0">
                <a:solidFill>
                  <a:srgbClr val="008000"/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en-US" sz="2100" b="1" dirty="0" err="1">
                <a:solidFill>
                  <a:srgbClr val="008000"/>
                </a:solidFill>
              </a:rPr>
              <a:t>biocLite</a:t>
            </a:r>
            <a:r>
              <a:rPr lang="en-US" sz="2100" b="1" dirty="0">
                <a:solidFill>
                  <a:srgbClr val="008000"/>
                </a:solidFill>
              </a:rPr>
              <a:t>(c("GO.</a:t>
            </a:r>
            <a:r>
              <a:rPr lang="en-US" sz="2100" b="1" dirty="0" err="1">
                <a:solidFill>
                  <a:srgbClr val="008000"/>
                </a:solidFill>
              </a:rPr>
              <a:t>db</a:t>
            </a:r>
            <a:r>
              <a:rPr lang="en-US" sz="2100" b="1" dirty="0">
                <a:solidFill>
                  <a:srgbClr val="008000"/>
                </a:solidFill>
              </a:rPr>
              <a:t>","graph","RBGL","impute","</a:t>
            </a:r>
            <a:r>
              <a:rPr lang="en-US" sz="2100" b="1" dirty="0" err="1">
                <a:solidFill>
                  <a:srgbClr val="008000"/>
                </a:solidFill>
              </a:rPr>
              <a:t>preprocessCore</a:t>
            </a:r>
            <a:r>
              <a:rPr lang="en-US" sz="2100" b="1" dirty="0">
                <a:solidFill>
                  <a:srgbClr val="008000"/>
                </a:solidFill>
              </a:rPr>
              <a:t>"),dependencies=TRUE)</a:t>
            </a:r>
            <a:r>
              <a:rPr lang="en-US" sz="2100" b="1" dirty="0" smtClean="0">
                <a:solidFill>
                  <a:srgbClr val="00800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sz="2100" b="1" dirty="0" err="1">
                <a:solidFill>
                  <a:srgbClr val="008000"/>
                </a:solidFill>
              </a:rPr>
              <a:t>install.packages</a:t>
            </a:r>
            <a:r>
              <a:rPr lang="en-US" sz="2100" b="1" dirty="0">
                <a:solidFill>
                  <a:srgbClr val="008000"/>
                </a:solidFill>
              </a:rPr>
              <a:t>(c("devtools","WGCNA","mixOmics","snow","igraph","plyr","plsgenomics"),dependencies=</a:t>
            </a:r>
            <a:r>
              <a:rPr lang="en-US" sz="2100" b="1" dirty="0" err="1">
                <a:solidFill>
                  <a:srgbClr val="008000"/>
                </a:solidFill>
              </a:rPr>
              <a:t>TRUE,type</a:t>
            </a:r>
            <a:r>
              <a:rPr lang="en-US" sz="2100" b="1" dirty="0">
                <a:solidFill>
                  <a:srgbClr val="008000"/>
                </a:solidFill>
              </a:rPr>
              <a:t>="</a:t>
            </a:r>
            <a:r>
              <a:rPr lang="en-US" sz="2100" b="1" dirty="0" smtClean="0">
                <a:solidFill>
                  <a:srgbClr val="008000"/>
                </a:solidFill>
              </a:rPr>
              <a:t>binary</a:t>
            </a:r>
            <a:r>
              <a:rPr lang="en-US" sz="2100" b="1" dirty="0">
                <a:solidFill>
                  <a:srgbClr val="008000"/>
                </a:solidFill>
              </a:rPr>
              <a:t>"</a:t>
            </a:r>
            <a:r>
              <a:rPr lang="en-US" sz="2100" b="1" dirty="0" smtClean="0">
                <a:solidFill>
                  <a:srgbClr val="008000"/>
                </a:solidFill>
              </a:rPr>
              <a:t>, </a:t>
            </a:r>
            <a:r>
              <a:rPr lang="en-US" sz="2100" b="1" dirty="0">
                <a:solidFill>
                  <a:srgbClr val="008000"/>
                </a:solidFill>
              </a:rPr>
              <a:t>repos="http://</a:t>
            </a:r>
            <a:r>
              <a:rPr lang="en-US" sz="2100" b="1" dirty="0" err="1">
                <a:solidFill>
                  <a:srgbClr val="008000"/>
                </a:solidFill>
              </a:rPr>
              <a:t>cran.r-project.org</a:t>
            </a:r>
            <a:r>
              <a:rPr lang="en-US" sz="2100" b="1" dirty="0">
                <a:solidFill>
                  <a:srgbClr val="008000"/>
                </a:solidFill>
              </a:rPr>
              <a:t>")</a:t>
            </a:r>
            <a:endParaRPr lang="en-US" sz="2100" b="1" dirty="0" smtClean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endParaRPr lang="en-US" sz="2100" b="1" dirty="0" smtClean="0">
              <a:solidFill>
                <a:srgbClr val="008000"/>
              </a:solidFill>
            </a:endParaRPr>
          </a:p>
          <a:p>
            <a:r>
              <a:rPr lang="en-US" sz="2600" dirty="0" smtClean="0">
                <a:latin typeface="Arial"/>
                <a:cs typeface="Arial"/>
              </a:rPr>
              <a:t>Install R package </a:t>
            </a:r>
            <a:r>
              <a:rPr lang="en-US" sz="2600" dirty="0" err="1" smtClean="0">
                <a:latin typeface="Arial"/>
                <a:cs typeface="Arial"/>
              </a:rPr>
              <a:t>xMWAS</a:t>
            </a:r>
            <a:endParaRPr lang="en-US" sz="2600" dirty="0" smtClean="0">
              <a:latin typeface="Arial"/>
              <a:cs typeface="Arial"/>
            </a:endParaRPr>
          </a:p>
          <a:p>
            <a:pPr lvl="1"/>
            <a:r>
              <a:rPr lang="en-US" sz="2600" dirty="0" smtClean="0">
                <a:latin typeface="Arial"/>
                <a:cs typeface="Arial"/>
              </a:rPr>
              <a:t> R command for installation:</a:t>
            </a:r>
          </a:p>
          <a:p>
            <a:pPr marL="457200" lvl="1" indent="0">
              <a:buNone/>
            </a:pPr>
            <a:r>
              <a:rPr lang="en-US" sz="2100" b="1" dirty="0" smtClean="0">
                <a:solidFill>
                  <a:srgbClr val="008000"/>
                </a:solidFill>
                <a:latin typeface="Arial"/>
                <a:cs typeface="Arial"/>
              </a:rPr>
              <a:t>library(</a:t>
            </a:r>
            <a:r>
              <a:rPr lang="en-US" sz="2100" b="1" dirty="0" err="1" smtClean="0">
                <a:solidFill>
                  <a:srgbClr val="008000"/>
                </a:solidFill>
                <a:latin typeface="Arial"/>
                <a:cs typeface="Arial"/>
              </a:rPr>
              <a:t>devtools</a:t>
            </a:r>
            <a:r>
              <a:rPr lang="en-US" sz="2100" b="1" dirty="0" smtClean="0">
                <a:solidFill>
                  <a:srgbClr val="008000"/>
                </a:solidFill>
                <a:latin typeface="Arial"/>
                <a:cs typeface="Arial"/>
              </a:rPr>
              <a:t>); </a:t>
            </a:r>
            <a:r>
              <a:rPr lang="en-US" sz="2100" b="1" dirty="0" err="1" smtClean="0">
                <a:solidFill>
                  <a:srgbClr val="008000"/>
                </a:solidFill>
                <a:latin typeface="Arial"/>
                <a:cs typeface="Arial"/>
              </a:rPr>
              <a:t>install_github</a:t>
            </a:r>
            <a:r>
              <a:rPr lang="en-US" sz="2100" b="1" dirty="0" smtClean="0">
                <a:solidFill>
                  <a:srgbClr val="008000"/>
                </a:solidFill>
                <a:latin typeface="Arial"/>
                <a:cs typeface="Arial"/>
              </a:rPr>
              <a:t>("kuppal2/</a:t>
            </a:r>
            <a:r>
              <a:rPr lang="en-US" sz="2100" b="1" dirty="0" err="1" smtClean="0">
                <a:solidFill>
                  <a:srgbClr val="008000"/>
                </a:solidFill>
                <a:latin typeface="Arial"/>
                <a:cs typeface="Arial"/>
              </a:rPr>
              <a:t>xMWAS</a:t>
            </a:r>
            <a:r>
              <a:rPr lang="en-US" sz="2100" b="1" dirty="0" smtClean="0">
                <a:solidFill>
                  <a:srgbClr val="008000"/>
                </a:solidFill>
                <a:latin typeface="Arial"/>
                <a:cs typeface="Arial"/>
              </a:rPr>
              <a:t>")</a:t>
            </a:r>
          </a:p>
          <a:p>
            <a:pPr marL="457200" lvl="1" indent="0">
              <a:buNone/>
            </a:pPr>
            <a:endParaRPr lang="en-US" sz="1900" b="1" dirty="0" smtClean="0">
              <a:latin typeface="Arial"/>
              <a:cs typeface="Arial"/>
            </a:endParaRPr>
          </a:p>
          <a:p>
            <a:r>
              <a:rPr lang="en-US" sz="3000" dirty="0" smtClean="0">
                <a:latin typeface="Arial"/>
                <a:cs typeface="Arial"/>
              </a:rPr>
              <a:t>Test installation:</a:t>
            </a:r>
          </a:p>
          <a:p>
            <a:pPr lvl="1"/>
            <a:r>
              <a:rPr lang="en-US" sz="2600" dirty="0" smtClean="0">
                <a:latin typeface="Arial"/>
                <a:cs typeface="Arial"/>
              </a:rPr>
              <a:t>R command for loading the package:</a:t>
            </a:r>
          </a:p>
          <a:p>
            <a:pPr marL="457200" lvl="1" indent="0">
              <a:buNone/>
            </a:pPr>
            <a:r>
              <a:rPr lang="en-US" sz="2600" dirty="0" smtClean="0">
                <a:latin typeface="Arial"/>
                <a:cs typeface="Arial"/>
              </a:rPr>
              <a:t>	</a:t>
            </a:r>
            <a:r>
              <a:rPr lang="en-US" sz="1900" b="1" dirty="0" smtClean="0">
                <a:solidFill>
                  <a:srgbClr val="008000"/>
                </a:solidFill>
                <a:latin typeface="Arial"/>
                <a:cs typeface="Arial"/>
              </a:rPr>
              <a:t>library(</a:t>
            </a:r>
            <a:r>
              <a:rPr lang="en-US" sz="1900" b="1" dirty="0" err="1" smtClean="0">
                <a:solidFill>
                  <a:srgbClr val="008000"/>
                </a:solidFill>
                <a:latin typeface="Arial"/>
                <a:cs typeface="Arial"/>
              </a:rPr>
              <a:t>xMWAS</a:t>
            </a:r>
            <a:r>
              <a:rPr lang="en-US" sz="1900" b="1" dirty="0" smtClean="0">
                <a:solidFill>
                  <a:srgbClr val="008000"/>
                </a:solidFill>
                <a:latin typeface="Arial"/>
                <a:cs typeface="Arial"/>
              </a:rPr>
              <a:t>)</a:t>
            </a:r>
          </a:p>
          <a:p>
            <a:pPr lvl="1"/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388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89586" cy="1143000"/>
          </a:xfrm>
        </p:spPr>
        <p:txBody>
          <a:bodyPr>
            <a:noAutofit/>
          </a:bodyPr>
          <a:lstStyle/>
          <a:p>
            <a:r>
              <a:rPr lang="en-US" sz="3000" dirty="0" err="1" smtClean="0">
                <a:latin typeface="Arial"/>
                <a:cs typeface="Arial"/>
              </a:rPr>
              <a:t>xMWAS</a:t>
            </a:r>
            <a:r>
              <a:rPr lang="en-US" sz="3000" dirty="0" smtClean="0">
                <a:latin typeface="Arial"/>
                <a:cs typeface="Arial"/>
              </a:rPr>
              <a:t> installation</a:t>
            </a:r>
            <a:br>
              <a:rPr lang="en-US" sz="3000" dirty="0" smtClean="0">
                <a:latin typeface="Arial"/>
                <a:cs typeface="Arial"/>
              </a:rPr>
            </a:br>
            <a:r>
              <a:rPr lang="en-US" sz="3000" dirty="0" smtClean="0">
                <a:latin typeface="Arial"/>
                <a:cs typeface="Arial"/>
              </a:rPr>
              <a:t> instructions for Mac OS X</a:t>
            </a:r>
            <a:endParaRPr lang="en-US" sz="3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36" y="1600200"/>
            <a:ext cx="8404564" cy="4525963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smtClean="0">
                <a:latin typeface="Arial"/>
                <a:cs typeface="Arial"/>
              </a:rPr>
              <a:t>Install </a:t>
            </a:r>
            <a:r>
              <a:rPr lang="en-US" sz="2600" dirty="0" err="1" smtClean="0">
                <a:latin typeface="Arial"/>
                <a:cs typeface="Arial"/>
              </a:rPr>
              <a:t>Xquartz</a:t>
            </a:r>
            <a:r>
              <a:rPr lang="en-US" sz="2600" dirty="0">
                <a:latin typeface="Arial"/>
                <a:cs typeface="Arial"/>
              </a:rPr>
              <a:t>: https://</a:t>
            </a:r>
            <a:r>
              <a:rPr lang="en-US" sz="2600" dirty="0" err="1">
                <a:latin typeface="Arial"/>
                <a:cs typeface="Arial"/>
              </a:rPr>
              <a:t>www.xquartz.org</a:t>
            </a:r>
            <a:r>
              <a:rPr lang="en-US" sz="2600" dirty="0">
                <a:latin typeface="Arial"/>
                <a:cs typeface="Arial"/>
              </a:rPr>
              <a:t>/</a:t>
            </a:r>
          </a:p>
          <a:p>
            <a:r>
              <a:rPr lang="en-US" sz="2600" dirty="0" smtClean="0">
                <a:latin typeface="Arial"/>
                <a:cs typeface="Arial"/>
              </a:rPr>
              <a:t>Install R: </a:t>
            </a:r>
            <a:r>
              <a:rPr lang="en-US" sz="2600" dirty="0" smtClean="0">
                <a:latin typeface="Arial"/>
                <a:cs typeface="Arial"/>
                <a:hlinkClick r:id="rId2"/>
              </a:rPr>
              <a:t>https://cran.cnr.berkeley.edu/</a:t>
            </a:r>
            <a:endParaRPr lang="en-US" sz="2600" dirty="0" smtClean="0">
              <a:latin typeface="Arial"/>
              <a:cs typeface="Arial"/>
            </a:endParaRPr>
          </a:p>
          <a:p>
            <a:r>
              <a:rPr lang="en-US" sz="2600" dirty="0" smtClean="0">
                <a:latin typeface="Arial"/>
                <a:cs typeface="Arial"/>
              </a:rPr>
              <a:t>Install R dependencies</a:t>
            </a:r>
          </a:p>
          <a:p>
            <a:pPr lvl="1"/>
            <a:r>
              <a:rPr lang="en-US" sz="2600" dirty="0" smtClean="0">
                <a:latin typeface="Arial"/>
                <a:cs typeface="Arial"/>
              </a:rPr>
              <a:t>R command for installation:</a:t>
            </a:r>
          </a:p>
          <a:p>
            <a:pPr marL="457200" lvl="1" indent="0">
              <a:buNone/>
            </a:pPr>
            <a:r>
              <a:rPr lang="en-US" sz="2100" b="1" dirty="0" smtClean="0">
                <a:solidFill>
                  <a:srgbClr val="008000"/>
                </a:solidFill>
              </a:rPr>
              <a:t>source</a:t>
            </a:r>
            <a:r>
              <a:rPr lang="en-US" sz="2100" b="1" dirty="0">
                <a:solidFill>
                  <a:srgbClr val="008000"/>
                </a:solidFill>
              </a:rPr>
              <a:t>("https://</a:t>
            </a:r>
            <a:r>
              <a:rPr lang="en-US" sz="2100" b="1" dirty="0" err="1">
                <a:solidFill>
                  <a:srgbClr val="008000"/>
                </a:solidFill>
              </a:rPr>
              <a:t>bioconductor.org</a:t>
            </a:r>
            <a:r>
              <a:rPr lang="en-US" sz="2100" b="1" dirty="0">
                <a:solidFill>
                  <a:srgbClr val="008000"/>
                </a:solidFill>
              </a:rPr>
              <a:t>/</a:t>
            </a:r>
            <a:r>
              <a:rPr lang="en-US" sz="2100" b="1" dirty="0" err="1">
                <a:solidFill>
                  <a:srgbClr val="008000"/>
                </a:solidFill>
              </a:rPr>
              <a:t>biocLite.R</a:t>
            </a:r>
            <a:r>
              <a:rPr lang="en-US" sz="2100" b="1" dirty="0">
                <a:solidFill>
                  <a:srgbClr val="008000"/>
                </a:solidFill>
              </a:rPr>
              <a:t>"</a:t>
            </a:r>
            <a:r>
              <a:rPr lang="en-US" sz="2100" b="1" dirty="0" smtClean="0">
                <a:solidFill>
                  <a:srgbClr val="008000"/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en-US" sz="2100" b="1" dirty="0" err="1">
                <a:solidFill>
                  <a:srgbClr val="008000"/>
                </a:solidFill>
              </a:rPr>
              <a:t>biocLite</a:t>
            </a:r>
            <a:r>
              <a:rPr lang="en-US" sz="2100" b="1" dirty="0">
                <a:solidFill>
                  <a:srgbClr val="008000"/>
                </a:solidFill>
              </a:rPr>
              <a:t>(c("GO.</a:t>
            </a:r>
            <a:r>
              <a:rPr lang="en-US" sz="2100" b="1" dirty="0" err="1">
                <a:solidFill>
                  <a:srgbClr val="008000"/>
                </a:solidFill>
              </a:rPr>
              <a:t>db</a:t>
            </a:r>
            <a:r>
              <a:rPr lang="en-US" sz="2100" b="1" dirty="0">
                <a:solidFill>
                  <a:srgbClr val="008000"/>
                </a:solidFill>
              </a:rPr>
              <a:t>","graph","RBGL","impute","</a:t>
            </a:r>
            <a:r>
              <a:rPr lang="en-US" sz="2100" b="1" dirty="0" err="1">
                <a:solidFill>
                  <a:srgbClr val="008000"/>
                </a:solidFill>
              </a:rPr>
              <a:t>preprocessCore</a:t>
            </a:r>
            <a:r>
              <a:rPr lang="en-US" sz="2100" b="1" dirty="0">
                <a:solidFill>
                  <a:srgbClr val="008000"/>
                </a:solidFill>
              </a:rPr>
              <a:t>"),dependencies=TRUE)</a:t>
            </a:r>
            <a:r>
              <a:rPr lang="en-US" sz="2100" b="1" dirty="0" smtClean="0">
                <a:solidFill>
                  <a:srgbClr val="00800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sz="2100" b="1" dirty="0" err="1">
                <a:solidFill>
                  <a:srgbClr val="008000"/>
                </a:solidFill>
              </a:rPr>
              <a:t>install.packages</a:t>
            </a:r>
            <a:r>
              <a:rPr lang="en-US" sz="2100" b="1" dirty="0">
                <a:solidFill>
                  <a:srgbClr val="008000"/>
                </a:solidFill>
              </a:rPr>
              <a:t>(c("devtools","WGCNA","mixOmics","snow","igraph","plyr","plsgenomics"),dependencies=</a:t>
            </a:r>
            <a:r>
              <a:rPr lang="en-US" sz="2100" b="1" dirty="0" err="1">
                <a:solidFill>
                  <a:srgbClr val="008000"/>
                </a:solidFill>
              </a:rPr>
              <a:t>TRUE,type</a:t>
            </a:r>
            <a:r>
              <a:rPr lang="en-US" sz="2100" b="1" dirty="0" smtClean="0">
                <a:solidFill>
                  <a:srgbClr val="008000"/>
                </a:solidFill>
              </a:rPr>
              <a:t>=</a:t>
            </a:r>
            <a:r>
              <a:rPr lang="en-US" sz="2100" b="1" dirty="0">
                <a:solidFill>
                  <a:srgbClr val="008000"/>
                </a:solidFill>
              </a:rPr>
              <a:t>"</a:t>
            </a:r>
            <a:r>
              <a:rPr lang="en-US" sz="2100" b="1" dirty="0" smtClean="0">
                <a:solidFill>
                  <a:srgbClr val="008000"/>
                </a:solidFill>
              </a:rPr>
              <a:t>source"</a:t>
            </a:r>
            <a:r>
              <a:rPr lang="en-US" sz="2100" b="1" dirty="0">
                <a:solidFill>
                  <a:srgbClr val="008000"/>
                </a:solidFill>
              </a:rPr>
              <a:t>, repos="http://</a:t>
            </a:r>
            <a:r>
              <a:rPr lang="en-US" sz="2100" b="1" dirty="0" err="1">
                <a:solidFill>
                  <a:srgbClr val="008000"/>
                </a:solidFill>
              </a:rPr>
              <a:t>cran.r-project.org</a:t>
            </a:r>
            <a:r>
              <a:rPr lang="en-US" sz="2100" b="1" dirty="0">
                <a:solidFill>
                  <a:srgbClr val="008000"/>
                </a:solidFill>
              </a:rPr>
              <a:t>"</a:t>
            </a:r>
            <a:r>
              <a:rPr lang="en-US" sz="2100" b="1" dirty="0" smtClean="0">
                <a:solidFill>
                  <a:srgbClr val="008000"/>
                </a:solidFill>
              </a:rPr>
              <a:t>)</a:t>
            </a:r>
          </a:p>
          <a:p>
            <a:pPr marL="457200" lvl="1" indent="0">
              <a:buNone/>
            </a:pPr>
            <a:endParaRPr lang="en-US" sz="2100" b="1" dirty="0" smtClean="0">
              <a:solidFill>
                <a:srgbClr val="008000"/>
              </a:solidFill>
            </a:endParaRPr>
          </a:p>
          <a:p>
            <a:r>
              <a:rPr lang="en-US" sz="2600" dirty="0" smtClean="0">
                <a:latin typeface="Arial"/>
                <a:cs typeface="Arial"/>
              </a:rPr>
              <a:t>Install R package </a:t>
            </a:r>
            <a:r>
              <a:rPr lang="en-US" sz="2600" dirty="0" err="1" smtClean="0">
                <a:latin typeface="Arial"/>
                <a:cs typeface="Arial"/>
              </a:rPr>
              <a:t>xMWAS</a:t>
            </a:r>
            <a:endParaRPr lang="en-US" sz="2600" dirty="0" smtClean="0">
              <a:latin typeface="Arial"/>
              <a:cs typeface="Arial"/>
            </a:endParaRPr>
          </a:p>
          <a:p>
            <a:pPr lvl="1"/>
            <a:r>
              <a:rPr lang="en-US" sz="2600" dirty="0" smtClean="0">
                <a:latin typeface="Arial"/>
                <a:cs typeface="Arial"/>
              </a:rPr>
              <a:t> R command for installation:</a:t>
            </a:r>
          </a:p>
          <a:p>
            <a:pPr marL="457200" lvl="1" indent="0">
              <a:buNone/>
            </a:pPr>
            <a:r>
              <a:rPr lang="en-US" sz="2100" b="1" dirty="0" smtClean="0">
                <a:solidFill>
                  <a:srgbClr val="008000"/>
                </a:solidFill>
                <a:latin typeface="Arial"/>
                <a:cs typeface="Arial"/>
              </a:rPr>
              <a:t>library(</a:t>
            </a:r>
            <a:r>
              <a:rPr lang="en-US" sz="2100" b="1" dirty="0" err="1" smtClean="0">
                <a:solidFill>
                  <a:srgbClr val="008000"/>
                </a:solidFill>
                <a:latin typeface="Arial"/>
                <a:cs typeface="Arial"/>
              </a:rPr>
              <a:t>devtools</a:t>
            </a:r>
            <a:r>
              <a:rPr lang="en-US" sz="2100" b="1" dirty="0" smtClean="0">
                <a:solidFill>
                  <a:srgbClr val="008000"/>
                </a:solidFill>
                <a:latin typeface="Arial"/>
                <a:cs typeface="Arial"/>
              </a:rPr>
              <a:t>); </a:t>
            </a:r>
            <a:r>
              <a:rPr lang="en-US" sz="2100" b="1" dirty="0" err="1" smtClean="0">
                <a:solidFill>
                  <a:srgbClr val="008000"/>
                </a:solidFill>
                <a:latin typeface="Arial"/>
                <a:cs typeface="Arial"/>
              </a:rPr>
              <a:t>install_github</a:t>
            </a:r>
            <a:r>
              <a:rPr lang="en-US" sz="2100" b="1" dirty="0" smtClean="0">
                <a:solidFill>
                  <a:srgbClr val="008000"/>
                </a:solidFill>
                <a:latin typeface="Arial"/>
                <a:cs typeface="Arial"/>
              </a:rPr>
              <a:t>("kuppal2/</a:t>
            </a:r>
            <a:r>
              <a:rPr lang="en-US" sz="2100" b="1" dirty="0" err="1" smtClean="0">
                <a:solidFill>
                  <a:srgbClr val="008000"/>
                </a:solidFill>
                <a:latin typeface="Arial"/>
                <a:cs typeface="Arial"/>
              </a:rPr>
              <a:t>xMWAS</a:t>
            </a:r>
            <a:r>
              <a:rPr lang="en-US" sz="2100" b="1" dirty="0" smtClean="0">
                <a:solidFill>
                  <a:srgbClr val="008000"/>
                </a:solidFill>
                <a:latin typeface="Arial"/>
                <a:cs typeface="Arial"/>
              </a:rPr>
              <a:t>")</a:t>
            </a:r>
          </a:p>
          <a:p>
            <a:pPr marL="457200" lvl="1" indent="0">
              <a:buNone/>
            </a:pPr>
            <a:endParaRPr lang="en-US" sz="1900" b="1" dirty="0" smtClean="0">
              <a:latin typeface="Arial"/>
              <a:cs typeface="Arial"/>
            </a:endParaRPr>
          </a:p>
          <a:p>
            <a:r>
              <a:rPr lang="en-US" sz="3000" dirty="0" smtClean="0">
                <a:latin typeface="Arial"/>
                <a:cs typeface="Arial"/>
              </a:rPr>
              <a:t>Test installation:</a:t>
            </a:r>
          </a:p>
          <a:p>
            <a:pPr lvl="1"/>
            <a:r>
              <a:rPr lang="en-US" sz="2600" dirty="0" smtClean="0">
                <a:latin typeface="Arial"/>
                <a:cs typeface="Arial"/>
              </a:rPr>
              <a:t>R command for loading the package:</a:t>
            </a:r>
            <a:r>
              <a:rPr lang="en-US" sz="2600" dirty="0">
                <a:latin typeface="Arial"/>
                <a:cs typeface="Arial"/>
              </a:rPr>
              <a:t> </a:t>
            </a:r>
            <a:r>
              <a:rPr lang="en-US" sz="1900" b="1" dirty="0" smtClean="0">
                <a:solidFill>
                  <a:srgbClr val="008000"/>
                </a:solidFill>
                <a:latin typeface="Arial"/>
                <a:cs typeface="Arial"/>
              </a:rPr>
              <a:t>library(</a:t>
            </a:r>
            <a:r>
              <a:rPr lang="en-US" sz="1900" b="1" dirty="0" err="1" smtClean="0">
                <a:solidFill>
                  <a:srgbClr val="008000"/>
                </a:solidFill>
                <a:latin typeface="Arial"/>
                <a:cs typeface="Arial"/>
              </a:rPr>
              <a:t>xMWAS</a:t>
            </a:r>
            <a:r>
              <a:rPr lang="en-US" sz="1900" b="1" dirty="0" smtClean="0">
                <a:solidFill>
                  <a:srgbClr val="008000"/>
                </a:solidFill>
                <a:latin typeface="Arial"/>
                <a:cs typeface="Arial"/>
              </a:rPr>
              <a:t>)</a:t>
            </a:r>
          </a:p>
          <a:p>
            <a:pPr lvl="1"/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3883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313</Words>
  <Application>Microsoft Macintosh PowerPoint</Application>
  <PresentationFormat>On-screen Show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xMWAS installation  instructions for Windows</vt:lpstr>
      <vt:lpstr>xMWAS installation  instructions for Mac OS X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karan</dc:creator>
  <cp:keywords/>
  <dc:description/>
  <cp:lastModifiedBy>karan</cp:lastModifiedBy>
  <cp:revision>30</cp:revision>
  <dcterms:created xsi:type="dcterms:W3CDTF">2018-03-19T15:36:14Z</dcterms:created>
  <dcterms:modified xsi:type="dcterms:W3CDTF">2018-04-14T15:51:49Z</dcterms:modified>
  <cp:category/>
</cp:coreProperties>
</file>