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5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7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8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9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0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1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2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13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4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5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16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7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18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9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20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21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22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23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24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25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26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28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9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30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31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3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3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3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3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37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38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39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40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41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42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43.xml" ContentType="application/vnd.openxmlformats-officedocument.presentationml.notesSlide+xml"/>
  <Override PartName="/ppt/theme/themeOverride1.xml" ContentType="application/vnd.openxmlformats-officedocument.themeOverr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80" r:id="rId2"/>
    <p:sldId id="351" r:id="rId3"/>
    <p:sldId id="289" r:id="rId4"/>
    <p:sldId id="290" r:id="rId5"/>
    <p:sldId id="291" r:id="rId6"/>
    <p:sldId id="292" r:id="rId7"/>
    <p:sldId id="294" r:id="rId8"/>
    <p:sldId id="296" r:id="rId9"/>
    <p:sldId id="295" r:id="rId10"/>
    <p:sldId id="297" r:id="rId11"/>
    <p:sldId id="282" r:id="rId12"/>
    <p:sldId id="283" r:id="rId13"/>
    <p:sldId id="285" r:id="rId14"/>
    <p:sldId id="286" r:id="rId15"/>
    <p:sldId id="308" r:id="rId16"/>
    <p:sldId id="309" r:id="rId17"/>
    <p:sldId id="310" r:id="rId18"/>
    <p:sldId id="352" r:id="rId19"/>
    <p:sldId id="284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9" r:id="rId28"/>
    <p:sldId id="330" r:id="rId29"/>
    <p:sldId id="355" r:id="rId30"/>
    <p:sldId id="331" r:id="rId31"/>
    <p:sldId id="354" r:id="rId32"/>
    <p:sldId id="357" r:id="rId33"/>
    <p:sldId id="334" r:id="rId34"/>
    <p:sldId id="335" r:id="rId35"/>
    <p:sldId id="336" r:id="rId36"/>
    <p:sldId id="337" r:id="rId37"/>
    <p:sldId id="338" r:id="rId38"/>
    <p:sldId id="339" r:id="rId39"/>
    <p:sldId id="319" r:id="rId40"/>
    <p:sldId id="320" r:id="rId41"/>
    <p:sldId id="321" r:id="rId42"/>
    <p:sldId id="322" r:id="rId43"/>
    <p:sldId id="323" r:id="rId44"/>
    <p:sldId id="341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FF"/>
    <a:srgbClr val="08027E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7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10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21D011-EC35-498F-ADE3-3197FF1A64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03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3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14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5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image" Target="../media/image3.jpe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10" Type="http://schemas.openxmlformats.org/officeDocument/2006/relationships/image" Target="../media/image3.jpeg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image" Target="../media/image3.jpeg"/><Relationship Id="rId4" Type="http://schemas.openxmlformats.org/officeDocument/2006/relationships/tags" Target="../tags/tag117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3.jpe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1.jpeg"/><Relationship Id="rId4" Type="http://schemas.openxmlformats.org/officeDocument/2006/relationships/tags" Target="../tags/tag17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.jpeg"/><Relationship Id="rId5" Type="http://schemas.openxmlformats.org/officeDocument/2006/relationships/tags" Target="../tags/tag3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1.jpe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.jpeg"/><Relationship Id="rId5" Type="http://schemas.openxmlformats.org/officeDocument/2006/relationships/tags" Target="../tags/tag6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../media/image1.jpeg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503200" y="2447730"/>
            <a:ext cx="7185600" cy="1198800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7200" b="0" spc="600" baseline="0">
                <a:solidFill>
                  <a:schemeClr val="accent1"/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031400" y="3819541"/>
            <a:ext cx="4129200" cy="50260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197100" y="2447730"/>
            <a:ext cx="7797800" cy="11988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3917764" y="3819541"/>
            <a:ext cx="4356472" cy="3175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2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8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159000" y="2601738"/>
            <a:ext cx="7874000" cy="107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400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031400" y="3819541"/>
            <a:ext cx="4129200" cy="5310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1400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9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11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1"/>
            </p:custDataLst>
          </p:nvPr>
        </p:nvSpPr>
        <p:spPr>
          <a:xfrm>
            <a:off x="2" y="0"/>
            <a:ext cx="7073321" cy="68580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" y="0"/>
            <a:ext cx="6141567" cy="68580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246743" y="243785"/>
            <a:ext cx="11698515" cy="6370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834743" y="660944"/>
            <a:ext cx="5687376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9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8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3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hemeOverride" Target="../theme/themeOverride1.xml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  <a:endParaRPr lang="en-US" altLang="zh-CN" b="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65523" y="1309370"/>
            <a:ext cx="9866306" cy="42995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需求分析方法——5W1H8C（挖掘客户的问题，实现客户的价值！）</a:t>
            </a:r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5W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When、Where、Who、What、Why。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1H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How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Constraint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，包括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性能（Performance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成本（Cost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时间（Time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可靠性（Reliability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安全性（Security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合规性（Compliance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技术性（Technology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兼容性（Compatibility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8C</a:t>
            </a:r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可靠性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概念：系统长时间正确运行的能力。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银行、证券等业务系统对宕机时间的约束较高。</a:t>
            </a:r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安全性</a:t>
            </a:r>
          </a:p>
          <a:p>
            <a:pPr lvl="2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概念：信息安全的保护能力。涉及金钱、隐私等时要求较高。</a:t>
            </a:r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合规性</a:t>
            </a:r>
          </a:p>
          <a:p>
            <a:pPr lvl="2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概念：满足各种行业标准、法律法规、规范等。</a:t>
            </a:r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技术性</a:t>
            </a:r>
          </a:p>
          <a:p>
            <a:pPr lvl="2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概念：客户对系统的实现所采用的技术约束。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需求分析方法——5W1H8C</a:t>
            </a:r>
          </a:p>
          <a:p>
            <a:pPr lvl="1">
              <a:buFont typeface="Wingdings" panose="05000000000000000000" charset="0"/>
              <a:buChar char="u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8C</a:t>
            </a:r>
          </a:p>
          <a:p>
            <a:pPr lvl="2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</a:t>
            </a:r>
          </a:p>
          <a:p>
            <a:pPr lvl="3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概念：与已有系统的兼容能力。</a:t>
            </a:r>
          </a:p>
          <a:p>
            <a:pPr lvl="1"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功能属性：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5W+1H</a:t>
            </a:r>
          </a:p>
          <a:p>
            <a:pPr lvl="1"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质量属性：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8C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需求描述方法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用例法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用例模版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用例名称：需求的名称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场景：用例发生的环境，即Who、Where、When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用例描述：What和How，即用户的输出是什么，该如何做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用例价值：用例对于客户的价值，即Why 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约束和限制：8C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需求描述方法（用例法）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案例：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正常处理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用例名称：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买单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场景：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：顾客、收银员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：商店的收银台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：营业时间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u"/>
            </a:pPr>
            <a:r>
              <a:rPr lang="zh-CN" altLang="en-US" dirty="0"/>
              <a:t>案例</a:t>
            </a:r>
            <a:r>
              <a:rPr lang="en-US" altLang="zh-CN" dirty="0"/>
              <a:t>POS</a:t>
            </a:r>
            <a:r>
              <a:rPr lang="zh-CN" altLang="en-US" dirty="0"/>
              <a:t>机</a:t>
            </a:r>
            <a:r>
              <a:rPr lang="en-US" altLang="zh-CN" dirty="0"/>
              <a:t>--</a:t>
            </a:r>
            <a:r>
              <a:rPr lang="zh-CN" altLang="en-US" dirty="0"/>
              <a:t>正常处理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用例描述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1.顾客携带选择好的商品到收银台。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2.收银员逐一扫描商品条形码，系统根据条形码查询商品信息。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3.扫描完毕，系统显示商品总额，收银员告诉顾客商品总额。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4.顾客将钱交给收银员。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5.收银员清点钱数，输入收到的款额，系统给出找零的数目。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6.收银员将找零的钱还给顾客，并打印小票。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7.买单完成，顾客携带商品和小票离开。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用例价值：顾客买完单以后，就可以携带商品离开，商店也将获得收入。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/>
          <a:lstStyle/>
          <a:p>
            <a:pPr>
              <a:buFont typeface="Wingdings" panose="05000000000000000000" charset="0"/>
              <a:buChar char="u"/>
            </a:pPr>
            <a:r>
              <a:rPr lang="zh-CN" altLang="en-US" dirty="0"/>
              <a:t>案例</a:t>
            </a:r>
            <a:r>
              <a:rPr lang="en-US" altLang="zh-CN" dirty="0"/>
              <a:t>POS</a:t>
            </a:r>
            <a:r>
              <a:rPr lang="zh-CN" altLang="en-US" dirty="0"/>
              <a:t>机</a:t>
            </a:r>
            <a:r>
              <a:rPr lang="en-US" altLang="zh-CN" dirty="0"/>
              <a:t>--</a:t>
            </a:r>
            <a:r>
              <a:rPr lang="zh-CN" altLang="en-US" dirty="0"/>
              <a:t>正常处理</a:t>
            </a:r>
          </a:p>
          <a:p>
            <a:pPr marL="685800" lvl="1" indent="-22860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约束和限制</a:t>
            </a:r>
          </a:p>
          <a:p>
            <a:pPr lvl="2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合规性：POS机必须符合国家标准</a:t>
            </a:r>
          </a:p>
          <a:p>
            <a:pPr lvl="2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技术性：键盘和屏幕使用中文，因为收银员都是中国人。</a:t>
            </a:r>
          </a:p>
          <a:p>
            <a:pPr lvl="2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安全性：一次买单数额不能超过999999RMB</a:t>
            </a:r>
          </a:p>
          <a:p>
            <a:pPr lvl="2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可靠性：POS机要非常稳定，至少一天内不要出现故障。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253713"/>
            <a:ext cx="9626600" cy="429958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u"/>
            </a:pPr>
            <a:r>
              <a:rPr lang="zh-CN" altLang="en-US" sz="1200" dirty="0"/>
              <a:t>案例：</a:t>
            </a:r>
            <a:r>
              <a:rPr lang="en-US" altLang="zh-CN" sz="1200" dirty="0"/>
              <a:t>POS</a:t>
            </a:r>
            <a:r>
              <a:rPr lang="zh-CN" altLang="en-US" sz="1200" dirty="0"/>
              <a:t>机</a:t>
            </a:r>
            <a:r>
              <a:rPr lang="en-US" altLang="zh-CN" sz="1200" dirty="0"/>
              <a:t>--</a:t>
            </a:r>
            <a:r>
              <a:rPr lang="zh-CN" altLang="en-US" sz="1200" dirty="0"/>
              <a:t>异常处理（指的是流程的异常情况，而非系统的异常情况。）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用例描述</a:t>
            </a:r>
          </a:p>
          <a:p>
            <a:pPr marL="914400" lvl="2" indent="0">
              <a:buNone/>
            </a:pPr>
            <a:r>
              <a:rPr lang="zh-CN" altLang="en-US" sz="1000" dirty="0">
                <a:solidFill>
                  <a:schemeClr val="tx1"/>
                </a:solidFill>
              </a:rPr>
              <a:t>1.顾客携带选择好的商品到收银台。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tx1"/>
                </a:solidFill>
              </a:rPr>
              <a:t>2.收银员逐一扫描商品条形码，系统根据条形码查询商品信息。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000" dirty="0">
                <a:solidFill>
                  <a:srgbClr val="0000FF"/>
                </a:solidFill>
              </a:rPr>
              <a:t>2.1扫描仪坏了，必须支持手工输入条形码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000" dirty="0">
                <a:solidFill>
                  <a:srgbClr val="0000FF"/>
                </a:solidFill>
              </a:rPr>
              <a:t>2.2商品的条形码无法扫描，必须支持手工输入条形码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000" dirty="0">
                <a:solidFill>
                  <a:srgbClr val="0000FF"/>
                </a:solidFill>
              </a:rPr>
              <a:t>2.3条形码能够扫描，但查询不到信息，需要收银员和顾客沟通，放弃购买此商品。</a:t>
            </a:r>
          </a:p>
          <a:p>
            <a:pPr marL="914400" lvl="2" indent="0">
              <a:buNone/>
            </a:pPr>
            <a:r>
              <a:rPr lang="zh-CN" altLang="en-US" sz="1000" dirty="0">
                <a:solidFill>
                  <a:schemeClr val="tx1"/>
                </a:solidFill>
              </a:rPr>
              <a:t>3.扫描完毕，系统显示商品总额，收银员告诉顾客商品总额。</a:t>
            </a:r>
          </a:p>
          <a:p>
            <a:pPr lvl="2"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tx1"/>
                </a:solidFill>
              </a:rPr>
              <a:t>4.顾客将钱交给收银员。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lvl="2">
              <a:buFont typeface="Wingdings" panose="05000000000000000000" charset="0"/>
              <a:buNone/>
            </a:pPr>
            <a:r>
              <a:rPr lang="zh-CN" altLang="en-US" sz="1000" dirty="0">
                <a:solidFill>
                  <a:srgbClr val="0000FF"/>
                </a:solidFill>
              </a:rPr>
              <a:t>4.1顾客的钱不够，顾客和收银员沟通，删除某商品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000" dirty="0">
                <a:solidFill>
                  <a:srgbClr val="0000FF"/>
                </a:solidFill>
              </a:rPr>
              <a:t>4.2顾客的钱不够，顾客和收银员沟通，删除某类商品中一个或几个（例如买了5包烟，去掉2包）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4.3</a:t>
            </a:r>
            <a:r>
              <a:rPr lang="zh-CN" altLang="en-US" sz="1000" dirty="0">
                <a:solidFill>
                  <a:srgbClr val="0000FF"/>
                </a:solidFill>
              </a:rPr>
              <a:t>顾客觉得某个商品价格太高，要求删除某商品。</a:t>
            </a:r>
          </a:p>
          <a:p>
            <a:pPr marL="914400" lvl="2" indent="0">
              <a:buNone/>
            </a:pPr>
            <a:r>
              <a:rPr lang="zh-CN" altLang="en-US" sz="1000" dirty="0">
                <a:solidFill>
                  <a:schemeClr val="tx1"/>
                </a:solidFill>
              </a:rPr>
              <a:t>5.收银员清点钱数，输入收到的款额，系统给出找零的数目。</a:t>
            </a:r>
          </a:p>
          <a:p>
            <a:pPr marL="914400" lvl="2" indent="0">
              <a:buNone/>
            </a:pPr>
            <a:r>
              <a:rPr lang="zh-CN" altLang="en-US" sz="1000" dirty="0">
                <a:solidFill>
                  <a:schemeClr val="tx1"/>
                </a:solidFill>
              </a:rPr>
              <a:t>6.收银员将找零的钱还给顾客，并打印小票。</a:t>
            </a:r>
          </a:p>
          <a:p>
            <a:pPr marL="914400" lvl="2" indent="0">
              <a:buNone/>
            </a:pPr>
            <a:r>
              <a:rPr lang="zh-CN" altLang="en-US" sz="1000" dirty="0">
                <a:solidFill>
                  <a:schemeClr val="tx1"/>
                </a:solidFill>
              </a:rPr>
              <a:t>7.买单完成，顾客携带商品和小票离开。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95183" y="1309370"/>
            <a:ext cx="5246591" cy="429958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案例：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替代处理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用例描述</a:t>
            </a:r>
          </a:p>
          <a:p>
            <a:pPr marL="914400" lvl="2" indent="0"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1.顾客携带选择好的商品到收银台。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2.收银员逐一扫描商品条形码，系统根据条形码查询商品信息。</a:t>
            </a:r>
            <a:endParaRPr lang="en-US" altLang="zh-CN" sz="1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2.1扫描仪坏了，必须支持手工输入条形码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2.2商品的条形码无法扫描，必须支持手工输入条形码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2.3条形码能够扫描，但查询不到信息，需要收银员和顾客沟通，放弃购买此商品。</a:t>
            </a:r>
          </a:p>
          <a:p>
            <a:pPr marL="914400" lvl="2" indent="0"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3.扫描完毕，系统显示商品总额，收银员告诉顾客商品总额。</a:t>
            </a:r>
          </a:p>
          <a:p>
            <a:pPr lvl="2">
              <a:buFont typeface="Wingdings" panose="05000000000000000000" charset="0"/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4.顾客将钱交给收银员。</a:t>
            </a:r>
            <a:endParaRPr lang="en-US" altLang="zh-CN" sz="1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4.1顾客的钱不够，顾客和收银员沟通，删除某商品</a:t>
            </a: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4.2顾客的钱不够，顾客和收银员沟通，删除某类商品中一个或几个（例如买了5包烟，去掉2包）</a:t>
            </a:r>
          </a:p>
          <a:p>
            <a:pPr lvl="2">
              <a:buNone/>
            </a:pPr>
            <a:r>
              <a:rPr lang="en-US" altLang="zh-CN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顾客觉得某个商品价格太高，要求删除某商品。</a:t>
            </a:r>
            <a:endParaRPr lang="en-US" altLang="zh-CN" sz="1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ACF67B7-E3EE-786C-63A1-BD9795FB9C0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81528" y="1892413"/>
            <a:ext cx="4754882" cy="4336746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4-A：顾客使用信用卡支付。</a:t>
            </a:r>
          </a:p>
          <a:p>
            <a:pPr marL="914400" lvl="2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4-A.1：</a:t>
            </a:r>
            <a:r>
              <a:rPr lang="zh-CN" altLang="en-US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信用卡支付流程</a:t>
            </a:r>
            <a:endParaRPr lang="en-US" altLang="zh-CN" sz="1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4-B：顾客使用购物卡支付。</a:t>
            </a:r>
          </a:p>
          <a:p>
            <a:pPr marL="914400" lvl="2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4-B.1：</a:t>
            </a:r>
            <a:r>
              <a:rPr lang="zh-CN" altLang="en-US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购物卡支付流程</a:t>
            </a:r>
            <a:endParaRPr lang="en-US" altLang="zh-CN" sz="1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4-C：顾客使用会员卡积分支付</a:t>
            </a:r>
            <a:r>
              <a:rPr lang="zh-CN" altLang="en-US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4-C.1：</a:t>
            </a:r>
            <a:r>
              <a:rPr lang="zh-CN" altLang="en-US" sz="1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会员卡卡支付流程</a:t>
            </a:r>
          </a:p>
          <a:p>
            <a:pPr marL="914400" lvl="2" indent="0"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5.收银员清点钱数，输入收到的款额，系统给出找零的数目。</a:t>
            </a:r>
          </a:p>
          <a:p>
            <a:pPr marL="914400" lvl="2" indent="0"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6.收银员将找零的钱还给顾客，并打印小票。</a:t>
            </a:r>
          </a:p>
          <a:p>
            <a:pPr marL="914400" lvl="2" indent="0">
              <a:buNone/>
            </a:pP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7.买单完成，顾客携带商品和小票离开。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需求描述方法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用例图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UML中的用例图用于描述系统、子系统或者类相关的呈现给外部用户的行为。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用例图不是用例的可视化描述。</a:t>
            </a:r>
          </a:p>
          <a:p>
            <a:pPr lvl="2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它不能用于分析需求。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需求描述方法</a:t>
            </a:r>
          </a:p>
          <a:p>
            <a:pPr marL="685800" lvl="1" indent="-2286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用例关键分支的可视化（何为关键？仁者见仁、智者见智 你认为关键就关键）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系统顺序图</a:t>
            </a:r>
          </a:p>
          <a:p>
            <a:pPr lvl="3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不是UML的标准图形。</a:t>
            </a:r>
          </a:p>
          <a:p>
            <a:pPr lvl="3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图中只包含：系统以及与系统交互的对象。</a:t>
            </a:r>
          </a:p>
          <a:p>
            <a:pPr lvl="3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画图时整个系统被当作一个黑盒，不涉及系统的分解。</a:t>
            </a:r>
          </a:p>
          <a:p>
            <a:pPr lvl="3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画图时要突出“系统”的特征，因此在描述用例分支时，需要做以下处理</a:t>
            </a:r>
          </a:p>
          <a:p>
            <a:pPr marL="2171700" lvl="4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删除与系统无关的步骤。比如：人工步骤。顾客携带选择好的商品到收银台。</a:t>
            </a:r>
          </a:p>
          <a:p>
            <a:pPr marL="2171700" lvl="4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将业务语言转换为系统语言。比如：“顾客携带选择好的商品到收银台。》“交易开始”。</a:t>
            </a:r>
          </a:p>
          <a:p>
            <a:pPr lvl="3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作用：描述用例的某个分支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  <a:endParaRPr lang="en-US" altLang="zh-CN" b="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69386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需求分析方法——5W1H8C</a:t>
            </a:r>
          </a:p>
          <a:p>
            <a:pPr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5W（需求产生的环境）：When、Where、Who、What、Why</a:t>
            </a: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分析⽅方法：知识、经验</a:t>
            </a: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</a:p>
          <a:p>
            <a:pPr lvl="3">
              <a:lnSpc>
                <a:spcPct val="13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季节信息：春、夏、秋、冬</a:t>
            </a:r>
          </a:p>
          <a:p>
            <a:pPr lvl="3">
              <a:lnSpc>
                <a:spcPct val="13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日期信息：节日、假日</a:t>
            </a:r>
          </a:p>
          <a:p>
            <a:pPr lvl="3">
              <a:lnSpc>
                <a:spcPct val="13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作息时间：白天、晚上、凌晨、早晨、上午、下午、晚上、深夜</a:t>
            </a:r>
          </a:p>
          <a:p>
            <a:pPr lvl="2"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：做一个数据倒换的工具，要求非常智能，最好是一键式操作。为什么？因为数据倒换在凌晨2～4点进行，此时操作人员最困，思维最迟钝，如果数据倒换工具需要七七四十九大步，九九八十一小步，只用一步出错就全部重来，那么谁敢操作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2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/>
              <a:t>关键分支的可视化</a:t>
            </a:r>
          </a:p>
        </p:txBody>
      </p:sp>
      <p:pic>
        <p:nvPicPr>
          <p:cNvPr id="2" name="图片 1" descr="202207221000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600" y="315595"/>
            <a:ext cx="2790825" cy="6286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领域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概述：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需求分析和面向对象没有直接关系，在需求分析阶段是不区分面向对象还是面向过程的。从领域模型开始，就开始了面向对象的分析和设计过程。领域模型是完成从需求分析到面向对象设计的一座桥梁。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概念：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对领域内的概念类或现实世界中对象的可视化表示，又称概念模型、领域对象模型、分析对象模型。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专注于分析问题领域本身，发掘重要的业务领域概念，并建立业务领域概念之间的关系。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（简而言之，对需求所涉及领域的一个建模，更通俗的讲法是业务模型）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发掘重要的业务领域概念。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建立业务领域概念之间的关系。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建模的方法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找名词：从用例中找名词。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加属性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连关系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领域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85962" y="1229716"/>
            <a:ext cx="4866168" cy="530824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用例名称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买单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Who：顾客、收银员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Where：商店的收银台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When：营业时间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用例描述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1.顾客携带选择好的商品到收银台；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2.收银员逐一扫描商品条形码，系统根据条形码查询商品信息；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2.1扫描仪坏了，必须支持手工输入条形码；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2.2商品的条形码无法扫描，必须支持手工输入条形码；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2.3条形码能够扫描，但查询不到信息，需要收银员和顾客沟通，放弃购买此商品。</a:t>
            </a:r>
          </a:p>
          <a:p>
            <a:pPr marL="68760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3.扫描完毕，系统显示商品总额，收银员告诉顾客商品总额；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4.顾客将钱交给收银员；</a:t>
            </a:r>
          </a:p>
          <a:p>
            <a:pPr marL="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4.1顾客的钱不够，顾客和收银员沟通，删除某商品；</a:t>
            </a:r>
          </a:p>
          <a:p>
            <a:pPr marL="68760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4.2顾客的钱不够，顾客和收银员沟通，删除</a:t>
            </a: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某类商    品中的一个或几个（例如买了5包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烟</a:t>
            </a: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，去掉2包）</a:t>
            </a:r>
            <a:endParaRPr lang="en-US" altLang="zh-CN" sz="1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lvl="2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DC608F95-C294-D9AF-AB0F-527B9DC6E3C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73579" y="1309370"/>
            <a:ext cx="5165946" cy="484494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4.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顾客觉得某个商品价格太高，要求删除某商品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4-A：顾客使用信用卡支付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4-A.1信用卡支付流程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4-B：顾客使用购物卡支付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4-B.1 购物卡支付流程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4-C：顾客使用会员卡积分支付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4-C.1 会员卡支付流程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5.收银员清点钱数，输入收到的款额，系统给出找零的数目；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6.收银员将找零的钱还给顾客，并打印小票；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7.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交易完成，顾客携带商品和小票离开。</a:t>
            </a:r>
          </a:p>
          <a:p>
            <a:pPr lvl="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用例价值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顾客买完单以后，就可以携带商品离开了，而商店也将得到收入。</a:t>
            </a:r>
          </a:p>
          <a:p>
            <a:pPr lvl="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约束和限制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POS机必须符合国标；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键盘和屏幕使用中文，因为收银员都是中国人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一次买单数额不能超过99999RMB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POS机要非常稳定，至少一天内不要出现故障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领域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59765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/>
              <a:t>找名词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名词列表：商店、顾客、收银员、收银台、商品、扫描仪、钱、5包烟、信用卡、会员卡、购物卡、小票、</a:t>
            </a:r>
            <a:r>
              <a:rPr lang="zh-CN" altLang="en-US" dirty="0"/>
              <a:t>交易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、键盘、屏幕、中文、</a:t>
            </a:r>
            <a:r>
              <a:rPr lang="zh-CN" altLang="en-US" dirty="0"/>
              <a:t>中国人、条形码（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个名词）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提炼：删除非领域概念或领域</a:t>
            </a:r>
            <a:r>
              <a:rPr lang="zh-CN" altLang="en-US" dirty="0"/>
              <a:t>概念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的属性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删除“商店”、“收银台”：与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系统没有关系；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    删除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“5包烟”：仅是用例中举例用的一个实力，是一个具体的“商品”；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删除“中文”： “中文”是“键盘”和“屏幕”的属性，并不是一个独立的领域概念；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删除“中国人”： “中国人”只是“收银员”的一个属性，并不是一个独立的领域概念；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删除“条形码”： “条形码”只是“商品”的一个属性，并不是一个独立的领域概念。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机领域概念：顾客、收银员、商品、扫描仪、钱、信用卡、会员卡、购物卡、小票、</a:t>
            </a:r>
            <a:r>
              <a:rPr lang="zh-CN" altLang="en-US" dirty="0"/>
              <a:t>交易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、键盘、屏幕</a:t>
            </a:r>
          </a:p>
          <a:p>
            <a:pPr lvl="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加属性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给领域概念寻找属性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经验很重要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领域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2700" y="1309370"/>
            <a:ext cx="9626600" cy="42995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28546999"/>
              </p:ext>
            </p:extLst>
          </p:nvPr>
        </p:nvGraphicFramePr>
        <p:xfrm>
          <a:off x="953135" y="1202055"/>
          <a:ext cx="10716260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顾客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/>
                        <a:t>对于</a:t>
                      </a:r>
                      <a:r>
                        <a:rPr lang="en-US" altLang="zh-CN" sz="1400"/>
                        <a:t>POS</a:t>
                      </a:r>
                      <a:r>
                        <a:rPr lang="zh-CN" altLang="en-US" sz="1400"/>
                        <a:t>机来说，并不需要识别顾客的相关信息，因此在领域模型中，顾客是没有属性的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收银员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国籍、编号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“国籍”由找名词步骤中的“中国人”提炼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商品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条形码、名称、价格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名称、价格在用例中没有体现（根据经验知识提取）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扫描仪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/>
                        <a:t>扫描仪是POS机的一个输入设备，POS机不需要识别扫描仪的相关信息，因此在领域模型中，扫描仪没有属性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钱（现金）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数量、币别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从领域分析的角度讲，“现金”更专业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信用卡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卡号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购物卡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卡号、余额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会员卡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会员号、积分、有效期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小票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交易信息、</a:t>
                      </a:r>
                      <a:r>
                        <a:rPr lang="en-US" altLang="zh-CN" sz="1400"/>
                        <a:t>POS</a:t>
                      </a:r>
                      <a:r>
                        <a:rPr lang="zh-CN" altLang="en-US" sz="1400"/>
                        <a:t>机信息、收银员信息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小票的属性在用例描述中没有体现（根据经验提取）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交易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商品列表、日期时间、总额、支付信息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/>
                        <a:t>这里的属性看起来和“小票”一样，是因为“小票”本质上是给客户的一个交易记录。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键盘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和扫描仪类似，POS机不需要识别键盘信息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屏幕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和扫描仪类似，POS机不需要识别屏幕信息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领域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/>
              <a:t>连关系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</a:t>
            </a:r>
          </a:p>
          <a:p>
            <a:pPr lvl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20220811204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560" y="2101850"/>
            <a:ext cx="9072880" cy="40398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领域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dirty="0"/>
              <a:t>说明</a:t>
            </a: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领域模型中只是领域的实体，不是软件类，不需要关注方法。 </a:t>
            </a: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领域建模无法关注用例中“约束”条件，需要在设计时补充。</a:t>
            </a: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面向过程不需要进行领域建模，面向过程分析的是工作流和数据结构。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93141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概述：领域类并不能指导我们进行编码工作，因为领域类只是从用例模型中提炼出来的反应业务领域的概念，并不是真正意义上的软件类。完成领域类到软件类的转换，是面向对象设计阶段的主要任务。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设计模型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静态模型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概念：关注系统的“静态”结构，描述系统包含的类，以及类的名称、职责、属性、方法，类与类之间的关系。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作用：指导类的声明，包括类名称、属性名、方法名。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动态模型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概念：关注系统的“动态”行为，描述类本身的一些动作或者状态变化，以及类之间如何配合以完成最终的业务功能。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作用：指导类的实现，每个方法内部的具体实现过程。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动态模型基于静态模型，描述对象之间如何配合、协作一起完成功能。注意：与面向过程的分析不同。它仍然是面向对象的。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66825" y="1252221"/>
            <a:ext cx="9934575" cy="41389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静态模型（类模型）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概述：是面向对象设计模型的核心，也面向对象设计阶段的主要输出，也是设计师们最能够发挥自己才能的地方。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设计的第一步就是弄清楚类从哪里来？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  <a:p>
            <a:pPr marL="457200" lvl="1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领域类映射。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照猫画虎</a:t>
            </a:r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从领域类来。软件类来自领域类，领域类来自用例，用例来自客户，环环相扣保证了软件类的正确性。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352425"/>
            <a:ext cx="9626600" cy="4446905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领域类</a:t>
            </a:r>
          </a:p>
          <a:p>
            <a:pPr lvl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20220811204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635" y="796607"/>
            <a:ext cx="9072880" cy="3337243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401931A-0FC7-6F6A-37DC-60D87921419A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044575" y="4019550"/>
            <a:ext cx="9626600" cy="2524126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类筛选</a:t>
            </a:r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照猫画虎不是全盘拷贝领域类。软件类是软件系统的概念，领域类是业务领域的概念， 因此并不是每个领域类最终都会体现在软件系统中。</a:t>
            </a:r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案例分析：领域类“顾客”不需要转换为软件类，因为顾客是POS机业务领域的一个重要参与者，但并不是POS机内部要实现的一个实体。领域类“屏幕”、“键盘”、“扫描仪”一般认为是POS机的硬件部分，不属于软件系统。</a:t>
            </a:r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分析结果：收银员、商品、交易、小票、信用卡、会员卡、现金、购物卡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6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261664"/>
            <a:ext cx="9626600" cy="44164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charset="0"/>
              <a:buChar char="u"/>
            </a:pPr>
            <a:r>
              <a:rPr lang="zh-CN" altLang="en-US" dirty="0"/>
              <a:t>需求分析方法——5W1H8C</a:t>
            </a:r>
          </a:p>
          <a:p>
            <a:pPr lvl="2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国家、地区：不同的国家和地区有不同的文化、风俗、制度等。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室内、室外、街道。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建筑物。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案例：一个垃圾桶，放在室内可能</a:t>
            </a:r>
            <a:r>
              <a:rPr lang="zh-CN" altLang="en-US" dirty="0"/>
              <a:t>要求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美观、小巧，而放在室外就可能</a:t>
            </a:r>
            <a:r>
              <a:rPr lang="zh-CN" altLang="en-US" dirty="0"/>
              <a:t>要求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防晒、防雨、防风。</a:t>
            </a:r>
          </a:p>
          <a:p>
            <a:pPr lvl="2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Who（参与者，不仅限于人）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投资者、管理者；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使用者、维护者；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监督者、评估者：例如政府机构、监管机构等。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其它系统</a:t>
            </a:r>
          </a:p>
          <a:p>
            <a:pPr lvl="3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案例：银行的ATM机的参与者：顾客（取款、存款）、银行维护人员（放钱）、质检机构（根据相关法律律对ATM进行检查）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名称映射</a:t>
            </a:r>
          </a:p>
          <a:p>
            <a:pPr marL="0" indent="0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把每一领域类都映射成一个软件类，名称可以保持一致。</a:t>
            </a:r>
          </a:p>
          <a:p>
            <a:pPr lvl="0"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属性映射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把领域类中的属性映射为软件类的属性。照搬即可。</a:t>
            </a:r>
          </a:p>
          <a:p>
            <a:pPr lvl="0"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提炼方法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从领域类找？领域类没有。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从用例模型中寻找。怎么找？找动词。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85962" y="1229716"/>
            <a:ext cx="4866168" cy="530824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案例分析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用例名称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买单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Who：顾客、收银员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Where：商店的收银台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When：营业时间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用例描述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1.顾客携带选择好的商品到收银台；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2.收银员逐一扫描商品条形码，系统根据条形码查询商品信息；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2.1扫描仪坏了，必须支持手工输入条形码；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2.2商品的条形码无法扫描，必须支持手工输入条形码；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2.3条形码能够扫描，但查询不到信息，需要收银员和顾客沟通，放弃购买此商品。</a:t>
            </a:r>
          </a:p>
          <a:p>
            <a:pPr marL="68760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3.扫描完毕，系统显示商品总额，收银员告诉顾客商品总额；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4.顾客将钱交给收银员；</a:t>
            </a:r>
          </a:p>
          <a:p>
            <a:pPr marL="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4.1顾客的钱不够，顾客和收银员沟通，删除某商品；</a:t>
            </a:r>
          </a:p>
          <a:p>
            <a:pPr marL="68760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4.2顾客的钱不够，顾客和收银员沟通，删除</a:t>
            </a: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某类商    品中的一个或几个（例如买了5包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烟</a:t>
            </a: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，去掉2包）</a:t>
            </a:r>
            <a:endParaRPr lang="en-US" altLang="zh-CN" sz="1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lvl="2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DC608F95-C294-D9AF-AB0F-527B9DC6E3C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73579" y="1309370"/>
            <a:ext cx="5165946" cy="484494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4.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顾客觉得某个商品价格太高，要求删除某商品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4-A：顾客使用信用卡支付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4-A.1信用卡支付流程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4-B：顾客使用购物卡支付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4-B.1 购物卡支付流程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4-C：顾客使用会员卡积分支付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4-C.1 会员卡支付流程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5.收银员清点钱数，输入收到的款额，系统给出找零的数目；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6.收银员将找零的钱还给顾客，并打印小票；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7.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交易完成，顾客携带商品和小票离开。</a:t>
            </a:r>
          </a:p>
          <a:p>
            <a:pPr lvl="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用例价值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顾客买完单以后，就可以携带商品离开了，而商店也将得到收入。</a:t>
            </a:r>
          </a:p>
          <a:p>
            <a:pPr lvl="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约束和限制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POS机必须符合国标；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键盘和屏幕使用中文，因为收银员都是中国人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一次买单数额不能超过99999RMB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POS机要非常稳定，至少一天内不要出现故障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7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85962" y="1229716"/>
            <a:ext cx="4866168" cy="530824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案例分析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用例名称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买单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Who：顾客、收银员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Where：商店的收银台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When：营业时间</a:t>
            </a:r>
          </a:p>
          <a:p>
            <a:pPr marL="5143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用例描述</a:t>
            </a:r>
          </a:p>
          <a:p>
            <a:pPr marL="971550" lvl="2" indent="-28575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1.顾客</a:t>
            </a:r>
            <a:r>
              <a:rPr lang="en-US" altLang="zh-CN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携带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选择好的商品到收银台；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2.收银员逐一</a:t>
            </a:r>
            <a:r>
              <a:rPr lang="en-US" altLang="zh-CN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商品条形码，系统根据条形码</a:t>
            </a:r>
            <a:r>
              <a:rPr lang="en-US" altLang="zh-CN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2.1扫描仪坏了，必须支持手工</a:t>
            </a:r>
            <a:r>
              <a:rPr lang="en-US" altLang="zh-CN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条形码；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2.2商品的条形码无法扫描，必须支持手工输入条形码；</a:t>
            </a:r>
          </a:p>
          <a:p>
            <a:pPr marL="685800" lvl="2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2.3条形码能够扫描，但查询不到信息，需要收银员和顾客</a:t>
            </a:r>
            <a:r>
              <a:rPr lang="en-US" altLang="zh-CN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沟通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，放弃购买此商品。</a:t>
            </a:r>
          </a:p>
          <a:p>
            <a:pPr marL="68760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3.扫描完毕，系统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商品总额，收银员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告诉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顾客商品总额；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4.顾客将钱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交给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收银员；</a:t>
            </a:r>
          </a:p>
          <a:p>
            <a:pPr marL="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4.1顾客的钱不够，顾客和收银员沟通，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某商品；</a:t>
            </a:r>
          </a:p>
          <a:p>
            <a:pPr marL="687600" indent="-45720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4.2顾客的钱不够，顾客和收银员沟通，删除</a:t>
            </a: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某类商    品中的一个或几个（例如买了5包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烟</a:t>
            </a:r>
            <a:r>
              <a:rPr lang="zh-CN" altLang="en-US" sz="1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，去掉2包）</a:t>
            </a:r>
            <a:endParaRPr lang="en-US" altLang="zh-CN" sz="1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lvl="2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DC608F95-C294-D9AF-AB0F-527B9DC6E3C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73579" y="1309370"/>
            <a:ext cx="5165946" cy="484494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4.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顾客觉得某个商品价格太高，要求删除某商品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4-A：顾客使用信用卡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4-A.1信用卡支付流程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4-B：顾客使用购物卡支付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4-B.1 购物卡支付流程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4-C：顾客使用会员卡积分支付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4-C.1 会员卡支付流程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5.收银员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清点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钱数，输入收到的款额，系统给出找零的数目；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6.收银员将找零的钱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还给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顾客，并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小票；</a:t>
            </a: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7.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交易完成，顾客携带商品和小票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离开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用例价值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顾客买完单以后，就可以携带商品离开了，而商店也将得到收入。</a:t>
            </a:r>
          </a:p>
          <a:p>
            <a:pPr lvl="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约束和限制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POS机必须符合国标；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键盘和屏幕使用中文，因为收银员都是中国人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一次买单数额不能超过99999RMB</a:t>
            </a:r>
          </a:p>
          <a:p>
            <a:pPr marL="971550" lvl="1" indent="-285750">
              <a:lnSpc>
                <a:spcPts val="2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POS机要非常稳定，至少一天内不要出现故障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7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10053320" cy="4299585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第一步：发现动词：携带、扫描、查询、输入、沟通、显示、告诉、交给、删除、支付、清点、还给、打印、离开。（尽可能把动词都找到）</a:t>
            </a:r>
          </a:p>
          <a:p>
            <a:pPr lvl="0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第二步：筛选动词</a:t>
            </a:r>
          </a:p>
          <a:p>
            <a:pPr lvl="0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“顾客携带选择好的商品到收银台”：“携带”是顾客的一个动作，而“顾客”不是我们的软件类。</a:t>
            </a:r>
          </a:p>
          <a:p>
            <a:pPr lvl="0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“收银员告诉顾客商品总额”：“告诉”和POS机系统无关，只是业务流程中的一个步骤。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/>
              <a:t>   “需要收银员和顾客沟通”：沟通。理由同上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/>
              <a:t>   “顾客将钱交给收银员”：交给。理由同上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/>
              <a:t>   “收银员清点钱数”：清点。理理由同上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/>
              <a:t>   “收银员将找零的钱还给顾客”：还给。理由同上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/>
              <a:t>   “顾客携带商品和小票离开”：离开。理由同上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/>
              <a:t>筛选结果：扫描、查询、输入、显示、删除、支付、打印</a:t>
            </a:r>
          </a:p>
          <a:p>
            <a:pPr marL="0" lvl="0" indent="0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367155" y="1309370"/>
            <a:ext cx="9519920" cy="4299585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第三步：提炼动词</a:t>
            </a:r>
          </a:p>
          <a:p>
            <a:pPr marL="0" lv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不能简单地将剩下动词抛给软件类，需要进一步加工。</a:t>
            </a:r>
          </a:p>
          <a:p>
            <a:pPr marL="0" lv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案例分析：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案例1:“收银员逐一扫描商品条形码”。“扫描”看起来属于“收银员”，但真正执行扫描的是“扫描仪”。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案例2: “扫描仪损坏，必须支持手工输入条形码”，“输入”不能算做“收银员”的功能。因为输入来自“键盘”。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深入分析：不管“扫描条形码”还是“人工输入条形码”，都是“添加本次交易商品”，因此，提炼出“增加商品”的动词。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“扫描完毕，系统显示商品总额”。“显示”是动词，但“显示”之前是需要“计算”。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ü"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4627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分析的结果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增加商品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计算商品总额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查询商品信息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显示商品总额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删除商品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现金支付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信用卡支付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购物卡支付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会员卡积分支付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打印小票</a:t>
            </a:r>
          </a:p>
          <a:p>
            <a:pPr marL="228600" lvl="0" indent="-228600">
              <a:lnSpc>
                <a:spcPct val="120000"/>
              </a:lnSpc>
              <a:buFont typeface="Wingdings" panose="05000000000000000000" charset="0"/>
              <a:buChar char="ü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分配职责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增加商品，分配给“交易”类。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计算商品总额，分配给“交易”类。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查询商品信息，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分配给“交易”类。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显示商品总额，分配给“交易”类。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删除商品，分配给“交易”类。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现金支付，分配给“现金”类。 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信用卡支付，分配给“信用卡”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购物卡支付，分配给“购物卡”类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会员卡积分支付，分配给“会员卡”类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打印小票，分配给“小票”类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类模型（雏形）</a:t>
            </a:r>
          </a:p>
        </p:txBody>
      </p:sp>
      <p:pic>
        <p:nvPicPr>
          <p:cNvPr id="5" name="图片 4" descr="202208112044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150" y="1791970"/>
            <a:ext cx="8772525" cy="4076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2.精雕细琢，应用设计原则和设计模式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什么是好的设计？评价和指导面向对象设计：设计原则、设计模式。设计原则用于指导”类的定义“设计，设计模式用于指导”类的行为“设计。通俗一点儿讲，设计原则是类的静态设计原则，设计模式是类的动态设计原则。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设计原则</a:t>
            </a:r>
          </a:p>
          <a:p>
            <a:pPr marL="971550" lvl="1" indent="-285750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大设计原则（第3章 详解）</a:t>
            </a:r>
          </a:p>
          <a:p>
            <a:pPr marL="14287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Robert C.Martin SOLID原则，大作《敏捷软件开发：原则、模式与实践》</a:t>
            </a:r>
          </a:p>
          <a:p>
            <a:pPr marL="14287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SRP（Single Responsibility Principle）：单一职责原则，对象应该只具备单一职责。</a:t>
            </a:r>
          </a:p>
          <a:p>
            <a:pPr marL="14287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OCP（Open/Close Principle）：开闭原则，对扩展开放，对修改封闭。</a:t>
            </a:r>
          </a:p>
          <a:p>
            <a:pPr marL="14287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LSP（Liskov Substitution Principle）：里氏替换原则，程序中的对象应该是可以在不改变程序正确性的前提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被它的子类所替换。</a:t>
            </a:r>
          </a:p>
          <a:p>
            <a:pPr marL="14287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ISP（Interface Segregation Principle）：接口隔离原则，多个特定客户端接口要好于一个具有宽泛用途的接口。</a:t>
            </a:r>
          </a:p>
          <a:p>
            <a:pPr marL="14287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DIP（Dependency Inversion Principle）：依赖反转原则，依赖于抽象而不是一个细节。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29" y="1309370"/>
            <a:ext cx="9929495" cy="4299585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Arthur  J.Riel《OOD启思录》:你不必严格遵守这些原则，违背它们也不会被处以宗教刑罚。但你应当把这些原则看作警铃，若违背了其中的一条，那么警铃就会响起。</a:t>
            </a:r>
          </a:p>
          <a:p>
            <a:pPr>
              <a:buFont typeface="Wingdings" panose="05000000000000000000" charset="0"/>
              <a:buChar char="p"/>
            </a:pPr>
            <a:r>
              <a:rPr lang="zh-CN" altLang="en-US" dirty="0"/>
              <a:t>案例分析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“交易”类直接依赖“会员卡”、“购物卡”、“信用卡”、“现金”4个子类，这不符合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依赖反转原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则，需要增加新的支付方式，交易”类也需要跟着修改。因此，按照DIP原则，提取出“支付”父类。“交易”依赖“支付”类，“会员卡“、”购物卡“、”信用卡“、”现金“都继承”支付“类。</a:t>
            </a:r>
          </a:p>
        </p:txBody>
      </p:sp>
      <p:pic>
        <p:nvPicPr>
          <p:cNvPr id="2" name="图片 1" descr="20220811204409">
            <a:extLst>
              <a:ext uri="{FF2B5EF4-FFF2-40B4-BE49-F238E27FC236}">
                <a16:creationId xmlns:a16="http://schemas.microsoft.com/office/drawing/2014/main" id="{07C456AB-9DB7-7E5B-0E70-F9E5D2B5D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150" y="3819524"/>
            <a:ext cx="8772525" cy="26193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需求分析方法——5W1H8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What</a:t>
            </a:r>
          </a:p>
          <a:p>
            <a:pPr lvl="3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客户最终想要的输出。</a:t>
            </a:r>
          </a:p>
          <a:p>
            <a:pPr lvl="4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一个文档</a:t>
            </a:r>
          </a:p>
          <a:p>
            <a:pPr lvl="4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一份报告</a:t>
            </a:r>
          </a:p>
          <a:p>
            <a:pPr lvl="4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一张图片</a:t>
            </a:r>
          </a:p>
          <a:p>
            <a:pPr lvl="4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一个系统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Why</a:t>
            </a:r>
          </a:p>
          <a:p>
            <a:pPr lvl="3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客户遇到的问题、困难、阻碍等，是客户提出需求的驱动力。（只要客户不爽的地方都属于Why的范围）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</a:p>
        </p:txBody>
      </p:sp>
      <p:pic>
        <p:nvPicPr>
          <p:cNvPr id="5" name="图片 4" descr="202208112048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3565" y="1710055"/>
            <a:ext cx="8481695" cy="4155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dirty="0"/>
              <a:t>设计模式</a:t>
            </a:r>
          </a:p>
          <a:p>
            <a:pPr lvl="1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GoF（Gang  of  Four，中⽂文翻译”四人帮“）：经典名作《设计模式——可复用面向对象软件的基础》</a:t>
            </a:r>
          </a:p>
          <a:p>
            <a:pPr lvl="1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案例分析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补充知识：桥接模式</a:t>
            </a:r>
          </a:p>
          <a:p>
            <a:pPr lvl="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https://www.runoob.com/design-pattern/bridge-pattern.html</a:t>
            </a:r>
          </a:p>
          <a:p>
            <a:pPr lvl="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何时使用：实现系统可能有多个角度分类，每一种角度都可能变化。  </a:t>
            </a:r>
          </a:p>
          <a:p>
            <a:pPr lvl="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如何解决：把这种多角度分类分离出来，让它们独立变化，减少它们之间耦合。</a:t>
            </a:r>
          </a:p>
          <a:p>
            <a:pPr marL="1143000" lvl="2" indent="-2286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信用卡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优化：信用卡的类型多、支付的处理方式上变化频繁。中国银联（UnionPay）、Visa、MasterCard，每种信用卡在支付的时候都需要接入不同的机构，其接入方式和协议肯定都是有一定差异的。为了封装这种差异以便支持后续更好地扩展，我们应用设计模式的Bridage模式，提取出“信用卡处理”类，这个类主要具有处理“连接”、“认证”、“扣款”的职责。UnionPay、Visa、MasterCard都继承“信用卡处理类”</a:t>
            </a:r>
          </a:p>
          <a:p>
            <a:pPr marL="1371600" lvl="3" indent="0"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5" name="图片 4" descr="202208112050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650" y="1148080"/>
            <a:ext cx="7124700" cy="5229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设计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786620" cy="461697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/>
              <a:t>3</a:t>
            </a:r>
            <a:r>
              <a:rPr lang="zh-CN" altLang="en-US" dirty="0"/>
              <a:t>.照本宣科，拆分辅助类</a:t>
            </a:r>
          </a:p>
          <a:p>
            <a:pPr lvl="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作用：使得类在编码时能够满足一些框架或规范。比如：MVC模式，将一个业务拆分成Control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、Model、View；JavaEE，将对象分为PO、BO、VO、DTO等众多对象。</a:t>
            </a:r>
          </a:p>
          <a:p>
            <a:pPr marL="971550" lvl="1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VO：视图对象，展示层     </a:t>
            </a:r>
          </a:p>
          <a:p>
            <a:pPr marL="971550" lvl="1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DTO：数据传输层，层间传递使用</a:t>
            </a:r>
          </a:p>
          <a:p>
            <a:pPr marL="971550" lvl="1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BO：业务对象</a:t>
            </a:r>
          </a:p>
          <a:p>
            <a:pPr marL="971550" lvl="1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PO：持久化对象 持久层</a:t>
            </a:r>
          </a:p>
          <a:p>
            <a:pPr marL="971550" lvl="1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POJO：Java 语言中普通对象</a:t>
            </a:r>
          </a:p>
          <a:p>
            <a:pPr lvl="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拆分的方法：按照规范要求，一一拆分。</a:t>
            </a:r>
          </a:p>
          <a:p>
            <a:pPr lvl="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案例分析：</a:t>
            </a:r>
            <a:r>
              <a:rPr lang="zh-CN" altLang="en-US" dirty="0"/>
              <a:t>以</a:t>
            </a:r>
            <a:r>
              <a:rPr lang="en-US" altLang="zh-CN" dirty="0"/>
              <a:t>POS</a:t>
            </a:r>
            <a:r>
              <a:rPr lang="zh-CN" altLang="en-US" dirty="0"/>
              <a:t>机为例，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要求提供DAO对象，负责数据库的相关操作，则“购物卡”类就应该拆分为：“购物卡”和“购物卡DAO”两个类，其中“购物卡”用于负责提供“支付”功能给“交易”类调用，“购物卡DAO”用于负责从数据库读取购物卡信息，修改数据库中购物卡余额等操作。</a:t>
            </a:r>
          </a:p>
        </p:txBody>
      </p:sp>
      <p:pic>
        <p:nvPicPr>
          <p:cNvPr id="5" name="图片 4" descr="20220811205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3595" y="2103120"/>
            <a:ext cx="1433830" cy="2712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90875" y="2426335"/>
            <a:ext cx="5809615" cy="1198880"/>
          </a:xfrm>
        </p:spPr>
        <p:txBody>
          <a:bodyPr>
            <a:normAutofit/>
          </a:bodyPr>
          <a:lstStyle/>
          <a:p>
            <a:r>
              <a:rPr lang="zh-CN" altLang="en-US" dirty="0"/>
              <a:t>感谢观看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(0.5-#ppt_x)*(1+0.5*#ppt_h-#ppt_y)*16/9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综合案例</a:t>
            </a:r>
          </a:p>
          <a:p>
            <a:pPr marL="685800" lvl="1" indent="-228600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引例：有一个建筑公司的需求分析人员收到了一个客户需求——客户要建一栋很大的房子，于是建筑公司就建了一栋房子，欧式风格，全套宜家家居，全木地板，进口电器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……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简直应有尽有，结果客户来收房子的时候说了一句话，让建筑公司吐血，你知道是什么话吗？客户说：“先生，我是要一栋房子给长颈鹿住！”。</a:t>
            </a: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5W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分析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Who、When、Where、What、Why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Who</a:t>
            </a:r>
          </a:p>
          <a:p>
            <a:pPr lvl="3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购买者：动物园</a:t>
            </a:r>
          </a:p>
          <a:p>
            <a:pPr lvl="3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管理者：饲养员</a:t>
            </a:r>
          </a:p>
          <a:p>
            <a:pPr lvl="3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使用者：长颈鹿</a:t>
            </a:r>
          </a:p>
          <a:p>
            <a:pPr lvl="3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评估者：动物管理协会、卫生局等政府部门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n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如果是动物园自己的长颈鹿那就是一年四季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如果是动物园要做展览，那就可能是一个星期、一个月等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房子建在动物园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动物园就会有规定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What</a:t>
            </a:r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长颈鹿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住的房子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。（需要考虑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高度、围栏等要求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n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Why</a:t>
            </a:r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临时展览</a:t>
            </a:r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引进长颈鹿</a:t>
            </a:r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改造旧房子</a:t>
            </a:r>
          </a:p>
          <a:p>
            <a:pPr marL="914400" lvl="2" indent="0">
              <a:buNone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最关键的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，只有了解了客户的需求驱动力，才能解决客户的问题，只有解决了客户的问题，客户才会满意。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u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How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需求本身的流程，不是如何实现需求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例子：取款是一个需求，但取款本身包含多次交互，要插卡、输入密码、输入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额、打印账单、取钱这些步骤，How就是用来描述整个流程是如何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How的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  <a:p>
            <a:pPr lvl="2"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三段法</a:t>
            </a:r>
          </a:p>
          <a:p>
            <a:pPr lvl="3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正常处理：分析需求的正常流程。</a:t>
            </a:r>
          </a:p>
          <a:p>
            <a:pPr lvl="3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异常处理：分析正常处理流程的每一步可能出现的异常情况。</a:t>
            </a:r>
          </a:p>
          <a:p>
            <a:pPr lvl="3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替代处理：分析正常处理流程的每一步是否有替代方法，以及替代方法如何做。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58562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/>
              <a:t>需求</a:t>
            </a:r>
            <a:r>
              <a:rPr lang="zh-CN" altLang="en-US" dirty="0"/>
              <a:t>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1309370"/>
            <a:ext cx="9626600" cy="4299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性能（Performance）、成本（Cost）、时间（Time）、可靠性（Reliability）、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安全性（Security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）、合规性（Compliance）、技术性（Technology）、兼容性（Compatibility）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概念：系统提供相应服务的效率。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度量指标：响应时间、吞吐量。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日访问量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亿的设计完全不一样。</a:t>
            </a:r>
          </a:p>
          <a:p>
            <a:pPr lvl="1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概念：实现系统需要付出的代价。</a:t>
            </a:r>
          </a:p>
          <a:p>
            <a:pPr lvl="1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</a:p>
          <a:p>
            <a:pPr lvl="2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概念：交付时间。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xN2EwNTRlOTA5YmM3ZDRiYTY4ZjI4YzQxNDYyNz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28867b6-e6ac-4aa7-a1b6-2a06189d1fcd}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94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994"/>
  <p:tag name="KSO_WM_SLIDE_LAYOUT" val="a_b"/>
  <p:tag name="KSO_WM_SLIDE_LAYOUT_CNT" val="1_1"/>
  <p:tag name="KSO_WM_TEMPLATE_MASTER_TYPE" val="1"/>
  <p:tag name="KSO_WM_TEMPLATE_COLOR_TYPE" val="1"/>
  <p:tag name="KSO_WM_SLIDE_ANIMATION_ID" val="3127901"/>
  <p:tag name="KSO_WM_SLIDE_ANIMATION_TYPE" val="0_9_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15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感谢观看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11398</TotalTime>
  <Words>5152</Words>
  <Application>Microsoft Office PowerPoint</Application>
  <PresentationFormat>宽屏</PresentationFormat>
  <Paragraphs>524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黑体</vt:lpstr>
      <vt:lpstr>微软雅黑</vt:lpstr>
      <vt:lpstr>Arial</vt:lpstr>
      <vt:lpstr>Calibri</vt:lpstr>
      <vt:lpstr>Wingdings</vt:lpstr>
      <vt:lpstr>1_Office 主题​​</vt:lpstr>
      <vt:lpstr>需求模型</vt:lpstr>
      <vt:lpstr>需求模型</vt:lpstr>
      <vt:lpstr>需求模型</vt:lpstr>
      <vt:lpstr>需求模型</vt:lpstr>
      <vt:lpstr>需求模型</vt:lpstr>
      <vt:lpstr>需求模型</vt:lpstr>
      <vt:lpstr>需求模型</vt:lpstr>
      <vt:lpstr>需求模型</vt:lpstr>
      <vt:lpstr>需求模型</vt:lpstr>
      <vt:lpstr>需求模型</vt:lpstr>
      <vt:lpstr>需求分析</vt:lpstr>
      <vt:lpstr>需求分析</vt:lpstr>
      <vt:lpstr>需求分析</vt:lpstr>
      <vt:lpstr>需求分析</vt:lpstr>
      <vt:lpstr>需求分析</vt:lpstr>
      <vt:lpstr>需求分析</vt:lpstr>
      <vt:lpstr>需求分析</vt:lpstr>
      <vt:lpstr>需求分析</vt:lpstr>
      <vt:lpstr>需求分析</vt:lpstr>
      <vt:lpstr>需求模型</vt:lpstr>
      <vt:lpstr>领域模型</vt:lpstr>
      <vt:lpstr>领域模型</vt:lpstr>
      <vt:lpstr>领域模型</vt:lpstr>
      <vt:lpstr>领域模型</vt:lpstr>
      <vt:lpstr>领域模型</vt:lpstr>
      <vt:lpstr>领域模型</vt:lpstr>
      <vt:lpstr>设计模型</vt:lpstr>
      <vt:lpstr>设计模型</vt:lpstr>
      <vt:lpstr>PowerPoint 演示文稿</vt:lpstr>
      <vt:lpstr>设计模型</vt:lpstr>
      <vt:lpstr>设计模型</vt:lpstr>
      <vt:lpstr>设计模型</vt:lpstr>
      <vt:lpstr>设计模型</vt:lpstr>
      <vt:lpstr>设计模型</vt:lpstr>
      <vt:lpstr>设计模型</vt:lpstr>
      <vt:lpstr>设计模型</vt:lpstr>
      <vt:lpstr>设计模型</vt:lpstr>
      <vt:lpstr>设计模型</vt:lpstr>
      <vt:lpstr>设计模型</vt:lpstr>
      <vt:lpstr>设计模型</vt:lpstr>
      <vt:lpstr>设计模型</vt:lpstr>
      <vt:lpstr>设计模型</vt:lpstr>
      <vt:lpstr>设计模型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面向对象的设计基础</dc:title>
  <dc:creator/>
  <cp:lastModifiedBy>钱 铄</cp:lastModifiedBy>
  <cp:revision>360</cp:revision>
  <dcterms:created xsi:type="dcterms:W3CDTF">2019-06-19T02:08:00Z</dcterms:created>
  <dcterms:modified xsi:type="dcterms:W3CDTF">2023-10-19T18:11:59Z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1C37FD9A5B504CF1B9304BEFF3D59B2F</vt:lpwstr>
  </property>
</Properties>
</file>