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Linear Programming with lpSolve 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and Introduction to Shiny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Chu Oguejiofor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Shiny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Shiny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524725" y="1945500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web application framework for 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Allows you to run R code on a server and host apps or analyses in the cloud.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too difficult to write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web development skills needed.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Well documented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Code is open source on GitHub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up server.R and ui.R</a:t>
            </a:r>
          </a:p>
        </p:txBody>
      </p:sp>
      <p:pic>
        <p:nvPicPr>
          <p:cNvPr descr="optViewer.JP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975000"/>
            <a:ext cx="5805126" cy="27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Deploying on s</a:t>
            </a:r>
            <a:r>
              <a:rPr lang="en"/>
              <a:t>hinyapps.io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Packages needed:</a:t>
            </a:r>
          </a:p>
          <a:p>
            <a:pPr lvl="0">
              <a:spcBef>
                <a:spcPts val="0"/>
              </a:spcBef>
              <a:buNone/>
            </a:pPr>
            <a:r>
              <a:rPr lang="en" sz="4800"/>
              <a:t>lpSolveAPI</a:t>
            </a:r>
          </a:p>
          <a:p>
            <a:pPr lvl="0">
              <a:spcBef>
                <a:spcPts val="0"/>
              </a:spcBef>
              <a:buNone/>
            </a:pPr>
            <a:r>
              <a:rPr lang="en" sz="4800"/>
              <a:t>Shiny</a:t>
            </a:r>
          </a:p>
          <a:p>
            <a:pPr lvl="0">
              <a:spcBef>
                <a:spcPts val="0"/>
              </a:spcBef>
              <a:buNone/>
            </a:pPr>
            <a:r>
              <a:rPr lang="en" sz="4800"/>
              <a:t>Rsconnect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Programming Refresher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Programming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buClr>
                <a:srgbClr val="222222"/>
              </a:buClr>
              <a:buSzPct val="100000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A mathematical technique for maximizing or minimizing a linear function of several variables, such as output or cost.</a:t>
            </a:r>
          </a:p>
          <a:p>
            <a:pPr indent="-298450" lvl="0" marL="457200" rtl="0">
              <a:spcBef>
                <a:spcPts val="0"/>
              </a:spcBef>
              <a:buClr>
                <a:srgbClr val="222222"/>
              </a:buClr>
              <a:buSzPct val="100000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Steps:</a:t>
            </a:r>
          </a:p>
          <a:p>
            <a:pPr indent="-298450" lvl="1" marL="914400" marR="279400" rtl="0">
              <a:lnSpc>
                <a:spcPct val="175000"/>
              </a:lnSpc>
              <a:spcBef>
                <a:spcPts val="2300"/>
              </a:spcBef>
              <a:spcAft>
                <a:spcPts val="2200"/>
              </a:spcAft>
              <a:buClr>
                <a:srgbClr val="222222"/>
              </a:buClr>
              <a:buSzPct val="110000"/>
            </a:pPr>
            <a:r>
              <a:rPr lang="en" sz="1000">
                <a:solidFill>
                  <a:srgbClr val="000000"/>
                </a:solidFill>
              </a:rPr>
              <a:t>Write the </a:t>
            </a:r>
            <a:r>
              <a:rPr b="1" lang="en" sz="1000">
                <a:solidFill>
                  <a:srgbClr val="000000"/>
                </a:solidFill>
              </a:rPr>
              <a:t>objective function</a:t>
            </a:r>
            <a:r>
              <a:rPr lang="en" sz="1000">
                <a:solidFill>
                  <a:srgbClr val="000000"/>
                </a:solidFill>
              </a:rPr>
              <a:t>.</a:t>
            </a:r>
          </a:p>
          <a:p>
            <a:pPr indent="-298450" lvl="1" marL="914400" marR="279400" rtl="0">
              <a:lnSpc>
                <a:spcPct val="175000"/>
              </a:lnSpc>
              <a:spcBef>
                <a:spcPts val="2300"/>
              </a:spcBef>
              <a:spcAft>
                <a:spcPts val="2200"/>
              </a:spcAft>
              <a:buClr>
                <a:srgbClr val="222222"/>
              </a:buClr>
              <a:buSzPct val="110000"/>
            </a:pPr>
            <a:r>
              <a:rPr lang="en" sz="1000">
                <a:solidFill>
                  <a:srgbClr val="000000"/>
                </a:solidFill>
              </a:rPr>
              <a:t>Write the </a:t>
            </a:r>
            <a:r>
              <a:rPr b="1" lang="en" sz="1000">
                <a:solidFill>
                  <a:srgbClr val="000000"/>
                </a:solidFill>
              </a:rPr>
              <a:t>constraints</a:t>
            </a:r>
            <a:r>
              <a:rPr lang="en" sz="1000">
                <a:solidFill>
                  <a:srgbClr val="000000"/>
                </a:solidFill>
              </a:rPr>
              <a:t> as a </a:t>
            </a:r>
            <a:r>
              <a:rPr b="1" lang="en" sz="1000">
                <a:solidFill>
                  <a:srgbClr val="000000"/>
                </a:solidFill>
              </a:rPr>
              <a:t>system of inequalities</a:t>
            </a:r>
            <a:r>
              <a:rPr lang="en" sz="1000">
                <a:solidFill>
                  <a:srgbClr val="000000"/>
                </a:solidFill>
              </a:rPr>
              <a:t>.</a:t>
            </a:r>
          </a:p>
          <a:p>
            <a:pPr indent="-298450" lvl="1" marL="914400" marR="279400" rtl="0">
              <a:lnSpc>
                <a:spcPct val="175000"/>
              </a:lnSpc>
              <a:spcBef>
                <a:spcPts val="2300"/>
              </a:spcBef>
              <a:spcAft>
                <a:spcPts val="2200"/>
              </a:spcAft>
              <a:buClr>
                <a:srgbClr val="222222"/>
              </a:buClr>
              <a:buSzPct val="110000"/>
            </a:pPr>
            <a:r>
              <a:rPr lang="en" sz="1000">
                <a:solidFill>
                  <a:srgbClr val="000000"/>
                </a:solidFill>
              </a:rPr>
              <a:t>Find the set of </a:t>
            </a:r>
            <a:r>
              <a:rPr b="1" lang="en" sz="1000">
                <a:solidFill>
                  <a:srgbClr val="000000"/>
                </a:solidFill>
              </a:rPr>
              <a:t>feasible solutions</a:t>
            </a:r>
            <a:r>
              <a:rPr lang="en" sz="1000">
                <a:solidFill>
                  <a:srgbClr val="000000"/>
                </a:solidFill>
              </a:rPr>
              <a:t> that graphically represent the constraints.</a:t>
            </a:r>
          </a:p>
          <a:p>
            <a:pPr indent="-298450" lvl="1" marL="914400" marR="279400" rtl="0">
              <a:lnSpc>
                <a:spcPct val="175000"/>
              </a:lnSpc>
              <a:spcBef>
                <a:spcPts val="2300"/>
              </a:spcBef>
              <a:spcAft>
                <a:spcPts val="2200"/>
              </a:spcAft>
              <a:buClr>
                <a:srgbClr val="222222"/>
              </a:buClr>
              <a:buSzPct val="110000"/>
            </a:pPr>
            <a:r>
              <a:rPr lang="en" sz="1000">
                <a:solidFill>
                  <a:srgbClr val="000000"/>
                </a:solidFill>
              </a:rPr>
              <a:t>Calculate the coordinates of the vertices from the compound of feasible solutions.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Problem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Lisa has an online jewelry shop where she sells earrings and necklaces.  She sells earrings for $30 and necklaces for $40.  It takes 30 minutes to make a pair of earrings and 1 hour to make a necklace, and, since Lisa is a math tutor, she only has 10 hours a week to make jewelry.  In addition, she only has enough materials to make 15 total jewelry items per week.  She makes a profit of $15 on each pair of earrings and $20 on each necklace.  </a:t>
            </a: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</a:rPr>
              <a:t>How many pairs of earrings and necklaces should Lisa make each week in order to maximize her profit, assuming she sells all her jewelry?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Objective Function: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</a:rPr>
              <a:t>Maximize 15</a:t>
            </a:r>
            <a:r>
              <a:rPr b="1" i="1" lang="en" sz="100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</a:rPr>
              <a:t> + 20</a:t>
            </a:r>
            <a:r>
              <a:rPr b="1" i="1" lang="en" sz="100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Constraints: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</a:rPr>
              <a:t>.5x + y &lt;= 10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</a:rPr>
              <a:t>x + y &lt;= 10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</a:rPr>
              <a:t>x &gt;= 0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</a:rPr>
              <a:t>y &gt;= 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(0,0) -&gt; 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br>
              <a:rPr lang="en"/>
            </a:br>
            <a:r>
              <a:rPr lang="en"/>
              <a:t>(15, 0) -&gt; 225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(0,10) -&gt; 200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(10,5) -&gt; 250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49054" r="0" t="1205"/>
          <a:stretch/>
        </p:blipFill>
        <p:spPr>
          <a:xfrm>
            <a:off x="4778018" y="1919074"/>
            <a:ext cx="3915975" cy="336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LpSolveAPI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524725" y="1945500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make.lp(# of constraints, # of decision variables)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Starts your linear program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set.objfn(linear program, c(x, y, ...)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Sets your objective function with coefficients x, y, ...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add.constraint</a:t>
            </a:r>
            <a:r>
              <a:rPr lang="en"/>
              <a:t>(linear program, c(x, y, ...), “(in)equality”,  z)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Adds a constraint with coefficients x, y, .. an sign (“=”, “&lt;=”, “&gt;=”, “&gt;”...) and number “z”.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solve(linear program)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 must run this to get your answers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/>
              <a:t>get.objective</a:t>
            </a:r>
            <a:r>
              <a:rPr lang="en" sz="1400"/>
              <a:t>(linear program)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Gets you your maximized or minimized objective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get.variables(linear program)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Gets you your variables for your solution.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up linOpt.R</a:t>
            </a:r>
          </a:p>
        </p:txBody>
      </p:sp>
      <p:pic>
        <p:nvPicPr>
          <p:cNvPr descr="linOpt.R.jp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627" y="845675"/>
            <a:ext cx="33432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