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3" r:id="rId7"/>
    <p:sldId id="264" r:id="rId8"/>
    <p:sldId id="262"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96CE-9BAB-47FB-B0D1-B7C8A41F33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8CFCD3-8A47-442E-924F-476FEDF63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BC7ABE-1185-43B3-93CD-A507E0115ECD}"/>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5" name="Footer Placeholder 4">
            <a:extLst>
              <a:ext uri="{FF2B5EF4-FFF2-40B4-BE49-F238E27FC236}">
                <a16:creationId xmlns:a16="http://schemas.microsoft.com/office/drawing/2014/main" id="{BD568977-AC43-4E45-8AA2-DA1CA815E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37DCB-CC5F-4323-9C93-AE3CE942617C}"/>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8955378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B75F-E309-437F-82C1-CD9E0762F1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B42F7E-91B6-4D2A-9564-94C108C96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D58F6-4E1E-452E-8A0C-65CD18675BB6}"/>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5" name="Footer Placeholder 4">
            <a:extLst>
              <a:ext uri="{FF2B5EF4-FFF2-40B4-BE49-F238E27FC236}">
                <a16:creationId xmlns:a16="http://schemas.microsoft.com/office/drawing/2014/main" id="{1BAF66E2-5159-4BCF-B0AB-3C2640942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34BE5-A072-4CAC-9B58-DFB3F5B756F0}"/>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6386488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3431F-5FDF-458A-BB7D-8ADEDCF5C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2A74E0-194C-4A0E-8EC4-589AE20D13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2EE3C-73F6-4A17-A296-AA508F3B87EA}"/>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5" name="Footer Placeholder 4">
            <a:extLst>
              <a:ext uri="{FF2B5EF4-FFF2-40B4-BE49-F238E27FC236}">
                <a16:creationId xmlns:a16="http://schemas.microsoft.com/office/drawing/2014/main" id="{394915ED-098D-483F-B097-917081D58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7F784-D67B-4DB3-BE98-75FCA0064CCD}"/>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2624862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A0ED-0B1D-4B74-927F-4522198D8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61172A-6AC1-480C-9B39-7FA835B49B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4CD7D-C6D6-4366-AB6C-D056977F7C43}"/>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5" name="Footer Placeholder 4">
            <a:extLst>
              <a:ext uri="{FF2B5EF4-FFF2-40B4-BE49-F238E27FC236}">
                <a16:creationId xmlns:a16="http://schemas.microsoft.com/office/drawing/2014/main" id="{D55D7535-B577-4630-9871-152089333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CE555-651C-40EC-A972-29C5D3E514AD}"/>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37259484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A12F-8BC8-4BEC-B57F-F5F1D13C6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310D20-77E7-4E5F-B72B-0E0460914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213632-758C-4566-9FF6-C6BF227B8CF8}"/>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5" name="Footer Placeholder 4">
            <a:extLst>
              <a:ext uri="{FF2B5EF4-FFF2-40B4-BE49-F238E27FC236}">
                <a16:creationId xmlns:a16="http://schemas.microsoft.com/office/drawing/2014/main" id="{827E0043-455B-4202-A414-FF3EE9294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A99E8-66C4-4987-9B03-59DF9CAB2597}"/>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414398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C2A8-53BA-4373-8E8E-281925375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A9DC84-5B22-4C50-A176-79E15B022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66B2EB-41C9-41CA-A2E2-9CBFB0ABA4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054989-223D-4E87-A27F-E09F00681754}"/>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6" name="Footer Placeholder 5">
            <a:extLst>
              <a:ext uri="{FF2B5EF4-FFF2-40B4-BE49-F238E27FC236}">
                <a16:creationId xmlns:a16="http://schemas.microsoft.com/office/drawing/2014/main" id="{FB6B4BA3-7D95-4095-A09E-076AEEE16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41098-A4F5-4924-AB41-A776A9535BFA}"/>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40897361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4A60-127E-42DD-9053-732B005BB2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7A54C1-75A8-4A54-A8AA-7C09EDE6CC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A1BF42-8BAB-4557-A15B-36D91EC373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22FA89-432F-4F2D-8B7A-21E2A3939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F4BF45-10CF-4E29-A511-8D227DC3BC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D68490-80A9-4742-8AEA-F5C19DA860D9}"/>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8" name="Footer Placeholder 7">
            <a:extLst>
              <a:ext uri="{FF2B5EF4-FFF2-40B4-BE49-F238E27FC236}">
                <a16:creationId xmlns:a16="http://schemas.microsoft.com/office/drawing/2014/main" id="{EDD56633-5240-4550-A8B8-1F13AD8D0E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A5BE70-4968-423A-9055-DC453E7353DC}"/>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15750129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E97B-E6F1-47D7-805C-9C5F3E6B3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1A2D24-6184-4F1A-9854-1B005DA052F1}"/>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4" name="Footer Placeholder 3">
            <a:extLst>
              <a:ext uri="{FF2B5EF4-FFF2-40B4-BE49-F238E27FC236}">
                <a16:creationId xmlns:a16="http://schemas.microsoft.com/office/drawing/2014/main" id="{4598CD86-D97A-411C-99F0-AE863EF89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AFCAF-BA00-4CF5-963B-AC8B9D3EC897}"/>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4321581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7DAE6-69C8-4130-9861-2B21574F5E4B}"/>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3" name="Footer Placeholder 2">
            <a:extLst>
              <a:ext uri="{FF2B5EF4-FFF2-40B4-BE49-F238E27FC236}">
                <a16:creationId xmlns:a16="http://schemas.microsoft.com/office/drawing/2014/main" id="{608FB5A0-00F3-43D8-845B-20F720153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45AC9-877D-4516-BFB3-DEFDBDBD424C}"/>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10524561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1024-24CD-43BC-AF64-55B47B6C8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44E5DE-4BBC-4BA1-9628-3E1E5C769E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1A965E-B716-4975-8C42-D1FD9A761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3D310-D2F8-4D78-BA3D-5EBEAA673F84}"/>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6" name="Footer Placeholder 5">
            <a:extLst>
              <a:ext uri="{FF2B5EF4-FFF2-40B4-BE49-F238E27FC236}">
                <a16:creationId xmlns:a16="http://schemas.microsoft.com/office/drawing/2014/main" id="{8FBE63E9-5100-482E-8445-1773D113E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2926A-6D7A-4792-8BEB-AA952D4C03C0}"/>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32227690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45AD-CE92-4C13-92A1-AD72620D3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E93C60-6D38-4846-BE8D-33C45DA86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F5C657-7E25-4E21-BD53-1C9682E2A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4B10C0-2984-45C7-9DEB-3C8F4348E91D}"/>
              </a:ext>
            </a:extLst>
          </p:cNvPr>
          <p:cNvSpPr>
            <a:spLocks noGrp="1"/>
          </p:cNvSpPr>
          <p:nvPr>
            <p:ph type="dt" sz="half" idx="10"/>
          </p:nvPr>
        </p:nvSpPr>
        <p:spPr/>
        <p:txBody>
          <a:bodyPr/>
          <a:lstStyle/>
          <a:p>
            <a:fld id="{74620776-953E-4F6F-AD1A-3DA1175DDBD0}" type="datetimeFigureOut">
              <a:rPr lang="en-US" smtClean="0"/>
              <a:t>2/20/2022</a:t>
            </a:fld>
            <a:endParaRPr lang="en-US"/>
          </a:p>
        </p:txBody>
      </p:sp>
      <p:sp>
        <p:nvSpPr>
          <p:cNvPr id="6" name="Footer Placeholder 5">
            <a:extLst>
              <a:ext uri="{FF2B5EF4-FFF2-40B4-BE49-F238E27FC236}">
                <a16:creationId xmlns:a16="http://schemas.microsoft.com/office/drawing/2014/main" id="{91EF4ACA-175F-4EA7-8979-D8566EF9F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DFD9D-6D02-4A2D-873C-255B01604EB9}"/>
              </a:ext>
            </a:extLst>
          </p:cNvPr>
          <p:cNvSpPr>
            <a:spLocks noGrp="1"/>
          </p:cNvSpPr>
          <p:nvPr>
            <p:ph type="sldNum" sz="quarter" idx="12"/>
          </p:nvPr>
        </p:nvSpPr>
        <p:spPr/>
        <p:txBody>
          <a:bodyPr/>
          <a:lstStyle/>
          <a:p>
            <a:fld id="{A0EC9E69-574B-451D-A705-F6D59F17F5C1}" type="slidenum">
              <a:rPr lang="en-US" smtClean="0"/>
              <a:t>‹#›</a:t>
            </a:fld>
            <a:endParaRPr lang="en-US"/>
          </a:p>
        </p:txBody>
      </p:sp>
    </p:spTree>
    <p:extLst>
      <p:ext uri="{BB962C8B-B14F-4D97-AF65-F5344CB8AC3E}">
        <p14:creationId xmlns:p14="http://schemas.microsoft.com/office/powerpoint/2010/main" val="17943693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9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54E1F5-349C-4061-943B-9BD099E375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31CB5D-8433-41A5-93D0-8D0CE89A2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2D3E7-3161-4D1F-A50C-E37F07874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20776-953E-4F6F-AD1A-3DA1175DDBD0}" type="datetimeFigureOut">
              <a:rPr lang="en-US" smtClean="0"/>
              <a:t>2/20/2022</a:t>
            </a:fld>
            <a:endParaRPr lang="en-US"/>
          </a:p>
        </p:txBody>
      </p:sp>
      <p:sp>
        <p:nvSpPr>
          <p:cNvPr id="5" name="Footer Placeholder 4">
            <a:extLst>
              <a:ext uri="{FF2B5EF4-FFF2-40B4-BE49-F238E27FC236}">
                <a16:creationId xmlns:a16="http://schemas.microsoft.com/office/drawing/2014/main" id="{759E2914-1CB0-4005-8776-D6BFFD347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195C72-FD5C-4254-BD3E-079EFAC7B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C9E69-574B-451D-A705-F6D59F17F5C1}" type="slidenum">
              <a:rPr lang="en-US" smtClean="0"/>
              <a:t>‹#›</a:t>
            </a:fld>
            <a:endParaRPr lang="en-US"/>
          </a:p>
        </p:txBody>
      </p:sp>
    </p:spTree>
    <p:extLst>
      <p:ext uri="{BB962C8B-B14F-4D97-AF65-F5344CB8AC3E}">
        <p14:creationId xmlns:p14="http://schemas.microsoft.com/office/powerpoint/2010/main" val="3006074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8D7ED1-A621-423E-B084-13D4A3A8C84D}"/>
              </a:ext>
            </a:extLst>
          </p:cNvPr>
          <p:cNvSpPr>
            <a:spLocks noGrp="1"/>
          </p:cNvSpPr>
          <p:nvPr>
            <p:ph type="title"/>
          </p:nvPr>
        </p:nvSpPr>
        <p:spPr>
          <a:solidFill>
            <a:schemeClr val="accent1">
              <a:lumMod val="40000"/>
              <a:lumOff val="60000"/>
            </a:schemeClr>
          </a:solidFill>
        </p:spPr>
        <p:txBody>
          <a:bodyPr/>
          <a:lstStyle/>
          <a:p>
            <a:pPr algn="ctr"/>
            <a:r>
              <a:rPr lang="en-US" b="1" dirty="0" err="1"/>
              <a:t>Thực</a:t>
            </a:r>
            <a:r>
              <a:rPr lang="en-US" b="1" dirty="0"/>
              <a:t> </a:t>
            </a:r>
            <a:r>
              <a:rPr lang="en-US" b="1" dirty="0" err="1"/>
              <a:t>hành</a:t>
            </a:r>
            <a:r>
              <a:rPr lang="en-US" b="1" dirty="0"/>
              <a:t> </a:t>
            </a:r>
            <a:r>
              <a:rPr lang="en-US" b="1" dirty="0" err="1"/>
              <a:t>làm</a:t>
            </a:r>
            <a:r>
              <a:rPr lang="en-US" b="1" dirty="0"/>
              <a:t> </a:t>
            </a:r>
            <a:r>
              <a:rPr lang="en-US" b="1" dirty="0" err="1"/>
              <a:t>việc</a:t>
            </a:r>
            <a:r>
              <a:rPr lang="en-US" b="1" dirty="0"/>
              <a:t> </a:t>
            </a:r>
            <a:r>
              <a:rPr lang="en-US" b="1" dirty="0" err="1"/>
              <a:t>nhóm</a:t>
            </a:r>
            <a:br>
              <a:rPr lang="en-US" dirty="0"/>
            </a:br>
            <a:r>
              <a:rPr lang="en-US" sz="3600" dirty="0" err="1"/>
              <a:t>Giảng</a:t>
            </a:r>
            <a:r>
              <a:rPr lang="en-US" sz="3600" dirty="0"/>
              <a:t> </a:t>
            </a:r>
            <a:r>
              <a:rPr lang="en-US" sz="3600" dirty="0" err="1"/>
              <a:t>viên</a:t>
            </a:r>
            <a:r>
              <a:rPr lang="en-US" sz="3600" dirty="0"/>
              <a:t>: </a:t>
            </a:r>
            <a:r>
              <a:rPr lang="en-US" sz="3600" dirty="0" err="1"/>
              <a:t>Ths.Phan</a:t>
            </a:r>
            <a:r>
              <a:rPr lang="en-US" sz="3600" dirty="0"/>
              <a:t> </a:t>
            </a:r>
            <a:r>
              <a:rPr lang="en-US" sz="3600" dirty="0" err="1"/>
              <a:t>Đình</a:t>
            </a:r>
            <a:r>
              <a:rPr lang="en-US" sz="3600" dirty="0"/>
              <a:t> </a:t>
            </a:r>
            <a:r>
              <a:rPr lang="en-US" sz="3600" dirty="0" err="1"/>
              <a:t>Sinh</a:t>
            </a:r>
            <a:endParaRPr lang="en-US" sz="3600" dirty="0"/>
          </a:p>
        </p:txBody>
      </p:sp>
      <p:sp>
        <p:nvSpPr>
          <p:cNvPr id="5" name="Content Placeholder 4">
            <a:extLst>
              <a:ext uri="{FF2B5EF4-FFF2-40B4-BE49-F238E27FC236}">
                <a16:creationId xmlns:a16="http://schemas.microsoft.com/office/drawing/2014/main" id="{7D79E266-74D5-46B1-B81A-8633685B4323}"/>
              </a:ext>
            </a:extLst>
          </p:cNvPr>
          <p:cNvSpPr>
            <a:spLocks noGrp="1"/>
          </p:cNvSpPr>
          <p:nvPr>
            <p:ph idx="1"/>
          </p:nvPr>
        </p:nvSpPr>
        <p:spPr/>
        <p:txBody>
          <a:bodyPr/>
          <a:lstStyle/>
          <a:p>
            <a:pPr marL="0" indent="0">
              <a:buNone/>
            </a:pPr>
            <a:r>
              <a:rPr lang="en-US" b="1" dirty="0">
                <a:solidFill>
                  <a:schemeClr val="accent1">
                    <a:lumMod val="75000"/>
                  </a:schemeClr>
                </a:solidFill>
              </a:rPr>
              <a:t>NHÓM 1:</a:t>
            </a:r>
          </a:p>
          <a:p>
            <a:pPr marL="0" indent="0">
              <a:buNone/>
            </a:pPr>
            <a:r>
              <a:rPr lang="en-US" dirty="0" err="1">
                <a:solidFill>
                  <a:schemeClr val="accent1">
                    <a:lumMod val="75000"/>
                  </a:schemeClr>
                </a:solidFill>
              </a:rPr>
              <a:t>Thành</a:t>
            </a:r>
            <a:r>
              <a:rPr lang="en-US" dirty="0">
                <a:solidFill>
                  <a:schemeClr val="accent1">
                    <a:lumMod val="75000"/>
                  </a:schemeClr>
                </a:solidFill>
              </a:rPr>
              <a:t> </a:t>
            </a:r>
            <a:r>
              <a:rPr lang="en-US" dirty="0" err="1">
                <a:solidFill>
                  <a:schemeClr val="accent1">
                    <a:lumMod val="75000"/>
                  </a:schemeClr>
                </a:solidFill>
              </a:rPr>
              <a:t>viên</a:t>
            </a:r>
            <a:r>
              <a:rPr lang="en-US" dirty="0">
                <a:solidFill>
                  <a:schemeClr val="accent1">
                    <a:lumMod val="75000"/>
                  </a:schemeClr>
                </a:solidFill>
              </a:rPr>
              <a:t>:</a:t>
            </a:r>
          </a:p>
          <a:p>
            <a:pPr marL="0" indent="0">
              <a:buNone/>
            </a:pPr>
            <a:r>
              <a:rPr lang="en-US" dirty="0">
                <a:solidFill>
                  <a:schemeClr val="accent1">
                    <a:lumMod val="75000"/>
                  </a:schemeClr>
                </a:solidFill>
              </a:rPr>
              <a:t>	- </a:t>
            </a:r>
            <a:r>
              <a:rPr lang="en-US" dirty="0" err="1">
                <a:solidFill>
                  <a:schemeClr val="accent1">
                    <a:lumMod val="75000"/>
                  </a:schemeClr>
                </a:solidFill>
              </a:rPr>
              <a:t>Nguyễn</a:t>
            </a:r>
            <a:r>
              <a:rPr lang="en-US" dirty="0">
                <a:solidFill>
                  <a:schemeClr val="accent1">
                    <a:lumMod val="75000"/>
                  </a:schemeClr>
                </a:solidFill>
              </a:rPr>
              <a:t> </a:t>
            </a:r>
            <a:r>
              <a:rPr lang="en-US" dirty="0" err="1">
                <a:solidFill>
                  <a:schemeClr val="accent1">
                    <a:lumMod val="75000"/>
                  </a:schemeClr>
                </a:solidFill>
              </a:rPr>
              <a:t>văn</a:t>
            </a:r>
            <a:r>
              <a:rPr lang="en-US" dirty="0">
                <a:solidFill>
                  <a:schemeClr val="accent1">
                    <a:lumMod val="75000"/>
                  </a:schemeClr>
                </a:solidFill>
              </a:rPr>
              <a:t> </a:t>
            </a:r>
            <a:r>
              <a:rPr lang="en-US" dirty="0" err="1">
                <a:solidFill>
                  <a:schemeClr val="accent1">
                    <a:lumMod val="75000"/>
                  </a:schemeClr>
                </a:solidFill>
              </a:rPr>
              <a:t>Dìa</a:t>
            </a:r>
            <a:endParaRPr lang="en-US"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Nguyễn</a:t>
            </a:r>
            <a:r>
              <a:rPr lang="en-US" dirty="0">
                <a:solidFill>
                  <a:schemeClr val="accent1">
                    <a:lumMod val="75000"/>
                  </a:schemeClr>
                </a:solidFill>
              </a:rPr>
              <a:t> </a:t>
            </a:r>
            <a:r>
              <a:rPr lang="en-US" dirty="0" err="1">
                <a:solidFill>
                  <a:schemeClr val="accent1">
                    <a:lumMod val="75000"/>
                  </a:schemeClr>
                </a:solidFill>
              </a:rPr>
              <a:t>Nguyên</a:t>
            </a:r>
            <a:r>
              <a:rPr lang="en-US" dirty="0">
                <a:solidFill>
                  <a:schemeClr val="accent1">
                    <a:lumMod val="75000"/>
                  </a:schemeClr>
                </a:solidFill>
              </a:rPr>
              <a:t> </a:t>
            </a:r>
            <a:r>
              <a:rPr lang="en-US" dirty="0" err="1">
                <a:solidFill>
                  <a:schemeClr val="accent1">
                    <a:lumMod val="75000"/>
                  </a:schemeClr>
                </a:solidFill>
              </a:rPr>
              <a:t>Tính</a:t>
            </a:r>
            <a:endParaRPr lang="en-US"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Nguyễn</a:t>
            </a:r>
            <a:r>
              <a:rPr lang="en-US" dirty="0">
                <a:solidFill>
                  <a:schemeClr val="accent1">
                    <a:lumMod val="75000"/>
                  </a:schemeClr>
                </a:solidFill>
              </a:rPr>
              <a:t> </a:t>
            </a:r>
            <a:r>
              <a:rPr lang="en-US" dirty="0" err="1">
                <a:solidFill>
                  <a:schemeClr val="accent1">
                    <a:lumMod val="75000"/>
                  </a:schemeClr>
                </a:solidFill>
              </a:rPr>
              <a:t>Hữu</a:t>
            </a:r>
            <a:r>
              <a:rPr lang="en-US" dirty="0">
                <a:solidFill>
                  <a:schemeClr val="accent1">
                    <a:lumMod val="75000"/>
                  </a:schemeClr>
                </a:solidFill>
              </a:rPr>
              <a:t> Nhân</a:t>
            </a:r>
          </a:p>
          <a:p>
            <a:pPr marL="0" indent="0">
              <a:buNone/>
            </a:pPr>
            <a:r>
              <a:rPr lang="en-US" dirty="0">
                <a:solidFill>
                  <a:schemeClr val="accent1">
                    <a:lumMod val="75000"/>
                  </a:schemeClr>
                </a:solidFill>
              </a:rPr>
              <a:t>	-</a:t>
            </a:r>
            <a:r>
              <a:rPr lang="en-US" dirty="0" err="1">
                <a:solidFill>
                  <a:schemeClr val="accent1">
                    <a:lumMod val="75000"/>
                  </a:schemeClr>
                </a:solidFill>
              </a:rPr>
              <a:t>Phạm</a:t>
            </a:r>
            <a:r>
              <a:rPr lang="en-US" dirty="0">
                <a:solidFill>
                  <a:schemeClr val="accent1">
                    <a:lumMod val="75000"/>
                  </a:schemeClr>
                </a:solidFill>
              </a:rPr>
              <a:t> </a:t>
            </a:r>
            <a:r>
              <a:rPr lang="en-US" dirty="0" err="1">
                <a:solidFill>
                  <a:schemeClr val="accent1">
                    <a:lumMod val="75000"/>
                  </a:schemeClr>
                </a:solidFill>
              </a:rPr>
              <a:t>Vũ</a:t>
            </a:r>
            <a:r>
              <a:rPr lang="en-US" dirty="0">
                <a:solidFill>
                  <a:schemeClr val="accent1">
                    <a:lumMod val="75000"/>
                  </a:schemeClr>
                </a:solidFill>
              </a:rPr>
              <a:t> </a:t>
            </a:r>
            <a:r>
              <a:rPr lang="en-US" dirty="0" err="1">
                <a:solidFill>
                  <a:schemeClr val="accent1">
                    <a:lumMod val="75000"/>
                  </a:schemeClr>
                </a:solidFill>
              </a:rPr>
              <a:t>Tiến</a:t>
            </a:r>
            <a:endParaRPr lang="en-US" dirty="0">
              <a:solidFill>
                <a:schemeClr val="accent1">
                  <a:lumMod val="75000"/>
                </a:schemeClr>
              </a:solidFill>
            </a:endParaRPr>
          </a:p>
        </p:txBody>
      </p:sp>
    </p:spTree>
    <p:extLst>
      <p:ext uri="{BB962C8B-B14F-4D97-AF65-F5344CB8AC3E}">
        <p14:creationId xmlns:p14="http://schemas.microsoft.com/office/powerpoint/2010/main" val="18107530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E8DE3-167F-4177-B80E-9E5F45313AC0}"/>
              </a:ext>
            </a:extLst>
          </p:cNvPr>
          <p:cNvSpPr>
            <a:spLocks noGrp="1"/>
          </p:cNvSpPr>
          <p:nvPr>
            <p:ph idx="1"/>
          </p:nvPr>
        </p:nvSpPr>
        <p:spPr/>
        <p:txBody>
          <a:bodyPr/>
          <a:lstStyle/>
          <a:p>
            <a:r>
              <a:rPr lang="vi-VN" dirty="0"/>
              <a:t>GitHub là một nền tảng tuyệt vời đã thay đổi cách hoạt động của lập trình viên. Tuy nhiên, bất kỳ ai muốn quản lý dự án hữu hiệu cũng có thể tham gia vào GitHub và hợp tác làm chung dự án để đạt hiệu quả cao nhất. Nếu bạn đang tham gia một dự án cần được thay đổi và cập nhật liên tục, Github sẽ là lựa chọn tuyệt vời.</a:t>
            </a:r>
            <a:endParaRPr lang="en-US" dirty="0"/>
          </a:p>
        </p:txBody>
      </p:sp>
      <p:sp>
        <p:nvSpPr>
          <p:cNvPr id="5" name="Title 7">
            <a:extLst>
              <a:ext uri="{FF2B5EF4-FFF2-40B4-BE49-F238E27FC236}">
                <a16:creationId xmlns:a16="http://schemas.microsoft.com/office/drawing/2014/main" id="{2B2CC033-3697-40EB-AF6E-37718025A3CD}"/>
              </a:ext>
            </a:extLst>
          </p:cNvPr>
          <p:cNvSpPr>
            <a:spLocks noGrp="1"/>
          </p:cNvSpPr>
          <p:nvPr>
            <p:ph type="title"/>
          </p:nvPr>
        </p:nvSpPr>
        <p:spPr>
          <a:xfrm>
            <a:off x="838200" y="999231"/>
            <a:ext cx="4472031" cy="715581"/>
          </a:xfrm>
          <a:prstGeom prst="rect">
            <a:avLst/>
          </a:prstGeom>
          <a:solidFill>
            <a:schemeClr val="accent1">
              <a:lumMod val="20000"/>
              <a:lumOff val="80000"/>
            </a:schemeClr>
          </a:solidFill>
        </p:spPr>
        <p:txBody>
          <a:bodyPr wrap="square" lIns="91440" tIns="45720" rIns="91440" bIns="45720">
            <a:spAutoFit/>
          </a:bodyPr>
          <a:lstStyle/>
          <a:p>
            <a:r>
              <a:rPr lang="en-US" sz="4500" b="1" cap="none" spc="0"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V.Kết</a:t>
            </a:r>
            <a:r>
              <a:rPr lang="en-US" sz="4500" b="1" cap="none" spc="0"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 </a:t>
            </a:r>
            <a:r>
              <a:rPr lang="en-US" sz="4500" b="1" cap="none" spc="0"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luận</a:t>
            </a:r>
            <a:r>
              <a:rPr lang="en-US" sz="4500" b="1" cap="none" spc="0"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a:t>
            </a:r>
          </a:p>
        </p:txBody>
      </p:sp>
    </p:spTree>
    <p:extLst>
      <p:ext uri="{BB962C8B-B14F-4D97-AF65-F5344CB8AC3E}">
        <p14:creationId xmlns:p14="http://schemas.microsoft.com/office/powerpoint/2010/main" val="23226240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EDE46-7428-455C-83B0-2AF75E8540B5}"/>
              </a:ext>
            </a:extLst>
          </p:cNvPr>
          <p:cNvSpPr/>
          <p:nvPr/>
        </p:nvSpPr>
        <p:spPr>
          <a:xfrm>
            <a:off x="796044" y="1553185"/>
            <a:ext cx="10923376" cy="92333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Bài</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trình</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bày</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của</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nhóm</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em</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xin</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hết</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Tree>
    <p:extLst>
      <p:ext uri="{BB962C8B-B14F-4D97-AF65-F5344CB8AC3E}">
        <p14:creationId xmlns:p14="http://schemas.microsoft.com/office/powerpoint/2010/main" val="23543903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5CB7AD-89F9-4898-9C45-947A397B906C}"/>
              </a:ext>
            </a:extLst>
          </p:cNvPr>
          <p:cNvSpPr/>
          <p:nvPr/>
        </p:nvSpPr>
        <p:spPr>
          <a:xfrm>
            <a:off x="-37323" y="774729"/>
            <a:ext cx="12266645" cy="1200329"/>
          </a:xfrm>
          <a:prstGeom prst="rect">
            <a:avLst/>
          </a:prstGeom>
          <a:noFill/>
        </p:spPr>
        <p:txBody>
          <a:bodyPr wrap="square" lIns="91440" tIns="45720" rIns="91440" bIns="45720">
            <a:spAutoFit/>
          </a:bodyPr>
          <a:lstStyle/>
          <a:p>
            <a:pPr algn="ctr"/>
            <a:r>
              <a:rPr lang="en-US" sz="7200" b="1" cap="none" spc="0" dirty="0" err="1">
                <a:ln w="0"/>
                <a:solidFill>
                  <a:schemeClr val="accent1">
                    <a:lumMod val="75000"/>
                  </a:schemeClr>
                </a:solidFill>
                <a:effectLst>
                  <a:reflection blurRad="6350" stA="53000" endA="300" endPos="35500" dir="5400000" sy="-90000" algn="bl" rotWithShape="0"/>
                </a:effectLst>
              </a:rPr>
              <a:t>Chủ</a:t>
            </a:r>
            <a:r>
              <a:rPr lang="en-US" sz="7200" b="1" cap="none" spc="0" dirty="0">
                <a:ln w="0"/>
                <a:solidFill>
                  <a:schemeClr val="accent1">
                    <a:lumMod val="75000"/>
                  </a:schemeClr>
                </a:solidFill>
                <a:effectLst>
                  <a:reflection blurRad="6350" stA="53000" endA="300" endPos="35500" dir="5400000" sy="-90000" algn="bl" rotWithShape="0"/>
                </a:effectLst>
              </a:rPr>
              <a:t> </a:t>
            </a:r>
            <a:r>
              <a:rPr lang="en-US" sz="7200" b="1" cap="none" spc="0" dirty="0" err="1">
                <a:ln w="0"/>
                <a:solidFill>
                  <a:schemeClr val="accent1">
                    <a:lumMod val="75000"/>
                  </a:schemeClr>
                </a:solidFill>
                <a:effectLst>
                  <a:reflection blurRad="6350" stA="53000" endA="300" endPos="35500" dir="5400000" sy="-90000" algn="bl" rotWithShape="0"/>
                </a:effectLst>
              </a:rPr>
              <a:t>Đề</a:t>
            </a:r>
            <a:r>
              <a:rPr lang="en-US" sz="7200" b="1" cap="none" spc="0" dirty="0">
                <a:ln w="0"/>
                <a:solidFill>
                  <a:schemeClr val="accent1">
                    <a:lumMod val="75000"/>
                  </a:schemeClr>
                </a:solidFill>
                <a:effectLst>
                  <a:reflection blurRad="6350" stA="53000" endA="300" endPos="35500" dir="5400000" sy="-90000" algn="bl" rotWithShape="0"/>
                </a:effectLst>
              </a:rPr>
              <a:t>: </a:t>
            </a:r>
            <a:r>
              <a:rPr lang="en-US" sz="7200" b="1" cap="none" spc="0" dirty="0" err="1">
                <a:ln w="0"/>
                <a:solidFill>
                  <a:schemeClr val="accent1">
                    <a:lumMod val="75000"/>
                  </a:schemeClr>
                </a:solidFill>
                <a:effectLst>
                  <a:reflection blurRad="6350" stA="53000" endA="300" endPos="35500" dir="5400000" sy="-90000" algn="bl" rotWithShape="0"/>
                </a:effectLst>
              </a:rPr>
              <a:t>Tìm</a:t>
            </a:r>
            <a:r>
              <a:rPr lang="en-US" sz="7200" b="1" cap="none" spc="0" dirty="0">
                <a:ln w="0"/>
                <a:solidFill>
                  <a:schemeClr val="accent1">
                    <a:lumMod val="75000"/>
                  </a:schemeClr>
                </a:solidFill>
                <a:effectLst>
                  <a:reflection blurRad="6350" stA="53000" endA="300" endPos="35500" dir="5400000" sy="-90000" algn="bl" rotWithShape="0"/>
                </a:effectLst>
              </a:rPr>
              <a:t> </a:t>
            </a:r>
            <a:r>
              <a:rPr lang="en-US" sz="7200" b="1" cap="none" spc="0" dirty="0" err="1">
                <a:ln w="0"/>
                <a:solidFill>
                  <a:schemeClr val="accent1">
                    <a:lumMod val="75000"/>
                  </a:schemeClr>
                </a:solidFill>
                <a:effectLst>
                  <a:reflection blurRad="6350" stA="53000" endA="300" endPos="35500" dir="5400000" sy="-90000" algn="bl" rotWithShape="0"/>
                </a:effectLst>
              </a:rPr>
              <a:t>hiểu</a:t>
            </a:r>
            <a:r>
              <a:rPr lang="en-US" sz="7200" b="1" cap="none" spc="0" dirty="0">
                <a:ln w="0"/>
                <a:solidFill>
                  <a:schemeClr val="accent1">
                    <a:lumMod val="75000"/>
                  </a:schemeClr>
                </a:solidFill>
                <a:effectLst>
                  <a:reflection blurRad="6350" stA="53000" endA="300" endPos="35500" dir="5400000" sy="-90000" algn="bl" rotWithShape="0"/>
                </a:effectLst>
              </a:rPr>
              <a:t> </a:t>
            </a:r>
            <a:r>
              <a:rPr lang="en-US" sz="7200" b="1" cap="none" spc="0" dirty="0" err="1">
                <a:ln w="0"/>
                <a:solidFill>
                  <a:schemeClr val="accent1">
                    <a:lumMod val="75000"/>
                  </a:schemeClr>
                </a:solidFill>
                <a:effectLst>
                  <a:reflection blurRad="6350" stA="53000" endA="300" endPos="35500" dir="5400000" sy="-90000" algn="bl" rotWithShape="0"/>
                </a:effectLst>
              </a:rPr>
              <a:t>về</a:t>
            </a:r>
            <a:r>
              <a:rPr lang="en-US" sz="7200" b="1" cap="none" spc="0" dirty="0">
                <a:ln w="0"/>
                <a:solidFill>
                  <a:schemeClr val="accent1">
                    <a:lumMod val="75000"/>
                  </a:schemeClr>
                </a:solidFill>
                <a:effectLst>
                  <a:reflection blurRad="6350" stA="53000" endA="300" endPos="35500" dir="5400000" sy="-90000" algn="bl" rotWithShape="0"/>
                </a:effectLst>
              </a:rPr>
              <a:t> GitHub</a:t>
            </a:r>
          </a:p>
        </p:txBody>
      </p:sp>
      <p:pic>
        <p:nvPicPr>
          <p:cNvPr id="5122" name="Picture 2" descr="GitHub là gì? 9 lợi ích tuyệt vời của GitHub đối với lập trình viên">
            <a:extLst>
              <a:ext uri="{FF2B5EF4-FFF2-40B4-BE49-F238E27FC236}">
                <a16:creationId xmlns:a16="http://schemas.microsoft.com/office/drawing/2014/main" id="{ED9E2837-7BE3-45EB-A6B1-F9C0D6CFA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671741"/>
            <a:ext cx="6550139" cy="341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0811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8EAE8-CEA5-4BA3-809E-583B0A8F34C5}"/>
              </a:ext>
            </a:extLst>
          </p:cNvPr>
          <p:cNvSpPr>
            <a:spLocks noGrp="1"/>
          </p:cNvSpPr>
          <p:nvPr>
            <p:ph type="title"/>
          </p:nvPr>
        </p:nvSpPr>
        <p:spPr/>
        <p:txBody>
          <a:bodyPr/>
          <a:lstStyle/>
          <a:p>
            <a:r>
              <a:rPr lang="en-US" dirty="0" err="1"/>
              <a:t>I.Giới</a:t>
            </a:r>
            <a:r>
              <a:rPr lang="en-US" dirty="0"/>
              <a:t> </a:t>
            </a:r>
            <a:r>
              <a:rPr lang="en-US" dirty="0" err="1"/>
              <a:t>thiệu</a:t>
            </a:r>
            <a:r>
              <a:rPr lang="en-US" dirty="0"/>
              <a:t>:</a:t>
            </a:r>
          </a:p>
        </p:txBody>
      </p:sp>
      <p:sp>
        <p:nvSpPr>
          <p:cNvPr id="6" name="Text Placeholder 5">
            <a:extLst>
              <a:ext uri="{FF2B5EF4-FFF2-40B4-BE49-F238E27FC236}">
                <a16:creationId xmlns:a16="http://schemas.microsoft.com/office/drawing/2014/main" id="{E35E3353-A830-4B62-A35D-66A32ACE52CD}"/>
              </a:ext>
            </a:extLst>
          </p:cNvPr>
          <p:cNvSpPr>
            <a:spLocks noGrp="1"/>
          </p:cNvSpPr>
          <p:nvPr>
            <p:ph type="body" sz="half" idx="2"/>
          </p:nvPr>
        </p:nvSpPr>
        <p:spPr>
          <a:xfrm>
            <a:off x="839788" y="2057400"/>
            <a:ext cx="6326122" cy="3811588"/>
          </a:xfrm>
          <a:noFill/>
        </p:spPr>
        <p:txBody>
          <a:bodyPr>
            <a:normAutofit lnSpcReduction="10000"/>
          </a:bodyPr>
          <a:lstStyle/>
          <a:p>
            <a:pPr marL="285750" indent="-285750">
              <a:buFontTx/>
              <a:buChar char="-"/>
            </a:pPr>
            <a:r>
              <a:rPr lang="vi-VN" b="1" i="0" dirty="0">
                <a:solidFill>
                  <a:srgbClr val="222222"/>
                </a:solidFill>
                <a:effectLst/>
                <a:latin typeface="Verdana" panose="020B0604030504040204" pitchFamily="34" charset="0"/>
              </a:rPr>
              <a:t>GitHub</a:t>
            </a:r>
            <a:r>
              <a:rPr lang="vi-VN" b="0" i="0" dirty="0">
                <a:solidFill>
                  <a:srgbClr val="222222"/>
                </a:solidFill>
                <a:effectLst/>
                <a:latin typeface="Verdana" panose="020B0604030504040204" pitchFamily="34" charset="0"/>
              </a:rPr>
              <a:t> là một hệ thống quản lý dự án và phiên bản code</a:t>
            </a:r>
            <a:endParaRPr lang="en-US" b="0" i="0" dirty="0">
              <a:solidFill>
                <a:srgbClr val="222222"/>
              </a:solidFill>
              <a:effectLst/>
              <a:latin typeface="Verdana" panose="020B0604030504040204" pitchFamily="34" charset="0"/>
            </a:endParaRPr>
          </a:p>
          <a:p>
            <a:pPr marL="285750" indent="-285750">
              <a:buFontTx/>
              <a:buChar char="-"/>
            </a:pPr>
            <a:r>
              <a:rPr lang="vi-VN" b="0" i="0" dirty="0">
                <a:solidFill>
                  <a:srgbClr val="222222"/>
                </a:solidFill>
                <a:effectLst/>
                <a:latin typeface="Verdana" panose="020B0604030504040204" pitchFamily="34" charset="0"/>
              </a:rPr>
              <a:t> hoạt động giống như một mạng xã hội cho lập trình viên.</a:t>
            </a:r>
            <a:endParaRPr lang="en-US" b="0" i="0" dirty="0">
              <a:solidFill>
                <a:srgbClr val="222222"/>
              </a:solidFill>
              <a:effectLst/>
              <a:latin typeface="Verdana" panose="020B0604030504040204" pitchFamily="34" charset="0"/>
            </a:endParaRPr>
          </a:p>
          <a:p>
            <a:pPr marL="285750" indent="-285750">
              <a:buFontTx/>
              <a:buChar char="-"/>
            </a:pPr>
            <a:r>
              <a:rPr lang="vi-VN" b="0" i="0" dirty="0">
                <a:solidFill>
                  <a:srgbClr val="222222"/>
                </a:solidFill>
                <a:effectLst/>
                <a:latin typeface="Verdana" panose="020B0604030504040204" pitchFamily="34" charset="0"/>
              </a:rPr>
              <a:t>repository và Github chính là một dịch vụ máy chủ</a:t>
            </a:r>
            <a:r>
              <a:rPr lang="en-US" b="0" i="0" dirty="0">
                <a:solidFill>
                  <a:srgbClr val="222222"/>
                </a:solidFill>
                <a:effectLst/>
                <a:latin typeface="Verdana" panose="020B0604030504040204" pitchFamily="34" charset="0"/>
              </a:rPr>
              <a:t> </a:t>
            </a:r>
            <a:r>
              <a:rPr lang="vi-VN" b="0" i="0" dirty="0">
                <a:solidFill>
                  <a:srgbClr val="222222"/>
                </a:solidFill>
                <a:effectLst/>
                <a:latin typeface="Verdana" panose="020B0604030504040204" pitchFamily="34" charset="0"/>
              </a:rPr>
              <a:t>repository công cộng.</a:t>
            </a:r>
            <a:endParaRPr lang="en-US" b="0" i="0" dirty="0">
              <a:solidFill>
                <a:srgbClr val="222222"/>
              </a:solidFill>
              <a:effectLst/>
              <a:latin typeface="Verdana" panose="020B0604030504040204" pitchFamily="34" charset="0"/>
            </a:endParaRPr>
          </a:p>
          <a:p>
            <a:pPr marL="285750" indent="-285750">
              <a:buFontTx/>
              <a:buChar char="-"/>
            </a:pPr>
            <a:r>
              <a:rPr lang="en-US" b="1" i="0" dirty="0">
                <a:solidFill>
                  <a:srgbClr val="222222"/>
                </a:solidFill>
                <a:effectLst/>
                <a:latin typeface="Verdana" panose="020B0604030504040204" pitchFamily="34" charset="0"/>
              </a:rPr>
              <a:t> </a:t>
            </a:r>
            <a:r>
              <a:rPr lang="vi-VN" b="1" i="0" dirty="0">
                <a:solidFill>
                  <a:srgbClr val="222222"/>
                </a:solidFill>
                <a:effectLst/>
                <a:latin typeface="Verdana" panose="020B0604030504040204" pitchFamily="34" charset="0"/>
              </a:rPr>
              <a:t>Github có đầy đủ những tính năng của Git</a:t>
            </a:r>
            <a:r>
              <a:rPr lang="vi-VN" b="0" i="0" dirty="0">
                <a:solidFill>
                  <a:srgbClr val="222222"/>
                </a:solidFill>
                <a:effectLst/>
                <a:latin typeface="Verdana" panose="020B0604030504040204" pitchFamily="34" charset="0"/>
              </a:rPr>
              <a:t>, ngoài ra nó còn bổ sung những tính năng về social để các developer tương tác với nhau.</a:t>
            </a:r>
            <a:endParaRPr lang="en-US" b="0" i="0" dirty="0">
              <a:solidFill>
                <a:srgbClr val="222222"/>
              </a:solidFill>
              <a:effectLst/>
              <a:latin typeface="Verdana" panose="020B0604030504040204" pitchFamily="34" charset="0"/>
            </a:endParaRPr>
          </a:p>
          <a:p>
            <a:pPr marL="285750" indent="-285750">
              <a:buFontTx/>
              <a:buChar char="-"/>
            </a:pPr>
            <a:r>
              <a:rPr lang="en-US" b="0" i="0" dirty="0" err="1">
                <a:solidFill>
                  <a:srgbClr val="222222"/>
                </a:solidFill>
                <a:effectLst/>
                <a:latin typeface="Verdana" panose="020B0604030504040204" pitchFamily="34" charset="0"/>
              </a:rPr>
              <a:t>Là</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công</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cụ</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giúp</a:t>
            </a:r>
            <a:r>
              <a:rPr lang="en-US" b="0"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quản</a:t>
            </a:r>
            <a:r>
              <a:rPr lang="en-US" b="1"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lý</a:t>
            </a:r>
            <a:r>
              <a:rPr lang="en-US" b="1" i="0" dirty="0">
                <a:solidFill>
                  <a:srgbClr val="222222"/>
                </a:solidFill>
                <a:effectLst/>
                <a:latin typeface="Verdana" panose="020B0604030504040204" pitchFamily="34" charset="0"/>
              </a:rPr>
              <a:t> source code</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tổ</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chức</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theo</a:t>
            </a:r>
            <a:r>
              <a:rPr lang="en-US" b="0"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dạng</a:t>
            </a:r>
            <a:r>
              <a:rPr lang="en-US" b="1"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dữ</a:t>
            </a:r>
            <a:r>
              <a:rPr lang="en-US" b="1"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liệu</a:t>
            </a:r>
            <a:r>
              <a:rPr lang="en-US" b="1"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phân</a:t>
            </a:r>
            <a:r>
              <a:rPr lang="en-US" b="1"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tán</a:t>
            </a:r>
            <a:r>
              <a:rPr lang="en-US" b="0" i="0" dirty="0">
                <a:solidFill>
                  <a:srgbClr val="222222"/>
                </a:solidFill>
                <a:effectLst/>
                <a:latin typeface="Verdana" panose="020B0604030504040204" pitchFamily="34" charset="0"/>
              </a:rPr>
              <a:t>.</a:t>
            </a:r>
          </a:p>
          <a:p>
            <a:pPr marL="285750" indent="-285750">
              <a:buFontTx/>
              <a:buChar char="-"/>
            </a:pPr>
            <a:r>
              <a:rPr lang="en-US" b="0" i="0" dirty="0" err="1">
                <a:solidFill>
                  <a:srgbClr val="222222"/>
                </a:solidFill>
                <a:effectLst/>
                <a:latin typeface="Verdana" panose="020B0604030504040204" pitchFamily="34" charset="0"/>
              </a:rPr>
              <a:t>Giúp</a:t>
            </a:r>
            <a:r>
              <a:rPr lang="en-US" b="0"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đồng</a:t>
            </a:r>
            <a:r>
              <a:rPr lang="en-US" b="1"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bộ</a:t>
            </a:r>
            <a:r>
              <a:rPr lang="en-US" b="1" i="0" dirty="0">
                <a:solidFill>
                  <a:srgbClr val="222222"/>
                </a:solidFill>
                <a:effectLst/>
                <a:latin typeface="Verdana" panose="020B0604030504040204" pitchFamily="34" charset="0"/>
              </a:rPr>
              <a:t> source code</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của</a:t>
            </a:r>
            <a:r>
              <a:rPr lang="en-US" b="0" i="0" dirty="0">
                <a:solidFill>
                  <a:srgbClr val="222222"/>
                </a:solidFill>
                <a:effectLst/>
                <a:latin typeface="Verdana" panose="020B0604030504040204" pitchFamily="34" charset="0"/>
              </a:rPr>
              <a:t> team </a:t>
            </a:r>
            <a:r>
              <a:rPr lang="en-US" b="0" i="0" dirty="0" err="1">
                <a:solidFill>
                  <a:srgbClr val="222222"/>
                </a:solidFill>
                <a:effectLst/>
                <a:latin typeface="Verdana" panose="020B0604030504040204" pitchFamily="34" charset="0"/>
              </a:rPr>
              <a:t>lên</a:t>
            </a:r>
            <a:r>
              <a:rPr lang="en-US" b="0" i="0" dirty="0">
                <a:solidFill>
                  <a:srgbClr val="222222"/>
                </a:solidFill>
                <a:effectLst/>
                <a:latin typeface="Verdana" panose="020B0604030504040204" pitchFamily="34" charset="0"/>
              </a:rPr>
              <a:t> 1 server.</a:t>
            </a:r>
          </a:p>
          <a:p>
            <a:pPr marL="285750" indent="-285750">
              <a:buFontTx/>
              <a:buChar char="-"/>
            </a:pPr>
            <a:r>
              <a:rPr lang="en-US" b="0" i="0" dirty="0" err="1">
                <a:solidFill>
                  <a:srgbClr val="222222"/>
                </a:solidFill>
                <a:effectLst/>
                <a:latin typeface="Verdana" panose="020B0604030504040204" pitchFamily="34" charset="0"/>
              </a:rPr>
              <a:t>Hỗ</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trợ</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các</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thao</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tác</a:t>
            </a:r>
            <a:r>
              <a:rPr lang="en-US" b="0"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kiểm</a:t>
            </a:r>
            <a:r>
              <a:rPr lang="en-US" b="1" i="0" dirty="0">
                <a:solidFill>
                  <a:srgbClr val="222222"/>
                </a:solidFill>
                <a:effectLst/>
                <a:latin typeface="Verdana" panose="020B0604030504040204" pitchFamily="34" charset="0"/>
              </a:rPr>
              <a:t> </a:t>
            </a:r>
            <a:r>
              <a:rPr lang="en-US" b="1" i="0" dirty="0" err="1">
                <a:solidFill>
                  <a:srgbClr val="222222"/>
                </a:solidFill>
                <a:effectLst/>
                <a:latin typeface="Verdana" panose="020B0604030504040204" pitchFamily="34" charset="0"/>
              </a:rPr>
              <a:t>tra</a:t>
            </a:r>
            <a:r>
              <a:rPr lang="en-US" b="1" i="0" dirty="0">
                <a:solidFill>
                  <a:srgbClr val="222222"/>
                </a:solidFill>
                <a:effectLst/>
                <a:latin typeface="Verdana" panose="020B0604030504040204" pitchFamily="34" charset="0"/>
              </a:rPr>
              <a:t> source code</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trong</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quá</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trình</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làm</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việc</a:t>
            </a:r>
            <a:endParaRPr lang="en-US" b="0" i="0" dirty="0">
              <a:solidFill>
                <a:srgbClr val="222222"/>
              </a:solidFill>
              <a:effectLst/>
              <a:latin typeface="Verdana" panose="020B0604030504040204" pitchFamily="34" charset="0"/>
            </a:endParaRPr>
          </a:p>
          <a:p>
            <a:endParaRPr lang="en-US" dirty="0"/>
          </a:p>
        </p:txBody>
      </p:sp>
      <p:sp>
        <p:nvSpPr>
          <p:cNvPr id="7" name="Rectangle 6">
            <a:extLst>
              <a:ext uri="{FF2B5EF4-FFF2-40B4-BE49-F238E27FC236}">
                <a16:creationId xmlns:a16="http://schemas.microsoft.com/office/drawing/2014/main" id="{94756904-A789-419B-946D-BA7CCDB1ED0A}"/>
              </a:ext>
            </a:extLst>
          </p:cNvPr>
          <p:cNvSpPr/>
          <p:nvPr/>
        </p:nvSpPr>
        <p:spPr>
          <a:xfrm>
            <a:off x="839788" y="1257300"/>
            <a:ext cx="3046027" cy="784830"/>
          </a:xfrm>
          <a:prstGeom prst="rect">
            <a:avLst/>
          </a:prstGeom>
          <a:solidFill>
            <a:schemeClr val="accent1">
              <a:lumMod val="20000"/>
              <a:lumOff val="80000"/>
            </a:schemeClr>
          </a:solidFill>
        </p:spPr>
        <p:txBody>
          <a:bodyPr wrap="none" lIns="91440" tIns="45720" rIns="91440" bIns="45720">
            <a:spAutoFit/>
          </a:bodyPr>
          <a:lstStyle/>
          <a:p>
            <a:pPr algn="ct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I.Giới</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a:t>
            </a: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thiệu</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a:t>
            </a:r>
          </a:p>
        </p:txBody>
      </p:sp>
      <p:pic>
        <p:nvPicPr>
          <p:cNvPr id="1026" name="Picture 2" descr="Github là gì? Hướng dẫn sử dụng Github - FIF.VN">
            <a:extLst>
              <a:ext uri="{FF2B5EF4-FFF2-40B4-BE49-F238E27FC236}">
                <a16:creationId xmlns:a16="http://schemas.microsoft.com/office/drawing/2014/main" id="{A1F1CCA2-AD86-4ACA-B4B1-A8DBAC1DEC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79741" y="2517245"/>
            <a:ext cx="4426752" cy="22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9843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8EAE8-CEA5-4BA3-809E-583B0A8F34C5}"/>
              </a:ext>
            </a:extLst>
          </p:cNvPr>
          <p:cNvSpPr>
            <a:spLocks noGrp="1"/>
          </p:cNvSpPr>
          <p:nvPr>
            <p:ph type="title"/>
          </p:nvPr>
        </p:nvSpPr>
        <p:spPr/>
        <p:txBody>
          <a:bodyPr/>
          <a:lstStyle/>
          <a:p>
            <a:r>
              <a:rPr lang="en-US" dirty="0" err="1"/>
              <a:t>I.Giới</a:t>
            </a:r>
            <a:r>
              <a:rPr lang="en-US" dirty="0"/>
              <a:t> </a:t>
            </a:r>
            <a:r>
              <a:rPr lang="en-US" dirty="0" err="1"/>
              <a:t>thiệu</a:t>
            </a:r>
            <a:r>
              <a:rPr lang="en-US" dirty="0"/>
              <a:t>:</a:t>
            </a:r>
          </a:p>
        </p:txBody>
      </p:sp>
      <p:sp>
        <p:nvSpPr>
          <p:cNvPr id="6" name="Text Placeholder 5">
            <a:extLst>
              <a:ext uri="{FF2B5EF4-FFF2-40B4-BE49-F238E27FC236}">
                <a16:creationId xmlns:a16="http://schemas.microsoft.com/office/drawing/2014/main" id="{E35E3353-A830-4B62-A35D-66A32ACE52CD}"/>
              </a:ext>
            </a:extLst>
          </p:cNvPr>
          <p:cNvSpPr>
            <a:spLocks noGrp="1"/>
          </p:cNvSpPr>
          <p:nvPr>
            <p:ph type="body" sz="half" idx="2"/>
          </p:nvPr>
        </p:nvSpPr>
        <p:spPr>
          <a:xfrm>
            <a:off x="839788" y="2057400"/>
            <a:ext cx="4072472" cy="4343400"/>
          </a:xfrm>
          <a:noFill/>
        </p:spPr>
        <p:txBody>
          <a:bodyPr>
            <a:normAutofit/>
          </a:bodyPr>
          <a:lstStyle/>
          <a:p>
            <a:pPr algn="just"/>
            <a:r>
              <a:rPr lang="en-US" b="1" dirty="0"/>
              <a:t>- </a:t>
            </a:r>
            <a:r>
              <a:rPr lang="vi-VN" b="1" dirty="0"/>
              <a:t>GitHub</a:t>
            </a:r>
            <a:r>
              <a:rPr lang="vi-VN" dirty="0"/>
              <a:t> giải quyết được các vấn đề về giao tiếp và tổ chức dự án đối với các thành viên trong team được mạch lạc, suông sẻ hơn là cách làm việc truyền thống </a:t>
            </a:r>
          </a:p>
          <a:p>
            <a:pPr algn="just"/>
            <a:r>
              <a:rPr lang="vi-VN" dirty="0"/>
              <a:t>- Việc tự code riêng và gửi cho nhau qua email rất mất thời gian của nhau.Việc sửa code mà không sao lưu khiến cho họ phải viết lại code từ đầu khi phần mềm bị lỗi. GitHub hỗ trợ việc </a:t>
            </a:r>
            <a:r>
              <a:rPr lang="vi-VN" b="1" dirty="0"/>
              <a:t>lưu trữ code </a:t>
            </a:r>
            <a:r>
              <a:rPr lang="vi-VN" dirty="0"/>
              <a:t>và </a:t>
            </a:r>
            <a:r>
              <a:rPr lang="vi-VN" b="1" dirty="0"/>
              <a:t>quản lý các phiên bản </a:t>
            </a:r>
            <a:r>
              <a:rPr lang="vi-VN" dirty="0"/>
              <a:t>nên vấn đề được giải quyết.</a:t>
            </a:r>
          </a:p>
          <a:p>
            <a:pPr algn="just"/>
            <a:r>
              <a:rPr lang="vi-VN" dirty="0"/>
              <a:t>- </a:t>
            </a:r>
            <a:r>
              <a:rPr lang="vi-VN" b="1" dirty="0"/>
              <a:t>GitHub</a:t>
            </a:r>
            <a:r>
              <a:rPr lang="vi-VN" dirty="0"/>
              <a:t> còn giải quyết nhiều vấn đề khác ở các tính nă</a:t>
            </a:r>
            <a:r>
              <a:rPr lang="en-US" sz="1800" dirty="0"/>
              <a:t>ng </a:t>
            </a:r>
            <a:r>
              <a:rPr lang="en-US" sz="1800" dirty="0" err="1"/>
              <a:t>và</a:t>
            </a:r>
            <a:r>
              <a:rPr lang="en-US" sz="1800" dirty="0"/>
              <a:t> </a:t>
            </a:r>
            <a:r>
              <a:rPr lang="en-US" sz="1800" dirty="0" err="1"/>
              <a:t>công</a:t>
            </a:r>
            <a:r>
              <a:rPr lang="en-US" sz="1800" dirty="0"/>
              <a:t> </a:t>
            </a:r>
            <a:r>
              <a:rPr lang="en-US" sz="1800" dirty="0" err="1"/>
              <a:t>cụ</a:t>
            </a:r>
            <a:r>
              <a:rPr lang="en-US" sz="1800" dirty="0"/>
              <a:t> Git </a:t>
            </a:r>
            <a:r>
              <a:rPr lang="en-US" sz="1800" dirty="0" err="1"/>
              <a:t>kết</a:t>
            </a:r>
            <a:r>
              <a:rPr lang="en-US" sz="1800" dirty="0"/>
              <a:t> </a:t>
            </a:r>
            <a:r>
              <a:rPr lang="en-US" sz="1800" dirty="0" err="1"/>
              <a:t>hợp</a:t>
            </a:r>
            <a:r>
              <a:rPr lang="en-US" sz="1800" dirty="0"/>
              <a:t> </a:t>
            </a:r>
            <a:r>
              <a:rPr lang="en-US" sz="1800" dirty="0" err="1"/>
              <a:t>mang</a:t>
            </a:r>
            <a:r>
              <a:rPr lang="en-US" sz="1800" dirty="0"/>
              <a:t> </a:t>
            </a:r>
            <a:r>
              <a:rPr lang="en-US" sz="1800" dirty="0" err="1"/>
              <a:t>lại</a:t>
            </a:r>
            <a:r>
              <a:rPr lang="en-US" sz="1800" dirty="0"/>
              <a:t>.</a:t>
            </a:r>
            <a:endParaRPr lang="vi-VN" dirty="0"/>
          </a:p>
        </p:txBody>
      </p:sp>
      <p:sp>
        <p:nvSpPr>
          <p:cNvPr id="7" name="Rectangle 6">
            <a:extLst>
              <a:ext uri="{FF2B5EF4-FFF2-40B4-BE49-F238E27FC236}">
                <a16:creationId xmlns:a16="http://schemas.microsoft.com/office/drawing/2014/main" id="{94756904-A789-419B-946D-BA7CCDB1ED0A}"/>
              </a:ext>
            </a:extLst>
          </p:cNvPr>
          <p:cNvSpPr/>
          <p:nvPr/>
        </p:nvSpPr>
        <p:spPr>
          <a:xfrm>
            <a:off x="839788" y="1206652"/>
            <a:ext cx="7249099" cy="784830"/>
          </a:xfrm>
          <a:prstGeom prst="rect">
            <a:avLst/>
          </a:prstGeom>
          <a:solidFill>
            <a:schemeClr val="accent1">
              <a:lumMod val="20000"/>
              <a:lumOff val="80000"/>
            </a:schemeClr>
          </a:solidFill>
        </p:spPr>
        <p:txBody>
          <a:bodyPr wrap="none" lIns="91440" tIns="45720" rIns="91440" bIns="45720">
            <a:spAutoFit/>
          </a:bodyPr>
          <a:lstStyle/>
          <a:p>
            <a:pPr algn="ctr"/>
            <a:r>
              <a:rPr lang="en-US" sz="4500" b="1"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II.Lợi</a:t>
            </a:r>
            <a:r>
              <a:rPr lang="en-US" sz="45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a:t>
            </a:r>
            <a:r>
              <a:rPr lang="en-US" sz="4500" b="1"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ích</a:t>
            </a:r>
            <a:r>
              <a:rPr lang="en-US" sz="45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a:t>
            </a:r>
            <a:r>
              <a:rPr lang="en-US" sz="4500" b="1"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mà</a:t>
            </a:r>
            <a:r>
              <a:rPr lang="en-US" sz="45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GitHub </a:t>
            </a:r>
            <a:r>
              <a:rPr lang="en-US" sz="4500" b="1"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mang</a:t>
            </a:r>
            <a:r>
              <a:rPr lang="en-US" sz="45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a:t>
            </a:r>
            <a:r>
              <a:rPr lang="en-US" sz="4500" b="1"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lại</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a:t>
            </a:r>
          </a:p>
        </p:txBody>
      </p:sp>
      <p:pic>
        <p:nvPicPr>
          <p:cNvPr id="3" name="Picture 2">
            <a:extLst>
              <a:ext uri="{FF2B5EF4-FFF2-40B4-BE49-F238E27FC236}">
                <a16:creationId xmlns:a16="http://schemas.microsoft.com/office/drawing/2014/main" id="{56A9913D-DEF9-46D4-9EDE-924A41C7E1B1}"/>
              </a:ext>
            </a:extLst>
          </p:cNvPr>
          <p:cNvPicPr>
            <a:picLocks noChangeAspect="1"/>
          </p:cNvPicPr>
          <p:nvPr/>
        </p:nvPicPr>
        <p:blipFill rotWithShape="1">
          <a:blip r:embed="rId2"/>
          <a:srcRect l="15382" r="12835" b="-402"/>
          <a:stretch/>
        </p:blipFill>
        <p:spPr>
          <a:xfrm>
            <a:off x="5228481" y="2057400"/>
            <a:ext cx="6273597" cy="4151365"/>
          </a:xfrm>
          <a:prstGeom prst="rect">
            <a:avLst/>
          </a:prstGeom>
        </p:spPr>
      </p:pic>
      <p:sp>
        <p:nvSpPr>
          <p:cNvPr id="5" name="TextBox 4">
            <a:extLst>
              <a:ext uri="{FF2B5EF4-FFF2-40B4-BE49-F238E27FC236}">
                <a16:creationId xmlns:a16="http://schemas.microsoft.com/office/drawing/2014/main" id="{687B5121-23EB-4595-8276-2ACC7E041CDE}"/>
              </a:ext>
            </a:extLst>
          </p:cNvPr>
          <p:cNvSpPr txBox="1"/>
          <p:nvPr/>
        </p:nvSpPr>
        <p:spPr>
          <a:xfrm flipH="1">
            <a:off x="7279741" y="6185075"/>
            <a:ext cx="2844907" cy="276999"/>
          </a:xfrm>
          <a:prstGeom prst="rect">
            <a:avLst/>
          </a:prstGeom>
          <a:noFill/>
        </p:spPr>
        <p:txBody>
          <a:bodyPr wrap="square" rtlCol="0">
            <a:spAutoFit/>
          </a:bodyPr>
          <a:lstStyle/>
          <a:p>
            <a:r>
              <a:rPr lang="en-US" sz="1200" dirty="0" err="1"/>
              <a:t>Hình</a:t>
            </a:r>
            <a:r>
              <a:rPr lang="en-US" sz="1200" dirty="0"/>
              <a:t> </a:t>
            </a:r>
            <a:r>
              <a:rPr lang="en-US" sz="1200" dirty="0" err="1"/>
              <a:t>ảnh</a:t>
            </a:r>
            <a:r>
              <a:rPr lang="en-US" sz="1200" dirty="0"/>
              <a:t> </a:t>
            </a:r>
            <a:r>
              <a:rPr lang="en-US" sz="1200" dirty="0" err="1"/>
              <a:t>ví</a:t>
            </a:r>
            <a:r>
              <a:rPr lang="en-US" sz="1200" dirty="0"/>
              <a:t> </a:t>
            </a:r>
            <a:r>
              <a:rPr lang="en-US" sz="1200" dirty="0" err="1"/>
              <a:t>dụ</a:t>
            </a:r>
            <a:r>
              <a:rPr lang="en-US" sz="1200" dirty="0"/>
              <a:t> </a:t>
            </a:r>
            <a:r>
              <a:rPr lang="en-US" sz="1200" dirty="0" err="1"/>
              <a:t>dự</a:t>
            </a:r>
            <a:r>
              <a:rPr lang="en-US" sz="1200" dirty="0"/>
              <a:t> </a:t>
            </a:r>
            <a:r>
              <a:rPr lang="en-US" sz="1200" dirty="0" err="1"/>
              <a:t>án</a:t>
            </a:r>
            <a:r>
              <a:rPr lang="en-US" sz="1200" dirty="0"/>
              <a:t> </a:t>
            </a:r>
            <a:r>
              <a:rPr lang="en-US" sz="1200" dirty="0" err="1"/>
              <a:t>lưu</a:t>
            </a:r>
            <a:r>
              <a:rPr lang="en-US" sz="1200" dirty="0"/>
              <a:t> </a:t>
            </a:r>
            <a:r>
              <a:rPr lang="en-US" sz="1200" dirty="0" err="1"/>
              <a:t>trữ</a:t>
            </a:r>
            <a:r>
              <a:rPr lang="en-US" sz="1200" dirty="0"/>
              <a:t> </a:t>
            </a:r>
            <a:r>
              <a:rPr lang="en-US" sz="1200" dirty="0" err="1"/>
              <a:t>trên</a:t>
            </a:r>
            <a:r>
              <a:rPr lang="en-US" sz="1200" dirty="0"/>
              <a:t> GitHub</a:t>
            </a:r>
          </a:p>
        </p:txBody>
      </p:sp>
    </p:spTree>
    <p:extLst>
      <p:ext uri="{BB962C8B-B14F-4D97-AF65-F5344CB8AC3E}">
        <p14:creationId xmlns:p14="http://schemas.microsoft.com/office/powerpoint/2010/main" val="13858511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8EAE8-CEA5-4BA3-809E-583B0A8F34C5}"/>
              </a:ext>
            </a:extLst>
          </p:cNvPr>
          <p:cNvSpPr>
            <a:spLocks noGrp="1"/>
          </p:cNvSpPr>
          <p:nvPr>
            <p:ph type="title"/>
          </p:nvPr>
        </p:nvSpPr>
        <p:spPr/>
        <p:txBody>
          <a:bodyPr/>
          <a:lstStyle/>
          <a:p>
            <a:r>
              <a:rPr lang="en-US" dirty="0" err="1"/>
              <a:t>I.Giới</a:t>
            </a:r>
            <a:r>
              <a:rPr lang="en-US" dirty="0"/>
              <a:t> </a:t>
            </a:r>
            <a:r>
              <a:rPr lang="en-US" dirty="0" err="1"/>
              <a:t>thiệu</a:t>
            </a:r>
            <a:r>
              <a:rPr lang="en-US" dirty="0"/>
              <a:t>:</a:t>
            </a:r>
          </a:p>
        </p:txBody>
      </p:sp>
      <p:sp>
        <p:nvSpPr>
          <p:cNvPr id="6" name="Text Placeholder 5">
            <a:extLst>
              <a:ext uri="{FF2B5EF4-FFF2-40B4-BE49-F238E27FC236}">
                <a16:creationId xmlns:a16="http://schemas.microsoft.com/office/drawing/2014/main" id="{E35E3353-A830-4B62-A35D-66A32ACE52CD}"/>
              </a:ext>
            </a:extLst>
          </p:cNvPr>
          <p:cNvSpPr>
            <a:spLocks noGrp="1"/>
          </p:cNvSpPr>
          <p:nvPr>
            <p:ph type="body" sz="half" idx="2"/>
          </p:nvPr>
        </p:nvSpPr>
        <p:spPr>
          <a:xfrm>
            <a:off x="839788" y="2057400"/>
            <a:ext cx="6326122" cy="3811588"/>
          </a:xfrm>
          <a:noFill/>
        </p:spPr>
        <p:txBody>
          <a:bodyPr>
            <a:normAutofit/>
          </a:bodyPr>
          <a:lstStyle/>
          <a:p>
            <a:pPr algn="l"/>
            <a:r>
              <a:rPr lang="vi-VN" sz="2400" b="0" i="0" dirty="0">
                <a:solidFill>
                  <a:srgbClr val="000000"/>
                </a:solidFill>
                <a:effectLst/>
                <a:latin typeface="Times New Roman" panose="02020603050405020304" pitchFamily="18" charset="0"/>
              </a:rPr>
              <a:t>1. Cài đặt Git</a:t>
            </a:r>
          </a:p>
          <a:p>
            <a:pPr algn="l"/>
            <a:r>
              <a:rPr lang="en-US" dirty="0">
                <a:solidFill>
                  <a:srgbClr val="000000"/>
                </a:solidFill>
                <a:latin typeface="Times New Roman" panose="02020603050405020304" pitchFamily="18" charset="0"/>
              </a:rPr>
              <a:t>-</a:t>
            </a:r>
            <a:r>
              <a:rPr lang="vi-VN" b="0" i="0" dirty="0">
                <a:solidFill>
                  <a:srgbClr val="000000"/>
                </a:solidFill>
                <a:effectLst/>
                <a:latin typeface="Times New Roman" panose="02020603050405020304" pitchFamily="18" charset="0"/>
              </a:rPr>
              <a:t>Đầu tiên, hãy chắc chắn rằng máy tính của bạn đã được cài đặt Git</a:t>
            </a:r>
          </a:p>
          <a:p>
            <a:endParaRPr lang="en-US" dirty="0"/>
          </a:p>
        </p:txBody>
      </p:sp>
      <p:sp>
        <p:nvSpPr>
          <p:cNvPr id="7" name="Rectangle 6">
            <a:extLst>
              <a:ext uri="{FF2B5EF4-FFF2-40B4-BE49-F238E27FC236}">
                <a16:creationId xmlns:a16="http://schemas.microsoft.com/office/drawing/2014/main" id="{94756904-A789-419B-946D-BA7CCDB1ED0A}"/>
              </a:ext>
            </a:extLst>
          </p:cNvPr>
          <p:cNvSpPr/>
          <p:nvPr/>
        </p:nvSpPr>
        <p:spPr>
          <a:xfrm>
            <a:off x="700265" y="1257300"/>
            <a:ext cx="5979266" cy="784830"/>
          </a:xfrm>
          <a:prstGeom prst="rect">
            <a:avLst/>
          </a:prstGeom>
          <a:solidFill>
            <a:schemeClr val="accent1">
              <a:lumMod val="20000"/>
              <a:lumOff val="80000"/>
            </a:schemeClr>
          </a:solidFill>
        </p:spPr>
        <p:txBody>
          <a:bodyPr wrap="none" lIns="91440" tIns="45720" rIns="91440" bIns="45720">
            <a:spAutoFit/>
          </a:bodyPr>
          <a:lstStyle/>
          <a:p>
            <a:pPr algn="ct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III.Cách</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a:t>
            </a: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sử</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a:t>
            </a: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dụng</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GitHub:</a:t>
            </a:r>
          </a:p>
        </p:txBody>
      </p:sp>
      <p:pic>
        <p:nvPicPr>
          <p:cNvPr id="1026" name="Picture 2" descr="Github là gì? Hướng dẫn sử dụng Github - FIF.VN">
            <a:extLst>
              <a:ext uri="{FF2B5EF4-FFF2-40B4-BE49-F238E27FC236}">
                <a16:creationId xmlns:a16="http://schemas.microsoft.com/office/drawing/2014/main" id="{A1F1CCA2-AD86-4ACA-B4B1-A8DBAC1DEC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79741" y="2517244"/>
            <a:ext cx="4426752" cy="258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7825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8EAE8-CEA5-4BA3-809E-583B0A8F34C5}"/>
              </a:ext>
            </a:extLst>
          </p:cNvPr>
          <p:cNvSpPr>
            <a:spLocks noGrp="1"/>
          </p:cNvSpPr>
          <p:nvPr>
            <p:ph type="title"/>
          </p:nvPr>
        </p:nvSpPr>
        <p:spPr/>
        <p:txBody>
          <a:bodyPr/>
          <a:lstStyle/>
          <a:p>
            <a:r>
              <a:rPr lang="en-US" dirty="0" err="1"/>
              <a:t>I.Giới</a:t>
            </a:r>
            <a:r>
              <a:rPr lang="en-US" dirty="0"/>
              <a:t> </a:t>
            </a:r>
            <a:r>
              <a:rPr lang="en-US" dirty="0" err="1"/>
              <a:t>thiệu</a:t>
            </a:r>
            <a:r>
              <a:rPr lang="en-US" dirty="0"/>
              <a:t>:</a:t>
            </a:r>
          </a:p>
        </p:txBody>
      </p:sp>
      <p:sp>
        <p:nvSpPr>
          <p:cNvPr id="6" name="Text Placeholder 5">
            <a:extLst>
              <a:ext uri="{FF2B5EF4-FFF2-40B4-BE49-F238E27FC236}">
                <a16:creationId xmlns:a16="http://schemas.microsoft.com/office/drawing/2014/main" id="{E35E3353-A830-4B62-A35D-66A32ACE52CD}"/>
              </a:ext>
            </a:extLst>
          </p:cNvPr>
          <p:cNvSpPr>
            <a:spLocks noGrp="1"/>
          </p:cNvSpPr>
          <p:nvPr>
            <p:ph type="body" sz="half" idx="2"/>
          </p:nvPr>
        </p:nvSpPr>
        <p:spPr>
          <a:xfrm>
            <a:off x="839788" y="2057399"/>
            <a:ext cx="5066490" cy="4119465"/>
          </a:xfrm>
          <a:noFill/>
        </p:spPr>
        <p:txBody>
          <a:bodyPr>
            <a:normAutofit/>
          </a:bodyPr>
          <a:lstStyle/>
          <a:p>
            <a:pPr algn="l"/>
            <a:r>
              <a:rPr lang="en-US" sz="2400" dirty="0">
                <a:solidFill>
                  <a:srgbClr val="000000"/>
                </a:solidFill>
                <a:latin typeface="Times New Roman" panose="02020603050405020304" pitchFamily="18" charset="0"/>
              </a:rPr>
              <a:t>2.</a:t>
            </a:r>
            <a:r>
              <a:rPr lang="vi-VN" sz="2400" b="0" i="0" dirty="0">
                <a:solidFill>
                  <a:srgbClr val="000000"/>
                </a:solidFill>
                <a:effectLst/>
                <a:latin typeface="Times New Roman" panose="02020603050405020304" pitchFamily="18" charset="0"/>
              </a:rPr>
              <a:t> Tạo kho lưu trữ cục bộ (Local Repository)</a:t>
            </a:r>
          </a:p>
          <a:p>
            <a:pPr algn="l"/>
            <a:r>
              <a:rPr lang="vi-VN" sz="1700" b="0" i="0" dirty="0">
                <a:solidFill>
                  <a:srgbClr val="000000"/>
                </a:solidFill>
                <a:effectLst/>
                <a:latin typeface="Times New Roman" panose="02020603050405020304" pitchFamily="18" charset="0"/>
              </a:rPr>
              <a:t>Sau khi bạn đã cài đặt Git thành công, bạn cần đăng nhập vào Github, sau đó ấn vào dấu + trên menu và chọn New repository.</a:t>
            </a:r>
          </a:p>
          <a:p>
            <a:pPr algn="l"/>
            <a:r>
              <a:rPr lang="vi-VN" sz="1700" b="0" i="0" dirty="0">
                <a:solidFill>
                  <a:srgbClr val="000000"/>
                </a:solidFill>
                <a:effectLst/>
                <a:latin typeface="Times New Roman" panose="02020603050405020304" pitchFamily="18" charset="0"/>
              </a:rPr>
              <a:t>· Đặt tên cho dự án</a:t>
            </a:r>
          </a:p>
          <a:p>
            <a:pPr algn="l"/>
            <a:r>
              <a:rPr lang="vi-VN" sz="1700" b="0" i="0" dirty="0">
                <a:solidFill>
                  <a:srgbClr val="000000"/>
                </a:solidFill>
                <a:effectLst/>
                <a:latin typeface="Times New Roman" panose="02020603050405020304" pitchFamily="18" charset="0"/>
              </a:rPr>
              <a:t>· Theo mặc định thì repository để là public. Tức là ai cũng có thể xem được dự án này của bạn. Nếu dự án của bạn chưa muốn công khai mà chỉ muốn quản lý nội bộ thì chọn Private</a:t>
            </a:r>
          </a:p>
          <a:p>
            <a:endParaRPr lang="en-US" dirty="0"/>
          </a:p>
        </p:txBody>
      </p:sp>
      <p:sp>
        <p:nvSpPr>
          <p:cNvPr id="7" name="Rectangle 6">
            <a:extLst>
              <a:ext uri="{FF2B5EF4-FFF2-40B4-BE49-F238E27FC236}">
                <a16:creationId xmlns:a16="http://schemas.microsoft.com/office/drawing/2014/main" id="{94756904-A789-419B-946D-BA7CCDB1ED0A}"/>
              </a:ext>
            </a:extLst>
          </p:cNvPr>
          <p:cNvSpPr/>
          <p:nvPr/>
        </p:nvSpPr>
        <p:spPr>
          <a:xfrm>
            <a:off x="700265" y="1257300"/>
            <a:ext cx="5979266" cy="784830"/>
          </a:xfrm>
          <a:prstGeom prst="rect">
            <a:avLst/>
          </a:prstGeom>
          <a:solidFill>
            <a:schemeClr val="accent1">
              <a:lumMod val="20000"/>
              <a:lumOff val="80000"/>
            </a:schemeClr>
          </a:solidFill>
        </p:spPr>
        <p:txBody>
          <a:bodyPr wrap="none" lIns="91440" tIns="45720" rIns="91440" bIns="45720">
            <a:spAutoFit/>
          </a:bodyPr>
          <a:lstStyle/>
          <a:p>
            <a:pPr algn="ct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III.Cách</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a:t>
            </a: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sử</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a:t>
            </a: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dụng</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GitHub:</a:t>
            </a:r>
          </a:p>
        </p:txBody>
      </p:sp>
      <p:pic>
        <p:nvPicPr>
          <p:cNvPr id="8" name="Picture 7" descr="cach push code len git">
            <a:extLst>
              <a:ext uri="{FF2B5EF4-FFF2-40B4-BE49-F238E27FC236}">
                <a16:creationId xmlns:a16="http://schemas.microsoft.com/office/drawing/2014/main" id="{D222C2A1-9762-439B-AA4B-C0861F4B19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86635"/>
            <a:ext cx="5943600" cy="3314065"/>
          </a:xfrm>
          <a:prstGeom prst="rect">
            <a:avLst/>
          </a:prstGeom>
          <a:noFill/>
          <a:ln>
            <a:noFill/>
          </a:ln>
        </p:spPr>
      </p:pic>
    </p:spTree>
    <p:extLst>
      <p:ext uri="{BB962C8B-B14F-4D97-AF65-F5344CB8AC3E}">
        <p14:creationId xmlns:p14="http://schemas.microsoft.com/office/powerpoint/2010/main" val="32418745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35E3353-A830-4B62-A35D-66A32ACE52CD}"/>
              </a:ext>
            </a:extLst>
          </p:cNvPr>
          <p:cNvSpPr>
            <a:spLocks noGrp="1"/>
          </p:cNvSpPr>
          <p:nvPr>
            <p:ph type="body" sz="half" idx="2"/>
          </p:nvPr>
        </p:nvSpPr>
        <p:spPr>
          <a:xfrm>
            <a:off x="616375" y="1315746"/>
            <a:ext cx="4705335" cy="3931676"/>
          </a:xfrm>
          <a:noFill/>
        </p:spPr>
        <p:txBody>
          <a:bodyPr>
            <a:normAutofit/>
          </a:bodyPr>
          <a:lstStyle/>
          <a:p>
            <a:pPr algn="l"/>
            <a:r>
              <a:rPr lang="vi-VN" sz="2400" b="0" i="0" dirty="0">
                <a:solidFill>
                  <a:srgbClr val="000000"/>
                </a:solidFill>
                <a:effectLst/>
                <a:latin typeface="Times New Roman" panose="02020603050405020304" pitchFamily="18" charset="0"/>
              </a:rPr>
              <a:t>3. Clone repo về máy</a:t>
            </a:r>
          </a:p>
          <a:p>
            <a:pPr algn="l"/>
            <a:r>
              <a:rPr lang="vi-VN" b="0" i="0" dirty="0">
                <a:solidFill>
                  <a:srgbClr val="000000"/>
                </a:solidFill>
                <a:effectLst/>
                <a:latin typeface="Times New Roman" panose="02020603050405020304" pitchFamily="18" charset="0"/>
              </a:rPr>
              <a:t>Tiếp theo, việc của bạn bây giờ là hãy clone repo mới này về máy của mình bằng lệnh git clone địa_chỉ.</a:t>
            </a:r>
          </a:p>
          <a:p>
            <a:pPr algn="l"/>
            <a:r>
              <a:rPr lang="vi-VN" b="0" i="0" dirty="0">
                <a:solidFill>
                  <a:srgbClr val="000000"/>
                </a:solidFill>
                <a:effectLst/>
                <a:latin typeface="Times New Roman" panose="02020603050405020304" pitchFamily="18" charset="0"/>
              </a:rPr>
              <a:t>Ví dụ ở trên, chúng ta sẽ clone repo về máy bằng lệnh:</a:t>
            </a:r>
          </a:p>
          <a:p>
            <a:pPr algn="l"/>
            <a:r>
              <a:rPr lang="vi-VN" b="0" i="0" dirty="0">
                <a:solidFill>
                  <a:srgbClr val="000000"/>
                </a:solidFill>
                <a:effectLst/>
                <a:latin typeface="Times New Roman" panose="02020603050405020304" pitchFamily="18" charset="0"/>
              </a:rPr>
              <a:t>$ git clone</a:t>
            </a:r>
          </a:p>
          <a:p>
            <a:pPr algn="l"/>
            <a:r>
              <a:rPr lang="vi-VN" b="0" i="0" dirty="0">
                <a:solidFill>
                  <a:srgbClr val="000000"/>
                </a:solidFill>
                <a:effectLst/>
                <a:latin typeface="Times New Roman" panose="02020603050405020304" pitchFamily="18" charset="0"/>
              </a:rPr>
              <a:t>Nghĩa là chúng ta sẽ tạo repo trên server trước, sau đó lấy nó về máy local, rồi mới copy dự án vào và đẩy lại nó lên server.</a:t>
            </a:r>
          </a:p>
          <a:p>
            <a:endParaRPr lang="en-US" dirty="0"/>
          </a:p>
        </p:txBody>
      </p:sp>
      <p:sp>
        <p:nvSpPr>
          <p:cNvPr id="7" name="Rectangle 6">
            <a:extLst>
              <a:ext uri="{FF2B5EF4-FFF2-40B4-BE49-F238E27FC236}">
                <a16:creationId xmlns:a16="http://schemas.microsoft.com/office/drawing/2014/main" id="{94756904-A789-419B-946D-BA7CCDB1ED0A}"/>
              </a:ext>
            </a:extLst>
          </p:cNvPr>
          <p:cNvSpPr/>
          <p:nvPr/>
        </p:nvSpPr>
        <p:spPr>
          <a:xfrm>
            <a:off x="616375" y="351289"/>
            <a:ext cx="5979266" cy="784830"/>
          </a:xfrm>
          <a:prstGeom prst="rect">
            <a:avLst/>
          </a:prstGeom>
          <a:solidFill>
            <a:schemeClr val="accent1">
              <a:lumMod val="20000"/>
              <a:lumOff val="80000"/>
            </a:schemeClr>
          </a:solidFill>
        </p:spPr>
        <p:txBody>
          <a:bodyPr wrap="none" lIns="91440" tIns="45720" rIns="91440" bIns="45720">
            <a:spAutoFit/>
          </a:bodyPr>
          <a:lstStyle/>
          <a:p>
            <a:pPr algn="ct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III.Cách</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a:t>
            </a: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sử</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a:t>
            </a:r>
            <a:r>
              <a:rPr lang="en-US" sz="4500" b="1" cap="none" spc="0" dirty="0" err="1">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dụng</a:t>
            </a:r>
            <a:r>
              <a:rPr lang="en-US" sz="45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 GitHub:</a:t>
            </a:r>
          </a:p>
        </p:txBody>
      </p:sp>
      <p:pic>
        <p:nvPicPr>
          <p:cNvPr id="1028" name="Picture 4" descr="Clone a Git repository in a public project - Azure DevOps Services Public  Project | Microsoft Docs">
            <a:extLst>
              <a:ext uri="{FF2B5EF4-FFF2-40B4-BE49-F238E27FC236}">
                <a16:creationId xmlns:a16="http://schemas.microsoft.com/office/drawing/2014/main" id="{63BA00C8-CC32-4FE3-9108-C69B9FCFB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443" y="1253565"/>
            <a:ext cx="5343962" cy="33688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BE333C-B024-4930-BE18-D4F7CE047E78}"/>
              </a:ext>
            </a:extLst>
          </p:cNvPr>
          <p:cNvSpPr txBox="1"/>
          <p:nvPr/>
        </p:nvSpPr>
        <p:spPr>
          <a:xfrm>
            <a:off x="7803160" y="4666486"/>
            <a:ext cx="2340528" cy="261610"/>
          </a:xfrm>
          <a:prstGeom prst="rect">
            <a:avLst/>
          </a:prstGeom>
          <a:noFill/>
        </p:spPr>
        <p:txBody>
          <a:bodyPr wrap="square" rtlCol="0">
            <a:spAutoFit/>
          </a:bodyPr>
          <a:lstStyle/>
          <a:p>
            <a:r>
              <a:rPr lang="en-US" sz="1100" dirty="0"/>
              <a:t>Clone repo </a:t>
            </a:r>
            <a:r>
              <a:rPr lang="en-US" sz="1100" dirty="0" err="1"/>
              <a:t>ngay</a:t>
            </a:r>
            <a:r>
              <a:rPr lang="en-US" sz="1100" dirty="0"/>
              <a:t> </a:t>
            </a:r>
            <a:r>
              <a:rPr lang="en-US" sz="1100" dirty="0" err="1"/>
              <a:t>trên</a:t>
            </a:r>
            <a:r>
              <a:rPr lang="en-US" sz="1100" dirty="0"/>
              <a:t> </a:t>
            </a:r>
            <a:r>
              <a:rPr lang="en-US" sz="1100" dirty="0" err="1"/>
              <a:t>github</a:t>
            </a:r>
            <a:endParaRPr lang="en-US" sz="1100" dirty="0"/>
          </a:p>
        </p:txBody>
      </p:sp>
      <p:pic>
        <p:nvPicPr>
          <p:cNvPr id="1030" name="Picture 6" descr="How to clone, modify, add, and delete Git files | Opensource.com">
            <a:extLst>
              <a:ext uri="{FF2B5EF4-FFF2-40B4-BE49-F238E27FC236}">
                <a16:creationId xmlns:a16="http://schemas.microsoft.com/office/drawing/2014/main" id="{4BC6A4DB-E79C-47CC-B8F3-42C470D26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95" y="3986879"/>
            <a:ext cx="4646190" cy="2701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5758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A9590-7DCF-47F1-9259-646EA48E23E3}"/>
              </a:ext>
            </a:extLst>
          </p:cNvPr>
          <p:cNvSpPr>
            <a:spLocks noGrp="1"/>
          </p:cNvSpPr>
          <p:nvPr>
            <p:ph idx="1"/>
          </p:nvPr>
        </p:nvSpPr>
        <p:spPr/>
        <p:txBody>
          <a:bodyPr/>
          <a:lstStyle/>
          <a:p>
            <a:r>
              <a:rPr lang="en-US" dirty="0"/>
              <a:t> </a:t>
            </a:r>
            <a:r>
              <a:rPr lang="en-US" dirty="0" err="1"/>
              <a:t>Dịch</a:t>
            </a:r>
            <a:r>
              <a:rPr lang="en-US" dirty="0"/>
              <a:t> </a:t>
            </a:r>
            <a:r>
              <a:rPr lang="en-US" dirty="0" err="1"/>
              <a:t>vụ</a:t>
            </a:r>
            <a:r>
              <a:rPr lang="en-US" dirty="0"/>
              <a:t> </a:t>
            </a:r>
            <a:r>
              <a:rPr lang="en-US" dirty="0" err="1"/>
              <a:t>miễn</a:t>
            </a:r>
            <a:r>
              <a:rPr lang="en-US" dirty="0"/>
              <a:t> </a:t>
            </a:r>
            <a:r>
              <a:rPr lang="en-US" dirty="0" err="1"/>
              <a:t>phí</a:t>
            </a:r>
            <a:r>
              <a:rPr lang="en-US" dirty="0"/>
              <a:t>, </a:t>
            </a:r>
            <a:r>
              <a:rPr lang="en-US" dirty="0" err="1"/>
              <a:t>mặc</a:t>
            </a:r>
            <a:r>
              <a:rPr lang="en-US" dirty="0"/>
              <a:t> </a:t>
            </a:r>
            <a:r>
              <a:rPr lang="en-US" dirty="0" err="1"/>
              <a:t>dù</a:t>
            </a:r>
            <a:r>
              <a:rPr lang="en-US" dirty="0"/>
              <a:t> </a:t>
            </a:r>
            <a:r>
              <a:rPr lang="en-US" dirty="0" err="1"/>
              <a:t>nó</a:t>
            </a:r>
            <a:r>
              <a:rPr lang="en-US" dirty="0"/>
              <a:t> </a:t>
            </a:r>
            <a:r>
              <a:rPr lang="en-US" dirty="0" err="1"/>
              <a:t>cũng</a:t>
            </a:r>
            <a:r>
              <a:rPr lang="en-US" dirty="0"/>
              <a:t> </a:t>
            </a:r>
            <a:r>
              <a:rPr lang="en-US" dirty="0" err="1"/>
              <a:t>có</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trả</a:t>
            </a:r>
            <a:r>
              <a:rPr lang="en-US" dirty="0"/>
              <a:t> </a:t>
            </a:r>
            <a:r>
              <a:rPr lang="en-US" dirty="0" err="1"/>
              <a:t>phí</a:t>
            </a:r>
            <a:r>
              <a:rPr lang="en-US" dirty="0"/>
              <a:t>.</a:t>
            </a:r>
          </a:p>
          <a:p>
            <a:r>
              <a:rPr lang="en-US" dirty="0"/>
              <a:t> </a:t>
            </a:r>
            <a:r>
              <a:rPr lang="en-US" dirty="0" err="1"/>
              <a:t>Tìm</a:t>
            </a:r>
            <a:r>
              <a:rPr lang="en-US" dirty="0"/>
              <a:t> </a:t>
            </a:r>
            <a:r>
              <a:rPr lang="en-US" dirty="0" err="1"/>
              <a:t>kiếm</a:t>
            </a:r>
            <a:r>
              <a:rPr lang="en-US" dirty="0"/>
              <a:t> </a:t>
            </a:r>
            <a:r>
              <a:rPr lang="en-US" dirty="0" err="1"/>
              <a:t>rất</a:t>
            </a:r>
            <a:r>
              <a:rPr lang="en-US" dirty="0"/>
              <a:t> </a:t>
            </a:r>
            <a:r>
              <a:rPr lang="en-US" dirty="0" err="1"/>
              <a:t>nhanh</a:t>
            </a:r>
            <a:r>
              <a:rPr lang="en-US" dirty="0"/>
              <a:t> </a:t>
            </a:r>
            <a:r>
              <a:rPr lang="en-US" dirty="0" err="1"/>
              <a:t>trong</a:t>
            </a:r>
            <a:r>
              <a:rPr lang="en-US" dirty="0"/>
              <a:t> </a:t>
            </a:r>
            <a:r>
              <a:rPr lang="en-US" dirty="0" err="1"/>
              <a:t>cấu</a:t>
            </a:r>
            <a:r>
              <a:rPr lang="en-US" dirty="0"/>
              <a:t> </a:t>
            </a:r>
            <a:r>
              <a:rPr lang="en-US" dirty="0" err="1"/>
              <a:t>trúc</a:t>
            </a:r>
            <a:r>
              <a:rPr lang="en-US" dirty="0"/>
              <a:t> repos.</a:t>
            </a:r>
          </a:p>
          <a:p>
            <a:r>
              <a:rPr lang="en-US" dirty="0"/>
              <a:t> </a:t>
            </a:r>
            <a:r>
              <a:rPr lang="en-US" dirty="0" err="1"/>
              <a:t>Cộng</a:t>
            </a:r>
            <a:r>
              <a:rPr lang="en-US" dirty="0"/>
              <a:t> </a:t>
            </a:r>
            <a:r>
              <a:rPr lang="en-US" dirty="0" err="1"/>
              <a:t>đồng</a:t>
            </a:r>
            <a:r>
              <a:rPr lang="en-US" dirty="0"/>
              <a:t> </a:t>
            </a:r>
            <a:r>
              <a:rPr lang="en-US" dirty="0" err="1"/>
              <a:t>lớn</a:t>
            </a:r>
            <a:r>
              <a:rPr lang="en-US" dirty="0"/>
              <a:t> </a:t>
            </a:r>
            <a:r>
              <a:rPr lang="en-US" dirty="0" err="1"/>
              <a:t>và</a:t>
            </a:r>
            <a:r>
              <a:rPr lang="en-US" dirty="0"/>
              <a:t> </a:t>
            </a:r>
            <a:r>
              <a:rPr lang="en-US" dirty="0" err="1"/>
              <a:t>dễ</a:t>
            </a:r>
            <a:r>
              <a:rPr lang="en-US" dirty="0"/>
              <a:t> </a:t>
            </a:r>
            <a:r>
              <a:rPr lang="en-US" dirty="0" err="1"/>
              <a:t>dàng</a:t>
            </a:r>
            <a:r>
              <a:rPr lang="en-US" dirty="0"/>
              <a:t> </a:t>
            </a:r>
            <a:r>
              <a:rPr lang="en-US" dirty="0" err="1"/>
              <a:t>tìm</a:t>
            </a:r>
            <a:r>
              <a:rPr lang="en-US" dirty="0"/>
              <a:t> </a:t>
            </a:r>
            <a:r>
              <a:rPr lang="en-US" dirty="0" err="1"/>
              <a:t>thấy</a:t>
            </a:r>
            <a:r>
              <a:rPr lang="en-US" dirty="0"/>
              <a:t> </a:t>
            </a:r>
            <a:r>
              <a:rPr lang="en-US" dirty="0" err="1"/>
              <a:t>sự</a:t>
            </a:r>
            <a:r>
              <a:rPr lang="en-US" dirty="0"/>
              <a:t> </a:t>
            </a:r>
            <a:r>
              <a:rPr lang="en-US" dirty="0" err="1"/>
              <a:t>giúp</a:t>
            </a:r>
            <a:r>
              <a:rPr lang="en-US" dirty="0"/>
              <a:t> </a:t>
            </a:r>
            <a:r>
              <a:rPr lang="en-US" dirty="0" err="1"/>
              <a:t>đỡ</a:t>
            </a:r>
            <a:r>
              <a:rPr lang="en-US" dirty="0"/>
              <a:t>.</a:t>
            </a:r>
          </a:p>
          <a:p>
            <a:r>
              <a:rPr lang="en-US" dirty="0"/>
              <a:t> </a:t>
            </a:r>
            <a:r>
              <a:rPr lang="en-US" dirty="0" err="1"/>
              <a:t>Nó</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thiết</a:t>
            </a:r>
            <a:r>
              <a:rPr lang="en-US" dirty="0"/>
              <a:t> </a:t>
            </a:r>
            <a:r>
              <a:rPr lang="en-US" dirty="0" err="1"/>
              <a:t>thực</a:t>
            </a:r>
            <a:r>
              <a:rPr lang="en-US" dirty="0"/>
              <a:t> </a:t>
            </a:r>
            <a:r>
              <a:rPr lang="en-US" dirty="0" err="1"/>
              <a:t>để</a:t>
            </a:r>
            <a:r>
              <a:rPr lang="en-US" dirty="0"/>
              <a:t> </a:t>
            </a:r>
            <a:r>
              <a:rPr lang="en-US" dirty="0" err="1"/>
              <a:t>hợp</a:t>
            </a:r>
            <a:r>
              <a:rPr lang="en-US" dirty="0"/>
              <a:t> </a:t>
            </a:r>
            <a:r>
              <a:rPr lang="en-US" dirty="0" err="1"/>
              <a:t>tác</a:t>
            </a:r>
            <a:r>
              <a:rPr lang="en-US" dirty="0"/>
              <a:t> </a:t>
            </a:r>
            <a:r>
              <a:rPr lang="en-US" dirty="0" err="1"/>
              <a:t>và</a:t>
            </a:r>
            <a:r>
              <a:rPr lang="en-US" dirty="0"/>
              <a:t> </a:t>
            </a:r>
            <a:r>
              <a:rPr lang="en-US" dirty="0" err="1"/>
              <a:t>tích</a:t>
            </a:r>
            <a:r>
              <a:rPr lang="en-US" dirty="0"/>
              <a:t> </a:t>
            </a:r>
            <a:r>
              <a:rPr lang="en-US" dirty="0" err="1"/>
              <a:t>hợp</a:t>
            </a:r>
            <a:r>
              <a:rPr lang="en-US" dirty="0"/>
              <a:t> </a:t>
            </a:r>
            <a:r>
              <a:rPr lang="en-US" dirty="0" err="1"/>
              <a:t>tốt</a:t>
            </a:r>
            <a:r>
              <a:rPr lang="en-US" dirty="0"/>
              <a:t> </a:t>
            </a:r>
            <a:r>
              <a:rPr lang="en-US" dirty="0" err="1"/>
              <a:t>với</a:t>
            </a:r>
            <a:r>
              <a:rPr lang="en-US" dirty="0"/>
              <a:t> Git.</a:t>
            </a:r>
          </a:p>
          <a:p>
            <a:r>
              <a:rPr lang="en-US" dirty="0"/>
              <a:t> </a:t>
            </a:r>
            <a:r>
              <a:rPr lang="en-US" dirty="0" err="1"/>
              <a:t>Dễ</a:t>
            </a:r>
            <a:r>
              <a:rPr lang="en-US" dirty="0"/>
              <a:t> </a:t>
            </a:r>
            <a:r>
              <a:rPr lang="en-US" dirty="0" err="1"/>
              <a:t>dàng</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của</a:t>
            </a:r>
            <a:r>
              <a:rPr lang="en-US" dirty="0"/>
              <a:t> </a:t>
            </a:r>
            <a:r>
              <a:rPr lang="en-US" dirty="0" err="1"/>
              <a:t>bên</a:t>
            </a:r>
            <a:r>
              <a:rPr lang="en-US" dirty="0"/>
              <a:t> </a:t>
            </a:r>
            <a:r>
              <a:rPr lang="en-US" dirty="0" err="1"/>
              <a:t>thứ</a:t>
            </a:r>
            <a:r>
              <a:rPr lang="en-US" dirty="0"/>
              <a:t> </a:t>
            </a:r>
            <a:r>
              <a:rPr lang="en-US" dirty="0" err="1"/>
              <a:t>ba</a:t>
            </a:r>
            <a:r>
              <a:rPr lang="en-US" dirty="0"/>
              <a:t> </a:t>
            </a:r>
            <a:r>
              <a:rPr lang="en-US" dirty="0" err="1"/>
              <a:t>khác</a:t>
            </a:r>
            <a:r>
              <a:rPr lang="en-US" dirty="0"/>
              <a:t>.</a:t>
            </a:r>
          </a:p>
          <a:p>
            <a:endParaRPr lang="en-US" dirty="0"/>
          </a:p>
        </p:txBody>
      </p:sp>
      <p:sp>
        <p:nvSpPr>
          <p:cNvPr id="8" name="Title 7">
            <a:extLst>
              <a:ext uri="{FF2B5EF4-FFF2-40B4-BE49-F238E27FC236}">
                <a16:creationId xmlns:a16="http://schemas.microsoft.com/office/drawing/2014/main" id="{49C22AE4-4297-444E-AAA2-D40055B18E8A}"/>
              </a:ext>
            </a:extLst>
          </p:cNvPr>
          <p:cNvSpPr>
            <a:spLocks noGrp="1"/>
          </p:cNvSpPr>
          <p:nvPr>
            <p:ph type="title"/>
          </p:nvPr>
        </p:nvSpPr>
        <p:spPr>
          <a:xfrm>
            <a:off x="838200" y="982453"/>
            <a:ext cx="7441734" cy="715581"/>
          </a:xfrm>
          <a:prstGeom prst="rect">
            <a:avLst/>
          </a:prstGeom>
          <a:solidFill>
            <a:schemeClr val="accent1">
              <a:lumMod val="20000"/>
              <a:lumOff val="80000"/>
            </a:schemeClr>
          </a:solidFill>
        </p:spPr>
        <p:txBody>
          <a:bodyPr wrap="square" lIns="91440" tIns="45720" rIns="91440" bIns="45720">
            <a:spAutoFit/>
          </a:bodyPr>
          <a:lstStyle/>
          <a:p>
            <a:r>
              <a:rPr lang="en-US" sz="4500" b="1"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IV.Ưu</a:t>
            </a:r>
            <a:r>
              <a:rPr lang="en-US" sz="45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 </a:t>
            </a:r>
            <a:r>
              <a:rPr lang="en-US" sz="4500" b="1"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điểm</a:t>
            </a:r>
            <a:r>
              <a:rPr lang="en-US" sz="4500" b="1" cap="none" spc="0"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a:t>
            </a:r>
          </a:p>
        </p:txBody>
      </p:sp>
      <p:pic>
        <p:nvPicPr>
          <p:cNvPr id="3074" name="Picture 2" descr="Git và Github là gì? Cách sử dụng Git - Cập nhật 2020 - NordicCoder">
            <a:extLst>
              <a:ext uri="{FF2B5EF4-FFF2-40B4-BE49-F238E27FC236}">
                <a16:creationId xmlns:a16="http://schemas.microsoft.com/office/drawing/2014/main" id="{B7C0760F-15FD-44E9-8613-FC29A4B64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758" y="4372412"/>
            <a:ext cx="4568504" cy="228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6221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A9590-7DCF-47F1-9259-646EA48E23E3}"/>
              </a:ext>
            </a:extLst>
          </p:cNvPr>
          <p:cNvSpPr>
            <a:spLocks noGrp="1"/>
          </p:cNvSpPr>
          <p:nvPr>
            <p:ph idx="1"/>
          </p:nvPr>
        </p:nvSpPr>
        <p:spPr/>
        <p:txBody>
          <a:bodyPr/>
          <a:lstStyle/>
          <a:p>
            <a:r>
              <a:rPr lang="vi-VN" dirty="0"/>
              <a:t>Nó không phải là hoàn toàn mở.</a:t>
            </a:r>
          </a:p>
          <a:p>
            <a:r>
              <a:rPr lang="vi-VN" dirty="0"/>
              <a:t> Nó có giới hạn về dung lượng, vì bạn không thể vượt quá 100MB trong một tệp duy nhất, trong khi kho lưu trữ được giới hạn ở 1GB trong phiên bản miễn phí.</a:t>
            </a:r>
            <a:endParaRPr lang="en-US" dirty="0"/>
          </a:p>
        </p:txBody>
      </p:sp>
      <p:sp>
        <p:nvSpPr>
          <p:cNvPr id="8" name="Title 7">
            <a:extLst>
              <a:ext uri="{FF2B5EF4-FFF2-40B4-BE49-F238E27FC236}">
                <a16:creationId xmlns:a16="http://schemas.microsoft.com/office/drawing/2014/main" id="{49C22AE4-4297-444E-AAA2-D40055B18E8A}"/>
              </a:ext>
            </a:extLst>
          </p:cNvPr>
          <p:cNvSpPr>
            <a:spLocks noGrp="1"/>
          </p:cNvSpPr>
          <p:nvPr>
            <p:ph type="title"/>
          </p:nvPr>
        </p:nvSpPr>
        <p:spPr>
          <a:xfrm>
            <a:off x="838200" y="982453"/>
            <a:ext cx="7441734" cy="715581"/>
          </a:xfrm>
          <a:prstGeom prst="rect">
            <a:avLst/>
          </a:prstGeom>
          <a:solidFill>
            <a:schemeClr val="accent1">
              <a:lumMod val="20000"/>
              <a:lumOff val="80000"/>
            </a:schemeClr>
          </a:solidFill>
        </p:spPr>
        <p:txBody>
          <a:bodyPr wrap="square" lIns="91440" tIns="45720" rIns="91440" bIns="45720">
            <a:spAutoFit/>
          </a:bodyPr>
          <a:lstStyle/>
          <a:p>
            <a:r>
              <a:rPr lang="en-US" sz="4500" b="1"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IV.Nhược</a:t>
            </a:r>
            <a:r>
              <a:rPr lang="en-US" sz="45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 </a:t>
            </a:r>
            <a:r>
              <a:rPr lang="en-US" sz="4500" b="1"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điểm</a:t>
            </a:r>
            <a:r>
              <a:rPr lang="en-US" sz="4500" b="1" cap="none" spc="0"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a:t>
            </a:r>
          </a:p>
        </p:txBody>
      </p:sp>
      <p:pic>
        <p:nvPicPr>
          <p:cNvPr id="2052" name="Picture 4" descr="GitHub recovering after a widespread outage caused by networking and  database issues - GeekWire">
            <a:extLst>
              <a:ext uri="{FF2B5EF4-FFF2-40B4-BE49-F238E27FC236}">
                <a16:creationId xmlns:a16="http://schemas.microsoft.com/office/drawing/2014/main" id="{7EB8935F-306E-4868-846C-BBDEF3E65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912" y="3729234"/>
            <a:ext cx="3382510" cy="257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940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766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Verdana</vt:lpstr>
      <vt:lpstr>Office Theme</vt:lpstr>
      <vt:lpstr>Thực hành làm việc nhóm Giảng viên: Ths.Phan Đình Sinh</vt:lpstr>
      <vt:lpstr>PowerPoint Presentation</vt:lpstr>
      <vt:lpstr>I.Giới thiệu:</vt:lpstr>
      <vt:lpstr>I.Giới thiệu:</vt:lpstr>
      <vt:lpstr>I.Giới thiệu:</vt:lpstr>
      <vt:lpstr>I.Giới thiệu:</vt:lpstr>
      <vt:lpstr>PowerPoint Presentation</vt:lpstr>
      <vt:lpstr>IV.Ưu điểm:</vt:lpstr>
      <vt:lpstr>IV.Nhược điểm:</vt:lpstr>
      <vt:lpstr>V.Kết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hành làm việc nhóm Giảng viên: Ths.Phan Đình Sinh</dc:title>
  <dc:creator>Nhân Nhân</dc:creator>
  <cp:lastModifiedBy>Nhân Nhân</cp:lastModifiedBy>
  <cp:revision>12</cp:revision>
  <dcterms:created xsi:type="dcterms:W3CDTF">2022-02-20T08:42:11Z</dcterms:created>
  <dcterms:modified xsi:type="dcterms:W3CDTF">2022-02-20T15:19:27Z</dcterms:modified>
</cp:coreProperties>
</file>