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302" r:id="rId3"/>
    <p:sldId id="303" r:id="rId4"/>
    <p:sldId id="257" r:id="rId5"/>
    <p:sldId id="258" r:id="rId6"/>
    <p:sldId id="301" r:id="rId7"/>
    <p:sldId id="304" r:id="rId8"/>
    <p:sldId id="262" r:id="rId9"/>
    <p:sldId id="297" r:id="rId10"/>
    <p:sldId id="263" r:id="rId11"/>
    <p:sldId id="265" r:id="rId12"/>
    <p:sldId id="264" r:id="rId13"/>
    <p:sldId id="300" r:id="rId14"/>
  </p:sldIdLst>
  <p:sldSz cx="9144000" cy="5143500" type="screen16x9"/>
  <p:notesSz cx="6858000" cy="9144000"/>
  <p:embeddedFontLst>
    <p:embeddedFont>
      <p:font typeface="Abel" panose="020B0604020202020204" charset="0"/>
      <p:regular r:id="rId16"/>
    </p:embeddedFont>
    <p:embeddedFont>
      <p:font typeface="Bebas Neue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egrim" panose="020B0604020202020204" charset="0"/>
      <p:regular r:id="rId22"/>
    </p:embeddedFont>
    <p:embeddedFont>
      <p:font typeface="Open Sans" panose="020B0606030504020204" pitchFamily="3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âm Cần Chương" initials="LCC" lastIdx="1" clrIdx="0">
    <p:extLst>
      <p:ext uri="{19B8F6BF-5375-455C-9EA6-DF929625EA0E}">
        <p15:presenceInfo xmlns:p15="http://schemas.microsoft.com/office/powerpoint/2012/main" userId="S::14520090@ms.uit.edu.vn::da890c7d-e767-40bc-9047-c04e18b93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A7B39F-B89D-4F4C-AF6C-8C078E81C2DA}">
  <a:tblStyle styleId="{EAA7B39F-B89D-4F4C-AF6C-8C078E81C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7EA9F9-D37D-4123-831C-4EFB451FCF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C%E1%BB%9D_vu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500" y="348763"/>
            <a:ext cx="5185800" cy="5156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THUẬT TOÁN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53;p12">
            <a:extLst>
              <a:ext uri="{FF2B5EF4-FFF2-40B4-BE49-F238E27FC236}">
                <a16:creationId xmlns:a16="http://schemas.microsoft.com/office/drawing/2014/main" id="{19203E91-820F-42DC-9E4A-6D81C5E2B018}"/>
              </a:ext>
            </a:extLst>
          </p:cNvPr>
          <p:cNvSpPr txBox="1">
            <a:spLocks/>
          </p:cNvSpPr>
          <p:nvPr/>
        </p:nvSpPr>
        <p:spPr>
          <a:xfrm>
            <a:off x="1786500" y="1608444"/>
            <a:ext cx="5571000" cy="1159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LUYỆN TẬP THIẾT KẾ THUẬN TOÁN</a:t>
            </a:r>
          </a:p>
        </p:txBody>
      </p:sp>
      <p:sp>
        <p:nvSpPr>
          <p:cNvPr id="4" name="Google Shape;753;p12">
            <a:extLst>
              <a:ext uri="{FF2B5EF4-FFF2-40B4-BE49-F238E27FC236}">
                <a16:creationId xmlns:a16="http://schemas.microsoft.com/office/drawing/2014/main" id="{A2CC764C-40D4-4A63-AFC7-056F589D1FEC}"/>
              </a:ext>
            </a:extLst>
          </p:cNvPr>
          <p:cNvSpPr txBox="1">
            <a:spLocks/>
          </p:cNvSpPr>
          <p:nvPr/>
        </p:nvSpPr>
        <p:spPr>
          <a:xfrm>
            <a:off x="1857656" y="3270557"/>
            <a:ext cx="5428688" cy="1159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egrim"/>
              <a:buNone/>
              <a:defRPr sz="48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18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 Cần Chương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7F5252-7A52-4B6C-B2F8-9CC1011A86D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27769" y="0"/>
            <a:ext cx="5237162" cy="493713"/>
          </a:xfrm>
        </p:spPr>
        <p:txBody>
          <a:bodyPr/>
          <a:lstStyle/>
          <a:p>
            <a:r>
              <a:rPr lang="en-US" sz="3600" dirty="0">
                <a:latin typeface="Abel" panose="020B0604020202020204" charset="0"/>
              </a:rPr>
              <a:t>8 QUEENS PROBLEM</a:t>
            </a:r>
            <a:endParaRPr lang="en-US" sz="3600" dirty="0"/>
          </a:p>
        </p:txBody>
      </p:sp>
      <p:sp>
        <p:nvSpPr>
          <p:cNvPr id="18" name="Google Shape;1614;p49">
            <a:extLst>
              <a:ext uri="{FF2B5EF4-FFF2-40B4-BE49-F238E27FC236}">
                <a16:creationId xmlns:a16="http://schemas.microsoft.com/office/drawing/2014/main" id="{0301DAF4-7AAA-415A-A6F7-603D9D650D7D}"/>
              </a:ext>
            </a:extLst>
          </p:cNvPr>
          <p:cNvSpPr txBox="1"/>
          <p:nvPr/>
        </p:nvSpPr>
        <p:spPr>
          <a:xfrm>
            <a:off x="604331" y="715009"/>
            <a:ext cx="3693319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vi-VN" b="1" dirty="0" err="1">
                <a:solidFill>
                  <a:schemeClr val="bg1"/>
                </a:solidFill>
              </a:rPr>
              <a:t>Bài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toán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tám</a:t>
            </a:r>
            <a:r>
              <a:rPr lang="vi-VN" b="1" dirty="0">
                <a:solidFill>
                  <a:schemeClr val="bg1"/>
                </a:solidFill>
              </a:rPr>
              <a:t> quân </a:t>
            </a:r>
            <a:r>
              <a:rPr lang="vi-VN" b="1" dirty="0" err="1">
                <a:solidFill>
                  <a:schemeClr val="bg1"/>
                </a:solidFill>
              </a:rPr>
              <a:t>hậu</a:t>
            </a:r>
            <a:r>
              <a:rPr lang="vi-VN" dirty="0">
                <a:solidFill>
                  <a:schemeClr val="bg1"/>
                </a:solidFill>
              </a:rPr>
              <a:t> </a:t>
            </a:r>
            <a:r>
              <a:rPr lang="vi-VN" dirty="0" err="1">
                <a:solidFill>
                  <a:schemeClr val="bg1"/>
                </a:solidFill>
              </a:rPr>
              <a:t>là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bài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toán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đặt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tám</a:t>
            </a:r>
            <a:r>
              <a:rPr lang="vi-VN" dirty="0">
                <a:solidFill>
                  <a:schemeClr val="bg1"/>
                </a:solidFill>
              </a:rPr>
              <a:t> </a:t>
            </a:r>
            <a:r>
              <a:rPr lang="vi-VN" dirty="0">
                <a:solidFill>
                  <a:schemeClr val="bg1"/>
                </a:solidFill>
                <a:hlinkClick r:id="rId3" tooltip="Cờ vu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quân </a:t>
            </a:r>
            <a:r>
              <a:rPr lang="vi-VN" dirty="0" err="1">
                <a:solidFill>
                  <a:schemeClr val="bg1"/>
                </a:solidFill>
                <a:hlinkClick r:id="rId3" tooltip="Cờ vu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hậu</a:t>
            </a:r>
            <a:r>
              <a:rPr lang="vi-VN" dirty="0">
                <a:solidFill>
                  <a:schemeClr val="bg1"/>
                </a:solidFill>
              </a:rPr>
              <a:t> trên </a:t>
            </a:r>
            <a:r>
              <a:rPr lang="vi-VN" dirty="0" err="1">
                <a:solidFill>
                  <a:schemeClr val="bg1"/>
                </a:solidFill>
              </a:rPr>
              <a:t>bàn</a:t>
            </a:r>
            <a:r>
              <a:rPr lang="vi-VN" dirty="0">
                <a:solidFill>
                  <a:schemeClr val="bg1"/>
                </a:solidFill>
              </a:rPr>
              <a:t> </a:t>
            </a:r>
            <a:r>
              <a:rPr lang="vi-VN" dirty="0" err="1">
                <a:solidFill>
                  <a:schemeClr val="bg1"/>
                </a:solidFill>
                <a:hlinkClick r:id="rId3" tooltip="Cờ vu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cờ</a:t>
            </a:r>
            <a:r>
              <a:rPr lang="vi-VN" dirty="0">
                <a:solidFill>
                  <a:schemeClr val="bg1"/>
                </a:solidFill>
                <a:hlinkClick r:id="rId3" tooltip="Cờ vu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vua</a:t>
            </a:r>
            <a:r>
              <a:rPr lang="vi-VN" dirty="0">
                <a:solidFill>
                  <a:schemeClr val="bg1"/>
                </a:solidFill>
              </a:rPr>
              <a:t> </a:t>
            </a:r>
            <a:r>
              <a:rPr lang="vi-VN" dirty="0" err="1">
                <a:solidFill>
                  <a:schemeClr val="bg1"/>
                </a:solidFill>
              </a:rPr>
              <a:t>kích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thước</a:t>
            </a:r>
            <a:r>
              <a:rPr lang="vi-VN" dirty="0">
                <a:solidFill>
                  <a:schemeClr val="bg1"/>
                </a:solidFill>
              </a:rPr>
              <a:t> 8×8 sao cho không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quân </a:t>
            </a:r>
            <a:r>
              <a:rPr lang="vi-VN" dirty="0" err="1">
                <a:solidFill>
                  <a:schemeClr val="bg1"/>
                </a:solidFill>
              </a:rPr>
              <a:t>hậu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nào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thể</a:t>
            </a:r>
            <a:r>
              <a:rPr lang="vi-VN" dirty="0">
                <a:solidFill>
                  <a:schemeClr val="bg1"/>
                </a:solidFill>
              </a:rPr>
              <a:t> "ăn" </a:t>
            </a:r>
            <a:r>
              <a:rPr lang="vi-VN" dirty="0" err="1">
                <a:solidFill>
                  <a:schemeClr val="bg1"/>
                </a:solidFill>
              </a:rPr>
              <a:t>được</a:t>
            </a:r>
            <a:r>
              <a:rPr lang="vi-VN" dirty="0">
                <a:solidFill>
                  <a:schemeClr val="bg1"/>
                </a:solidFill>
              </a:rPr>
              <a:t> quân </a:t>
            </a:r>
            <a:r>
              <a:rPr lang="vi-VN" dirty="0" err="1">
                <a:solidFill>
                  <a:schemeClr val="bg1"/>
                </a:solidFill>
              </a:rPr>
              <a:t>hậu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khác</a:t>
            </a:r>
            <a:r>
              <a:rPr lang="vi-VN" dirty="0">
                <a:solidFill>
                  <a:schemeClr val="bg1"/>
                </a:solidFill>
              </a:rPr>
              <a:t>, hay </a:t>
            </a:r>
            <a:r>
              <a:rPr lang="vi-VN" dirty="0" err="1">
                <a:solidFill>
                  <a:schemeClr val="bg1"/>
                </a:solidFill>
              </a:rPr>
              <a:t>nói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khác</a:t>
            </a:r>
            <a:r>
              <a:rPr lang="vi-VN" dirty="0">
                <a:solidFill>
                  <a:schemeClr val="bg1"/>
                </a:solidFill>
              </a:rPr>
              <a:t> đi không quân </a:t>
            </a:r>
            <a:r>
              <a:rPr lang="vi-VN" dirty="0" err="1">
                <a:solidFill>
                  <a:schemeClr val="bg1"/>
                </a:solidFill>
              </a:rPr>
              <a:t>hậu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nào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để</a:t>
            </a:r>
            <a:r>
              <a:rPr lang="vi-VN" dirty="0">
                <a:solidFill>
                  <a:schemeClr val="bg1"/>
                </a:solidFill>
              </a:rPr>
              <a:t> </a:t>
            </a:r>
            <a:r>
              <a:rPr lang="vi-VN" b="1" dirty="0">
                <a:solidFill>
                  <a:schemeClr val="bg1"/>
                </a:solidFill>
              </a:rPr>
              <a:t>di </a:t>
            </a:r>
            <a:r>
              <a:rPr lang="vi-VN" b="1" dirty="0" err="1">
                <a:solidFill>
                  <a:schemeClr val="bg1"/>
                </a:solidFill>
              </a:rPr>
              <a:t>chuyển</a:t>
            </a:r>
            <a:r>
              <a:rPr lang="vi-VN" dirty="0">
                <a:solidFill>
                  <a:schemeClr val="bg1"/>
                </a:solidFill>
              </a:rPr>
              <a:t> theo quy </a:t>
            </a:r>
            <a:r>
              <a:rPr lang="vi-VN" dirty="0" err="1">
                <a:solidFill>
                  <a:schemeClr val="bg1"/>
                </a:solidFill>
              </a:rPr>
              <a:t>tắc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cờ</a:t>
            </a:r>
            <a:r>
              <a:rPr lang="vi-VN" dirty="0">
                <a:solidFill>
                  <a:schemeClr val="bg1"/>
                </a:solidFill>
              </a:rPr>
              <a:t> vua. </a:t>
            </a:r>
            <a:r>
              <a:rPr lang="vi-VN" dirty="0" err="1">
                <a:solidFill>
                  <a:schemeClr val="bg1"/>
                </a:solidFill>
              </a:rPr>
              <a:t>Màu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các</a:t>
            </a:r>
            <a:r>
              <a:rPr lang="vi-VN" dirty="0">
                <a:solidFill>
                  <a:schemeClr val="bg1"/>
                </a:solidFill>
              </a:rPr>
              <a:t> quân </a:t>
            </a:r>
            <a:r>
              <a:rPr lang="vi-VN" dirty="0" err="1">
                <a:solidFill>
                  <a:schemeClr val="bg1"/>
                </a:solidFill>
              </a:rPr>
              <a:t>hậu</a:t>
            </a:r>
            <a:r>
              <a:rPr lang="vi-VN" dirty="0">
                <a:solidFill>
                  <a:schemeClr val="bg1"/>
                </a:solidFill>
              </a:rPr>
              <a:t> không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ý </a:t>
            </a:r>
            <a:r>
              <a:rPr lang="vi-VN" dirty="0" err="1">
                <a:solidFill>
                  <a:schemeClr val="bg1"/>
                </a:solidFill>
              </a:rPr>
              <a:t>nghĩa</a:t>
            </a:r>
            <a:r>
              <a:rPr lang="vi-VN" dirty="0">
                <a:solidFill>
                  <a:schemeClr val="bg1"/>
                </a:solidFill>
              </a:rPr>
              <a:t> trong </a:t>
            </a:r>
            <a:r>
              <a:rPr lang="vi-VN" dirty="0" err="1">
                <a:solidFill>
                  <a:schemeClr val="bg1"/>
                </a:solidFill>
              </a:rPr>
              <a:t>bài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toán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này</a:t>
            </a:r>
            <a:r>
              <a:rPr lang="vi-VN" dirty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 8 </a:t>
            </a:r>
            <a:r>
              <a:rPr lang="en-US" dirty="0" err="1">
                <a:solidFill>
                  <a:schemeClr val="bg1"/>
                </a:solidFill>
              </a:rPr>
              <a:t>Quân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Hậu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Mỗi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hậu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cờ</a:t>
            </a:r>
            <a:r>
              <a:rPr lang="en-US" dirty="0">
                <a:solidFill>
                  <a:schemeClr val="bg1"/>
                </a:solidFill>
              </a:rPr>
              <a:t> mà </a:t>
            </a:r>
            <a:r>
              <a:rPr lang="en-US" dirty="0" err="1">
                <a:solidFill>
                  <a:schemeClr val="bg1"/>
                </a:solidFill>
              </a:rPr>
              <a:t>thoả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vi-VN" dirty="0">
              <a:solidFill>
                <a:schemeClr val="bg1"/>
              </a:solidFill>
            </a:endParaRPr>
          </a:p>
          <a:p>
            <a:br>
              <a:rPr lang="vi-VN" dirty="0"/>
            </a:b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EC2FB-6640-4D74-8B4E-294490F18A2E}"/>
              </a:ext>
            </a:extLst>
          </p:cNvPr>
          <p:cNvSpPr txBox="1"/>
          <p:nvPr/>
        </p:nvSpPr>
        <p:spPr>
          <a:xfrm>
            <a:off x="5036344" y="675976"/>
            <a:ext cx="37861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INPUT:</a:t>
            </a:r>
          </a:p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Bàn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cờ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có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kích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thước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8x8.</a:t>
            </a:r>
          </a:p>
          <a:p>
            <a:endParaRPr lang="en-US" b="1" dirty="0">
              <a:solidFill>
                <a:schemeClr val="bg1"/>
              </a:solidFill>
              <a:latin typeface="+mn-lt"/>
            </a:endParaRPr>
          </a:p>
          <a:p>
            <a:endParaRPr lang="en-US" b="1" dirty="0">
              <a:solidFill>
                <a:schemeClr val="bg1"/>
              </a:solidFill>
              <a:latin typeface="+mn-lt"/>
            </a:endParaRPr>
          </a:p>
          <a:p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OUTPUT: </a:t>
            </a:r>
          </a:p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Vị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trí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quân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hậu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thoả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điểu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kiện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bài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toán.Quy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ước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vị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trí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quân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hậu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đặt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là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1 .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Còn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lại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là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0.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Nếu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có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thì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“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No solution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” </a:t>
            </a:r>
          </a:p>
          <a:p>
            <a:endParaRPr lang="en-US" b="1" dirty="0">
              <a:latin typeface="Abel" panose="020B060402020202020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4BA257-E2C6-4627-B745-8D65FE24A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36841"/>
              </p:ext>
            </p:extLst>
          </p:nvPr>
        </p:nvGraphicFramePr>
        <p:xfrm>
          <a:off x="1431132" y="3359485"/>
          <a:ext cx="6096000" cy="1504154"/>
        </p:xfrm>
        <a:graphic>
          <a:graphicData uri="http://schemas.openxmlformats.org/drawingml/2006/table">
            <a:tbl>
              <a:tblPr firstRow="1" bandRow="1">
                <a:tableStyleId>{267EA9F9-D37D-4123-831C-4EFB451FCFF4}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536842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8220058"/>
                    </a:ext>
                  </a:extLst>
                </a:gridCol>
              </a:tblGrid>
              <a:tr h="4195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  <a:latin typeface="+mn-lt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  <a:latin typeface="+mn-lt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50002"/>
                  </a:ext>
                </a:extLst>
              </a:tr>
              <a:tr h="1084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8 8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124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B29003-975A-48DC-8590-B20382EB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031" y="3811379"/>
            <a:ext cx="1008638" cy="10409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1610;p49">
            <a:extLst>
              <a:ext uri="{FF2B5EF4-FFF2-40B4-BE49-F238E27FC236}">
                <a16:creationId xmlns:a16="http://schemas.microsoft.com/office/drawing/2014/main" id="{BE08277E-B65E-43F6-8636-6BA98A2CEC82}"/>
              </a:ext>
            </a:extLst>
          </p:cNvPr>
          <p:cNvSpPr txBox="1"/>
          <p:nvPr/>
        </p:nvSpPr>
        <p:spPr>
          <a:xfrm>
            <a:off x="413124" y="953718"/>
            <a:ext cx="310874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  <a:latin typeface="Abel" panose="020B0604020202020204" charset="0"/>
                <a:ea typeface="Bebas Neue"/>
                <a:cs typeface="Bebas Neue"/>
                <a:sym typeface="Bebas Neue"/>
              </a:rPr>
              <a:t>abstraction</a:t>
            </a:r>
            <a:r>
              <a:rPr lang="en" sz="2600" b="1" dirty="0">
                <a:solidFill>
                  <a:srgbClr val="DF3500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sz="2600" b="1" dirty="0">
              <a:solidFill>
                <a:srgbClr val="DF35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1611;p49">
            <a:extLst>
              <a:ext uri="{FF2B5EF4-FFF2-40B4-BE49-F238E27FC236}">
                <a16:creationId xmlns:a16="http://schemas.microsoft.com/office/drawing/2014/main" id="{CA4C5246-C536-4191-BC7A-A6247F39832B}"/>
              </a:ext>
            </a:extLst>
          </p:cNvPr>
          <p:cNvSpPr txBox="1"/>
          <p:nvPr/>
        </p:nvSpPr>
        <p:spPr>
          <a:xfrm>
            <a:off x="48973" y="2373831"/>
            <a:ext cx="384844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  <a:latin typeface="Abel" panose="020B0604020202020204" charset="0"/>
                <a:ea typeface="Bebas Neue"/>
                <a:cs typeface="Bebas Neue"/>
                <a:sym typeface="Bebas Neue"/>
              </a:rPr>
              <a:t>decomposition</a:t>
            </a:r>
            <a:endParaRPr sz="2600" b="1" dirty="0">
              <a:solidFill>
                <a:schemeClr val="bg1"/>
              </a:solidFill>
              <a:latin typeface="Abel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1612;p49">
            <a:extLst>
              <a:ext uri="{FF2B5EF4-FFF2-40B4-BE49-F238E27FC236}">
                <a16:creationId xmlns:a16="http://schemas.microsoft.com/office/drawing/2014/main" id="{AB0E6C7A-BA8D-44D1-8C93-FC794273A812}"/>
              </a:ext>
            </a:extLst>
          </p:cNvPr>
          <p:cNvSpPr txBox="1"/>
          <p:nvPr/>
        </p:nvSpPr>
        <p:spPr>
          <a:xfrm>
            <a:off x="7453" y="3759702"/>
            <a:ext cx="434818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  <a:latin typeface="Abel" panose="020B0604020202020204" charset="0"/>
                <a:ea typeface="Bebas Neue"/>
                <a:cs typeface="Bebas Neue"/>
                <a:sym typeface="Bebas Neue"/>
              </a:rPr>
              <a:t>pattern recognition</a:t>
            </a:r>
            <a:endParaRPr sz="2600" b="1" dirty="0">
              <a:solidFill>
                <a:schemeClr val="bg1"/>
              </a:solidFill>
              <a:latin typeface="Abel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6E741-B899-434B-9087-95412225852D}"/>
              </a:ext>
            </a:extLst>
          </p:cNvPr>
          <p:cNvSpPr txBox="1"/>
          <p:nvPr/>
        </p:nvSpPr>
        <p:spPr>
          <a:xfrm>
            <a:off x="4643438" y="389919"/>
            <a:ext cx="3886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bel" panose="020B0604020202020204" charset="0"/>
              </a:rPr>
              <a:t>Dữ</a:t>
            </a:r>
            <a:r>
              <a:rPr lang="en-US" b="1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bel" panose="020B0604020202020204" charset="0"/>
              </a:rPr>
              <a:t>liệu</a:t>
            </a:r>
            <a:r>
              <a:rPr lang="en-US" b="1" dirty="0">
                <a:solidFill>
                  <a:schemeClr val="bg1"/>
                </a:solidFill>
                <a:latin typeface="Abel" panose="020B0604020202020204" charset="0"/>
              </a:rPr>
              <a:t> ban </a:t>
            </a:r>
            <a:r>
              <a:rPr lang="en-US" b="1" dirty="0" err="1">
                <a:solidFill>
                  <a:schemeClr val="bg1"/>
                </a:solidFill>
                <a:latin typeface="Abel" panose="020B0604020202020204" charset="0"/>
              </a:rPr>
              <a:t>đầu</a:t>
            </a:r>
            <a:r>
              <a:rPr lang="en-US" b="1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:</a:t>
            </a:r>
          </a:p>
          <a:p>
            <a:pPr marL="342900" indent="-342900">
              <a:buClr>
                <a:schemeClr val="bg1"/>
              </a:buClr>
              <a:buSzPct val="109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Kích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thước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bàn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cờ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8x8.</a:t>
            </a:r>
          </a:p>
          <a:p>
            <a:pPr>
              <a:buClr>
                <a:schemeClr val="bg1"/>
              </a:buClr>
              <a:buSzPct val="109000"/>
            </a:pPr>
            <a:r>
              <a:rPr lang="en-US" b="1" dirty="0">
                <a:solidFill>
                  <a:schemeClr val="bg1"/>
                </a:solidFill>
                <a:latin typeface="Abel" panose="020B0604020202020204" charset="0"/>
              </a:rPr>
              <a:t>Cần </a:t>
            </a:r>
            <a:r>
              <a:rPr lang="en-US" b="1" dirty="0" err="1">
                <a:solidFill>
                  <a:schemeClr val="bg1"/>
                </a:solidFill>
                <a:latin typeface="Abel" panose="020B0604020202020204" charset="0"/>
              </a:rPr>
              <a:t>tìm</a:t>
            </a:r>
            <a:r>
              <a:rPr lang="en-US" b="1" dirty="0">
                <a:solidFill>
                  <a:schemeClr val="bg1"/>
                </a:solidFill>
                <a:latin typeface="Abel" panose="020B0604020202020204" charset="0"/>
              </a:rPr>
              <a:t> :</a:t>
            </a:r>
          </a:p>
          <a:p>
            <a:pPr marL="285750" indent="-285750">
              <a:buClr>
                <a:schemeClr val="bg1"/>
              </a:buClr>
              <a:buSzPct val="109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Vị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trí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quân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hậu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đặt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nhưng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ăn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nhau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SzPct val="109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bel" panose="020B060402020202020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8BBA4-019D-4FBA-BBB1-09F8583DECF3}"/>
              </a:ext>
            </a:extLst>
          </p:cNvPr>
          <p:cNvSpPr txBox="1"/>
          <p:nvPr/>
        </p:nvSpPr>
        <p:spPr>
          <a:xfrm>
            <a:off x="4643439" y="1578257"/>
            <a:ext cx="3793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bel" panose="020B0604020202020204" charset="0"/>
              </a:rPr>
              <a:t>Chia </a:t>
            </a:r>
            <a:r>
              <a:rPr lang="en-US" b="1" dirty="0" err="1">
                <a:solidFill>
                  <a:schemeClr val="tx2"/>
                </a:solidFill>
                <a:latin typeface="Abel" panose="020B0604020202020204" charset="0"/>
              </a:rPr>
              <a:t>nhỏ</a:t>
            </a:r>
            <a:r>
              <a:rPr lang="en-US" b="1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bel" panose="020B0604020202020204" charset="0"/>
              </a:rPr>
              <a:t>vấn</a:t>
            </a:r>
            <a:r>
              <a:rPr lang="en-US" b="1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bel" panose="020B0604020202020204" charset="0"/>
              </a:rPr>
              <a:t>đề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tiên ta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quân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trên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 (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).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quân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2 sao cho không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quân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khống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quân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quân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ba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sao cho không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quân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khống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Sau khi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xong quân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tám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in ra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dirty="0">
                <a:solidFill>
                  <a:schemeClr val="tx2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5C180-A3DE-4CE0-A0E4-809A5DBE2DF1}"/>
              </a:ext>
            </a:extLst>
          </p:cNvPr>
          <p:cNvSpPr txBox="1"/>
          <p:nvPr/>
        </p:nvSpPr>
        <p:spPr>
          <a:xfrm>
            <a:off x="4643439" y="3671137"/>
            <a:ext cx="3729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Abel" panose="020B0604020202020204" charset="0"/>
              </a:rPr>
              <a:t>Nhận</a:t>
            </a:r>
            <a:r>
              <a:rPr lang="en-US" b="1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bel" panose="020B0604020202020204" charset="0"/>
              </a:rPr>
              <a:t>xét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Tìm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cách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đặt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quân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hậu</a:t>
            </a:r>
            <a:endParaRPr lang="en-US" dirty="0">
              <a:solidFill>
                <a:schemeClr val="tx2"/>
              </a:solidFill>
              <a:latin typeface="Abel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tra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trí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quân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hậu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đặt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có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thoả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mãn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bị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quân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hậu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khác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ăn</a:t>
            </a:r>
            <a:r>
              <a:rPr lang="en-US" dirty="0">
                <a:solidFill>
                  <a:schemeClr val="tx2"/>
                </a:solidFill>
                <a:latin typeface="Abel" panose="020B0604020202020204" charset="0"/>
              </a:rPr>
              <a:t> hay </a:t>
            </a:r>
            <a:r>
              <a:rPr lang="en-US" dirty="0" err="1">
                <a:solidFill>
                  <a:schemeClr val="tx2"/>
                </a:solidFill>
                <a:latin typeface="Abel" panose="020B0604020202020204" charset="0"/>
              </a:rPr>
              <a:t>không</a:t>
            </a:r>
            <a:endParaRPr lang="en-US" dirty="0">
              <a:solidFill>
                <a:schemeClr val="tx2"/>
              </a:solidFill>
              <a:latin typeface="Abel" panose="020B0604020202020204" charset="0"/>
            </a:endParaRPr>
          </a:p>
          <a:p>
            <a:pPr>
              <a:buClr>
                <a:schemeClr val="bg1"/>
              </a:buClr>
            </a:pPr>
            <a:r>
              <a:rPr lang="e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=&gt;Có thể sử  dụng </a:t>
            </a:r>
            <a:r>
              <a:rPr lang="en" sz="1600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Backtracking</a:t>
            </a:r>
            <a:r>
              <a:rPr lang="e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để áp dụng cho bài toán này . 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9" name="Google Shape;1518;p49">
            <a:extLst>
              <a:ext uri="{FF2B5EF4-FFF2-40B4-BE49-F238E27FC236}">
                <a16:creationId xmlns:a16="http://schemas.microsoft.com/office/drawing/2014/main" id="{EA2A2528-85C7-4505-A4A7-064480262BEA}"/>
              </a:ext>
            </a:extLst>
          </p:cNvPr>
          <p:cNvSpPr txBox="1"/>
          <p:nvPr/>
        </p:nvSpPr>
        <p:spPr>
          <a:xfrm>
            <a:off x="2181547" y="-65821"/>
            <a:ext cx="45651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bg1"/>
                </a:solidFill>
                <a:latin typeface="Abel" panose="020B0604020202020204" charset="0"/>
                <a:ea typeface="Times New Roman"/>
                <a:cs typeface="Times New Roman"/>
                <a:sym typeface="Times New Roman"/>
              </a:rPr>
              <a:t>Computational Thinking</a:t>
            </a:r>
            <a:endParaRPr sz="2100" b="1" dirty="0">
              <a:solidFill>
                <a:schemeClr val="bg1"/>
              </a:solidFill>
              <a:latin typeface="Abel" panose="020B060402020202020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/>
      <p:bldP spid="9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7ECD4B-C57D-4DEA-B4F3-9991226E5A75}"/>
              </a:ext>
            </a:extLst>
          </p:cNvPr>
          <p:cNvSpPr txBox="1"/>
          <p:nvPr/>
        </p:nvSpPr>
        <p:spPr>
          <a:xfrm>
            <a:off x="3441600" y="2390400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6998F-C0CF-4768-B370-BD6DF73B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" y="205907"/>
            <a:ext cx="8043864" cy="4731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ảm ơn trong tiếng Anh: Tổng hợp các mẫu câu trong mọi tình huống">
            <a:extLst>
              <a:ext uri="{FF2B5EF4-FFF2-40B4-BE49-F238E27FC236}">
                <a16:creationId xmlns:a16="http://schemas.microsoft.com/office/drawing/2014/main" id="{EE4D9E7D-659E-45B2-BACB-3FA6293C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1891205B-27B9-4349-90A4-703AD5A0905A}"/>
              </a:ext>
            </a:extLst>
          </p:cNvPr>
          <p:cNvSpPr/>
          <p:nvPr/>
        </p:nvSpPr>
        <p:spPr>
          <a:xfrm>
            <a:off x="1752599" y="3075301"/>
            <a:ext cx="1444043" cy="1648643"/>
          </a:xfrm>
          <a:prstGeom prst="ellipse">
            <a:avLst/>
          </a:prstGeom>
          <a:gradFill flip="none" rotWithShape="1">
            <a:gsLst>
              <a:gs pos="32000">
                <a:schemeClr val="bg1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64000">
                <a:schemeClr val="bg2"/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  <a:effectLst>
            <a:outerShdw blurRad="635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B5E218-1B89-43C3-B185-49347C842BD8}"/>
              </a:ext>
            </a:extLst>
          </p:cNvPr>
          <p:cNvSpPr/>
          <p:nvPr/>
        </p:nvSpPr>
        <p:spPr>
          <a:xfrm>
            <a:off x="521305" y="988888"/>
            <a:ext cx="2643187" cy="2893992"/>
          </a:xfrm>
          <a:prstGeom prst="ellipse">
            <a:avLst/>
          </a:prstGeom>
          <a:gradFill flip="none" rotWithShape="1">
            <a:gsLst>
              <a:gs pos="32000">
                <a:schemeClr val="bg1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64000">
                <a:schemeClr val="bg2"/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  <a:effectLst>
            <a:outerShdw blurRad="635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89F8F2-2D4F-4E48-A891-2B6E1AD19E95}"/>
              </a:ext>
            </a:extLst>
          </p:cNvPr>
          <p:cNvSpPr/>
          <p:nvPr/>
        </p:nvSpPr>
        <p:spPr>
          <a:xfrm>
            <a:off x="1053254" y="5877936"/>
            <a:ext cx="699346" cy="619126"/>
          </a:xfrm>
          <a:prstGeom prst="ellipse">
            <a:avLst/>
          </a:prstGeom>
          <a:gradFill flip="none" rotWithShape="1">
            <a:gsLst>
              <a:gs pos="32000">
                <a:schemeClr val="bg1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64000">
                <a:schemeClr val="bg2"/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  <a:effectLst>
            <a:outerShdw blurRad="635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9D5F1E-69B6-48BB-92DA-B2B38CB59D58}"/>
              </a:ext>
            </a:extLst>
          </p:cNvPr>
          <p:cNvSpPr/>
          <p:nvPr/>
        </p:nvSpPr>
        <p:spPr>
          <a:xfrm>
            <a:off x="166156" y="691970"/>
            <a:ext cx="1049019" cy="1002679"/>
          </a:xfrm>
          <a:prstGeom prst="ellipse">
            <a:avLst/>
          </a:prstGeom>
          <a:gradFill flip="none" rotWithShape="1">
            <a:gsLst>
              <a:gs pos="32000">
                <a:schemeClr val="bg1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64000">
                <a:schemeClr val="bg2"/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  <a:effectLst>
            <a:outerShdw blurRad="635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28F198-801C-4E13-95D0-B329E91079AF}"/>
              </a:ext>
            </a:extLst>
          </p:cNvPr>
          <p:cNvSpPr/>
          <p:nvPr/>
        </p:nvSpPr>
        <p:spPr>
          <a:xfrm>
            <a:off x="-28574" y="1013220"/>
            <a:ext cx="599704" cy="645319"/>
          </a:xfrm>
          <a:prstGeom prst="ellipse">
            <a:avLst/>
          </a:prstGeom>
          <a:gradFill flip="none" rotWithShape="1">
            <a:gsLst>
              <a:gs pos="32000">
                <a:schemeClr val="bg1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64000">
                <a:schemeClr val="bg2"/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  <a:effectLst>
            <a:outerShdw blurRad="635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A37A8E-8C82-48FC-8347-88E2BCAB20FE}"/>
              </a:ext>
            </a:extLst>
          </p:cNvPr>
          <p:cNvSpPr/>
          <p:nvPr/>
        </p:nvSpPr>
        <p:spPr>
          <a:xfrm>
            <a:off x="79877" y="584883"/>
            <a:ext cx="502338" cy="504825"/>
          </a:xfrm>
          <a:prstGeom prst="ellipse">
            <a:avLst/>
          </a:prstGeom>
          <a:gradFill flip="none" rotWithShape="1">
            <a:gsLst>
              <a:gs pos="32000">
                <a:schemeClr val="bg1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64000">
                <a:schemeClr val="bg2"/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  <a:effectLst>
            <a:outerShdw blurRad="635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CD6A16-1C9C-425B-AED5-0E6425B1F1B4}"/>
              </a:ext>
            </a:extLst>
          </p:cNvPr>
          <p:cNvSpPr/>
          <p:nvPr/>
        </p:nvSpPr>
        <p:spPr>
          <a:xfrm>
            <a:off x="3699721" y="187778"/>
            <a:ext cx="1472618" cy="1450954"/>
          </a:xfrm>
          <a:prstGeom prst="ellipse">
            <a:avLst/>
          </a:prstGeom>
          <a:gradFill flip="none" rotWithShape="1">
            <a:gsLst>
              <a:gs pos="32000">
                <a:schemeClr val="bg1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64000">
                <a:schemeClr val="bg2"/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  <a:effectLst>
            <a:outerShdw blurRad="635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CE9F2D-AECB-4678-89A3-FE2A1405AA43}"/>
              </a:ext>
            </a:extLst>
          </p:cNvPr>
          <p:cNvSpPr/>
          <p:nvPr/>
        </p:nvSpPr>
        <p:spPr>
          <a:xfrm>
            <a:off x="5091720" y="1985075"/>
            <a:ext cx="1472618" cy="1450954"/>
          </a:xfrm>
          <a:prstGeom prst="ellipse">
            <a:avLst/>
          </a:prstGeom>
          <a:gradFill flip="none" rotWithShape="1">
            <a:gsLst>
              <a:gs pos="32000">
                <a:schemeClr val="bg1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64000">
                <a:schemeClr val="bg2"/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  <a:effectLst>
            <a:outerShdw blurRad="635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4D363B-FE8B-4649-AAC9-101BA83E7F33}"/>
              </a:ext>
            </a:extLst>
          </p:cNvPr>
          <p:cNvSpPr/>
          <p:nvPr/>
        </p:nvSpPr>
        <p:spPr>
          <a:xfrm>
            <a:off x="3721152" y="3619068"/>
            <a:ext cx="1472618" cy="1450954"/>
          </a:xfrm>
          <a:prstGeom prst="ellipse">
            <a:avLst/>
          </a:prstGeom>
          <a:gradFill flip="none" rotWithShape="1">
            <a:gsLst>
              <a:gs pos="32000">
                <a:schemeClr val="bg1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64000">
                <a:schemeClr val="bg2"/>
              </a:gs>
            </a:gsLst>
            <a:lin ang="18900000" scaled="1"/>
            <a:tileRect/>
          </a:gradFill>
          <a:ln w="38100">
            <a:solidFill>
              <a:schemeClr val="bg1"/>
            </a:solidFill>
          </a:ln>
          <a:effectLst>
            <a:outerShdw blurRad="635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591EE9-E0C8-453F-99BF-52AD277B79B2}"/>
              </a:ext>
            </a:extLst>
          </p:cNvPr>
          <p:cNvSpPr/>
          <p:nvPr/>
        </p:nvSpPr>
        <p:spPr>
          <a:xfrm flipH="1">
            <a:off x="3922232" y="451590"/>
            <a:ext cx="10704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D63921-E863-4461-B0F6-AF5EF998D3B3}"/>
              </a:ext>
            </a:extLst>
          </p:cNvPr>
          <p:cNvSpPr/>
          <p:nvPr/>
        </p:nvSpPr>
        <p:spPr>
          <a:xfrm flipH="1">
            <a:off x="5298475" y="2248887"/>
            <a:ext cx="10704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91A17A-21EA-4CBE-8D7D-88152140A430}"/>
              </a:ext>
            </a:extLst>
          </p:cNvPr>
          <p:cNvSpPr/>
          <p:nvPr/>
        </p:nvSpPr>
        <p:spPr>
          <a:xfrm flipH="1">
            <a:off x="3900801" y="3882880"/>
            <a:ext cx="10704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49280-CBFB-47DB-AB6E-E0A070DD38B4}"/>
              </a:ext>
            </a:extLst>
          </p:cNvPr>
          <p:cNvSpPr txBox="1"/>
          <p:nvPr/>
        </p:nvSpPr>
        <p:spPr>
          <a:xfrm>
            <a:off x="5215201" y="814388"/>
            <a:ext cx="176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66876B-6AB4-4C9B-BD07-5A6E21BDE7F1}"/>
              </a:ext>
            </a:extLst>
          </p:cNvPr>
          <p:cNvSpPr/>
          <p:nvPr/>
        </p:nvSpPr>
        <p:spPr>
          <a:xfrm>
            <a:off x="4992689" y="550576"/>
            <a:ext cx="29115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AA6433-156F-48B3-A3A2-3B66C3E932B8}"/>
              </a:ext>
            </a:extLst>
          </p:cNvPr>
          <p:cNvSpPr/>
          <p:nvPr/>
        </p:nvSpPr>
        <p:spPr>
          <a:xfrm>
            <a:off x="6448443" y="2310140"/>
            <a:ext cx="29115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EE47DA-7CEA-4939-A8A2-A7222C12D174}"/>
              </a:ext>
            </a:extLst>
          </p:cNvPr>
          <p:cNvSpPr/>
          <p:nvPr/>
        </p:nvSpPr>
        <p:spPr>
          <a:xfrm>
            <a:off x="4992689" y="4082935"/>
            <a:ext cx="29115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159067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3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"/>
          <p:cNvSpPr txBox="1">
            <a:spLocks noGrp="1"/>
          </p:cNvSpPr>
          <p:nvPr>
            <p:ph type="title"/>
          </p:nvPr>
        </p:nvSpPr>
        <p:spPr>
          <a:xfrm>
            <a:off x="1315475" y="1362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Abel" panose="020B0604020202020204" charset="0"/>
              </a:rPr>
              <a:t>Problem </a:t>
            </a:r>
            <a:r>
              <a:rPr lang="en-US" dirty="0">
                <a:latin typeface="Abel" panose="020B0604020202020204" charset="0"/>
              </a:rPr>
              <a:t>1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761" name="Google Shape;761;p13"/>
          <p:cNvSpPr txBox="1">
            <a:spLocks noGrp="1"/>
          </p:cNvSpPr>
          <p:nvPr>
            <p:ph type="body" idx="2"/>
          </p:nvPr>
        </p:nvSpPr>
        <p:spPr>
          <a:xfrm>
            <a:off x="1315475" y="1485901"/>
            <a:ext cx="6513000" cy="29729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 :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Hùng có n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mỗi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Hùng cần thời gian làm là t[i] và sẽ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đc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số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đie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̂̉m là s[i]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nhưng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chỉ còn S </a:t>
            </a:r>
            <a:r>
              <a:rPr lang="en-US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nữa là hết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nên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Hùng cần chọn ra một số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deadine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để làm sao cho tổ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thời gian&lt;=S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nhưng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đc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số </a:t>
            </a:r>
            <a:r>
              <a:rPr lang="vi-V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đie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̂̉m cao nhất có thể.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Abel" panose="020B0604020202020204" charset="0"/>
            </a:endParaRPr>
          </a:p>
        </p:txBody>
      </p:sp>
      <p:sp>
        <p:nvSpPr>
          <p:cNvPr id="762" name="Google Shape;76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4"/>
          <p:cNvSpPr txBox="1">
            <a:spLocks noGrp="1"/>
          </p:cNvSpPr>
          <p:nvPr>
            <p:ph type="subTitle" idx="4294967295"/>
          </p:nvPr>
        </p:nvSpPr>
        <p:spPr>
          <a:xfrm>
            <a:off x="3555600" y="1507331"/>
            <a:ext cx="5588400" cy="30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</a:p>
        </p:txBody>
      </p:sp>
      <p:sp>
        <p:nvSpPr>
          <p:cNvPr id="770" name="Google Shape;770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2909AC28-4838-4839-ACB4-68ADCBDE2A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136" y="1350911"/>
            <a:ext cx="2948940" cy="2559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C2DC4-03E8-4136-AB63-32CB604401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817;p19">
            <a:extLst>
              <a:ext uri="{FF2B5EF4-FFF2-40B4-BE49-F238E27FC236}">
                <a16:creationId xmlns:a16="http://schemas.microsoft.com/office/drawing/2014/main" id="{9CDA6509-5B27-4B9A-A507-C8F29486EECA}"/>
              </a:ext>
            </a:extLst>
          </p:cNvPr>
          <p:cNvSpPr txBox="1">
            <a:spLocks/>
          </p:cNvSpPr>
          <p:nvPr/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A086E1C-3CDB-4920-9015-BF5176D4B3E5}"/>
              </a:ext>
            </a:extLst>
          </p:cNvPr>
          <p:cNvSpPr txBox="1">
            <a:spLocks/>
          </p:cNvSpPr>
          <p:nvPr/>
        </p:nvSpPr>
        <p:spPr>
          <a:xfrm>
            <a:off x="2227769" y="0"/>
            <a:ext cx="5237162" cy="49371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sz="3600" dirty="0">
                <a:latin typeface="Abel" panose="020B0604020202020204" charset="0"/>
              </a:rPr>
              <a:t>PROBLEM 1</a:t>
            </a:r>
            <a:endParaRPr lang="en-US" sz="3600" dirty="0"/>
          </a:p>
        </p:txBody>
      </p:sp>
      <p:sp>
        <p:nvSpPr>
          <p:cNvPr id="5" name="Google Shape;1614;p49">
            <a:extLst>
              <a:ext uri="{FF2B5EF4-FFF2-40B4-BE49-F238E27FC236}">
                <a16:creationId xmlns:a16="http://schemas.microsoft.com/office/drawing/2014/main" id="{C844050A-20A9-4284-AAAE-48DF2D5DB0C8}"/>
              </a:ext>
            </a:extLst>
          </p:cNvPr>
          <p:cNvSpPr txBox="1"/>
          <p:nvPr/>
        </p:nvSpPr>
        <p:spPr>
          <a:xfrm>
            <a:off x="322838" y="787051"/>
            <a:ext cx="3693319" cy="281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1  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Hùng có n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mỗi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Hùng cần thời gian làm là t[i] và sẽ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đc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số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đie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̂̉m là s[i]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nhưng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chỉ còn S </a:t>
            </a:r>
            <a:r>
              <a:rPr lang="en-US" b="1" dirty="0" err="1">
                <a:solidFill>
                  <a:schemeClr val="tx2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nữa là hết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nên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Hùng cần chọn ra một số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deadine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để làm sao cho tổ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thời gian&lt;=S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nhưng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đc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số </a:t>
            </a:r>
            <a:r>
              <a:rPr lang="vi-VN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đie</a:t>
            </a:r>
            <a:r>
              <a:rPr lang="vi-VN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̂̉m cao nhất có thể.</a:t>
            </a:r>
            <a:endParaRPr lang="en-US" dirty="0">
              <a:solidFill>
                <a:schemeClr val="tx2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vi-VN" dirty="0">
              <a:solidFill>
                <a:schemeClr val="bg1"/>
              </a:solidFill>
            </a:endParaRPr>
          </a:p>
          <a:p>
            <a:br>
              <a:rPr lang="vi-VN" dirty="0"/>
            </a:b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06E7C-0642-4DB8-8B83-00BEBA37DB4B}"/>
              </a:ext>
            </a:extLst>
          </p:cNvPr>
          <p:cNvSpPr txBox="1"/>
          <p:nvPr/>
        </p:nvSpPr>
        <p:spPr>
          <a:xfrm>
            <a:off x="4907756" y="660630"/>
            <a:ext cx="37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INPUT:</a:t>
            </a:r>
          </a:p>
          <a:p>
            <a:r>
              <a:rPr lang="vi-VN" dirty="0" err="1">
                <a:solidFill>
                  <a:schemeClr val="tx2"/>
                </a:solidFill>
              </a:rPr>
              <a:t>Dòng</a:t>
            </a:r>
            <a:r>
              <a:rPr lang="vi-VN" dirty="0">
                <a:solidFill>
                  <a:schemeClr val="tx2"/>
                </a:solidFill>
              </a:rPr>
              <a:t> 1: n,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vi-VN" dirty="0">
                <a:solidFill>
                  <a:schemeClr val="tx2"/>
                </a:solidFill>
              </a:rPr>
              <a:t> (</a:t>
            </a:r>
            <a:r>
              <a:rPr lang="vi-VN" dirty="0" err="1">
                <a:solidFill>
                  <a:schemeClr val="tx2"/>
                </a:solidFill>
              </a:rPr>
              <a:t>với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là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tổng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thời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gian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còn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lại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vi-VN" dirty="0">
                <a:solidFill>
                  <a:schemeClr val="tx2"/>
                </a:solidFill>
              </a:rPr>
              <a:t>). n </a:t>
            </a:r>
            <a:r>
              <a:rPr lang="vi-VN" dirty="0" err="1">
                <a:solidFill>
                  <a:schemeClr val="tx2"/>
                </a:solidFill>
              </a:rPr>
              <a:t>dòng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tiếp</a:t>
            </a:r>
            <a:r>
              <a:rPr lang="vi-VN" dirty="0">
                <a:solidFill>
                  <a:schemeClr val="tx2"/>
                </a:solidFill>
              </a:rPr>
              <a:t> theo: </a:t>
            </a:r>
            <a:r>
              <a:rPr lang="vi-VN" dirty="0" err="1">
                <a:solidFill>
                  <a:schemeClr val="tx2"/>
                </a:solidFill>
              </a:rPr>
              <a:t>Mỗi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dòng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gồm</a:t>
            </a:r>
            <a:r>
              <a:rPr lang="vi-VN" dirty="0">
                <a:solidFill>
                  <a:schemeClr val="tx2"/>
                </a:solidFill>
              </a:rPr>
              <a:t> 2 </a:t>
            </a:r>
            <a:r>
              <a:rPr lang="vi-VN" dirty="0" err="1">
                <a:solidFill>
                  <a:schemeClr val="tx2"/>
                </a:solidFill>
              </a:rPr>
              <a:t>số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</a:t>
            </a:r>
            <a:r>
              <a:rPr lang="vi-VN" dirty="0">
                <a:solidFill>
                  <a:schemeClr val="tx2"/>
                </a:solidFill>
              </a:rPr>
              <a:t>[i],</a:t>
            </a:r>
            <a:r>
              <a:rPr lang="en-US" dirty="0">
                <a:solidFill>
                  <a:schemeClr val="tx2"/>
                </a:solidFill>
              </a:rPr>
              <a:t>,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vi-VN" dirty="0">
                <a:solidFill>
                  <a:schemeClr val="tx2"/>
                </a:solidFill>
              </a:rPr>
              <a:t>[i] </a:t>
            </a:r>
            <a:r>
              <a:rPr lang="vi-VN" dirty="0" err="1">
                <a:solidFill>
                  <a:schemeClr val="tx2"/>
                </a:solidFill>
              </a:rPr>
              <a:t>là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thời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gian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và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điểm</a:t>
            </a:r>
            <a:r>
              <a:rPr lang="en-US" dirty="0">
                <a:solidFill>
                  <a:schemeClr val="tx2"/>
                </a:solidFill>
              </a:rPr>
              <a:t> deadline </a:t>
            </a:r>
            <a:r>
              <a:rPr lang="vi-VN" dirty="0" err="1">
                <a:solidFill>
                  <a:schemeClr val="tx2"/>
                </a:solidFill>
              </a:rPr>
              <a:t>thứ</a:t>
            </a:r>
            <a:r>
              <a:rPr lang="vi-VN" dirty="0">
                <a:solidFill>
                  <a:schemeClr val="tx2"/>
                </a:solidFill>
              </a:rPr>
              <a:t> i. </a:t>
            </a:r>
            <a:endParaRPr lang="en-US" b="1" dirty="0">
              <a:solidFill>
                <a:schemeClr val="tx2"/>
              </a:solidFill>
              <a:latin typeface="+mn-lt"/>
            </a:endParaRPr>
          </a:p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OUTPUT: </a:t>
            </a:r>
          </a:p>
          <a:p>
            <a:r>
              <a:rPr lang="vi-VN" dirty="0" err="1">
                <a:solidFill>
                  <a:schemeClr val="tx2"/>
                </a:solidFill>
              </a:rPr>
              <a:t>Tổng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giá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trị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lớn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nhất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tìm</a:t>
            </a:r>
            <a:r>
              <a:rPr lang="vi-VN" dirty="0">
                <a:solidFill>
                  <a:schemeClr val="tx2"/>
                </a:solidFill>
              </a:rPr>
              <a:t> </a:t>
            </a:r>
            <a:r>
              <a:rPr lang="vi-VN" dirty="0" err="1">
                <a:solidFill>
                  <a:schemeClr val="tx2"/>
                </a:solidFill>
              </a:rPr>
              <a:t>được</a:t>
            </a:r>
            <a:endParaRPr lang="en-US" b="1" dirty="0">
              <a:solidFill>
                <a:schemeClr val="tx2"/>
              </a:solidFill>
              <a:latin typeface="+mn-lt"/>
            </a:endParaRPr>
          </a:p>
          <a:p>
            <a:endParaRPr lang="en-US" b="1" dirty="0">
              <a:latin typeface="Abel" panose="020B0604020202020204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400EA1E-A2B4-44F3-949C-D92ED4803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94191"/>
              </p:ext>
            </p:extLst>
          </p:nvPr>
        </p:nvGraphicFramePr>
        <p:xfrm>
          <a:off x="1413957" y="2643429"/>
          <a:ext cx="6096000" cy="2431239"/>
        </p:xfrm>
        <a:graphic>
          <a:graphicData uri="http://schemas.openxmlformats.org/drawingml/2006/table">
            <a:tbl>
              <a:tblPr firstRow="1" bandRow="1">
                <a:tableStyleId>{267EA9F9-D37D-4123-831C-4EFB451FCFF4}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536842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58220058"/>
                    </a:ext>
                  </a:extLst>
                </a:gridCol>
              </a:tblGrid>
              <a:tr h="4195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  <a:latin typeface="+mn-lt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  <a:latin typeface="+mn-lt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50002"/>
                  </a:ext>
                </a:extLst>
              </a:tr>
              <a:tr h="1084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6 10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9 5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10 7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4 4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7 6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12 9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pPr marL="342900" indent="-342900" algn="ctr">
                        <a:buAutoNum type="arabicPlain" startAt="2"/>
                      </a:pP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1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97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241F3A-88E1-436D-B0BA-271C82E9CC6F}"/>
              </a:ext>
            </a:extLst>
          </p:cNvPr>
          <p:cNvSpPr txBox="1"/>
          <p:nvPr/>
        </p:nvSpPr>
        <p:spPr>
          <a:xfrm>
            <a:off x="950120" y="978694"/>
            <a:ext cx="257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chemeClr val="bg1"/>
                </a:solidFill>
                <a:latin typeface="Abel" panose="020B0604020202020204" charset="0"/>
                <a:ea typeface="Bebas Neue"/>
                <a:cs typeface="Bebas Neue"/>
                <a:sym typeface="Bebas Neue"/>
              </a:rPr>
              <a:t>abstraction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1A1E1-BC04-4651-A172-98D56813BD21}"/>
              </a:ext>
            </a:extLst>
          </p:cNvPr>
          <p:cNvSpPr txBox="1"/>
          <p:nvPr/>
        </p:nvSpPr>
        <p:spPr>
          <a:xfrm>
            <a:off x="850107" y="2363985"/>
            <a:ext cx="26717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bel" panose="020B0604020202020204" charset="0"/>
                <a:ea typeface="Bebas Neue"/>
                <a:cs typeface="Bebas Neue"/>
                <a:sym typeface="Bebas Neue"/>
              </a:rPr>
              <a:t>decomposition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6F3E4-FA7A-452F-B7CB-2E7AF94754DF}"/>
              </a:ext>
            </a:extLst>
          </p:cNvPr>
          <p:cNvSpPr txBox="1"/>
          <p:nvPr/>
        </p:nvSpPr>
        <p:spPr>
          <a:xfrm>
            <a:off x="550068" y="3964720"/>
            <a:ext cx="33504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bel" panose="020B0604020202020204" charset="0"/>
                <a:ea typeface="Bebas Neue"/>
                <a:cs typeface="Bebas Neue"/>
                <a:sym typeface="Bebas Neue"/>
              </a:rPr>
              <a:t>pattern recognition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0597F-0B9B-4CCA-89B0-4E99896C7CD1}"/>
              </a:ext>
            </a:extLst>
          </p:cNvPr>
          <p:cNvSpPr txBox="1"/>
          <p:nvPr/>
        </p:nvSpPr>
        <p:spPr>
          <a:xfrm>
            <a:off x="4179094" y="2096542"/>
            <a:ext cx="4843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Chia </a:t>
            </a:r>
            <a:r>
              <a:rPr lang="en-US" b="1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nhỏ</a:t>
            </a:r>
            <a:r>
              <a:rPr lang="en-US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vấn</a:t>
            </a:r>
            <a:r>
              <a:rPr lang="en-US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đề</a:t>
            </a:r>
            <a:r>
              <a:rPr lang="en-US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Xây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dựng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cách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chọn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deadline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cho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Hùng</a:t>
            </a:r>
            <a:endParaRPr lang="en-US" dirty="0">
              <a:solidFill>
                <a:schemeClr val="bg1"/>
              </a:solidFill>
              <a:latin typeface="Abel" panose="020B0604020202020204" charset="0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tra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deadline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chọn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phù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hợp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hay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khi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so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sánh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với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So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sánh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kết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quả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cách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chọn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để 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lấy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giá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trị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lớn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nhất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điểm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số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52651-5A6F-48A7-AD98-208ECC212144}"/>
              </a:ext>
            </a:extLst>
          </p:cNvPr>
          <p:cNvSpPr txBox="1"/>
          <p:nvPr/>
        </p:nvSpPr>
        <p:spPr>
          <a:xfrm>
            <a:off x="4179094" y="3592414"/>
            <a:ext cx="49649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Nhận</a:t>
            </a:r>
            <a:r>
              <a:rPr lang="vi-VN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b="1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thấy</a:t>
            </a:r>
            <a:r>
              <a:rPr lang="vi-VN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Tính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số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điểm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sau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mỗi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lượt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chọn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dealine</a:t>
            </a:r>
            <a:endParaRPr lang="vi-VN" dirty="0">
              <a:solidFill>
                <a:schemeClr val="bg1"/>
              </a:solidFill>
              <a:latin typeface="Abel" panose="020B0604020202020204" charset="0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So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sánh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các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lần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chọn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để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giúp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suy ra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kết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quả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lớn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nhất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nhưng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thoả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mãn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điều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kiện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=&gt; </a:t>
            </a:r>
            <a:r>
              <a:rPr lang="vi-V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ó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thể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áp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sz="1800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Quy </a:t>
            </a:r>
            <a:r>
              <a:rPr lang="vi-VN" sz="1800" b="1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hoạch</a:t>
            </a:r>
            <a:r>
              <a:rPr lang="vi-VN" sz="1800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động</a:t>
            </a:r>
            <a:r>
              <a:rPr lang="vi-VN" sz="1800" b="1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để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lưu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kết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quả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các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kết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quả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mỗi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lần</a:t>
            </a:r>
            <a:r>
              <a:rPr lang="vi-VN" dirty="0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bel" panose="020B0604020202020204" charset="0"/>
                <a:ea typeface="Open Sans"/>
                <a:cs typeface="Open Sans"/>
                <a:sym typeface="Open Sans"/>
              </a:rPr>
              <a:t>chọn</a:t>
            </a:r>
            <a:endParaRPr lang="vi-VN" dirty="0">
              <a:solidFill>
                <a:schemeClr val="bg1"/>
              </a:solidFill>
              <a:latin typeface="Abel" panose="020B0604020202020204" charset="0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  <p:sp>
        <p:nvSpPr>
          <p:cNvPr id="12" name="Google Shape;1518;p49">
            <a:extLst>
              <a:ext uri="{FF2B5EF4-FFF2-40B4-BE49-F238E27FC236}">
                <a16:creationId xmlns:a16="http://schemas.microsoft.com/office/drawing/2014/main" id="{55E2D599-0A4B-4A12-AEE7-B3231AF906D6}"/>
              </a:ext>
            </a:extLst>
          </p:cNvPr>
          <p:cNvSpPr txBox="1"/>
          <p:nvPr/>
        </p:nvSpPr>
        <p:spPr>
          <a:xfrm>
            <a:off x="2225278" y="-120582"/>
            <a:ext cx="45651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bg1"/>
                </a:solidFill>
                <a:latin typeface="Abel" panose="020B0604020202020204" charset="0"/>
                <a:ea typeface="Times New Roman"/>
                <a:cs typeface="Times New Roman"/>
                <a:sym typeface="Times New Roman"/>
              </a:rPr>
              <a:t>Computational Thinking</a:t>
            </a:r>
            <a:endParaRPr sz="2100" b="1" dirty="0">
              <a:solidFill>
                <a:schemeClr val="bg1"/>
              </a:solidFill>
              <a:latin typeface="Abel" panose="020B060402020202020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B3FFC-7E40-431C-9243-5BEC791B52B3}"/>
              </a:ext>
            </a:extLst>
          </p:cNvPr>
          <p:cNvSpPr txBox="1"/>
          <p:nvPr/>
        </p:nvSpPr>
        <p:spPr>
          <a:xfrm>
            <a:off x="4179094" y="339323"/>
            <a:ext cx="49649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ban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đầu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: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n  deadline ,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mỗi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deadline có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thời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gian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hoàn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t[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điểm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s[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]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Tổng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thời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gian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deadline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còn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lại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S</a:t>
            </a:r>
          </a:p>
          <a:p>
            <a:pPr marL="76200">
              <a:spcBef>
                <a:spcPts val="600"/>
              </a:spcBef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Abel" panose="020B0604020202020204" charset="0"/>
              </a:rPr>
              <a:t>Cần </a:t>
            </a:r>
            <a:r>
              <a:rPr lang="en-US" b="1" dirty="0" err="1">
                <a:solidFill>
                  <a:schemeClr val="bg1"/>
                </a:solidFill>
                <a:latin typeface="Abel" panose="020B0604020202020204" charset="0"/>
              </a:rPr>
              <a:t>tìm</a:t>
            </a:r>
            <a:r>
              <a:rPr lang="en-US" b="1" dirty="0">
                <a:solidFill>
                  <a:schemeClr val="bg1"/>
                </a:solidFill>
                <a:latin typeface="Abel" panose="020B0604020202020204" charset="0"/>
              </a:rPr>
              <a:t> :</a:t>
            </a:r>
          </a:p>
          <a:p>
            <a:pPr marL="36195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Danh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sách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dealine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cần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thoả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mãn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yêu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bel" panose="020B0604020202020204" charset="0"/>
              </a:rPr>
              <a:t>cầu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3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82874E-DD67-4181-B3E2-5772C1C2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731" y="1245784"/>
            <a:ext cx="5571000" cy="1809436"/>
          </a:xfrm>
        </p:spPr>
        <p:txBody>
          <a:bodyPr/>
          <a:lstStyle/>
          <a:p>
            <a:r>
              <a:rPr lang="en-US" dirty="0">
                <a:latin typeface="Abel" panose="020B0604020202020204" charset="0"/>
              </a:rPr>
              <a:t>Problem 2 :</a:t>
            </a:r>
            <a:br>
              <a:rPr lang="en-US" dirty="0">
                <a:latin typeface="Abel" panose="020B0604020202020204" charset="0"/>
              </a:rPr>
            </a:br>
            <a:r>
              <a:rPr lang="en-US" dirty="0">
                <a:latin typeface="Abel" panose="020B0604020202020204" charset="0"/>
              </a:rPr>
              <a:t>8 queens problem</a:t>
            </a:r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96" name="Google Shape;796;p18"/>
          <p:cNvSpPr/>
          <p:nvPr/>
        </p:nvSpPr>
        <p:spPr>
          <a:xfrm>
            <a:off x="625901" y="1588663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4492885" y="1149339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The 8-Queens Problem">
            <a:extLst>
              <a:ext uri="{FF2B5EF4-FFF2-40B4-BE49-F238E27FC236}">
                <a16:creationId xmlns:a16="http://schemas.microsoft.com/office/drawing/2014/main" id="{71E26BB9-EDD3-4F78-B115-59E4E7FB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269" y="-1"/>
            <a:ext cx="3708731" cy="370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9883EB45-7464-4058-A532-2B3B0ADC4F57}"/>
              </a:ext>
            </a:extLst>
          </p:cNvPr>
          <p:cNvSpPr txBox="1">
            <a:spLocks/>
          </p:cNvSpPr>
          <p:nvPr/>
        </p:nvSpPr>
        <p:spPr>
          <a:xfrm>
            <a:off x="2227769" y="0"/>
            <a:ext cx="5237162" cy="49371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 i="0" u="none" strike="noStrike" cap="none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r>
              <a:rPr lang="en-US" sz="3600" dirty="0">
                <a:latin typeface="Abel" panose="020B0604020202020204" charset="0"/>
              </a:rPr>
              <a:t>8 QUEENS PROBLEM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F680A-25AC-4844-A380-5C7DD0B1E25F}"/>
              </a:ext>
            </a:extLst>
          </p:cNvPr>
          <p:cNvSpPr txBox="1"/>
          <p:nvPr/>
        </p:nvSpPr>
        <p:spPr>
          <a:xfrm>
            <a:off x="2505601" y="544367"/>
            <a:ext cx="518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Cách</a:t>
            </a:r>
            <a:r>
              <a:rPr lang="en-US" sz="2000" b="1" dirty="0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 di </a:t>
            </a:r>
            <a:r>
              <a:rPr lang="en-US" sz="2000" b="1" dirty="0" err="1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chuyển</a:t>
            </a:r>
            <a:r>
              <a:rPr lang="en-US" sz="2000" b="1" dirty="0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của</a:t>
            </a:r>
            <a:r>
              <a:rPr lang="en-US" sz="2000" b="1" dirty="0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quân</a:t>
            </a:r>
            <a:r>
              <a:rPr lang="en-US" sz="2000" b="1" dirty="0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Hậu</a:t>
            </a:r>
            <a:r>
              <a:rPr lang="en-US" sz="2000" b="1" dirty="0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trong</a:t>
            </a:r>
            <a:r>
              <a:rPr lang="en-US" sz="2000" b="1" dirty="0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cờ</a:t>
            </a:r>
            <a:r>
              <a:rPr lang="en-US" sz="2000" b="1" dirty="0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65000"/>
                  </a:schemeClr>
                </a:solidFill>
                <a:latin typeface="Abel" panose="020B0604020202020204" charset="0"/>
              </a:rPr>
              <a:t>vua</a:t>
            </a:r>
            <a:endParaRPr lang="en-US" sz="2000" b="1" dirty="0">
              <a:solidFill>
                <a:schemeClr val="tx2">
                  <a:lumMod val="65000"/>
                </a:schemeClr>
              </a:solidFill>
              <a:latin typeface="Abel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5322E-9E5B-414E-82CC-AE1F126CAC56}"/>
              </a:ext>
            </a:extLst>
          </p:cNvPr>
          <p:cNvSpPr txBox="1"/>
          <p:nvPr/>
        </p:nvSpPr>
        <p:spPr>
          <a:xfrm>
            <a:off x="677148" y="1593056"/>
            <a:ext cx="2887583" cy="2979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ậu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đi ngang,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dọc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chéo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ý, do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xem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đi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quân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phương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ăn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quân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đi như xe : lên,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đi theo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chéo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như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quân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cờ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Khi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cờ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vi-VN" sz="1600" b="1" dirty="0" err="1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trong 27 ô</a:t>
            </a:r>
            <a:r>
              <a:rPr lang="en-US" sz="1600" b="1" dirty="0">
                <a:solidFill>
                  <a:schemeClr val="bg1"/>
                </a:solidFill>
                <a:effectLst/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46324-BFC6-4995-83B7-024511F5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56" y="1220667"/>
            <a:ext cx="3700463" cy="34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99070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904</Words>
  <Application>Microsoft Office PowerPoint</Application>
  <PresentationFormat>On-screen Show (16:9)</PresentationFormat>
  <Paragraphs>99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Megrim</vt:lpstr>
      <vt:lpstr>Bebas Neue</vt:lpstr>
      <vt:lpstr>Calibri</vt:lpstr>
      <vt:lpstr>Arial</vt:lpstr>
      <vt:lpstr>Times New Roman</vt:lpstr>
      <vt:lpstr>Open Sans</vt:lpstr>
      <vt:lpstr>Abel</vt:lpstr>
      <vt:lpstr>Iris template</vt:lpstr>
      <vt:lpstr>PHÂN TÍCH THIẾT KẾ THUẬT TOÁN</vt:lpstr>
      <vt:lpstr>PowerPoint Presentation</vt:lpstr>
      <vt:lpstr>PowerPoint Presentation</vt:lpstr>
      <vt:lpstr>Problem 1</vt:lpstr>
      <vt:lpstr>PowerPoint Presentation</vt:lpstr>
      <vt:lpstr>PowerPoint Presentation</vt:lpstr>
      <vt:lpstr>PowerPoint Presentation</vt:lpstr>
      <vt:lpstr>Problem 2 : 8 queens problem</vt:lpstr>
      <vt:lpstr>PowerPoint Presentation</vt:lpstr>
      <vt:lpstr>8 QUEENS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THUẬT TOÁN</dc:title>
  <cp:lastModifiedBy>Lâm Cần Chương</cp:lastModifiedBy>
  <cp:revision>45</cp:revision>
  <dcterms:modified xsi:type="dcterms:W3CDTF">2021-06-17T04:01:46Z</dcterms:modified>
</cp:coreProperties>
</file>