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4" r:id="rId2"/>
    <p:sldId id="257" r:id="rId3"/>
    <p:sldId id="258" r:id="rId4"/>
    <p:sldId id="260" r:id="rId5"/>
    <p:sldId id="270" r:id="rId6"/>
    <p:sldId id="284" r:id="rId7"/>
    <p:sldId id="285" r:id="rId8"/>
    <p:sldId id="286" r:id="rId9"/>
    <p:sldId id="287" r:id="rId10"/>
    <p:sldId id="268" r:id="rId11"/>
    <p:sldId id="275" r:id="rId12"/>
    <p:sldId id="312" r:id="rId13"/>
    <p:sldId id="288" r:id="rId14"/>
    <p:sldId id="281" r:id="rId15"/>
    <p:sldId id="289" r:id="rId16"/>
    <p:sldId id="263" r:id="rId17"/>
    <p:sldId id="282" r:id="rId18"/>
    <p:sldId id="313" r:id="rId19"/>
    <p:sldId id="314" r:id="rId20"/>
    <p:sldId id="279" r:id="rId21"/>
    <p:sldId id="299" r:id="rId22"/>
    <p:sldId id="317" r:id="rId23"/>
    <p:sldId id="318" r:id="rId24"/>
    <p:sldId id="297" r:id="rId25"/>
    <p:sldId id="306" r:id="rId26"/>
    <p:sldId id="321" r:id="rId27"/>
    <p:sldId id="322" r:id="rId28"/>
    <p:sldId id="319" r:id="rId29"/>
    <p:sldId id="298" r:id="rId30"/>
    <p:sldId id="315" r:id="rId31"/>
    <p:sldId id="316" r:id="rId32"/>
    <p:sldId id="323" r:id="rId33"/>
    <p:sldId id="308" r:id="rId34"/>
    <p:sldId id="324" r:id="rId35"/>
    <p:sldId id="320" r:id="rId36"/>
    <p:sldId id="325" r:id="rId37"/>
    <p:sldId id="326" r:id="rId38"/>
    <p:sldId id="259"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DBDB"/>
    <a:srgbClr val="00CCCC"/>
    <a:srgbClr val="AAAAAA"/>
    <a:srgbClr val="F7C800"/>
    <a:srgbClr val="CBEDFE"/>
    <a:srgbClr val="5D9B9B"/>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091" autoAdjust="0"/>
  </p:normalViewPr>
  <p:slideViewPr>
    <p:cSldViewPr snapToGrid="0" showGuides="1">
      <p:cViewPr varScale="1">
        <p:scale>
          <a:sx n="83" d="100"/>
          <a:sy n="83" d="100"/>
        </p:scale>
        <p:origin x="552" y="6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E1433-560F-40FE-B097-4A09513B361E}"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21BD8-9A8B-41C1-86B0-A1BFB6F2FD69}" type="slidenum">
              <a:rPr lang="zh-CN" altLang="en-US" smtClean="0"/>
              <a:t>‹#›</a:t>
            </a:fld>
            <a:endParaRPr lang="zh-CN" altLang="en-US"/>
          </a:p>
        </p:txBody>
      </p:sp>
    </p:spTree>
    <p:extLst>
      <p:ext uri="{BB962C8B-B14F-4D97-AF65-F5344CB8AC3E}">
        <p14:creationId xmlns:p14="http://schemas.microsoft.com/office/powerpoint/2010/main" val="189713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a:t>
            </a:fld>
            <a:endParaRPr lang="zh-CN" altLang="en-US"/>
          </a:p>
        </p:txBody>
      </p:sp>
    </p:spTree>
    <p:extLst>
      <p:ext uri="{BB962C8B-B14F-4D97-AF65-F5344CB8AC3E}">
        <p14:creationId xmlns:p14="http://schemas.microsoft.com/office/powerpoint/2010/main" val="2092693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10</a:t>
            </a:fld>
            <a:endParaRPr lang="zh-CN" altLang="en-US"/>
          </a:p>
        </p:txBody>
      </p:sp>
    </p:spTree>
    <p:extLst>
      <p:ext uri="{BB962C8B-B14F-4D97-AF65-F5344CB8AC3E}">
        <p14:creationId xmlns:p14="http://schemas.microsoft.com/office/powerpoint/2010/main" val="98388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55773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12</a:t>
            </a:fld>
            <a:endParaRPr lang="zh-CN" altLang="en-US"/>
          </a:p>
        </p:txBody>
      </p:sp>
    </p:spTree>
    <p:extLst>
      <p:ext uri="{BB962C8B-B14F-4D97-AF65-F5344CB8AC3E}">
        <p14:creationId xmlns:p14="http://schemas.microsoft.com/office/powerpoint/2010/main" val="262137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13</a:t>
            </a:fld>
            <a:endParaRPr lang="zh-CN" altLang="en-US"/>
          </a:p>
        </p:txBody>
      </p:sp>
    </p:spTree>
    <p:extLst>
      <p:ext uri="{BB962C8B-B14F-4D97-AF65-F5344CB8AC3E}">
        <p14:creationId xmlns:p14="http://schemas.microsoft.com/office/powerpoint/2010/main" val="309192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14</a:t>
            </a:fld>
            <a:endParaRPr lang="zh-CN" altLang="en-US"/>
          </a:p>
        </p:txBody>
      </p:sp>
    </p:spTree>
    <p:extLst>
      <p:ext uri="{BB962C8B-B14F-4D97-AF65-F5344CB8AC3E}">
        <p14:creationId xmlns:p14="http://schemas.microsoft.com/office/powerpoint/2010/main" val="412462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15</a:t>
            </a:fld>
            <a:endParaRPr lang="zh-CN" altLang="en-US"/>
          </a:p>
        </p:txBody>
      </p:sp>
    </p:spTree>
    <p:extLst>
      <p:ext uri="{BB962C8B-B14F-4D97-AF65-F5344CB8AC3E}">
        <p14:creationId xmlns:p14="http://schemas.microsoft.com/office/powerpoint/2010/main" val="268119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16</a:t>
            </a:fld>
            <a:endParaRPr lang="zh-CN" altLang="en-US"/>
          </a:p>
        </p:txBody>
      </p:sp>
    </p:spTree>
    <p:extLst>
      <p:ext uri="{BB962C8B-B14F-4D97-AF65-F5344CB8AC3E}">
        <p14:creationId xmlns:p14="http://schemas.microsoft.com/office/powerpoint/2010/main" val="129326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17</a:t>
            </a:fld>
            <a:endParaRPr lang="zh-CN" altLang="en-US"/>
          </a:p>
        </p:txBody>
      </p:sp>
    </p:spTree>
    <p:extLst>
      <p:ext uri="{BB962C8B-B14F-4D97-AF65-F5344CB8AC3E}">
        <p14:creationId xmlns:p14="http://schemas.microsoft.com/office/powerpoint/2010/main" val="60477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18</a:t>
            </a:fld>
            <a:endParaRPr lang="zh-CN" altLang="en-US"/>
          </a:p>
        </p:txBody>
      </p:sp>
    </p:spTree>
    <p:extLst>
      <p:ext uri="{BB962C8B-B14F-4D97-AF65-F5344CB8AC3E}">
        <p14:creationId xmlns:p14="http://schemas.microsoft.com/office/powerpoint/2010/main" val="48863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19</a:t>
            </a:fld>
            <a:endParaRPr lang="zh-CN" altLang="en-US"/>
          </a:p>
        </p:txBody>
      </p:sp>
    </p:spTree>
    <p:extLst>
      <p:ext uri="{BB962C8B-B14F-4D97-AF65-F5344CB8AC3E}">
        <p14:creationId xmlns:p14="http://schemas.microsoft.com/office/powerpoint/2010/main" val="19409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a:t>
            </a:fld>
            <a:endParaRPr lang="zh-CN" altLang="en-US"/>
          </a:p>
        </p:txBody>
      </p:sp>
    </p:spTree>
    <p:extLst>
      <p:ext uri="{BB962C8B-B14F-4D97-AF65-F5344CB8AC3E}">
        <p14:creationId xmlns:p14="http://schemas.microsoft.com/office/powerpoint/2010/main" val="1641191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(Input signals)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vector N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 Synaptic weight.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j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neural k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wkj</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ngẫu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đoạn</a:t>
            </a:r>
            <a:r>
              <a:rPr lang="en-US" sz="1200" kern="1200" dirty="0">
                <a:solidFill>
                  <a:schemeClr val="tx1"/>
                </a:solidFill>
                <a:effectLst/>
                <a:latin typeface="+mn-lt"/>
                <a:ea typeface="+mn-ea"/>
                <a:cs typeface="+mn-cs"/>
              </a:rPr>
              <a:t> [0,1]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1].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phi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20</a:t>
            </a:fld>
            <a:endParaRPr lang="zh-CN" altLang="en-US"/>
          </a:p>
        </p:txBody>
      </p:sp>
    </p:spTree>
    <p:extLst>
      <p:ext uri="{BB962C8B-B14F-4D97-AF65-F5344CB8AC3E}">
        <p14:creationId xmlns:p14="http://schemas.microsoft.com/office/powerpoint/2010/main" val="942172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21</a:t>
            </a:fld>
            <a:endParaRPr lang="zh-CN" altLang="en-US"/>
          </a:p>
        </p:txBody>
      </p:sp>
    </p:spTree>
    <p:extLst>
      <p:ext uri="{BB962C8B-B14F-4D97-AF65-F5344CB8AC3E}">
        <p14:creationId xmlns:p14="http://schemas.microsoft.com/office/powerpoint/2010/main" val="370304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2178736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23</a:t>
            </a:fld>
            <a:endParaRPr lang="zh-CN" altLang="en-US"/>
          </a:p>
        </p:txBody>
      </p:sp>
    </p:spTree>
    <p:extLst>
      <p:ext uri="{BB962C8B-B14F-4D97-AF65-F5344CB8AC3E}">
        <p14:creationId xmlns:p14="http://schemas.microsoft.com/office/powerpoint/2010/main" val="389308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24</a:t>
            </a:fld>
            <a:endParaRPr lang="zh-CN" altLang="en-US"/>
          </a:p>
        </p:txBody>
      </p:sp>
    </p:spTree>
    <p:extLst>
      <p:ext uri="{BB962C8B-B14F-4D97-AF65-F5344CB8AC3E}">
        <p14:creationId xmlns:p14="http://schemas.microsoft.com/office/powerpoint/2010/main" val="414488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25</a:t>
            </a:fld>
            <a:endParaRPr lang="zh-CN" altLang="en-US"/>
          </a:p>
        </p:txBody>
      </p:sp>
    </p:spTree>
    <p:extLst>
      <p:ext uri="{BB962C8B-B14F-4D97-AF65-F5344CB8AC3E}">
        <p14:creationId xmlns:p14="http://schemas.microsoft.com/office/powerpoint/2010/main" val="36120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26</a:t>
            </a:fld>
            <a:endParaRPr lang="zh-CN" altLang="en-US"/>
          </a:p>
        </p:txBody>
      </p:sp>
    </p:spTree>
    <p:extLst>
      <p:ext uri="{BB962C8B-B14F-4D97-AF65-F5344CB8AC3E}">
        <p14:creationId xmlns:p14="http://schemas.microsoft.com/office/powerpoint/2010/main" val="295031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27</a:t>
            </a:fld>
            <a:endParaRPr lang="zh-CN" altLang="en-US"/>
          </a:p>
        </p:txBody>
      </p:sp>
    </p:spTree>
    <p:extLst>
      <p:ext uri="{BB962C8B-B14F-4D97-AF65-F5344CB8AC3E}">
        <p14:creationId xmlns:p14="http://schemas.microsoft.com/office/powerpoint/2010/main" val="2785681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28</a:t>
            </a:fld>
            <a:endParaRPr lang="zh-CN" altLang="en-US"/>
          </a:p>
        </p:txBody>
      </p:sp>
    </p:spTree>
    <p:extLst>
      <p:ext uri="{BB962C8B-B14F-4D97-AF65-F5344CB8AC3E}">
        <p14:creationId xmlns:p14="http://schemas.microsoft.com/office/powerpoint/2010/main" val="371295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29</a:t>
            </a:fld>
            <a:endParaRPr lang="zh-CN" altLang="en-US"/>
          </a:p>
        </p:txBody>
      </p:sp>
    </p:spTree>
    <p:extLst>
      <p:ext uri="{BB962C8B-B14F-4D97-AF65-F5344CB8AC3E}">
        <p14:creationId xmlns:p14="http://schemas.microsoft.com/office/powerpoint/2010/main" val="317174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a:t>
            </a:fld>
            <a:endParaRPr lang="zh-CN" altLang="en-US"/>
          </a:p>
        </p:txBody>
      </p:sp>
    </p:spTree>
    <p:extLst>
      <p:ext uri="{BB962C8B-B14F-4D97-AF65-F5344CB8AC3E}">
        <p14:creationId xmlns:p14="http://schemas.microsoft.com/office/powerpoint/2010/main" val="3338092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30</a:t>
            </a:fld>
            <a:endParaRPr lang="zh-CN" altLang="en-US"/>
          </a:p>
        </p:txBody>
      </p:sp>
    </p:spTree>
    <p:extLst>
      <p:ext uri="{BB962C8B-B14F-4D97-AF65-F5344CB8AC3E}">
        <p14:creationId xmlns:p14="http://schemas.microsoft.com/office/powerpoint/2010/main" val="130785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31</a:t>
            </a:fld>
            <a:endParaRPr lang="zh-CN" altLang="en-US"/>
          </a:p>
        </p:txBody>
      </p:sp>
    </p:spTree>
    <p:extLst>
      <p:ext uri="{BB962C8B-B14F-4D97-AF65-F5344CB8AC3E}">
        <p14:creationId xmlns:p14="http://schemas.microsoft.com/office/powerpoint/2010/main" val="1337588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32</a:t>
            </a:fld>
            <a:endParaRPr lang="zh-CN" altLang="en-US"/>
          </a:p>
        </p:txBody>
      </p:sp>
    </p:spTree>
    <p:extLst>
      <p:ext uri="{BB962C8B-B14F-4D97-AF65-F5344CB8AC3E}">
        <p14:creationId xmlns:p14="http://schemas.microsoft.com/office/powerpoint/2010/main" val="2081626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33</a:t>
            </a:fld>
            <a:endParaRPr lang="zh-CN" altLang="en-US"/>
          </a:p>
        </p:txBody>
      </p:sp>
    </p:spTree>
    <p:extLst>
      <p:ext uri="{BB962C8B-B14F-4D97-AF65-F5344CB8AC3E}">
        <p14:creationId xmlns:p14="http://schemas.microsoft.com/office/powerpoint/2010/main" val="3408166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34</a:t>
            </a:fld>
            <a:endParaRPr lang="zh-CN" altLang="en-US"/>
          </a:p>
        </p:txBody>
      </p:sp>
    </p:spTree>
    <p:extLst>
      <p:ext uri="{BB962C8B-B14F-4D97-AF65-F5344CB8AC3E}">
        <p14:creationId xmlns:p14="http://schemas.microsoft.com/office/powerpoint/2010/main" val="1296590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35</a:t>
            </a:fld>
            <a:endParaRPr lang="zh-CN" altLang="en-US"/>
          </a:p>
        </p:txBody>
      </p:sp>
    </p:spTree>
    <p:extLst>
      <p:ext uri="{BB962C8B-B14F-4D97-AF65-F5344CB8AC3E}">
        <p14:creationId xmlns:p14="http://schemas.microsoft.com/office/powerpoint/2010/main" val="3551743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36</a:t>
            </a:fld>
            <a:endParaRPr lang="zh-CN" altLang="en-US"/>
          </a:p>
        </p:txBody>
      </p:sp>
    </p:spTree>
    <p:extLst>
      <p:ext uri="{BB962C8B-B14F-4D97-AF65-F5344CB8AC3E}">
        <p14:creationId xmlns:p14="http://schemas.microsoft.com/office/powerpoint/2010/main" val="3103690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37</a:t>
            </a:fld>
            <a:endParaRPr lang="zh-CN" altLang="en-US"/>
          </a:p>
        </p:txBody>
      </p:sp>
    </p:spTree>
    <p:extLst>
      <p:ext uri="{BB962C8B-B14F-4D97-AF65-F5344CB8AC3E}">
        <p14:creationId xmlns:p14="http://schemas.microsoft.com/office/powerpoint/2010/main" val="1485347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38</a:t>
            </a:fld>
            <a:endParaRPr lang="zh-CN" altLang="en-US"/>
          </a:p>
        </p:txBody>
      </p:sp>
    </p:spTree>
    <p:extLst>
      <p:ext uri="{BB962C8B-B14F-4D97-AF65-F5344CB8AC3E}">
        <p14:creationId xmlns:p14="http://schemas.microsoft.com/office/powerpoint/2010/main" val="165461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4</a:t>
            </a:fld>
            <a:endParaRPr lang="zh-CN" altLang="en-US"/>
          </a:p>
        </p:txBody>
      </p:sp>
    </p:spTree>
    <p:extLst>
      <p:ext uri="{BB962C8B-B14F-4D97-AF65-F5344CB8AC3E}">
        <p14:creationId xmlns:p14="http://schemas.microsoft.com/office/powerpoint/2010/main" val="42455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5</a:t>
            </a:fld>
            <a:endParaRPr lang="zh-CN" altLang="en-US"/>
          </a:p>
        </p:txBody>
      </p:sp>
    </p:spTree>
    <p:extLst>
      <p:ext uri="{BB962C8B-B14F-4D97-AF65-F5344CB8AC3E}">
        <p14:creationId xmlns:p14="http://schemas.microsoft.com/office/powerpoint/2010/main" val="290833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6</a:t>
            </a:fld>
            <a:endParaRPr lang="zh-CN" altLang="en-US"/>
          </a:p>
        </p:txBody>
      </p:sp>
    </p:spTree>
    <p:extLst>
      <p:ext uri="{BB962C8B-B14F-4D97-AF65-F5344CB8AC3E}">
        <p14:creationId xmlns:p14="http://schemas.microsoft.com/office/powerpoint/2010/main" val="322408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7</a:t>
            </a:fld>
            <a:endParaRPr lang="zh-CN" altLang="en-US"/>
          </a:p>
        </p:txBody>
      </p:sp>
    </p:spTree>
    <p:extLst>
      <p:ext uri="{BB962C8B-B14F-4D97-AF65-F5344CB8AC3E}">
        <p14:creationId xmlns:p14="http://schemas.microsoft.com/office/powerpoint/2010/main" val="123440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8</a:t>
            </a:fld>
            <a:endParaRPr lang="zh-CN" altLang="en-US"/>
          </a:p>
        </p:txBody>
      </p:sp>
    </p:spTree>
    <p:extLst>
      <p:ext uri="{BB962C8B-B14F-4D97-AF65-F5344CB8AC3E}">
        <p14:creationId xmlns:p14="http://schemas.microsoft.com/office/powerpoint/2010/main" val="83692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9</a:t>
            </a:fld>
            <a:endParaRPr lang="zh-CN" altLang="en-US"/>
          </a:p>
        </p:txBody>
      </p:sp>
    </p:spTree>
    <p:extLst>
      <p:ext uri="{BB962C8B-B14F-4D97-AF65-F5344CB8AC3E}">
        <p14:creationId xmlns:p14="http://schemas.microsoft.com/office/powerpoint/2010/main" val="231702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8675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9341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72858" y="2156245"/>
            <a:ext cx="1959742" cy="3269037"/>
          </a:xfrm>
          <a:custGeom>
            <a:avLst/>
            <a:gdLst>
              <a:gd name="connsiteX0" fmla="*/ 0 w 1959742"/>
              <a:gd name="connsiteY0" fmla="*/ 0 h 3269037"/>
              <a:gd name="connsiteX1" fmla="*/ 1959742 w 1959742"/>
              <a:gd name="connsiteY1" fmla="*/ 0 h 3269037"/>
              <a:gd name="connsiteX2" fmla="*/ 1959742 w 1959742"/>
              <a:gd name="connsiteY2" fmla="*/ 3269037 h 3269037"/>
              <a:gd name="connsiteX3" fmla="*/ 0 w 1959742"/>
              <a:gd name="connsiteY3" fmla="*/ 3269037 h 3269037"/>
            </a:gdLst>
            <a:ahLst/>
            <a:cxnLst>
              <a:cxn ang="0">
                <a:pos x="connsiteX0" y="connsiteY0"/>
              </a:cxn>
              <a:cxn ang="0">
                <a:pos x="connsiteX1" y="connsiteY1"/>
              </a:cxn>
              <a:cxn ang="0">
                <a:pos x="connsiteX2" y="connsiteY2"/>
              </a:cxn>
              <a:cxn ang="0">
                <a:pos x="connsiteX3" y="connsiteY3"/>
              </a:cxn>
            </a:cxnLst>
            <a:rect l="l" t="t" r="r" b="b"/>
            <a:pathLst>
              <a:path w="1959742" h="3269037">
                <a:moveTo>
                  <a:pt x="0" y="0"/>
                </a:moveTo>
                <a:lnTo>
                  <a:pt x="1959742" y="0"/>
                </a:lnTo>
                <a:lnTo>
                  <a:pt x="1959742" y="3269037"/>
                </a:lnTo>
                <a:lnTo>
                  <a:pt x="0" y="3269037"/>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171655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69535" y="2179214"/>
            <a:ext cx="1964008" cy="2142694"/>
          </a:xfrm>
          <a:custGeom>
            <a:avLst/>
            <a:gdLst>
              <a:gd name="connsiteX0" fmla="*/ 0 w 1964008"/>
              <a:gd name="connsiteY0" fmla="*/ 0 h 2142694"/>
              <a:gd name="connsiteX1" fmla="*/ 1964008 w 1964008"/>
              <a:gd name="connsiteY1" fmla="*/ 0 h 2142694"/>
              <a:gd name="connsiteX2" fmla="*/ 1964008 w 1964008"/>
              <a:gd name="connsiteY2" fmla="*/ 2142694 h 2142694"/>
              <a:gd name="connsiteX3" fmla="*/ 0 w 1964008"/>
              <a:gd name="connsiteY3" fmla="*/ 2142694 h 2142694"/>
            </a:gdLst>
            <a:ahLst/>
            <a:cxnLst>
              <a:cxn ang="0">
                <a:pos x="connsiteX0" y="connsiteY0"/>
              </a:cxn>
              <a:cxn ang="0">
                <a:pos x="connsiteX1" y="connsiteY1"/>
              </a:cxn>
              <a:cxn ang="0">
                <a:pos x="connsiteX2" y="connsiteY2"/>
              </a:cxn>
              <a:cxn ang="0">
                <a:pos x="connsiteX3" y="connsiteY3"/>
              </a:cxn>
            </a:cxnLst>
            <a:rect l="l" t="t" r="r" b="b"/>
            <a:pathLst>
              <a:path w="1964008" h="2142694">
                <a:moveTo>
                  <a:pt x="0" y="0"/>
                </a:moveTo>
                <a:lnTo>
                  <a:pt x="1964008" y="0"/>
                </a:lnTo>
                <a:lnTo>
                  <a:pt x="1964008" y="2142694"/>
                </a:lnTo>
                <a:lnTo>
                  <a:pt x="0" y="2142694"/>
                </a:ln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3715855" y="2179214"/>
            <a:ext cx="1964008" cy="1641532"/>
          </a:xfrm>
          <a:custGeom>
            <a:avLst/>
            <a:gdLst>
              <a:gd name="connsiteX0" fmla="*/ 0 w 1964008"/>
              <a:gd name="connsiteY0" fmla="*/ 0 h 1641532"/>
              <a:gd name="connsiteX1" fmla="*/ 1964008 w 1964008"/>
              <a:gd name="connsiteY1" fmla="*/ 0 h 1641532"/>
              <a:gd name="connsiteX2" fmla="*/ 1964008 w 1964008"/>
              <a:gd name="connsiteY2" fmla="*/ 1641532 h 1641532"/>
              <a:gd name="connsiteX3" fmla="*/ 0 w 1964008"/>
              <a:gd name="connsiteY3" fmla="*/ 1641532 h 1641532"/>
            </a:gdLst>
            <a:ahLst/>
            <a:cxnLst>
              <a:cxn ang="0">
                <a:pos x="connsiteX0" y="connsiteY0"/>
              </a:cxn>
              <a:cxn ang="0">
                <a:pos x="connsiteX1" y="connsiteY1"/>
              </a:cxn>
              <a:cxn ang="0">
                <a:pos x="connsiteX2" y="connsiteY2"/>
              </a:cxn>
              <a:cxn ang="0">
                <a:pos x="connsiteX3" y="connsiteY3"/>
              </a:cxn>
            </a:cxnLst>
            <a:rect l="l" t="t" r="r" b="b"/>
            <a:pathLst>
              <a:path w="1964008" h="1641532">
                <a:moveTo>
                  <a:pt x="0" y="0"/>
                </a:moveTo>
                <a:lnTo>
                  <a:pt x="1964008" y="0"/>
                </a:lnTo>
                <a:lnTo>
                  <a:pt x="1964008" y="1641532"/>
                </a:lnTo>
                <a:lnTo>
                  <a:pt x="0" y="1641532"/>
                </a:ln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362172" y="2179214"/>
            <a:ext cx="1964008" cy="2450423"/>
          </a:xfrm>
          <a:custGeom>
            <a:avLst/>
            <a:gdLst>
              <a:gd name="connsiteX0" fmla="*/ 0 w 1964008"/>
              <a:gd name="connsiteY0" fmla="*/ 0 h 2450423"/>
              <a:gd name="connsiteX1" fmla="*/ 1964008 w 1964008"/>
              <a:gd name="connsiteY1" fmla="*/ 0 h 2450423"/>
              <a:gd name="connsiteX2" fmla="*/ 1964008 w 1964008"/>
              <a:gd name="connsiteY2" fmla="*/ 2450423 h 2450423"/>
              <a:gd name="connsiteX3" fmla="*/ 0 w 1964008"/>
              <a:gd name="connsiteY3" fmla="*/ 2450423 h 2450423"/>
            </a:gdLst>
            <a:ahLst/>
            <a:cxnLst>
              <a:cxn ang="0">
                <a:pos x="connsiteX0" y="connsiteY0"/>
              </a:cxn>
              <a:cxn ang="0">
                <a:pos x="connsiteX1" y="connsiteY1"/>
              </a:cxn>
              <a:cxn ang="0">
                <a:pos x="connsiteX2" y="connsiteY2"/>
              </a:cxn>
              <a:cxn ang="0">
                <a:pos x="connsiteX3" y="connsiteY3"/>
              </a:cxn>
            </a:cxnLst>
            <a:rect l="l" t="t" r="r" b="b"/>
            <a:pathLst>
              <a:path w="1964008" h="2450423">
                <a:moveTo>
                  <a:pt x="0" y="0"/>
                </a:moveTo>
                <a:lnTo>
                  <a:pt x="1964008" y="0"/>
                </a:lnTo>
                <a:lnTo>
                  <a:pt x="1964008" y="2450423"/>
                </a:lnTo>
                <a:lnTo>
                  <a:pt x="0" y="2450423"/>
                </a:ln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9032075" y="2179214"/>
            <a:ext cx="1964008" cy="1641533"/>
          </a:xfrm>
          <a:custGeom>
            <a:avLst/>
            <a:gdLst>
              <a:gd name="connsiteX0" fmla="*/ 0 w 1964008"/>
              <a:gd name="connsiteY0" fmla="*/ 0 h 1641533"/>
              <a:gd name="connsiteX1" fmla="*/ 1964008 w 1964008"/>
              <a:gd name="connsiteY1" fmla="*/ 0 h 1641533"/>
              <a:gd name="connsiteX2" fmla="*/ 1964008 w 1964008"/>
              <a:gd name="connsiteY2" fmla="*/ 1641533 h 1641533"/>
              <a:gd name="connsiteX3" fmla="*/ 0 w 1964008"/>
              <a:gd name="connsiteY3" fmla="*/ 1641533 h 1641533"/>
            </a:gdLst>
            <a:ahLst/>
            <a:cxnLst>
              <a:cxn ang="0">
                <a:pos x="connsiteX0" y="connsiteY0"/>
              </a:cxn>
              <a:cxn ang="0">
                <a:pos x="connsiteX1" y="connsiteY1"/>
              </a:cxn>
              <a:cxn ang="0">
                <a:pos x="connsiteX2" y="connsiteY2"/>
              </a:cxn>
              <a:cxn ang="0">
                <a:pos x="connsiteX3" y="connsiteY3"/>
              </a:cxn>
            </a:cxnLst>
            <a:rect l="l" t="t" r="r" b="b"/>
            <a:pathLst>
              <a:path w="1964008" h="1641533">
                <a:moveTo>
                  <a:pt x="0" y="0"/>
                </a:moveTo>
                <a:lnTo>
                  <a:pt x="1964008" y="0"/>
                </a:lnTo>
                <a:lnTo>
                  <a:pt x="1964008" y="1641533"/>
                </a:lnTo>
                <a:lnTo>
                  <a:pt x="0" y="1641533"/>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1245082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439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11439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2366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62366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7475018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179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1" name="图片占位符 10"/>
          <p:cNvSpPr>
            <a:spLocks noGrp="1"/>
          </p:cNvSpPr>
          <p:nvPr>
            <p:ph type="pic" sz="quarter" idx="11"/>
          </p:nvPr>
        </p:nvSpPr>
        <p:spPr>
          <a:xfrm>
            <a:off x="51850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2" name="图片占位符 11"/>
          <p:cNvSpPr>
            <a:spLocks noGrp="1"/>
          </p:cNvSpPr>
          <p:nvPr>
            <p:ph type="pic" sz="quarter" idx="12"/>
          </p:nvPr>
        </p:nvSpPr>
        <p:spPr>
          <a:xfrm>
            <a:off x="86521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2232684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96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5" r:id="rId4"/>
    <p:sldLayoutId id="2147483663" r:id="rId5"/>
    <p:sldLayoutId id="2147483664" r:id="rId6"/>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7">
          <p15:clr>
            <a:srgbClr val="F26B43"/>
          </p15:clr>
        </p15:guide>
        <p15:guide id="2" pos="3840">
          <p15:clr>
            <a:srgbClr val="F26B43"/>
          </p15:clr>
        </p15:guide>
        <p15:guide id="3" pos="551">
          <p15:clr>
            <a:srgbClr val="F26B43"/>
          </p15:clr>
        </p15:guide>
        <p15:guide id="4" pos="7129">
          <p15:clr>
            <a:srgbClr val="F26B43"/>
          </p15:clr>
        </p15:guide>
        <p15:guide id="5" orient="horz" pos="3974">
          <p15:clr>
            <a:srgbClr val="F26B43"/>
          </p15:clr>
        </p15:guide>
        <p15:guide id="6" orient="horz" pos="7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19222" y="50325"/>
            <a:ext cx="10683883" cy="6224969"/>
          </a:xfrm>
          <a:prstGeom prst="rect">
            <a:avLst/>
          </a:prstGeom>
        </p:spPr>
      </p:pic>
      <p:sp>
        <p:nvSpPr>
          <p:cNvPr id="6" name="文本框 5"/>
          <p:cNvSpPr txBox="1"/>
          <p:nvPr/>
        </p:nvSpPr>
        <p:spPr>
          <a:xfrm>
            <a:off x="4209730" y="2673691"/>
            <a:ext cx="3924938" cy="1878848"/>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2600" b="1" dirty="0" err="1">
                <a:ea typeface="微软雅黑"/>
              </a:rPr>
              <a:t>Ứng</a:t>
            </a:r>
            <a:r>
              <a:rPr lang="en-US" altLang="zh-CN" sz="2600" b="1" dirty="0">
                <a:ea typeface="微软雅黑"/>
              </a:rPr>
              <a:t> </a:t>
            </a:r>
            <a:r>
              <a:rPr lang="en-US" altLang="zh-CN" sz="2600" b="1" dirty="0" err="1">
                <a:ea typeface="微软雅黑"/>
              </a:rPr>
              <a:t>dụng</a:t>
            </a:r>
            <a:r>
              <a:rPr lang="en-US" altLang="zh-CN" sz="2600" b="1" dirty="0">
                <a:ea typeface="微软雅黑"/>
              </a:rPr>
              <a:t> Machine Learning </a:t>
            </a:r>
            <a:r>
              <a:rPr lang="en-US" altLang="zh-CN" sz="2600" b="1" dirty="0" err="1">
                <a:ea typeface="微软雅黑"/>
              </a:rPr>
              <a:t>trong</a:t>
            </a:r>
            <a:r>
              <a:rPr lang="en-US" altLang="zh-CN" sz="2600" b="1" dirty="0">
                <a:ea typeface="微软雅黑"/>
              </a:rPr>
              <a:t> </a:t>
            </a:r>
            <a:r>
              <a:rPr lang="en-US" altLang="zh-CN" sz="2600" b="1" dirty="0" err="1">
                <a:ea typeface="微软雅黑"/>
              </a:rPr>
              <a:t>việc</a:t>
            </a:r>
            <a:r>
              <a:rPr lang="en-US" altLang="zh-CN" sz="2600" b="1" dirty="0">
                <a:ea typeface="微软雅黑"/>
              </a:rPr>
              <a:t> </a:t>
            </a:r>
            <a:r>
              <a:rPr lang="en-US" altLang="zh-CN" sz="2600" b="1" dirty="0" err="1">
                <a:ea typeface="微软雅黑"/>
              </a:rPr>
              <a:t>xử</a:t>
            </a:r>
            <a:r>
              <a:rPr lang="en-US" altLang="zh-CN" sz="2600" b="1" dirty="0">
                <a:ea typeface="微软雅黑"/>
              </a:rPr>
              <a:t> </a:t>
            </a:r>
            <a:r>
              <a:rPr lang="en-US" altLang="zh-CN" sz="2600" b="1" dirty="0" err="1">
                <a:ea typeface="微软雅黑"/>
              </a:rPr>
              <a:t>lý</a:t>
            </a:r>
            <a:r>
              <a:rPr lang="en-US" altLang="zh-CN" sz="2600" b="1" dirty="0">
                <a:ea typeface="微软雅黑"/>
              </a:rPr>
              <a:t> </a:t>
            </a:r>
            <a:r>
              <a:rPr lang="en-US" altLang="zh-CN" sz="2600" b="1" dirty="0" err="1">
                <a:ea typeface="微软雅黑"/>
              </a:rPr>
              <a:t>ảnh</a:t>
            </a:r>
            <a:r>
              <a:rPr lang="en-US" altLang="zh-CN" sz="2600" b="1" dirty="0">
                <a:ea typeface="微软雅黑"/>
              </a:rPr>
              <a:t> </a:t>
            </a:r>
            <a:r>
              <a:rPr lang="en-US" altLang="zh-CN" sz="2600" b="1" dirty="0" err="1">
                <a:ea typeface="微软雅黑"/>
              </a:rPr>
              <a:t>để</a:t>
            </a:r>
            <a:r>
              <a:rPr lang="en-US" altLang="zh-CN" sz="2600" b="1" dirty="0">
                <a:ea typeface="微软雅黑"/>
              </a:rPr>
              <a:t> </a:t>
            </a:r>
            <a:r>
              <a:rPr lang="en-US" altLang="zh-CN" sz="2600" b="1" dirty="0" err="1">
                <a:ea typeface="微软雅黑"/>
              </a:rPr>
              <a:t>chẩn</a:t>
            </a:r>
            <a:r>
              <a:rPr lang="en-US" altLang="zh-CN" sz="2600" b="1" dirty="0">
                <a:ea typeface="微软雅黑"/>
              </a:rPr>
              <a:t> </a:t>
            </a:r>
            <a:r>
              <a:rPr lang="en-US" altLang="zh-CN" sz="2600" b="1" dirty="0" err="1">
                <a:ea typeface="微软雅黑"/>
              </a:rPr>
              <a:t>đoán</a:t>
            </a:r>
            <a:r>
              <a:rPr lang="en-US" altLang="zh-CN" sz="2600" b="1" dirty="0">
                <a:ea typeface="微软雅黑"/>
              </a:rPr>
              <a:t> </a:t>
            </a:r>
            <a:r>
              <a:rPr lang="en-US" altLang="zh-CN" sz="2600" b="1" dirty="0" err="1">
                <a:ea typeface="微软雅黑"/>
              </a:rPr>
              <a:t>bệnh</a:t>
            </a:r>
            <a:r>
              <a:rPr lang="en-US" altLang="zh-CN" sz="2600" b="1" dirty="0">
                <a:ea typeface="微软雅黑"/>
              </a:rPr>
              <a:t> </a:t>
            </a:r>
            <a:r>
              <a:rPr lang="en-US" altLang="zh-CN" sz="2600" b="1" dirty="0" err="1">
                <a:ea typeface="微软雅黑"/>
              </a:rPr>
              <a:t>phổi</a:t>
            </a:r>
            <a:endParaRPr lang="en-US" altLang="zh-CN" sz="2600" b="1" dirty="0">
              <a:ea typeface="微软雅黑"/>
            </a:endParaRPr>
          </a:p>
        </p:txBody>
      </p:sp>
    </p:spTree>
    <p:extLst>
      <p:ext uri="{BB962C8B-B14F-4D97-AF65-F5344CB8AC3E}">
        <p14:creationId xmlns:p14="http://schemas.microsoft.com/office/powerpoint/2010/main" val="383507403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b780c954-a95a-4b5b-b0a3-eedfd3b0b58e"/>
          <p:cNvGrpSpPr>
            <a:grpSpLocks noChangeAspect="1"/>
          </p:cNvGrpSpPr>
          <p:nvPr/>
        </p:nvGrpSpPr>
        <p:grpSpPr>
          <a:xfrm>
            <a:off x="6920992" y="1435100"/>
            <a:ext cx="3944036" cy="4742498"/>
            <a:chOff x="6244860" y="626794"/>
            <a:chExt cx="6222370" cy="7482074"/>
          </a:xfrm>
        </p:grpSpPr>
        <p:sp>
          <p:nvSpPr>
            <p:cNvPr id="4" name="TextBox 3"/>
            <p:cNvSpPr txBox="1">
              <a:spLocks/>
            </p:cNvSpPr>
            <p:nvPr/>
          </p:nvSpPr>
          <p:spPr>
            <a:xfrm>
              <a:off x="11177588" y="6305550"/>
              <a:ext cx="1014412" cy="365125"/>
            </a:xfrm>
            <a:prstGeom prst="rect">
              <a:avLst/>
            </a:prstGeom>
          </p:spPr>
          <p:txBody>
            <a:bodyPr vert="horz" wrap="none" lIns="0" tIns="0" rIns="0" bIns="0" anchor="t">
              <a:normAutofit fontScale="92500" lnSpcReduction="20000"/>
            </a:bodyPr>
            <a:lstStyle/>
            <a:p>
              <a:r>
                <a:rPr lang="en-US"/>
                <a:t>1663</a:t>
              </a:r>
            </a:p>
          </p:txBody>
        </p:sp>
        <p:grpSp>
          <p:nvGrpSpPr>
            <p:cNvPr id="5" name="Group 4"/>
            <p:cNvGrpSpPr/>
            <p:nvPr/>
          </p:nvGrpSpPr>
          <p:grpSpPr>
            <a:xfrm>
              <a:off x="6244860" y="626794"/>
              <a:ext cx="6222370" cy="7482074"/>
              <a:chOff x="4509204" y="623752"/>
              <a:chExt cx="6844596" cy="8230295"/>
            </a:xfrm>
          </p:grpSpPr>
          <p:sp>
            <p:nvSpPr>
              <p:cNvPr id="30" name="Freeform: Shape 5"/>
              <p:cNvSpPr>
                <a:spLocks/>
              </p:cNvSpPr>
              <p:nvPr/>
            </p:nvSpPr>
            <p:spPr bwMode="auto">
              <a:xfrm>
                <a:off x="7484266" y="753279"/>
                <a:ext cx="179221" cy="193884"/>
              </a:xfrm>
              <a:custGeom>
                <a:avLst/>
                <a:gdLst>
                  <a:gd name="T0" fmla="*/ 7 w 93"/>
                  <a:gd name="T1" fmla="*/ 5 h 101"/>
                  <a:gd name="T2" fmla="*/ 5 w 93"/>
                  <a:gd name="T3" fmla="*/ 77 h 101"/>
                  <a:gd name="T4" fmla="*/ 20 w 93"/>
                  <a:gd name="T5" fmla="*/ 95 h 101"/>
                  <a:gd name="T6" fmla="*/ 65 w 93"/>
                  <a:gd name="T7" fmla="*/ 94 h 101"/>
                  <a:gd name="T8" fmla="*/ 91 w 93"/>
                  <a:gd name="T9" fmla="*/ 16 h 101"/>
                  <a:gd name="T10" fmla="*/ 7 w 93"/>
                  <a:gd name="T11" fmla="*/ 5 h 101"/>
                </a:gdLst>
                <a:ahLst/>
                <a:cxnLst>
                  <a:cxn ang="0">
                    <a:pos x="T0" y="T1"/>
                  </a:cxn>
                  <a:cxn ang="0">
                    <a:pos x="T2" y="T3"/>
                  </a:cxn>
                  <a:cxn ang="0">
                    <a:pos x="T4" y="T5"/>
                  </a:cxn>
                  <a:cxn ang="0">
                    <a:pos x="T6" y="T7"/>
                  </a:cxn>
                  <a:cxn ang="0">
                    <a:pos x="T8" y="T9"/>
                  </a:cxn>
                  <a:cxn ang="0">
                    <a:pos x="T10" y="T11"/>
                  </a:cxn>
                </a:cxnLst>
                <a:rect l="0" t="0" r="r" b="b"/>
                <a:pathLst>
                  <a:path w="93" h="101">
                    <a:moveTo>
                      <a:pt x="7" y="5"/>
                    </a:moveTo>
                    <a:cubicBezTo>
                      <a:pt x="7" y="5"/>
                      <a:pt x="0" y="63"/>
                      <a:pt x="5" y="77"/>
                    </a:cubicBezTo>
                    <a:cubicBezTo>
                      <a:pt x="10" y="91"/>
                      <a:pt x="20" y="95"/>
                      <a:pt x="20" y="95"/>
                    </a:cubicBezTo>
                    <a:cubicBezTo>
                      <a:pt x="20" y="95"/>
                      <a:pt x="50" y="101"/>
                      <a:pt x="65" y="94"/>
                    </a:cubicBezTo>
                    <a:cubicBezTo>
                      <a:pt x="79" y="86"/>
                      <a:pt x="93" y="32"/>
                      <a:pt x="91" y="16"/>
                    </a:cubicBezTo>
                    <a:cubicBezTo>
                      <a:pt x="88" y="0"/>
                      <a:pt x="7" y="5"/>
                      <a:pt x="7" y="5"/>
                    </a:cubicBezTo>
                  </a:path>
                </a:pathLst>
              </a:custGeom>
              <a:solidFill>
                <a:srgbClr val="F4C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6"/>
              <p:cNvSpPr>
                <a:spLocks/>
              </p:cNvSpPr>
              <p:nvPr/>
            </p:nvSpPr>
            <p:spPr bwMode="auto">
              <a:xfrm>
                <a:off x="7474490" y="623752"/>
                <a:ext cx="239504" cy="223210"/>
              </a:xfrm>
              <a:custGeom>
                <a:avLst/>
                <a:gdLst>
                  <a:gd name="T0" fmla="*/ 111 w 124"/>
                  <a:gd name="T1" fmla="*/ 94 h 116"/>
                  <a:gd name="T2" fmla="*/ 124 w 124"/>
                  <a:gd name="T3" fmla="*/ 33 h 116"/>
                  <a:gd name="T4" fmla="*/ 104 w 124"/>
                  <a:gd name="T5" fmla="*/ 1 h 116"/>
                  <a:gd name="T6" fmla="*/ 83 w 124"/>
                  <a:gd name="T7" fmla="*/ 33 h 116"/>
                  <a:gd name="T8" fmla="*/ 62 w 124"/>
                  <a:gd name="T9" fmla="*/ 1 h 116"/>
                  <a:gd name="T10" fmla="*/ 42 w 124"/>
                  <a:gd name="T11" fmla="*/ 30 h 116"/>
                  <a:gd name="T12" fmla="*/ 20 w 124"/>
                  <a:gd name="T13" fmla="*/ 14 h 116"/>
                  <a:gd name="T14" fmla="*/ 5 w 124"/>
                  <a:gd name="T15" fmla="*/ 63 h 116"/>
                  <a:gd name="T16" fmla="*/ 41 w 124"/>
                  <a:gd name="T17" fmla="*/ 89 h 116"/>
                  <a:gd name="T18" fmla="*/ 75 w 124"/>
                  <a:gd name="T19" fmla="*/ 88 h 116"/>
                  <a:gd name="T20" fmla="*/ 111 w 124"/>
                  <a:gd name="T21"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6">
                    <a:moveTo>
                      <a:pt x="111" y="94"/>
                    </a:moveTo>
                    <a:cubicBezTo>
                      <a:pt x="120" y="83"/>
                      <a:pt x="124" y="51"/>
                      <a:pt x="124" y="33"/>
                    </a:cubicBezTo>
                    <a:cubicBezTo>
                      <a:pt x="124" y="16"/>
                      <a:pt x="118" y="1"/>
                      <a:pt x="104" y="1"/>
                    </a:cubicBezTo>
                    <a:cubicBezTo>
                      <a:pt x="90" y="2"/>
                      <a:pt x="85" y="22"/>
                      <a:pt x="83" y="33"/>
                    </a:cubicBezTo>
                    <a:cubicBezTo>
                      <a:pt x="83" y="33"/>
                      <a:pt x="81" y="1"/>
                      <a:pt x="62" y="1"/>
                    </a:cubicBezTo>
                    <a:cubicBezTo>
                      <a:pt x="42" y="0"/>
                      <a:pt x="42" y="30"/>
                      <a:pt x="42" y="30"/>
                    </a:cubicBezTo>
                    <a:cubicBezTo>
                      <a:pt x="42" y="30"/>
                      <a:pt x="35" y="8"/>
                      <a:pt x="20" y="14"/>
                    </a:cubicBezTo>
                    <a:cubicBezTo>
                      <a:pt x="5" y="20"/>
                      <a:pt x="0" y="45"/>
                      <a:pt x="5" y="63"/>
                    </a:cubicBezTo>
                    <a:cubicBezTo>
                      <a:pt x="9" y="80"/>
                      <a:pt x="32" y="107"/>
                      <a:pt x="41" y="89"/>
                    </a:cubicBezTo>
                    <a:cubicBezTo>
                      <a:pt x="41" y="89"/>
                      <a:pt x="62" y="113"/>
                      <a:pt x="75" y="88"/>
                    </a:cubicBezTo>
                    <a:cubicBezTo>
                      <a:pt x="75" y="88"/>
                      <a:pt x="93" y="116"/>
                      <a:pt x="111" y="94"/>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7"/>
              <p:cNvSpPr>
                <a:spLocks/>
              </p:cNvSpPr>
              <p:nvPr/>
            </p:nvSpPr>
            <p:spPr bwMode="auto">
              <a:xfrm>
                <a:off x="7534773" y="745133"/>
                <a:ext cx="197957" cy="210176"/>
              </a:xfrm>
              <a:custGeom>
                <a:avLst/>
                <a:gdLst>
                  <a:gd name="T0" fmla="*/ 58 w 103"/>
                  <a:gd name="T1" fmla="*/ 107 h 109"/>
                  <a:gd name="T2" fmla="*/ 90 w 103"/>
                  <a:gd name="T3" fmla="*/ 79 h 109"/>
                  <a:gd name="T4" fmla="*/ 98 w 103"/>
                  <a:gd name="T5" fmla="*/ 12 h 109"/>
                  <a:gd name="T6" fmla="*/ 18 w 103"/>
                  <a:gd name="T7" fmla="*/ 2 h 109"/>
                  <a:gd name="T8" fmla="*/ 43 w 103"/>
                  <a:gd name="T9" fmla="*/ 34 h 109"/>
                  <a:gd name="T10" fmla="*/ 20 w 103"/>
                  <a:gd name="T11" fmla="*/ 93 h 109"/>
                  <a:gd name="T12" fmla="*/ 58 w 10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3" h="109">
                    <a:moveTo>
                      <a:pt x="58" y="107"/>
                    </a:moveTo>
                    <a:cubicBezTo>
                      <a:pt x="58" y="107"/>
                      <a:pt x="81" y="95"/>
                      <a:pt x="90" y="79"/>
                    </a:cubicBezTo>
                    <a:cubicBezTo>
                      <a:pt x="98" y="62"/>
                      <a:pt x="103" y="17"/>
                      <a:pt x="98" y="12"/>
                    </a:cubicBezTo>
                    <a:cubicBezTo>
                      <a:pt x="93" y="7"/>
                      <a:pt x="34" y="0"/>
                      <a:pt x="18" y="2"/>
                    </a:cubicBezTo>
                    <a:cubicBezTo>
                      <a:pt x="3" y="3"/>
                      <a:pt x="8" y="35"/>
                      <a:pt x="43" y="34"/>
                    </a:cubicBezTo>
                    <a:cubicBezTo>
                      <a:pt x="43" y="34"/>
                      <a:pt x="0" y="77"/>
                      <a:pt x="20" y="93"/>
                    </a:cubicBezTo>
                    <a:cubicBezTo>
                      <a:pt x="41" y="109"/>
                      <a:pt x="58" y="107"/>
                      <a:pt x="58" y="107"/>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7523367" y="735357"/>
                <a:ext cx="175148" cy="173518"/>
              </a:xfrm>
              <a:custGeom>
                <a:avLst/>
                <a:gdLst>
                  <a:gd name="T0" fmla="*/ 91 w 91"/>
                  <a:gd name="T1" fmla="*/ 13 h 90"/>
                  <a:gd name="T2" fmla="*/ 16 w 91"/>
                  <a:gd name="T3" fmla="*/ 3 h 90"/>
                  <a:gd name="T4" fmla="*/ 42 w 91"/>
                  <a:gd name="T5" fmla="*/ 41 h 90"/>
                  <a:gd name="T6" fmla="*/ 22 w 91"/>
                  <a:gd name="T7" fmla="*/ 90 h 90"/>
                  <a:gd name="T8" fmla="*/ 58 w 91"/>
                  <a:gd name="T9" fmla="*/ 37 h 90"/>
                  <a:gd name="T10" fmla="*/ 16 w 91"/>
                  <a:gd name="T11" fmla="*/ 17 h 90"/>
                  <a:gd name="T12" fmla="*/ 91 w 91"/>
                  <a:gd name="T13" fmla="*/ 13 h 90"/>
                </a:gdLst>
                <a:ahLst/>
                <a:cxnLst>
                  <a:cxn ang="0">
                    <a:pos x="T0" y="T1"/>
                  </a:cxn>
                  <a:cxn ang="0">
                    <a:pos x="T2" y="T3"/>
                  </a:cxn>
                  <a:cxn ang="0">
                    <a:pos x="T4" y="T5"/>
                  </a:cxn>
                  <a:cxn ang="0">
                    <a:pos x="T6" y="T7"/>
                  </a:cxn>
                  <a:cxn ang="0">
                    <a:pos x="T8" y="T9"/>
                  </a:cxn>
                  <a:cxn ang="0">
                    <a:pos x="T10" y="T11"/>
                  </a:cxn>
                  <a:cxn ang="0">
                    <a:pos x="T12" y="T13"/>
                  </a:cxn>
                </a:cxnLst>
                <a:rect l="0" t="0" r="r" b="b"/>
                <a:pathLst>
                  <a:path w="91" h="90">
                    <a:moveTo>
                      <a:pt x="91" y="13"/>
                    </a:moveTo>
                    <a:cubicBezTo>
                      <a:pt x="91" y="13"/>
                      <a:pt x="32" y="0"/>
                      <a:pt x="16" y="3"/>
                    </a:cubicBezTo>
                    <a:cubicBezTo>
                      <a:pt x="0" y="6"/>
                      <a:pt x="7" y="41"/>
                      <a:pt x="42" y="41"/>
                    </a:cubicBezTo>
                    <a:cubicBezTo>
                      <a:pt x="42" y="41"/>
                      <a:pt x="14" y="69"/>
                      <a:pt x="22" y="90"/>
                    </a:cubicBezTo>
                    <a:cubicBezTo>
                      <a:pt x="22" y="90"/>
                      <a:pt x="26" y="61"/>
                      <a:pt x="58" y="37"/>
                    </a:cubicBezTo>
                    <a:cubicBezTo>
                      <a:pt x="58" y="37"/>
                      <a:pt x="16" y="39"/>
                      <a:pt x="16" y="17"/>
                    </a:cubicBezTo>
                    <a:cubicBezTo>
                      <a:pt x="16" y="0"/>
                      <a:pt x="48" y="8"/>
                      <a:pt x="91" y="13"/>
                    </a:cubicBezTo>
                  </a:path>
                </a:pathLst>
              </a:custGeom>
              <a:solidFill>
                <a:srgbClr val="D89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7320524" y="899099"/>
                <a:ext cx="518111" cy="1407695"/>
              </a:xfrm>
              <a:custGeom>
                <a:avLst/>
                <a:gdLst>
                  <a:gd name="T0" fmla="*/ 233 w 269"/>
                  <a:gd name="T1" fmla="*/ 664 h 731"/>
                  <a:gd name="T2" fmla="*/ 101 w 269"/>
                  <a:gd name="T3" fmla="*/ 405 h 731"/>
                  <a:gd name="T4" fmla="*/ 169 w 269"/>
                  <a:gd name="T5" fmla="*/ 27 h 731"/>
                  <a:gd name="T6" fmla="*/ 89 w 269"/>
                  <a:gd name="T7" fmla="*/ 17 h 731"/>
                  <a:gd name="T8" fmla="*/ 43 w 269"/>
                  <a:gd name="T9" fmla="*/ 408 h 731"/>
                  <a:gd name="T10" fmla="*/ 211 w 269"/>
                  <a:gd name="T11" fmla="*/ 727 h 731"/>
                  <a:gd name="T12" fmla="*/ 233 w 269"/>
                  <a:gd name="T13" fmla="*/ 664 h 731"/>
                </a:gdLst>
                <a:ahLst/>
                <a:cxnLst>
                  <a:cxn ang="0">
                    <a:pos x="T0" y="T1"/>
                  </a:cxn>
                  <a:cxn ang="0">
                    <a:pos x="T2" y="T3"/>
                  </a:cxn>
                  <a:cxn ang="0">
                    <a:pos x="T4" y="T5"/>
                  </a:cxn>
                  <a:cxn ang="0">
                    <a:pos x="T6" y="T7"/>
                  </a:cxn>
                  <a:cxn ang="0">
                    <a:pos x="T8" y="T9"/>
                  </a:cxn>
                  <a:cxn ang="0">
                    <a:pos x="T10" y="T11"/>
                  </a:cxn>
                  <a:cxn ang="0">
                    <a:pos x="T12" y="T13"/>
                  </a:cxn>
                </a:cxnLst>
                <a:rect l="0" t="0" r="r" b="b"/>
                <a:pathLst>
                  <a:path w="269" h="731">
                    <a:moveTo>
                      <a:pt x="233" y="664"/>
                    </a:moveTo>
                    <a:cubicBezTo>
                      <a:pt x="233" y="664"/>
                      <a:pt x="129" y="574"/>
                      <a:pt x="101" y="405"/>
                    </a:cubicBezTo>
                    <a:cubicBezTo>
                      <a:pt x="72" y="237"/>
                      <a:pt x="169" y="27"/>
                      <a:pt x="169" y="27"/>
                    </a:cubicBezTo>
                    <a:cubicBezTo>
                      <a:pt x="169" y="27"/>
                      <a:pt x="128" y="0"/>
                      <a:pt x="89" y="17"/>
                    </a:cubicBezTo>
                    <a:cubicBezTo>
                      <a:pt x="89" y="17"/>
                      <a:pt x="0" y="218"/>
                      <a:pt x="43" y="408"/>
                    </a:cubicBezTo>
                    <a:cubicBezTo>
                      <a:pt x="86" y="598"/>
                      <a:pt x="195" y="723"/>
                      <a:pt x="211" y="727"/>
                    </a:cubicBezTo>
                    <a:cubicBezTo>
                      <a:pt x="226" y="731"/>
                      <a:pt x="269" y="704"/>
                      <a:pt x="233" y="664"/>
                    </a:cubicBezTo>
                  </a:path>
                </a:pathLst>
              </a:custGeom>
              <a:solidFill>
                <a:schemeClr val="tx2"/>
              </a:solidFill>
              <a:ln>
                <a:noFill/>
              </a:ln>
              <a:extLst/>
            </p:spPr>
            <p:txBody>
              <a:bodyPr anchor="ctr"/>
              <a:lstStyle/>
              <a:p>
                <a:pPr algn="ctr"/>
                <a:endParaRPr/>
              </a:p>
            </p:txBody>
          </p:sp>
          <p:sp>
            <p:nvSpPr>
              <p:cNvPr id="35" name="Freeform: Shape 10"/>
              <p:cNvSpPr>
                <a:spLocks/>
              </p:cNvSpPr>
              <p:nvPr/>
            </p:nvSpPr>
            <p:spPr bwMode="auto">
              <a:xfrm>
                <a:off x="7256981" y="1426986"/>
                <a:ext cx="44804" cy="173518"/>
              </a:xfrm>
              <a:custGeom>
                <a:avLst/>
                <a:gdLst>
                  <a:gd name="T0" fmla="*/ 21 w 23"/>
                  <a:gd name="T1" fmla="*/ 82 h 90"/>
                  <a:gd name="T2" fmla="*/ 16 w 23"/>
                  <a:gd name="T3" fmla="*/ 5 h 90"/>
                  <a:gd name="T4" fmla="*/ 7 w 23"/>
                  <a:gd name="T5" fmla="*/ 5 h 90"/>
                  <a:gd name="T6" fmla="*/ 13 w 23"/>
                  <a:gd name="T7" fmla="*/ 85 h 90"/>
                  <a:gd name="T8" fmla="*/ 21 w 23"/>
                  <a:gd name="T9" fmla="*/ 82 h 90"/>
                </a:gdLst>
                <a:ahLst/>
                <a:cxnLst>
                  <a:cxn ang="0">
                    <a:pos x="T0" y="T1"/>
                  </a:cxn>
                  <a:cxn ang="0">
                    <a:pos x="T2" y="T3"/>
                  </a:cxn>
                  <a:cxn ang="0">
                    <a:pos x="T4" y="T5"/>
                  </a:cxn>
                  <a:cxn ang="0">
                    <a:pos x="T6" y="T7"/>
                  </a:cxn>
                  <a:cxn ang="0">
                    <a:pos x="T8" y="T9"/>
                  </a:cxn>
                </a:cxnLst>
                <a:rect l="0" t="0" r="r" b="b"/>
                <a:pathLst>
                  <a:path w="23" h="90">
                    <a:moveTo>
                      <a:pt x="21" y="82"/>
                    </a:moveTo>
                    <a:cubicBezTo>
                      <a:pt x="12" y="57"/>
                      <a:pt x="16" y="32"/>
                      <a:pt x="16" y="5"/>
                    </a:cubicBezTo>
                    <a:cubicBezTo>
                      <a:pt x="16" y="0"/>
                      <a:pt x="8" y="0"/>
                      <a:pt x="7" y="5"/>
                    </a:cubicBezTo>
                    <a:cubicBezTo>
                      <a:pt x="4" y="31"/>
                      <a:pt x="0" y="61"/>
                      <a:pt x="13" y="85"/>
                    </a:cubicBezTo>
                    <a:cubicBezTo>
                      <a:pt x="16" y="90"/>
                      <a:pt x="23" y="88"/>
                      <a:pt x="21" y="82"/>
                    </a:cubicBezTo>
                  </a:path>
                </a:pathLst>
              </a:custGeom>
              <a:solidFill>
                <a:schemeClr val="tx2">
                  <a:lumMod val="20000"/>
                  <a:lumOff val="80000"/>
                </a:schemeClr>
              </a:solidFill>
              <a:ln>
                <a:noFill/>
              </a:ln>
              <a:extLst/>
            </p:spPr>
            <p:txBody>
              <a:bodyPr anchor="ctr"/>
              <a:lstStyle/>
              <a:p>
                <a:pPr algn="ctr"/>
                <a:endParaRPr/>
              </a:p>
            </p:txBody>
          </p:sp>
          <p:sp>
            <p:nvSpPr>
              <p:cNvPr id="36" name="Freeform: Shape 11"/>
              <p:cNvSpPr>
                <a:spLocks/>
              </p:cNvSpPr>
              <p:nvPr/>
            </p:nvSpPr>
            <p:spPr bwMode="auto">
              <a:xfrm>
                <a:off x="7208917" y="1446538"/>
                <a:ext cx="35030" cy="123011"/>
              </a:xfrm>
              <a:custGeom>
                <a:avLst/>
                <a:gdLst>
                  <a:gd name="T0" fmla="*/ 17 w 18"/>
                  <a:gd name="T1" fmla="*/ 58 h 64"/>
                  <a:gd name="T2" fmla="*/ 14 w 18"/>
                  <a:gd name="T3" fmla="*/ 7 h 64"/>
                  <a:gd name="T4" fmla="*/ 6 w 18"/>
                  <a:gd name="T5" fmla="*/ 4 h 64"/>
                  <a:gd name="T6" fmla="*/ 8 w 18"/>
                  <a:gd name="T7" fmla="*/ 60 h 64"/>
                  <a:gd name="T8" fmla="*/ 17 w 18"/>
                  <a:gd name="T9" fmla="*/ 58 h 64"/>
                </a:gdLst>
                <a:ahLst/>
                <a:cxnLst>
                  <a:cxn ang="0">
                    <a:pos x="T0" y="T1"/>
                  </a:cxn>
                  <a:cxn ang="0">
                    <a:pos x="T2" y="T3"/>
                  </a:cxn>
                  <a:cxn ang="0">
                    <a:pos x="T4" y="T5"/>
                  </a:cxn>
                  <a:cxn ang="0">
                    <a:pos x="T6" y="T7"/>
                  </a:cxn>
                  <a:cxn ang="0">
                    <a:pos x="T8" y="T9"/>
                  </a:cxn>
                </a:cxnLst>
                <a:rect l="0" t="0" r="r" b="b"/>
                <a:pathLst>
                  <a:path w="18" h="64">
                    <a:moveTo>
                      <a:pt x="17" y="58"/>
                    </a:moveTo>
                    <a:cubicBezTo>
                      <a:pt x="13" y="41"/>
                      <a:pt x="10" y="24"/>
                      <a:pt x="14" y="7"/>
                    </a:cubicBezTo>
                    <a:cubicBezTo>
                      <a:pt x="15" y="2"/>
                      <a:pt x="7" y="0"/>
                      <a:pt x="6" y="4"/>
                    </a:cubicBezTo>
                    <a:cubicBezTo>
                      <a:pt x="0" y="22"/>
                      <a:pt x="0" y="43"/>
                      <a:pt x="8" y="60"/>
                    </a:cubicBezTo>
                    <a:cubicBezTo>
                      <a:pt x="10" y="64"/>
                      <a:pt x="18" y="63"/>
                      <a:pt x="17" y="58"/>
                    </a:cubicBezTo>
                  </a:path>
                </a:pathLst>
              </a:custGeom>
              <a:solidFill>
                <a:schemeClr val="tx2">
                  <a:lumMod val="20000"/>
                  <a:lumOff val="80000"/>
                </a:schemeClr>
              </a:solidFill>
              <a:ln>
                <a:noFill/>
              </a:ln>
              <a:extLst/>
            </p:spPr>
            <p:txBody>
              <a:bodyPr anchor="ctr"/>
              <a:lstStyle/>
              <a:p>
                <a:pPr algn="ctr"/>
                <a:endParaRPr/>
              </a:p>
            </p:txBody>
          </p:sp>
          <p:sp>
            <p:nvSpPr>
              <p:cNvPr id="37" name="Freeform: Shape 12"/>
              <p:cNvSpPr>
                <a:spLocks/>
              </p:cNvSpPr>
              <p:nvPr/>
            </p:nvSpPr>
            <p:spPr bwMode="auto">
              <a:xfrm>
                <a:off x="8289128" y="2719003"/>
                <a:ext cx="297344" cy="246835"/>
              </a:xfrm>
              <a:custGeom>
                <a:avLst/>
                <a:gdLst>
                  <a:gd name="T0" fmla="*/ 92 w 154"/>
                  <a:gd name="T1" fmla="*/ 1 h 128"/>
                  <a:gd name="T2" fmla="*/ 31 w 154"/>
                  <a:gd name="T3" fmla="*/ 7 h 128"/>
                  <a:gd name="T4" fmla="*/ 27 w 154"/>
                  <a:gd name="T5" fmla="*/ 33 h 128"/>
                  <a:gd name="T6" fmla="*/ 7 w 154"/>
                  <a:gd name="T7" fmla="*/ 75 h 128"/>
                  <a:gd name="T8" fmla="*/ 33 w 154"/>
                  <a:gd name="T9" fmla="*/ 84 h 128"/>
                  <a:gd name="T10" fmla="*/ 39 w 154"/>
                  <a:gd name="T11" fmla="*/ 119 h 128"/>
                  <a:gd name="T12" fmla="*/ 78 w 154"/>
                  <a:gd name="T13" fmla="*/ 110 h 128"/>
                  <a:gd name="T14" fmla="*/ 101 w 154"/>
                  <a:gd name="T15" fmla="*/ 127 h 128"/>
                  <a:gd name="T16" fmla="*/ 149 w 154"/>
                  <a:gd name="T17" fmla="*/ 44 h 128"/>
                  <a:gd name="T18" fmla="*/ 92 w 154"/>
                  <a:gd name="T19"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8">
                    <a:moveTo>
                      <a:pt x="92" y="1"/>
                    </a:moveTo>
                    <a:cubicBezTo>
                      <a:pt x="92" y="1"/>
                      <a:pt x="40" y="0"/>
                      <a:pt x="31" y="7"/>
                    </a:cubicBezTo>
                    <a:cubicBezTo>
                      <a:pt x="22" y="15"/>
                      <a:pt x="27" y="33"/>
                      <a:pt x="27" y="33"/>
                    </a:cubicBezTo>
                    <a:cubicBezTo>
                      <a:pt x="27" y="33"/>
                      <a:pt x="0" y="69"/>
                      <a:pt x="7" y="75"/>
                    </a:cubicBezTo>
                    <a:cubicBezTo>
                      <a:pt x="14" y="81"/>
                      <a:pt x="33" y="84"/>
                      <a:pt x="33" y="84"/>
                    </a:cubicBezTo>
                    <a:cubicBezTo>
                      <a:pt x="33" y="84"/>
                      <a:pt x="27" y="115"/>
                      <a:pt x="39" y="119"/>
                    </a:cubicBezTo>
                    <a:cubicBezTo>
                      <a:pt x="50" y="122"/>
                      <a:pt x="78" y="110"/>
                      <a:pt x="78" y="110"/>
                    </a:cubicBezTo>
                    <a:cubicBezTo>
                      <a:pt x="78" y="110"/>
                      <a:pt x="85" y="128"/>
                      <a:pt x="101" y="127"/>
                    </a:cubicBezTo>
                    <a:cubicBezTo>
                      <a:pt x="116" y="126"/>
                      <a:pt x="143" y="52"/>
                      <a:pt x="149" y="44"/>
                    </a:cubicBezTo>
                    <a:cubicBezTo>
                      <a:pt x="154" y="36"/>
                      <a:pt x="92" y="1"/>
                      <a:pt x="92" y="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975492" y="2130019"/>
                <a:ext cx="803234" cy="673707"/>
              </a:xfrm>
              <a:custGeom>
                <a:avLst/>
                <a:gdLst>
                  <a:gd name="T0" fmla="*/ 24 w 417"/>
                  <a:gd name="T1" fmla="*/ 29 h 350"/>
                  <a:gd name="T2" fmla="*/ 190 w 417"/>
                  <a:gd name="T3" fmla="*/ 8 h 350"/>
                  <a:gd name="T4" fmla="*/ 397 w 417"/>
                  <a:gd name="T5" fmla="*/ 105 h 350"/>
                  <a:gd name="T6" fmla="*/ 312 w 417"/>
                  <a:gd name="T7" fmla="*/ 350 h 350"/>
                  <a:gd name="T8" fmla="*/ 251 w 417"/>
                  <a:gd name="T9" fmla="*/ 307 h 350"/>
                  <a:gd name="T10" fmla="*/ 326 w 417"/>
                  <a:gd name="T11" fmla="*/ 121 h 350"/>
                  <a:gd name="T12" fmla="*/ 69 w 417"/>
                  <a:gd name="T13" fmla="*/ 88 h 350"/>
                  <a:gd name="T14" fmla="*/ 24 w 417"/>
                  <a:gd name="T15" fmla="*/ 2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50">
                    <a:moveTo>
                      <a:pt x="24" y="29"/>
                    </a:moveTo>
                    <a:cubicBezTo>
                      <a:pt x="24" y="29"/>
                      <a:pt x="130" y="17"/>
                      <a:pt x="190" y="8"/>
                    </a:cubicBezTo>
                    <a:cubicBezTo>
                      <a:pt x="251" y="0"/>
                      <a:pt x="377" y="0"/>
                      <a:pt x="397" y="105"/>
                    </a:cubicBezTo>
                    <a:cubicBezTo>
                      <a:pt x="417" y="210"/>
                      <a:pt x="312" y="350"/>
                      <a:pt x="312" y="350"/>
                    </a:cubicBezTo>
                    <a:cubicBezTo>
                      <a:pt x="312" y="350"/>
                      <a:pt x="254" y="338"/>
                      <a:pt x="251" y="307"/>
                    </a:cubicBezTo>
                    <a:cubicBezTo>
                      <a:pt x="251" y="307"/>
                      <a:pt x="346" y="209"/>
                      <a:pt x="326" y="121"/>
                    </a:cubicBezTo>
                    <a:cubicBezTo>
                      <a:pt x="306" y="33"/>
                      <a:pt x="117" y="76"/>
                      <a:pt x="69" y="88"/>
                    </a:cubicBezTo>
                    <a:cubicBezTo>
                      <a:pt x="20" y="100"/>
                      <a:pt x="0" y="50"/>
                      <a:pt x="24" y="29"/>
                    </a:cubicBezTo>
                  </a:path>
                </a:pathLst>
              </a:custGeom>
              <a:solidFill>
                <a:schemeClr val="tx2"/>
              </a:solidFill>
              <a:ln>
                <a:noFill/>
              </a:ln>
              <a:extLst/>
            </p:spPr>
            <p:txBody>
              <a:bodyPr anchor="ctr"/>
              <a:lstStyle/>
              <a:p>
                <a:pPr algn="ctr"/>
                <a:endParaRPr/>
              </a:p>
            </p:txBody>
          </p:sp>
          <p:sp>
            <p:nvSpPr>
              <p:cNvPr id="39" name="Freeform: Shape 14"/>
              <p:cNvSpPr>
                <a:spLocks/>
              </p:cNvSpPr>
              <p:nvPr/>
            </p:nvSpPr>
            <p:spPr bwMode="auto">
              <a:xfrm>
                <a:off x="8698077" y="2135722"/>
                <a:ext cx="87981" cy="117308"/>
              </a:xfrm>
              <a:custGeom>
                <a:avLst/>
                <a:gdLst>
                  <a:gd name="T0" fmla="*/ 45 w 46"/>
                  <a:gd name="T1" fmla="*/ 52 h 61"/>
                  <a:gd name="T2" fmla="*/ 9 w 46"/>
                  <a:gd name="T3" fmla="*/ 2 h 61"/>
                  <a:gd name="T4" fmla="*/ 5 w 46"/>
                  <a:gd name="T5" fmla="*/ 11 h 61"/>
                  <a:gd name="T6" fmla="*/ 37 w 46"/>
                  <a:gd name="T7" fmla="*/ 56 h 61"/>
                  <a:gd name="T8" fmla="*/ 45 w 46"/>
                  <a:gd name="T9" fmla="*/ 52 h 61"/>
                </a:gdLst>
                <a:ahLst/>
                <a:cxnLst>
                  <a:cxn ang="0">
                    <a:pos x="T0" y="T1"/>
                  </a:cxn>
                  <a:cxn ang="0">
                    <a:pos x="T2" y="T3"/>
                  </a:cxn>
                  <a:cxn ang="0">
                    <a:pos x="T4" y="T5"/>
                  </a:cxn>
                  <a:cxn ang="0">
                    <a:pos x="T6" y="T7"/>
                  </a:cxn>
                  <a:cxn ang="0">
                    <a:pos x="T8" y="T9"/>
                  </a:cxn>
                </a:cxnLst>
                <a:rect l="0" t="0" r="r" b="b"/>
                <a:pathLst>
                  <a:path w="46" h="61">
                    <a:moveTo>
                      <a:pt x="45" y="52"/>
                    </a:moveTo>
                    <a:cubicBezTo>
                      <a:pt x="41" y="32"/>
                      <a:pt x="28" y="9"/>
                      <a:pt x="9" y="2"/>
                    </a:cubicBezTo>
                    <a:cubicBezTo>
                      <a:pt x="4" y="0"/>
                      <a:pt x="0" y="8"/>
                      <a:pt x="5" y="11"/>
                    </a:cubicBezTo>
                    <a:cubicBezTo>
                      <a:pt x="23" y="21"/>
                      <a:pt x="26" y="40"/>
                      <a:pt x="37" y="56"/>
                    </a:cubicBezTo>
                    <a:cubicBezTo>
                      <a:pt x="40" y="61"/>
                      <a:pt x="46" y="56"/>
                      <a:pt x="45" y="52"/>
                    </a:cubicBezTo>
                  </a:path>
                </a:pathLst>
              </a:custGeom>
              <a:solidFill>
                <a:schemeClr val="tx2">
                  <a:lumMod val="20000"/>
                  <a:lumOff val="80000"/>
                </a:schemeClr>
              </a:solidFill>
              <a:ln>
                <a:noFill/>
              </a:ln>
              <a:extLst/>
            </p:spPr>
            <p:txBody>
              <a:bodyPr anchor="ctr"/>
              <a:lstStyle/>
              <a:p>
                <a:pPr algn="ctr"/>
                <a:endParaRPr/>
              </a:p>
            </p:txBody>
          </p:sp>
          <p:sp>
            <p:nvSpPr>
              <p:cNvPr id="40" name="Freeform: Shape 15"/>
              <p:cNvSpPr>
                <a:spLocks/>
              </p:cNvSpPr>
              <p:nvPr/>
            </p:nvSpPr>
            <p:spPr bwMode="auto">
              <a:xfrm>
                <a:off x="8751844" y="2110467"/>
                <a:ext cx="74947" cy="96128"/>
              </a:xfrm>
              <a:custGeom>
                <a:avLst/>
                <a:gdLst>
                  <a:gd name="T0" fmla="*/ 10 w 39"/>
                  <a:gd name="T1" fmla="*/ 2 h 50"/>
                  <a:gd name="T2" fmla="*/ 6 w 39"/>
                  <a:gd name="T3" fmla="*/ 11 h 50"/>
                  <a:gd name="T4" fmla="*/ 30 w 39"/>
                  <a:gd name="T5" fmla="*/ 45 h 50"/>
                  <a:gd name="T6" fmla="*/ 38 w 39"/>
                  <a:gd name="T7" fmla="*/ 42 h 50"/>
                  <a:gd name="T8" fmla="*/ 10 w 39"/>
                  <a:gd name="T9" fmla="*/ 2 h 50"/>
                </a:gdLst>
                <a:ahLst/>
                <a:cxnLst>
                  <a:cxn ang="0">
                    <a:pos x="T0" y="T1"/>
                  </a:cxn>
                  <a:cxn ang="0">
                    <a:pos x="T2" y="T3"/>
                  </a:cxn>
                  <a:cxn ang="0">
                    <a:pos x="T4" y="T5"/>
                  </a:cxn>
                  <a:cxn ang="0">
                    <a:pos x="T6" y="T7"/>
                  </a:cxn>
                  <a:cxn ang="0">
                    <a:pos x="T8" y="T9"/>
                  </a:cxn>
                </a:cxnLst>
                <a:rect l="0" t="0" r="r" b="b"/>
                <a:pathLst>
                  <a:path w="39" h="50">
                    <a:moveTo>
                      <a:pt x="10" y="2"/>
                    </a:moveTo>
                    <a:cubicBezTo>
                      <a:pt x="4" y="0"/>
                      <a:pt x="0" y="8"/>
                      <a:pt x="6" y="11"/>
                    </a:cubicBezTo>
                    <a:cubicBezTo>
                      <a:pt x="19" y="18"/>
                      <a:pt x="23" y="33"/>
                      <a:pt x="30" y="45"/>
                    </a:cubicBezTo>
                    <a:cubicBezTo>
                      <a:pt x="32" y="50"/>
                      <a:pt x="39" y="47"/>
                      <a:pt x="38" y="42"/>
                    </a:cubicBezTo>
                    <a:cubicBezTo>
                      <a:pt x="36" y="27"/>
                      <a:pt x="26" y="8"/>
                      <a:pt x="10" y="2"/>
                    </a:cubicBezTo>
                  </a:path>
                </a:pathLst>
              </a:custGeom>
              <a:solidFill>
                <a:schemeClr val="tx2">
                  <a:lumMod val="20000"/>
                  <a:lumOff val="80000"/>
                </a:schemeClr>
              </a:solidFill>
              <a:ln>
                <a:noFill/>
              </a:ln>
              <a:extLst/>
            </p:spPr>
            <p:txBody>
              <a:bodyPr anchor="ctr"/>
              <a:lstStyle/>
              <a:p>
                <a:pPr algn="ctr"/>
                <a:endParaRPr/>
              </a:p>
            </p:txBody>
          </p:sp>
          <p:sp>
            <p:nvSpPr>
              <p:cNvPr id="41" name="Freeform: Shape 16"/>
              <p:cNvSpPr>
                <a:spLocks/>
              </p:cNvSpPr>
              <p:nvPr/>
            </p:nvSpPr>
            <p:spPr bwMode="auto">
              <a:xfrm>
                <a:off x="7642305" y="1370776"/>
                <a:ext cx="184924" cy="366588"/>
              </a:xfrm>
              <a:custGeom>
                <a:avLst/>
                <a:gdLst>
                  <a:gd name="T0" fmla="*/ 52 w 96"/>
                  <a:gd name="T1" fmla="*/ 18 h 190"/>
                  <a:gd name="T2" fmla="*/ 20 w 96"/>
                  <a:gd name="T3" fmla="*/ 190 h 190"/>
                  <a:gd name="T4" fmla="*/ 92 w 96"/>
                  <a:gd name="T5" fmla="*/ 23 h 190"/>
                  <a:gd name="T6" fmla="*/ 52 w 96"/>
                  <a:gd name="T7" fmla="*/ 18 h 190"/>
                </a:gdLst>
                <a:ahLst/>
                <a:cxnLst>
                  <a:cxn ang="0">
                    <a:pos x="T0" y="T1"/>
                  </a:cxn>
                  <a:cxn ang="0">
                    <a:pos x="T2" y="T3"/>
                  </a:cxn>
                  <a:cxn ang="0">
                    <a:pos x="T4" y="T5"/>
                  </a:cxn>
                  <a:cxn ang="0">
                    <a:pos x="T6" y="T7"/>
                  </a:cxn>
                </a:cxnLst>
                <a:rect l="0" t="0" r="r" b="b"/>
                <a:pathLst>
                  <a:path w="96" h="190">
                    <a:moveTo>
                      <a:pt x="52" y="18"/>
                    </a:moveTo>
                    <a:cubicBezTo>
                      <a:pt x="52" y="18"/>
                      <a:pt x="0" y="133"/>
                      <a:pt x="20" y="190"/>
                    </a:cubicBezTo>
                    <a:cubicBezTo>
                      <a:pt x="20" y="190"/>
                      <a:pt x="96" y="46"/>
                      <a:pt x="92" y="23"/>
                    </a:cubicBezTo>
                    <a:cubicBezTo>
                      <a:pt x="88" y="0"/>
                      <a:pt x="52" y="18"/>
                      <a:pt x="52" y="18"/>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17"/>
              <p:cNvSpPr>
                <a:spLocks/>
              </p:cNvSpPr>
              <p:nvPr/>
            </p:nvSpPr>
            <p:spPr bwMode="auto">
              <a:xfrm>
                <a:off x="7565729" y="1303975"/>
                <a:ext cx="716068" cy="856999"/>
              </a:xfrm>
              <a:custGeom>
                <a:avLst/>
                <a:gdLst>
                  <a:gd name="T0" fmla="*/ 123 w 372"/>
                  <a:gd name="T1" fmla="*/ 41 h 445"/>
                  <a:gd name="T2" fmla="*/ 11 w 372"/>
                  <a:gd name="T3" fmla="*/ 365 h 445"/>
                  <a:gd name="T4" fmla="*/ 215 w 372"/>
                  <a:gd name="T5" fmla="*/ 416 h 445"/>
                  <a:gd name="T6" fmla="*/ 342 w 372"/>
                  <a:gd name="T7" fmla="*/ 180 h 445"/>
                  <a:gd name="T8" fmla="*/ 335 w 372"/>
                  <a:gd name="T9" fmla="*/ 38 h 445"/>
                  <a:gd name="T10" fmla="*/ 123 w 372"/>
                  <a:gd name="T11" fmla="*/ 41 h 445"/>
                </a:gdLst>
                <a:ahLst/>
                <a:cxnLst>
                  <a:cxn ang="0">
                    <a:pos x="T0" y="T1"/>
                  </a:cxn>
                  <a:cxn ang="0">
                    <a:pos x="T2" y="T3"/>
                  </a:cxn>
                  <a:cxn ang="0">
                    <a:pos x="T4" y="T5"/>
                  </a:cxn>
                  <a:cxn ang="0">
                    <a:pos x="T6" y="T7"/>
                  </a:cxn>
                  <a:cxn ang="0">
                    <a:pos x="T8" y="T9"/>
                  </a:cxn>
                  <a:cxn ang="0">
                    <a:pos x="T10" y="T11"/>
                  </a:cxn>
                </a:cxnLst>
                <a:rect l="0" t="0" r="r" b="b"/>
                <a:pathLst>
                  <a:path w="372" h="445">
                    <a:moveTo>
                      <a:pt x="123" y="41"/>
                    </a:moveTo>
                    <a:cubicBezTo>
                      <a:pt x="123" y="41"/>
                      <a:pt x="0" y="328"/>
                      <a:pt x="11" y="365"/>
                    </a:cubicBezTo>
                    <a:cubicBezTo>
                      <a:pt x="22" y="402"/>
                      <a:pt x="181" y="445"/>
                      <a:pt x="215" y="416"/>
                    </a:cubicBezTo>
                    <a:cubicBezTo>
                      <a:pt x="248" y="388"/>
                      <a:pt x="332" y="204"/>
                      <a:pt x="342" y="180"/>
                    </a:cubicBezTo>
                    <a:cubicBezTo>
                      <a:pt x="351" y="157"/>
                      <a:pt x="372" y="75"/>
                      <a:pt x="335" y="38"/>
                    </a:cubicBezTo>
                    <a:cubicBezTo>
                      <a:pt x="298" y="0"/>
                      <a:pt x="139" y="3"/>
                      <a:pt x="123" y="4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18"/>
              <p:cNvSpPr>
                <a:spLocks/>
              </p:cNvSpPr>
              <p:nvPr/>
            </p:nvSpPr>
            <p:spPr bwMode="auto">
              <a:xfrm>
                <a:off x="7613793" y="1001744"/>
                <a:ext cx="826044" cy="877366"/>
              </a:xfrm>
              <a:custGeom>
                <a:avLst/>
                <a:gdLst>
                  <a:gd name="T0" fmla="*/ 278 w 429"/>
                  <a:gd name="T1" fmla="*/ 441 h 456"/>
                  <a:gd name="T2" fmla="*/ 314 w 429"/>
                  <a:gd name="T3" fmla="*/ 279 h 456"/>
                  <a:gd name="T4" fmla="*/ 248 w 429"/>
                  <a:gd name="T5" fmla="*/ 280 h 456"/>
                  <a:gd name="T6" fmla="*/ 278 w 429"/>
                  <a:gd name="T7" fmla="*/ 237 h 456"/>
                  <a:gd name="T8" fmla="*/ 166 w 429"/>
                  <a:gd name="T9" fmla="*/ 241 h 456"/>
                  <a:gd name="T10" fmla="*/ 182 w 429"/>
                  <a:gd name="T11" fmla="*/ 209 h 456"/>
                  <a:gd name="T12" fmla="*/ 34 w 429"/>
                  <a:gd name="T13" fmla="*/ 224 h 456"/>
                  <a:gd name="T14" fmla="*/ 76 w 429"/>
                  <a:gd name="T15" fmla="*/ 183 h 456"/>
                  <a:gd name="T16" fmla="*/ 56 w 429"/>
                  <a:gd name="T17" fmla="*/ 64 h 456"/>
                  <a:gd name="T18" fmla="*/ 160 w 429"/>
                  <a:gd name="T19" fmla="*/ 18 h 456"/>
                  <a:gd name="T20" fmla="*/ 161 w 429"/>
                  <a:gd name="T21" fmla="*/ 80 h 456"/>
                  <a:gd name="T22" fmla="*/ 277 w 429"/>
                  <a:gd name="T23" fmla="*/ 56 h 456"/>
                  <a:gd name="T24" fmla="*/ 259 w 429"/>
                  <a:gd name="T25" fmla="*/ 134 h 456"/>
                  <a:gd name="T26" fmla="*/ 384 w 429"/>
                  <a:gd name="T27" fmla="*/ 226 h 456"/>
                  <a:gd name="T28" fmla="*/ 415 w 429"/>
                  <a:gd name="T29" fmla="*/ 207 h 456"/>
                  <a:gd name="T30" fmla="*/ 398 w 429"/>
                  <a:gd name="T31" fmla="*/ 251 h 456"/>
                  <a:gd name="T32" fmla="*/ 413 w 429"/>
                  <a:gd name="T33" fmla="*/ 301 h 456"/>
                  <a:gd name="T34" fmla="*/ 376 w 429"/>
                  <a:gd name="T35" fmla="*/ 287 h 456"/>
                  <a:gd name="T36" fmla="*/ 324 w 429"/>
                  <a:gd name="T37" fmla="*/ 429 h 456"/>
                  <a:gd name="T38" fmla="*/ 278 w 429"/>
                  <a:gd name="T39" fmla="*/ 44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 h="456">
                    <a:moveTo>
                      <a:pt x="278" y="441"/>
                    </a:moveTo>
                    <a:cubicBezTo>
                      <a:pt x="278" y="441"/>
                      <a:pt x="232" y="353"/>
                      <a:pt x="314" y="279"/>
                    </a:cubicBezTo>
                    <a:cubicBezTo>
                      <a:pt x="314" y="279"/>
                      <a:pt x="258" y="295"/>
                      <a:pt x="248" y="280"/>
                    </a:cubicBezTo>
                    <a:cubicBezTo>
                      <a:pt x="237" y="265"/>
                      <a:pt x="278" y="237"/>
                      <a:pt x="278" y="237"/>
                    </a:cubicBezTo>
                    <a:cubicBezTo>
                      <a:pt x="278" y="237"/>
                      <a:pt x="182" y="258"/>
                      <a:pt x="166" y="241"/>
                    </a:cubicBezTo>
                    <a:cubicBezTo>
                      <a:pt x="149" y="225"/>
                      <a:pt x="182" y="209"/>
                      <a:pt x="182" y="209"/>
                    </a:cubicBezTo>
                    <a:cubicBezTo>
                      <a:pt x="182" y="209"/>
                      <a:pt x="68" y="252"/>
                      <a:pt x="34" y="224"/>
                    </a:cubicBezTo>
                    <a:cubicBezTo>
                      <a:pt x="0" y="197"/>
                      <a:pt x="7" y="177"/>
                      <a:pt x="76" y="183"/>
                    </a:cubicBezTo>
                    <a:cubicBezTo>
                      <a:pt x="76" y="183"/>
                      <a:pt x="20" y="128"/>
                      <a:pt x="56" y="64"/>
                    </a:cubicBezTo>
                    <a:cubicBezTo>
                      <a:pt x="92" y="0"/>
                      <a:pt x="143" y="6"/>
                      <a:pt x="160" y="18"/>
                    </a:cubicBezTo>
                    <a:cubicBezTo>
                      <a:pt x="177" y="30"/>
                      <a:pt x="170" y="71"/>
                      <a:pt x="161" y="80"/>
                    </a:cubicBezTo>
                    <a:cubicBezTo>
                      <a:pt x="161" y="80"/>
                      <a:pt x="234" y="35"/>
                      <a:pt x="277" y="56"/>
                    </a:cubicBezTo>
                    <a:cubicBezTo>
                      <a:pt x="319" y="77"/>
                      <a:pt x="274" y="125"/>
                      <a:pt x="259" y="134"/>
                    </a:cubicBezTo>
                    <a:cubicBezTo>
                      <a:pt x="259" y="134"/>
                      <a:pt x="400" y="139"/>
                      <a:pt x="384" y="226"/>
                    </a:cubicBezTo>
                    <a:cubicBezTo>
                      <a:pt x="384" y="226"/>
                      <a:pt x="403" y="199"/>
                      <a:pt x="415" y="207"/>
                    </a:cubicBezTo>
                    <a:cubicBezTo>
                      <a:pt x="426" y="214"/>
                      <a:pt x="412" y="241"/>
                      <a:pt x="398" y="251"/>
                    </a:cubicBezTo>
                    <a:cubicBezTo>
                      <a:pt x="398" y="251"/>
                      <a:pt x="429" y="275"/>
                      <a:pt x="413" y="301"/>
                    </a:cubicBezTo>
                    <a:cubicBezTo>
                      <a:pt x="397" y="327"/>
                      <a:pt x="376" y="287"/>
                      <a:pt x="376" y="287"/>
                    </a:cubicBezTo>
                    <a:cubicBezTo>
                      <a:pt x="376" y="287"/>
                      <a:pt x="377" y="403"/>
                      <a:pt x="324" y="429"/>
                    </a:cubicBezTo>
                    <a:cubicBezTo>
                      <a:pt x="272" y="456"/>
                      <a:pt x="278" y="441"/>
                      <a:pt x="278" y="441"/>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9"/>
              <p:cNvSpPr>
                <a:spLocks/>
              </p:cNvSpPr>
              <p:nvPr/>
            </p:nvSpPr>
            <p:spPr bwMode="auto">
              <a:xfrm>
                <a:off x="7713994" y="1596431"/>
                <a:ext cx="167000" cy="140933"/>
              </a:xfrm>
              <a:custGeom>
                <a:avLst/>
                <a:gdLst>
                  <a:gd name="T0" fmla="*/ 87 w 87"/>
                  <a:gd name="T1" fmla="*/ 0 h 73"/>
                  <a:gd name="T2" fmla="*/ 68 w 87"/>
                  <a:gd name="T3" fmla="*/ 44 h 73"/>
                  <a:gd name="T4" fmla="*/ 28 w 87"/>
                  <a:gd name="T5" fmla="*/ 39 h 73"/>
                  <a:gd name="T6" fmla="*/ 51 w 87"/>
                  <a:gd name="T7" fmla="*/ 69 h 73"/>
                  <a:gd name="T8" fmla="*/ 18 w 87"/>
                  <a:gd name="T9" fmla="*/ 35 h 73"/>
                  <a:gd name="T10" fmla="*/ 61 w 87"/>
                  <a:gd name="T11" fmla="*/ 34 h 73"/>
                  <a:gd name="T12" fmla="*/ 87 w 8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87" h="73">
                    <a:moveTo>
                      <a:pt x="87" y="0"/>
                    </a:moveTo>
                    <a:cubicBezTo>
                      <a:pt x="87" y="0"/>
                      <a:pt x="77" y="43"/>
                      <a:pt x="68" y="44"/>
                    </a:cubicBezTo>
                    <a:cubicBezTo>
                      <a:pt x="60" y="46"/>
                      <a:pt x="42" y="19"/>
                      <a:pt x="28" y="39"/>
                    </a:cubicBezTo>
                    <a:cubicBezTo>
                      <a:pt x="14" y="59"/>
                      <a:pt x="42" y="67"/>
                      <a:pt x="51" y="69"/>
                    </a:cubicBezTo>
                    <a:cubicBezTo>
                      <a:pt x="51" y="69"/>
                      <a:pt x="0" y="73"/>
                      <a:pt x="18" y="35"/>
                    </a:cubicBezTo>
                    <a:cubicBezTo>
                      <a:pt x="31" y="9"/>
                      <a:pt x="56" y="34"/>
                      <a:pt x="61" y="34"/>
                    </a:cubicBezTo>
                    <a:cubicBezTo>
                      <a:pt x="67" y="35"/>
                      <a:pt x="87" y="0"/>
                      <a:pt x="87" y="0"/>
                    </a:cubicBezTo>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0"/>
              <p:cNvSpPr>
                <a:spLocks/>
              </p:cNvSpPr>
              <p:nvPr/>
            </p:nvSpPr>
            <p:spPr bwMode="auto">
              <a:xfrm>
                <a:off x="7962458" y="1594801"/>
                <a:ext cx="43991" cy="65171"/>
              </a:xfrm>
              <a:custGeom>
                <a:avLst/>
                <a:gdLst>
                  <a:gd name="T0" fmla="*/ 20 w 23"/>
                  <a:gd name="T1" fmla="*/ 20 h 34"/>
                  <a:gd name="T2" fmla="*/ 6 w 23"/>
                  <a:gd name="T3" fmla="*/ 33 h 34"/>
                  <a:gd name="T4" fmla="*/ 2 w 23"/>
                  <a:gd name="T5" fmla="*/ 14 h 34"/>
                  <a:gd name="T6" fmla="*/ 16 w 23"/>
                  <a:gd name="T7" fmla="*/ 2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9"/>
                      <a:pt x="11" y="34"/>
                      <a:pt x="6" y="33"/>
                    </a:cubicBezTo>
                    <a:cubicBezTo>
                      <a:pt x="1" y="31"/>
                      <a:pt x="0" y="23"/>
                      <a:pt x="2" y="14"/>
                    </a:cubicBezTo>
                    <a:cubicBezTo>
                      <a:pt x="5" y="6"/>
                      <a:pt x="11" y="0"/>
                      <a:pt x="16" y="2"/>
                    </a:cubicBezTo>
                    <a:cubicBezTo>
                      <a:pt x="21" y="4"/>
                      <a:pt x="23" y="12"/>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1"/>
              <p:cNvSpPr>
                <a:spLocks/>
              </p:cNvSpPr>
              <p:nvPr/>
            </p:nvSpPr>
            <p:spPr bwMode="auto">
              <a:xfrm>
                <a:off x="7796271" y="1555700"/>
                <a:ext cx="44804" cy="65986"/>
              </a:xfrm>
              <a:custGeom>
                <a:avLst/>
                <a:gdLst>
                  <a:gd name="T0" fmla="*/ 20 w 23"/>
                  <a:gd name="T1" fmla="*/ 20 h 34"/>
                  <a:gd name="T2" fmla="*/ 6 w 23"/>
                  <a:gd name="T3" fmla="*/ 32 h 34"/>
                  <a:gd name="T4" fmla="*/ 2 w 23"/>
                  <a:gd name="T5" fmla="*/ 14 h 34"/>
                  <a:gd name="T6" fmla="*/ 16 w 23"/>
                  <a:gd name="T7" fmla="*/ 1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8"/>
                      <a:pt x="11" y="34"/>
                      <a:pt x="6" y="32"/>
                    </a:cubicBezTo>
                    <a:cubicBezTo>
                      <a:pt x="1" y="30"/>
                      <a:pt x="0" y="22"/>
                      <a:pt x="2" y="14"/>
                    </a:cubicBezTo>
                    <a:cubicBezTo>
                      <a:pt x="5" y="5"/>
                      <a:pt x="11" y="0"/>
                      <a:pt x="16" y="1"/>
                    </a:cubicBezTo>
                    <a:cubicBezTo>
                      <a:pt x="21" y="3"/>
                      <a:pt x="23" y="11"/>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2"/>
              <p:cNvSpPr>
                <a:spLocks/>
              </p:cNvSpPr>
              <p:nvPr/>
            </p:nvSpPr>
            <p:spPr bwMode="auto">
              <a:xfrm>
                <a:off x="7955941" y="1492157"/>
                <a:ext cx="108347" cy="52137"/>
              </a:xfrm>
              <a:custGeom>
                <a:avLst/>
                <a:gdLst>
                  <a:gd name="T0" fmla="*/ 0 w 56"/>
                  <a:gd name="T1" fmla="*/ 27 h 27"/>
                  <a:gd name="T2" fmla="*/ 56 w 56"/>
                  <a:gd name="T3" fmla="*/ 26 h 27"/>
                  <a:gd name="T4" fmla="*/ 0 w 56"/>
                  <a:gd name="T5" fmla="*/ 27 h 27"/>
                </a:gdLst>
                <a:ahLst/>
                <a:cxnLst>
                  <a:cxn ang="0">
                    <a:pos x="T0" y="T1"/>
                  </a:cxn>
                  <a:cxn ang="0">
                    <a:pos x="T2" y="T3"/>
                  </a:cxn>
                  <a:cxn ang="0">
                    <a:pos x="T4" y="T5"/>
                  </a:cxn>
                </a:cxnLst>
                <a:rect l="0" t="0" r="r" b="b"/>
                <a:pathLst>
                  <a:path w="56" h="27">
                    <a:moveTo>
                      <a:pt x="0" y="27"/>
                    </a:moveTo>
                    <a:cubicBezTo>
                      <a:pt x="0" y="27"/>
                      <a:pt x="20" y="0"/>
                      <a:pt x="56" y="26"/>
                    </a:cubicBezTo>
                    <a:cubicBezTo>
                      <a:pt x="56" y="26"/>
                      <a:pt x="20" y="23"/>
                      <a:pt x="0" y="2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3"/>
              <p:cNvSpPr>
                <a:spLocks/>
              </p:cNvSpPr>
              <p:nvPr/>
            </p:nvSpPr>
            <p:spPr bwMode="auto">
              <a:xfrm>
                <a:off x="7807677" y="1465274"/>
                <a:ext cx="81464" cy="71689"/>
              </a:xfrm>
              <a:custGeom>
                <a:avLst/>
                <a:gdLst>
                  <a:gd name="T0" fmla="*/ 42 w 42"/>
                  <a:gd name="T1" fmla="*/ 37 h 37"/>
                  <a:gd name="T2" fmla="*/ 0 w 42"/>
                  <a:gd name="T3" fmla="*/ 19 h 37"/>
                  <a:gd name="T4" fmla="*/ 42 w 42"/>
                  <a:gd name="T5" fmla="*/ 37 h 37"/>
                </a:gdLst>
                <a:ahLst/>
                <a:cxnLst>
                  <a:cxn ang="0">
                    <a:pos x="T0" y="T1"/>
                  </a:cxn>
                  <a:cxn ang="0">
                    <a:pos x="T2" y="T3"/>
                  </a:cxn>
                  <a:cxn ang="0">
                    <a:pos x="T4" y="T5"/>
                  </a:cxn>
                </a:cxnLst>
                <a:rect l="0" t="0" r="r" b="b"/>
                <a:pathLst>
                  <a:path w="42" h="37">
                    <a:moveTo>
                      <a:pt x="42" y="37"/>
                    </a:moveTo>
                    <a:cubicBezTo>
                      <a:pt x="42" y="37"/>
                      <a:pt x="29" y="0"/>
                      <a:pt x="0" y="19"/>
                    </a:cubicBezTo>
                    <a:cubicBezTo>
                      <a:pt x="0" y="19"/>
                      <a:pt x="25" y="20"/>
                      <a:pt x="42" y="3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4"/>
              <p:cNvSpPr>
                <a:spLocks/>
              </p:cNvSpPr>
              <p:nvPr/>
            </p:nvSpPr>
            <p:spPr bwMode="auto">
              <a:xfrm>
                <a:off x="7775092" y="1877481"/>
                <a:ext cx="237061" cy="167815"/>
              </a:xfrm>
              <a:custGeom>
                <a:avLst/>
                <a:gdLst>
                  <a:gd name="T0" fmla="*/ 0 w 123"/>
                  <a:gd name="T1" fmla="*/ 71 h 87"/>
                  <a:gd name="T2" fmla="*/ 28 w 123"/>
                  <a:gd name="T3" fmla="*/ 82 h 87"/>
                  <a:gd name="T4" fmla="*/ 123 w 123"/>
                  <a:gd name="T5" fmla="*/ 3 h 87"/>
                  <a:gd name="T6" fmla="*/ 0 w 123"/>
                  <a:gd name="T7" fmla="*/ 71 h 87"/>
                </a:gdLst>
                <a:ahLst/>
                <a:cxnLst>
                  <a:cxn ang="0">
                    <a:pos x="T0" y="T1"/>
                  </a:cxn>
                  <a:cxn ang="0">
                    <a:pos x="T2" y="T3"/>
                  </a:cxn>
                  <a:cxn ang="0">
                    <a:pos x="T4" y="T5"/>
                  </a:cxn>
                  <a:cxn ang="0">
                    <a:pos x="T6" y="T7"/>
                  </a:cxn>
                </a:cxnLst>
                <a:rect l="0" t="0" r="r" b="b"/>
                <a:pathLst>
                  <a:path w="123" h="87">
                    <a:moveTo>
                      <a:pt x="0" y="71"/>
                    </a:moveTo>
                    <a:cubicBezTo>
                      <a:pt x="8" y="77"/>
                      <a:pt x="17" y="80"/>
                      <a:pt x="28" y="82"/>
                    </a:cubicBezTo>
                    <a:cubicBezTo>
                      <a:pt x="65" y="87"/>
                      <a:pt x="100" y="42"/>
                      <a:pt x="123" y="3"/>
                    </a:cubicBezTo>
                    <a:cubicBezTo>
                      <a:pt x="93" y="0"/>
                      <a:pt x="17" y="0"/>
                      <a:pt x="0" y="71"/>
                    </a:cubicBezTo>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5"/>
              <p:cNvSpPr>
                <a:spLocks/>
              </p:cNvSpPr>
              <p:nvPr/>
            </p:nvSpPr>
            <p:spPr bwMode="auto">
              <a:xfrm>
                <a:off x="7684666" y="1760173"/>
                <a:ext cx="381251" cy="254168"/>
              </a:xfrm>
              <a:custGeom>
                <a:avLst/>
                <a:gdLst>
                  <a:gd name="T0" fmla="*/ 2 w 198"/>
                  <a:gd name="T1" fmla="*/ 7 h 132"/>
                  <a:gd name="T2" fmla="*/ 47 w 198"/>
                  <a:gd name="T3" fmla="*/ 132 h 132"/>
                  <a:gd name="T4" fmla="*/ 170 w 198"/>
                  <a:gd name="T5" fmla="*/ 64 h 132"/>
                  <a:gd name="T6" fmla="*/ 198 w 198"/>
                  <a:gd name="T7" fmla="*/ 6 h 132"/>
                  <a:gd name="T8" fmla="*/ 2 w 198"/>
                  <a:gd name="T9" fmla="*/ 7 h 132"/>
                </a:gdLst>
                <a:ahLst/>
                <a:cxnLst>
                  <a:cxn ang="0">
                    <a:pos x="T0" y="T1"/>
                  </a:cxn>
                  <a:cxn ang="0">
                    <a:pos x="T2" y="T3"/>
                  </a:cxn>
                  <a:cxn ang="0">
                    <a:pos x="T4" y="T5"/>
                  </a:cxn>
                  <a:cxn ang="0">
                    <a:pos x="T6" y="T7"/>
                  </a:cxn>
                  <a:cxn ang="0">
                    <a:pos x="T8" y="T9"/>
                  </a:cxn>
                </a:cxnLst>
                <a:rect l="0" t="0" r="r" b="b"/>
                <a:pathLst>
                  <a:path w="198" h="132">
                    <a:moveTo>
                      <a:pt x="2" y="7"/>
                    </a:moveTo>
                    <a:cubicBezTo>
                      <a:pt x="2" y="7"/>
                      <a:pt x="0" y="100"/>
                      <a:pt x="47" y="132"/>
                    </a:cubicBezTo>
                    <a:cubicBezTo>
                      <a:pt x="64" y="61"/>
                      <a:pt x="140" y="61"/>
                      <a:pt x="170" y="64"/>
                    </a:cubicBezTo>
                    <a:cubicBezTo>
                      <a:pt x="188" y="33"/>
                      <a:pt x="198" y="6"/>
                      <a:pt x="198" y="6"/>
                    </a:cubicBezTo>
                    <a:cubicBezTo>
                      <a:pt x="179" y="0"/>
                      <a:pt x="2" y="7"/>
                      <a:pt x="2" y="7"/>
                    </a:cubicBezTo>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6"/>
              <p:cNvSpPr>
                <a:spLocks/>
              </p:cNvSpPr>
              <p:nvPr/>
            </p:nvSpPr>
            <p:spPr bwMode="auto">
              <a:xfrm>
                <a:off x="8054512" y="1785428"/>
                <a:ext cx="215879" cy="186552"/>
              </a:xfrm>
              <a:custGeom>
                <a:avLst/>
                <a:gdLst>
                  <a:gd name="T0" fmla="*/ 28 w 112"/>
                  <a:gd name="T1" fmla="*/ 33 h 97"/>
                  <a:gd name="T2" fmla="*/ 83 w 112"/>
                  <a:gd name="T3" fmla="*/ 12 h 97"/>
                  <a:gd name="T4" fmla="*/ 80 w 112"/>
                  <a:gd name="T5" fmla="*/ 84 h 97"/>
                  <a:gd name="T6" fmla="*/ 28 w 112"/>
                  <a:gd name="T7" fmla="*/ 33 h 97"/>
                </a:gdLst>
                <a:ahLst/>
                <a:cxnLst>
                  <a:cxn ang="0">
                    <a:pos x="T0" y="T1"/>
                  </a:cxn>
                  <a:cxn ang="0">
                    <a:pos x="T2" y="T3"/>
                  </a:cxn>
                  <a:cxn ang="0">
                    <a:pos x="T4" y="T5"/>
                  </a:cxn>
                  <a:cxn ang="0">
                    <a:pos x="T6" y="T7"/>
                  </a:cxn>
                </a:cxnLst>
                <a:rect l="0" t="0" r="r" b="b"/>
                <a:pathLst>
                  <a:path w="112" h="97">
                    <a:moveTo>
                      <a:pt x="28" y="33"/>
                    </a:moveTo>
                    <a:cubicBezTo>
                      <a:pt x="28" y="33"/>
                      <a:pt x="57" y="0"/>
                      <a:pt x="83" y="12"/>
                    </a:cubicBezTo>
                    <a:cubicBezTo>
                      <a:pt x="110" y="25"/>
                      <a:pt x="112" y="70"/>
                      <a:pt x="80" y="84"/>
                    </a:cubicBezTo>
                    <a:cubicBezTo>
                      <a:pt x="49" y="97"/>
                      <a:pt x="0" y="92"/>
                      <a:pt x="28" y="3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27"/>
              <p:cNvSpPr>
                <a:spLocks/>
              </p:cNvSpPr>
              <p:nvPr/>
            </p:nvSpPr>
            <p:spPr bwMode="auto">
              <a:xfrm>
                <a:off x="6874101" y="3009829"/>
                <a:ext cx="2168568" cy="1248026"/>
              </a:xfrm>
              <a:custGeom>
                <a:avLst/>
                <a:gdLst>
                  <a:gd name="T0" fmla="*/ 361 w 1126"/>
                  <a:gd name="T1" fmla="*/ 7 h 648"/>
                  <a:gd name="T2" fmla="*/ 122 w 1126"/>
                  <a:gd name="T3" fmla="*/ 259 h 648"/>
                  <a:gd name="T4" fmla="*/ 3 w 1126"/>
                  <a:gd name="T5" fmla="*/ 599 h 648"/>
                  <a:gd name="T6" fmla="*/ 99 w 1126"/>
                  <a:gd name="T7" fmla="*/ 611 h 648"/>
                  <a:gd name="T8" fmla="*/ 202 w 1126"/>
                  <a:gd name="T9" fmla="*/ 269 h 648"/>
                  <a:gd name="T10" fmla="*/ 521 w 1126"/>
                  <a:gd name="T11" fmla="*/ 95 h 648"/>
                  <a:gd name="T12" fmla="*/ 856 w 1126"/>
                  <a:gd name="T13" fmla="*/ 213 h 648"/>
                  <a:gd name="T14" fmla="*/ 1011 w 1126"/>
                  <a:gd name="T15" fmla="*/ 626 h 648"/>
                  <a:gd name="T16" fmla="*/ 1126 w 1126"/>
                  <a:gd name="T17" fmla="*/ 591 h 648"/>
                  <a:gd name="T18" fmla="*/ 942 w 1126"/>
                  <a:gd name="T19" fmla="*/ 185 h 648"/>
                  <a:gd name="T20" fmla="*/ 616 w 1126"/>
                  <a:gd name="T21" fmla="*/ 0 h 648"/>
                  <a:gd name="T22" fmla="*/ 361 w 1126"/>
                  <a:gd name="T23" fmla="*/ 7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6" h="648">
                    <a:moveTo>
                      <a:pt x="361" y="7"/>
                    </a:moveTo>
                    <a:cubicBezTo>
                      <a:pt x="361" y="7"/>
                      <a:pt x="183" y="145"/>
                      <a:pt x="122" y="259"/>
                    </a:cubicBezTo>
                    <a:cubicBezTo>
                      <a:pt x="60" y="372"/>
                      <a:pt x="0" y="584"/>
                      <a:pt x="3" y="599"/>
                    </a:cubicBezTo>
                    <a:cubicBezTo>
                      <a:pt x="6" y="613"/>
                      <a:pt x="72" y="626"/>
                      <a:pt x="99" y="611"/>
                    </a:cubicBezTo>
                    <a:cubicBezTo>
                      <a:pt x="99" y="611"/>
                      <a:pt x="128" y="355"/>
                      <a:pt x="202" y="269"/>
                    </a:cubicBezTo>
                    <a:cubicBezTo>
                      <a:pt x="276" y="183"/>
                      <a:pt x="405" y="111"/>
                      <a:pt x="521" y="95"/>
                    </a:cubicBezTo>
                    <a:cubicBezTo>
                      <a:pt x="638" y="80"/>
                      <a:pt x="806" y="169"/>
                      <a:pt x="856" y="213"/>
                    </a:cubicBezTo>
                    <a:cubicBezTo>
                      <a:pt x="907" y="257"/>
                      <a:pt x="1026" y="420"/>
                      <a:pt x="1011" y="626"/>
                    </a:cubicBezTo>
                    <a:cubicBezTo>
                      <a:pt x="1011" y="626"/>
                      <a:pt x="1076" y="648"/>
                      <a:pt x="1126" y="591"/>
                    </a:cubicBezTo>
                    <a:cubicBezTo>
                      <a:pt x="1126" y="591"/>
                      <a:pt x="1064" y="347"/>
                      <a:pt x="942" y="185"/>
                    </a:cubicBezTo>
                    <a:cubicBezTo>
                      <a:pt x="864" y="81"/>
                      <a:pt x="616" y="0"/>
                      <a:pt x="616" y="0"/>
                    </a:cubicBezTo>
                    <a:lnTo>
                      <a:pt x="361" y="7"/>
                    </a:lnTo>
                    <a:close/>
                  </a:path>
                </a:pathLst>
              </a:custGeom>
              <a:solidFill>
                <a:schemeClr val="tx2"/>
              </a:solidFill>
              <a:ln>
                <a:noFill/>
              </a:ln>
              <a:extLst/>
            </p:spPr>
            <p:txBody>
              <a:bodyPr anchor="ctr"/>
              <a:lstStyle/>
              <a:p>
                <a:pPr algn="ctr"/>
                <a:endParaRPr/>
              </a:p>
            </p:txBody>
          </p:sp>
          <p:sp>
            <p:nvSpPr>
              <p:cNvPr id="53" name="Freeform: Shape 28"/>
              <p:cNvSpPr>
                <a:spLocks/>
              </p:cNvSpPr>
              <p:nvPr/>
            </p:nvSpPr>
            <p:spPr bwMode="auto">
              <a:xfrm>
                <a:off x="8809683" y="3984136"/>
                <a:ext cx="515666" cy="379621"/>
              </a:xfrm>
              <a:custGeom>
                <a:avLst/>
                <a:gdLst>
                  <a:gd name="T0" fmla="*/ 89 w 268"/>
                  <a:gd name="T1" fmla="*/ 93 h 197"/>
                  <a:gd name="T2" fmla="*/ 167 w 268"/>
                  <a:gd name="T3" fmla="*/ 73 h 197"/>
                  <a:gd name="T4" fmla="*/ 211 w 268"/>
                  <a:gd name="T5" fmla="*/ 4 h 197"/>
                  <a:gd name="T6" fmla="*/ 268 w 268"/>
                  <a:gd name="T7" fmla="*/ 64 h 197"/>
                  <a:gd name="T8" fmla="*/ 123 w 268"/>
                  <a:gd name="T9" fmla="*/ 160 h 197"/>
                  <a:gd name="T10" fmla="*/ 81 w 268"/>
                  <a:gd name="T11" fmla="*/ 155 h 197"/>
                  <a:gd name="T12" fmla="*/ 78 w 268"/>
                  <a:gd name="T13" fmla="*/ 178 h 197"/>
                  <a:gd name="T14" fmla="*/ 7 w 268"/>
                  <a:gd name="T15" fmla="*/ 190 h 197"/>
                  <a:gd name="T16" fmla="*/ 18 w 268"/>
                  <a:gd name="T17" fmla="*/ 100 h 197"/>
                  <a:gd name="T18" fmla="*/ 89 w 268"/>
                  <a:gd name="T19" fmla="*/ 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97">
                    <a:moveTo>
                      <a:pt x="89" y="93"/>
                    </a:moveTo>
                    <a:cubicBezTo>
                      <a:pt x="89" y="93"/>
                      <a:pt x="151" y="87"/>
                      <a:pt x="167" y="73"/>
                    </a:cubicBezTo>
                    <a:cubicBezTo>
                      <a:pt x="182" y="58"/>
                      <a:pt x="203" y="7"/>
                      <a:pt x="211" y="4"/>
                    </a:cubicBezTo>
                    <a:cubicBezTo>
                      <a:pt x="218" y="0"/>
                      <a:pt x="263" y="31"/>
                      <a:pt x="268" y="64"/>
                    </a:cubicBezTo>
                    <a:cubicBezTo>
                      <a:pt x="268" y="64"/>
                      <a:pt x="164" y="149"/>
                      <a:pt x="123" y="160"/>
                    </a:cubicBezTo>
                    <a:cubicBezTo>
                      <a:pt x="81" y="155"/>
                      <a:pt x="81" y="155"/>
                      <a:pt x="81" y="155"/>
                    </a:cubicBezTo>
                    <a:cubicBezTo>
                      <a:pt x="78" y="178"/>
                      <a:pt x="78" y="178"/>
                      <a:pt x="78" y="178"/>
                    </a:cubicBezTo>
                    <a:cubicBezTo>
                      <a:pt x="78" y="178"/>
                      <a:pt x="27" y="197"/>
                      <a:pt x="7" y="190"/>
                    </a:cubicBezTo>
                    <a:cubicBezTo>
                      <a:pt x="7" y="190"/>
                      <a:pt x="0" y="114"/>
                      <a:pt x="18" y="100"/>
                    </a:cubicBezTo>
                    <a:cubicBezTo>
                      <a:pt x="36" y="86"/>
                      <a:pt x="89" y="93"/>
                      <a:pt x="89" y="93"/>
                    </a:cubicBezTo>
                  </a:path>
                </a:pathLst>
              </a:custGeom>
              <a:solidFill>
                <a:schemeClr val="tx2">
                  <a:lumMod val="75000"/>
                </a:schemeClr>
              </a:solidFill>
              <a:ln>
                <a:noFill/>
              </a:ln>
              <a:extLst/>
            </p:spPr>
            <p:txBody>
              <a:bodyPr anchor="ctr"/>
              <a:lstStyle/>
              <a:p>
                <a:pPr algn="ctr"/>
                <a:endParaRPr/>
              </a:p>
            </p:txBody>
          </p:sp>
          <p:sp>
            <p:nvSpPr>
              <p:cNvPr id="54" name="Freeform: Shape 29"/>
              <p:cNvSpPr>
                <a:spLocks/>
              </p:cNvSpPr>
              <p:nvPr/>
            </p:nvSpPr>
            <p:spPr bwMode="auto">
              <a:xfrm>
                <a:off x="6504254" y="4037903"/>
                <a:ext cx="570248" cy="273719"/>
              </a:xfrm>
              <a:custGeom>
                <a:avLst/>
                <a:gdLst>
                  <a:gd name="T0" fmla="*/ 206 w 296"/>
                  <a:gd name="T1" fmla="*/ 74 h 142"/>
                  <a:gd name="T2" fmla="*/ 111 w 296"/>
                  <a:gd name="T3" fmla="*/ 42 h 142"/>
                  <a:gd name="T4" fmla="*/ 75 w 296"/>
                  <a:gd name="T5" fmla="*/ 0 h 142"/>
                  <a:gd name="T6" fmla="*/ 0 w 296"/>
                  <a:gd name="T7" fmla="*/ 52 h 142"/>
                  <a:gd name="T8" fmla="*/ 198 w 296"/>
                  <a:gd name="T9" fmla="*/ 135 h 142"/>
                  <a:gd name="T10" fmla="*/ 223 w 296"/>
                  <a:gd name="T11" fmla="*/ 117 h 142"/>
                  <a:gd name="T12" fmla="*/ 243 w 296"/>
                  <a:gd name="T13" fmla="*/ 141 h 142"/>
                  <a:gd name="T14" fmla="*/ 296 w 296"/>
                  <a:gd name="T15" fmla="*/ 131 h 142"/>
                  <a:gd name="T16" fmla="*/ 282 w 296"/>
                  <a:gd name="T17" fmla="*/ 57 h 142"/>
                  <a:gd name="T18" fmla="*/ 206 w 296"/>
                  <a:gd name="T19" fmla="*/ 7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142">
                    <a:moveTo>
                      <a:pt x="206" y="74"/>
                    </a:moveTo>
                    <a:cubicBezTo>
                      <a:pt x="206" y="74"/>
                      <a:pt x="126" y="53"/>
                      <a:pt x="111" y="42"/>
                    </a:cubicBezTo>
                    <a:cubicBezTo>
                      <a:pt x="96" y="31"/>
                      <a:pt x="75" y="0"/>
                      <a:pt x="75" y="0"/>
                    </a:cubicBezTo>
                    <a:cubicBezTo>
                      <a:pt x="75" y="0"/>
                      <a:pt x="15" y="29"/>
                      <a:pt x="0" y="52"/>
                    </a:cubicBezTo>
                    <a:cubicBezTo>
                      <a:pt x="0" y="52"/>
                      <a:pt x="145" y="135"/>
                      <a:pt x="198" y="135"/>
                    </a:cubicBezTo>
                    <a:cubicBezTo>
                      <a:pt x="223" y="117"/>
                      <a:pt x="223" y="117"/>
                      <a:pt x="223" y="117"/>
                    </a:cubicBezTo>
                    <a:cubicBezTo>
                      <a:pt x="223" y="117"/>
                      <a:pt x="234" y="141"/>
                      <a:pt x="243" y="141"/>
                    </a:cubicBezTo>
                    <a:cubicBezTo>
                      <a:pt x="253" y="142"/>
                      <a:pt x="296" y="131"/>
                      <a:pt x="296" y="131"/>
                    </a:cubicBezTo>
                    <a:cubicBezTo>
                      <a:pt x="296" y="131"/>
                      <a:pt x="292" y="72"/>
                      <a:pt x="282" y="57"/>
                    </a:cubicBezTo>
                    <a:lnTo>
                      <a:pt x="206" y="74"/>
                    </a:lnTo>
                    <a:close/>
                  </a:path>
                </a:pathLst>
              </a:custGeom>
              <a:solidFill>
                <a:schemeClr val="tx2">
                  <a:lumMod val="75000"/>
                </a:schemeClr>
              </a:solidFill>
              <a:ln>
                <a:noFill/>
              </a:ln>
              <a:extLst/>
            </p:spPr>
            <p:txBody>
              <a:bodyPr anchor="ctr"/>
              <a:lstStyle/>
              <a:p>
                <a:pPr algn="ctr"/>
                <a:endParaRPr/>
              </a:p>
            </p:txBody>
          </p:sp>
          <p:sp>
            <p:nvSpPr>
              <p:cNvPr id="55" name="Freeform: Shape 30"/>
              <p:cNvSpPr>
                <a:spLocks/>
              </p:cNvSpPr>
              <p:nvPr/>
            </p:nvSpPr>
            <p:spPr bwMode="auto">
              <a:xfrm>
                <a:off x="8711112" y="3313689"/>
                <a:ext cx="135230" cy="152338"/>
              </a:xfrm>
              <a:custGeom>
                <a:avLst/>
                <a:gdLst>
                  <a:gd name="T0" fmla="*/ 67 w 70"/>
                  <a:gd name="T1" fmla="*/ 70 h 79"/>
                  <a:gd name="T2" fmla="*/ 10 w 70"/>
                  <a:gd name="T3" fmla="*/ 3 h 79"/>
                  <a:gd name="T4" fmla="*/ 5 w 70"/>
                  <a:gd name="T5" fmla="*/ 10 h 79"/>
                  <a:gd name="T6" fmla="*/ 58 w 70"/>
                  <a:gd name="T7" fmla="*/ 75 h 79"/>
                  <a:gd name="T8" fmla="*/ 67 w 70"/>
                  <a:gd name="T9" fmla="*/ 70 h 79"/>
                </a:gdLst>
                <a:ahLst/>
                <a:cxnLst>
                  <a:cxn ang="0">
                    <a:pos x="T0" y="T1"/>
                  </a:cxn>
                  <a:cxn ang="0">
                    <a:pos x="T2" y="T3"/>
                  </a:cxn>
                  <a:cxn ang="0">
                    <a:pos x="T4" y="T5"/>
                  </a:cxn>
                  <a:cxn ang="0">
                    <a:pos x="T6" y="T7"/>
                  </a:cxn>
                  <a:cxn ang="0">
                    <a:pos x="T8" y="T9"/>
                  </a:cxn>
                </a:cxnLst>
                <a:rect l="0" t="0" r="r" b="b"/>
                <a:pathLst>
                  <a:path w="70" h="79">
                    <a:moveTo>
                      <a:pt x="67" y="70"/>
                    </a:moveTo>
                    <a:cubicBezTo>
                      <a:pt x="55" y="44"/>
                      <a:pt x="36" y="16"/>
                      <a:pt x="10" y="3"/>
                    </a:cubicBezTo>
                    <a:cubicBezTo>
                      <a:pt x="5" y="0"/>
                      <a:pt x="0" y="7"/>
                      <a:pt x="5" y="10"/>
                    </a:cubicBezTo>
                    <a:cubicBezTo>
                      <a:pt x="29" y="27"/>
                      <a:pt x="42" y="51"/>
                      <a:pt x="58" y="75"/>
                    </a:cubicBezTo>
                    <a:cubicBezTo>
                      <a:pt x="61" y="79"/>
                      <a:pt x="70" y="75"/>
                      <a:pt x="67" y="70"/>
                    </a:cubicBezTo>
                  </a:path>
                </a:pathLst>
              </a:custGeom>
              <a:solidFill>
                <a:schemeClr val="tx2">
                  <a:lumMod val="20000"/>
                  <a:lumOff val="80000"/>
                </a:schemeClr>
              </a:solidFill>
              <a:ln>
                <a:noFill/>
              </a:ln>
              <a:extLst/>
            </p:spPr>
            <p:txBody>
              <a:bodyPr anchor="ctr"/>
              <a:lstStyle/>
              <a:p>
                <a:pPr algn="ctr"/>
                <a:endParaRPr/>
              </a:p>
            </p:txBody>
          </p:sp>
          <p:sp>
            <p:nvSpPr>
              <p:cNvPr id="56" name="Freeform: Shape 31"/>
              <p:cNvSpPr>
                <a:spLocks/>
              </p:cNvSpPr>
              <p:nvPr/>
            </p:nvSpPr>
            <p:spPr bwMode="auto">
              <a:xfrm>
                <a:off x="8773023" y="3294952"/>
                <a:ext cx="94498" cy="109977"/>
              </a:xfrm>
              <a:custGeom>
                <a:avLst/>
                <a:gdLst>
                  <a:gd name="T0" fmla="*/ 45 w 49"/>
                  <a:gd name="T1" fmla="*/ 46 h 57"/>
                  <a:gd name="T2" fmla="*/ 10 w 49"/>
                  <a:gd name="T3" fmla="*/ 4 h 57"/>
                  <a:gd name="T4" fmla="*/ 4 w 49"/>
                  <a:gd name="T5" fmla="*/ 11 h 57"/>
                  <a:gd name="T6" fmla="*/ 37 w 49"/>
                  <a:gd name="T7" fmla="*/ 52 h 57"/>
                  <a:gd name="T8" fmla="*/ 45 w 49"/>
                  <a:gd name="T9" fmla="*/ 46 h 57"/>
                </a:gdLst>
                <a:ahLst/>
                <a:cxnLst>
                  <a:cxn ang="0">
                    <a:pos x="T0" y="T1"/>
                  </a:cxn>
                  <a:cxn ang="0">
                    <a:pos x="T2" y="T3"/>
                  </a:cxn>
                  <a:cxn ang="0">
                    <a:pos x="T4" y="T5"/>
                  </a:cxn>
                  <a:cxn ang="0">
                    <a:pos x="T6" y="T7"/>
                  </a:cxn>
                  <a:cxn ang="0">
                    <a:pos x="T8" y="T9"/>
                  </a:cxn>
                </a:cxnLst>
                <a:rect l="0" t="0" r="r" b="b"/>
                <a:pathLst>
                  <a:path w="49" h="57">
                    <a:moveTo>
                      <a:pt x="45" y="46"/>
                    </a:moveTo>
                    <a:cubicBezTo>
                      <a:pt x="36" y="31"/>
                      <a:pt x="25" y="15"/>
                      <a:pt x="10" y="4"/>
                    </a:cubicBezTo>
                    <a:cubicBezTo>
                      <a:pt x="6" y="0"/>
                      <a:pt x="0" y="7"/>
                      <a:pt x="4" y="11"/>
                    </a:cubicBezTo>
                    <a:cubicBezTo>
                      <a:pt x="18" y="23"/>
                      <a:pt x="26" y="38"/>
                      <a:pt x="37" y="52"/>
                    </a:cubicBezTo>
                    <a:cubicBezTo>
                      <a:pt x="41" y="57"/>
                      <a:pt x="49" y="52"/>
                      <a:pt x="45" y="46"/>
                    </a:cubicBezTo>
                  </a:path>
                </a:pathLst>
              </a:custGeom>
              <a:solidFill>
                <a:schemeClr val="tx2">
                  <a:lumMod val="20000"/>
                  <a:lumOff val="80000"/>
                </a:schemeClr>
              </a:solidFill>
              <a:ln>
                <a:noFill/>
              </a:ln>
              <a:extLst/>
            </p:spPr>
            <p:txBody>
              <a:bodyPr anchor="ctr"/>
              <a:lstStyle/>
              <a:p>
                <a:pPr algn="ctr"/>
                <a:endParaRPr/>
              </a:p>
            </p:txBody>
          </p:sp>
          <p:sp>
            <p:nvSpPr>
              <p:cNvPr id="57" name="Freeform: Shape 32"/>
              <p:cNvSpPr>
                <a:spLocks/>
              </p:cNvSpPr>
              <p:nvPr/>
            </p:nvSpPr>
            <p:spPr bwMode="auto">
              <a:xfrm>
                <a:off x="6995482" y="3443216"/>
                <a:ext cx="80650" cy="144191"/>
              </a:xfrm>
              <a:custGeom>
                <a:avLst/>
                <a:gdLst>
                  <a:gd name="T0" fmla="*/ 31 w 42"/>
                  <a:gd name="T1" fmla="*/ 4 h 75"/>
                  <a:gd name="T2" fmla="*/ 2 w 42"/>
                  <a:gd name="T3" fmla="*/ 65 h 75"/>
                  <a:gd name="T4" fmla="*/ 10 w 42"/>
                  <a:gd name="T5" fmla="*/ 69 h 75"/>
                  <a:gd name="T6" fmla="*/ 39 w 42"/>
                  <a:gd name="T7" fmla="*/ 9 h 75"/>
                  <a:gd name="T8" fmla="*/ 31 w 42"/>
                  <a:gd name="T9" fmla="*/ 4 h 75"/>
                </a:gdLst>
                <a:ahLst/>
                <a:cxnLst>
                  <a:cxn ang="0">
                    <a:pos x="T0" y="T1"/>
                  </a:cxn>
                  <a:cxn ang="0">
                    <a:pos x="T2" y="T3"/>
                  </a:cxn>
                  <a:cxn ang="0">
                    <a:pos x="T4" y="T5"/>
                  </a:cxn>
                  <a:cxn ang="0">
                    <a:pos x="T6" y="T7"/>
                  </a:cxn>
                  <a:cxn ang="0">
                    <a:pos x="T8" y="T9"/>
                  </a:cxn>
                </a:cxnLst>
                <a:rect l="0" t="0" r="r" b="b"/>
                <a:pathLst>
                  <a:path w="42" h="75">
                    <a:moveTo>
                      <a:pt x="31" y="4"/>
                    </a:moveTo>
                    <a:cubicBezTo>
                      <a:pt x="17" y="22"/>
                      <a:pt x="10" y="44"/>
                      <a:pt x="2" y="65"/>
                    </a:cubicBezTo>
                    <a:cubicBezTo>
                      <a:pt x="0" y="70"/>
                      <a:pt x="8" y="75"/>
                      <a:pt x="10" y="69"/>
                    </a:cubicBezTo>
                    <a:cubicBezTo>
                      <a:pt x="19" y="48"/>
                      <a:pt x="28" y="29"/>
                      <a:pt x="39" y="9"/>
                    </a:cubicBezTo>
                    <a:cubicBezTo>
                      <a:pt x="42" y="5"/>
                      <a:pt x="35" y="0"/>
                      <a:pt x="31" y="4"/>
                    </a:cubicBezTo>
                  </a:path>
                </a:pathLst>
              </a:custGeom>
              <a:solidFill>
                <a:schemeClr val="tx2">
                  <a:lumMod val="20000"/>
                  <a:lumOff val="80000"/>
                </a:schemeClr>
              </a:solidFill>
              <a:ln>
                <a:noFill/>
              </a:ln>
              <a:extLst/>
            </p:spPr>
            <p:txBody>
              <a:bodyPr anchor="ctr"/>
              <a:lstStyle/>
              <a:p>
                <a:pPr algn="ctr"/>
                <a:endParaRPr/>
              </a:p>
            </p:txBody>
          </p:sp>
          <p:sp>
            <p:nvSpPr>
              <p:cNvPr id="58" name="Freeform: Shape 33"/>
              <p:cNvSpPr>
                <a:spLocks/>
              </p:cNvSpPr>
              <p:nvPr/>
            </p:nvSpPr>
            <p:spPr bwMode="auto">
              <a:xfrm>
                <a:off x="6953121" y="3454621"/>
                <a:ext cx="53767" cy="117308"/>
              </a:xfrm>
              <a:custGeom>
                <a:avLst/>
                <a:gdLst>
                  <a:gd name="T0" fmla="*/ 19 w 28"/>
                  <a:gd name="T1" fmla="*/ 5 h 61"/>
                  <a:gd name="T2" fmla="*/ 1 w 28"/>
                  <a:gd name="T3" fmla="*/ 54 h 61"/>
                  <a:gd name="T4" fmla="*/ 10 w 28"/>
                  <a:gd name="T5" fmla="*/ 56 h 61"/>
                  <a:gd name="T6" fmla="*/ 27 w 28"/>
                  <a:gd name="T7" fmla="*/ 9 h 61"/>
                  <a:gd name="T8" fmla="*/ 19 w 28"/>
                  <a:gd name="T9" fmla="*/ 5 h 61"/>
                </a:gdLst>
                <a:ahLst/>
                <a:cxnLst>
                  <a:cxn ang="0">
                    <a:pos x="T0" y="T1"/>
                  </a:cxn>
                  <a:cxn ang="0">
                    <a:pos x="T2" y="T3"/>
                  </a:cxn>
                  <a:cxn ang="0">
                    <a:pos x="T4" y="T5"/>
                  </a:cxn>
                  <a:cxn ang="0">
                    <a:pos x="T6" y="T7"/>
                  </a:cxn>
                  <a:cxn ang="0">
                    <a:pos x="T8" y="T9"/>
                  </a:cxn>
                </a:cxnLst>
                <a:rect l="0" t="0" r="r" b="b"/>
                <a:pathLst>
                  <a:path w="28" h="61">
                    <a:moveTo>
                      <a:pt x="19" y="5"/>
                    </a:moveTo>
                    <a:cubicBezTo>
                      <a:pt x="11" y="20"/>
                      <a:pt x="4" y="37"/>
                      <a:pt x="1" y="54"/>
                    </a:cubicBezTo>
                    <a:cubicBezTo>
                      <a:pt x="0" y="59"/>
                      <a:pt x="9" y="61"/>
                      <a:pt x="10" y="56"/>
                    </a:cubicBezTo>
                    <a:cubicBezTo>
                      <a:pt x="14" y="40"/>
                      <a:pt x="24" y="25"/>
                      <a:pt x="27" y="9"/>
                    </a:cubicBezTo>
                    <a:cubicBezTo>
                      <a:pt x="28" y="4"/>
                      <a:pt x="21" y="0"/>
                      <a:pt x="19" y="5"/>
                    </a:cubicBezTo>
                  </a:path>
                </a:pathLst>
              </a:custGeom>
              <a:solidFill>
                <a:schemeClr val="tx2">
                  <a:lumMod val="20000"/>
                  <a:lumOff val="80000"/>
                </a:schemeClr>
              </a:solidFill>
              <a:ln>
                <a:noFill/>
              </a:ln>
              <a:extLst/>
            </p:spPr>
            <p:txBody>
              <a:bodyPr anchor="ctr"/>
              <a:lstStyle/>
              <a:p>
                <a:pPr algn="ctr"/>
                <a:endParaRPr/>
              </a:p>
            </p:txBody>
          </p:sp>
          <p:sp>
            <p:nvSpPr>
              <p:cNvPr id="59" name="Freeform: Shape 34"/>
              <p:cNvSpPr>
                <a:spLocks/>
              </p:cNvSpPr>
              <p:nvPr/>
            </p:nvSpPr>
            <p:spPr bwMode="auto">
              <a:xfrm>
                <a:off x="7534773" y="2169937"/>
                <a:ext cx="631346" cy="955570"/>
              </a:xfrm>
              <a:custGeom>
                <a:avLst/>
                <a:gdLst>
                  <a:gd name="T0" fmla="*/ 114 w 328"/>
                  <a:gd name="T1" fmla="*/ 4 h 496"/>
                  <a:gd name="T2" fmla="*/ 295 w 328"/>
                  <a:gd name="T3" fmla="*/ 18 h 496"/>
                  <a:gd name="T4" fmla="*/ 288 w 328"/>
                  <a:gd name="T5" fmla="*/ 315 h 496"/>
                  <a:gd name="T6" fmla="*/ 326 w 328"/>
                  <a:gd name="T7" fmla="*/ 446 h 496"/>
                  <a:gd name="T8" fmla="*/ 144 w 328"/>
                  <a:gd name="T9" fmla="*/ 484 h 496"/>
                  <a:gd name="T10" fmla="*/ 132 w 328"/>
                  <a:gd name="T11" fmla="*/ 460 h 496"/>
                  <a:gd name="T12" fmla="*/ 109 w 328"/>
                  <a:gd name="T13" fmla="*/ 486 h 496"/>
                  <a:gd name="T14" fmla="*/ 0 w 328"/>
                  <a:gd name="T15" fmla="*/ 455 h 496"/>
                  <a:gd name="T16" fmla="*/ 114 w 328"/>
                  <a:gd name="T17" fmla="*/ 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496">
                    <a:moveTo>
                      <a:pt x="114" y="4"/>
                    </a:moveTo>
                    <a:cubicBezTo>
                      <a:pt x="114" y="4"/>
                      <a:pt x="261" y="0"/>
                      <a:pt x="295" y="18"/>
                    </a:cubicBezTo>
                    <a:cubicBezTo>
                      <a:pt x="328" y="37"/>
                      <a:pt x="267" y="211"/>
                      <a:pt x="288" y="315"/>
                    </a:cubicBezTo>
                    <a:cubicBezTo>
                      <a:pt x="309" y="420"/>
                      <a:pt x="326" y="446"/>
                      <a:pt x="326" y="446"/>
                    </a:cubicBezTo>
                    <a:cubicBezTo>
                      <a:pt x="326" y="446"/>
                      <a:pt x="189" y="496"/>
                      <a:pt x="144" y="484"/>
                    </a:cubicBezTo>
                    <a:cubicBezTo>
                      <a:pt x="132" y="460"/>
                      <a:pt x="132" y="460"/>
                      <a:pt x="132" y="460"/>
                    </a:cubicBezTo>
                    <a:cubicBezTo>
                      <a:pt x="132" y="460"/>
                      <a:pt x="124" y="470"/>
                      <a:pt x="109" y="486"/>
                    </a:cubicBezTo>
                    <a:cubicBezTo>
                      <a:pt x="109" y="486"/>
                      <a:pt x="40" y="481"/>
                      <a:pt x="0" y="455"/>
                    </a:cubicBezTo>
                    <a:cubicBezTo>
                      <a:pt x="0" y="455"/>
                      <a:pt x="53" y="154"/>
                      <a:pt x="114" y="4"/>
                    </a:cubicBezTo>
                  </a:path>
                </a:pathLst>
              </a:custGeom>
              <a:solidFill>
                <a:schemeClr val="tx2"/>
              </a:solidFill>
              <a:ln>
                <a:noFill/>
              </a:ln>
              <a:extLst/>
            </p:spPr>
            <p:txBody>
              <a:bodyPr anchor="ctr"/>
              <a:lstStyle/>
              <a:p>
                <a:pPr algn="ctr"/>
                <a:endParaRPr/>
              </a:p>
            </p:txBody>
          </p:sp>
          <p:sp>
            <p:nvSpPr>
              <p:cNvPr id="60" name="Freeform: Shape 35"/>
              <p:cNvSpPr>
                <a:spLocks/>
              </p:cNvSpPr>
              <p:nvPr/>
            </p:nvSpPr>
            <p:spPr bwMode="auto">
              <a:xfrm>
                <a:off x="7814193" y="2056702"/>
                <a:ext cx="138489" cy="234616"/>
              </a:xfrm>
              <a:custGeom>
                <a:avLst/>
                <a:gdLst>
                  <a:gd name="T0" fmla="*/ 0 w 72"/>
                  <a:gd name="T1" fmla="*/ 23 h 122"/>
                  <a:gd name="T2" fmla="*/ 13 w 72"/>
                  <a:gd name="T3" fmla="*/ 94 h 122"/>
                  <a:gd name="T4" fmla="*/ 50 w 72"/>
                  <a:gd name="T5" fmla="*/ 109 h 122"/>
                  <a:gd name="T6" fmla="*/ 71 w 72"/>
                  <a:gd name="T7" fmla="*/ 10 h 122"/>
                  <a:gd name="T8" fmla="*/ 0 w 72"/>
                  <a:gd name="T9" fmla="*/ 23 h 122"/>
                </a:gdLst>
                <a:ahLst/>
                <a:cxnLst>
                  <a:cxn ang="0">
                    <a:pos x="T0" y="T1"/>
                  </a:cxn>
                  <a:cxn ang="0">
                    <a:pos x="T2" y="T3"/>
                  </a:cxn>
                  <a:cxn ang="0">
                    <a:pos x="T4" y="T5"/>
                  </a:cxn>
                  <a:cxn ang="0">
                    <a:pos x="T6" y="T7"/>
                  </a:cxn>
                  <a:cxn ang="0">
                    <a:pos x="T8" y="T9"/>
                  </a:cxn>
                </a:cxnLst>
                <a:rect l="0" t="0" r="r" b="b"/>
                <a:pathLst>
                  <a:path w="72" h="122">
                    <a:moveTo>
                      <a:pt x="0" y="23"/>
                    </a:moveTo>
                    <a:cubicBezTo>
                      <a:pt x="0" y="23"/>
                      <a:pt x="9" y="81"/>
                      <a:pt x="13" y="94"/>
                    </a:cubicBezTo>
                    <a:cubicBezTo>
                      <a:pt x="18" y="107"/>
                      <a:pt x="29" y="122"/>
                      <a:pt x="50" y="109"/>
                    </a:cubicBezTo>
                    <a:cubicBezTo>
                      <a:pt x="71" y="97"/>
                      <a:pt x="71" y="20"/>
                      <a:pt x="71" y="10"/>
                    </a:cubicBezTo>
                    <a:cubicBezTo>
                      <a:pt x="72" y="0"/>
                      <a:pt x="13" y="11"/>
                      <a:pt x="0" y="2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6"/>
              <p:cNvSpPr>
                <a:spLocks/>
              </p:cNvSpPr>
              <p:nvPr/>
            </p:nvSpPr>
            <p:spPr bwMode="auto">
              <a:xfrm>
                <a:off x="7765316" y="2185414"/>
                <a:ext cx="242762" cy="479823"/>
              </a:xfrm>
              <a:custGeom>
                <a:avLst/>
                <a:gdLst>
                  <a:gd name="T0" fmla="*/ 56 w 126"/>
                  <a:gd name="T1" fmla="*/ 0 h 249"/>
                  <a:gd name="T2" fmla="*/ 52 w 126"/>
                  <a:gd name="T3" fmla="*/ 33 h 249"/>
                  <a:gd name="T4" fmla="*/ 42 w 126"/>
                  <a:gd name="T5" fmla="*/ 3 h 249"/>
                  <a:gd name="T6" fmla="*/ 11 w 126"/>
                  <a:gd name="T7" fmla="*/ 27 h 249"/>
                  <a:gd name="T8" fmla="*/ 26 w 126"/>
                  <a:gd name="T9" fmla="*/ 249 h 249"/>
                  <a:gd name="T10" fmla="*/ 126 w 126"/>
                  <a:gd name="T11" fmla="*/ 9 h 249"/>
                  <a:gd name="T12" fmla="*/ 56 w 126"/>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126" h="249">
                    <a:moveTo>
                      <a:pt x="56" y="0"/>
                    </a:moveTo>
                    <a:cubicBezTo>
                      <a:pt x="56" y="0"/>
                      <a:pt x="57" y="21"/>
                      <a:pt x="52" y="33"/>
                    </a:cubicBezTo>
                    <a:cubicBezTo>
                      <a:pt x="52" y="33"/>
                      <a:pt x="46" y="6"/>
                      <a:pt x="42" y="3"/>
                    </a:cubicBezTo>
                    <a:cubicBezTo>
                      <a:pt x="11" y="27"/>
                      <a:pt x="11" y="27"/>
                      <a:pt x="11" y="27"/>
                    </a:cubicBezTo>
                    <a:cubicBezTo>
                      <a:pt x="11" y="27"/>
                      <a:pt x="0" y="164"/>
                      <a:pt x="26" y="249"/>
                    </a:cubicBezTo>
                    <a:cubicBezTo>
                      <a:pt x="26" y="249"/>
                      <a:pt x="104" y="86"/>
                      <a:pt x="126" y="9"/>
                    </a:cubicBezTo>
                    <a:lnTo>
                      <a:pt x="5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37"/>
              <p:cNvSpPr>
                <a:spLocks/>
              </p:cNvSpPr>
              <p:nvPr/>
            </p:nvSpPr>
            <p:spPr bwMode="auto">
              <a:xfrm>
                <a:off x="7815823" y="2260361"/>
                <a:ext cx="100201" cy="112420"/>
              </a:xfrm>
              <a:custGeom>
                <a:avLst/>
                <a:gdLst>
                  <a:gd name="T0" fmla="*/ 14 w 52"/>
                  <a:gd name="T1" fmla="*/ 6 h 58"/>
                  <a:gd name="T2" fmla="*/ 43 w 52"/>
                  <a:gd name="T3" fmla="*/ 10 h 58"/>
                  <a:gd name="T4" fmla="*/ 51 w 52"/>
                  <a:gd name="T5" fmla="*/ 56 h 58"/>
                  <a:gd name="T6" fmla="*/ 0 w 52"/>
                  <a:gd name="T7" fmla="*/ 53 h 58"/>
                  <a:gd name="T8" fmla="*/ 14 w 52"/>
                  <a:gd name="T9" fmla="*/ 6 h 58"/>
                </a:gdLst>
                <a:ahLst/>
                <a:cxnLst>
                  <a:cxn ang="0">
                    <a:pos x="T0" y="T1"/>
                  </a:cxn>
                  <a:cxn ang="0">
                    <a:pos x="T2" y="T3"/>
                  </a:cxn>
                  <a:cxn ang="0">
                    <a:pos x="T4" y="T5"/>
                  </a:cxn>
                  <a:cxn ang="0">
                    <a:pos x="T6" y="T7"/>
                  </a:cxn>
                  <a:cxn ang="0">
                    <a:pos x="T8" y="T9"/>
                  </a:cxn>
                </a:cxnLst>
                <a:rect l="0" t="0" r="r" b="b"/>
                <a:pathLst>
                  <a:path w="52" h="58">
                    <a:moveTo>
                      <a:pt x="14" y="6"/>
                    </a:moveTo>
                    <a:cubicBezTo>
                      <a:pt x="14" y="6"/>
                      <a:pt x="36" y="0"/>
                      <a:pt x="43" y="10"/>
                    </a:cubicBezTo>
                    <a:cubicBezTo>
                      <a:pt x="43" y="10"/>
                      <a:pt x="52" y="49"/>
                      <a:pt x="51" y="56"/>
                    </a:cubicBezTo>
                    <a:cubicBezTo>
                      <a:pt x="51" y="56"/>
                      <a:pt x="8" y="58"/>
                      <a:pt x="0" y="53"/>
                    </a:cubicBezTo>
                    <a:cubicBezTo>
                      <a:pt x="0" y="53"/>
                      <a:pt x="9" y="14"/>
                      <a:pt x="14" y="6"/>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38"/>
              <p:cNvSpPr>
                <a:spLocks/>
              </p:cNvSpPr>
              <p:nvPr/>
            </p:nvSpPr>
            <p:spPr bwMode="auto">
              <a:xfrm>
                <a:off x="7788940" y="2368708"/>
                <a:ext cx="109977" cy="296529"/>
              </a:xfrm>
              <a:custGeom>
                <a:avLst/>
                <a:gdLst>
                  <a:gd name="T0" fmla="*/ 0 w 57"/>
                  <a:gd name="T1" fmla="*/ 75 h 154"/>
                  <a:gd name="T2" fmla="*/ 26 w 57"/>
                  <a:gd name="T3" fmla="*/ 0 h 154"/>
                  <a:gd name="T4" fmla="*/ 51 w 57"/>
                  <a:gd name="T5" fmla="*/ 0 h 154"/>
                  <a:gd name="T6" fmla="*/ 57 w 57"/>
                  <a:gd name="T7" fmla="*/ 60 h 154"/>
                  <a:gd name="T8" fmla="*/ 14 w 57"/>
                  <a:gd name="T9" fmla="*/ 154 h 154"/>
                  <a:gd name="T10" fmla="*/ 0 w 57"/>
                  <a:gd name="T11" fmla="*/ 75 h 154"/>
                </a:gdLst>
                <a:ahLst/>
                <a:cxnLst>
                  <a:cxn ang="0">
                    <a:pos x="T0" y="T1"/>
                  </a:cxn>
                  <a:cxn ang="0">
                    <a:pos x="T2" y="T3"/>
                  </a:cxn>
                  <a:cxn ang="0">
                    <a:pos x="T4" y="T5"/>
                  </a:cxn>
                  <a:cxn ang="0">
                    <a:pos x="T6" y="T7"/>
                  </a:cxn>
                  <a:cxn ang="0">
                    <a:pos x="T8" y="T9"/>
                  </a:cxn>
                  <a:cxn ang="0">
                    <a:pos x="T10" y="T11"/>
                  </a:cxn>
                </a:cxnLst>
                <a:rect l="0" t="0" r="r" b="b"/>
                <a:pathLst>
                  <a:path w="57" h="154">
                    <a:moveTo>
                      <a:pt x="0" y="75"/>
                    </a:moveTo>
                    <a:cubicBezTo>
                      <a:pt x="0" y="75"/>
                      <a:pt x="23" y="4"/>
                      <a:pt x="26" y="0"/>
                    </a:cubicBezTo>
                    <a:cubicBezTo>
                      <a:pt x="51" y="0"/>
                      <a:pt x="51" y="0"/>
                      <a:pt x="51" y="0"/>
                    </a:cubicBezTo>
                    <a:cubicBezTo>
                      <a:pt x="51" y="0"/>
                      <a:pt x="54" y="42"/>
                      <a:pt x="57" y="60"/>
                    </a:cubicBezTo>
                    <a:cubicBezTo>
                      <a:pt x="14" y="154"/>
                      <a:pt x="14" y="154"/>
                      <a:pt x="14" y="154"/>
                    </a:cubicBezTo>
                    <a:cubicBezTo>
                      <a:pt x="14" y="154"/>
                      <a:pt x="1" y="94"/>
                      <a:pt x="0" y="75"/>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39"/>
              <p:cNvSpPr>
                <a:spLocks/>
              </p:cNvSpPr>
              <p:nvPr/>
            </p:nvSpPr>
            <p:spPr bwMode="auto">
              <a:xfrm>
                <a:off x="7815823" y="2193561"/>
                <a:ext cx="273719" cy="471677"/>
              </a:xfrm>
              <a:custGeom>
                <a:avLst/>
                <a:gdLst>
                  <a:gd name="T0" fmla="*/ 101 w 142"/>
                  <a:gd name="T1" fmla="*/ 0 h 245"/>
                  <a:gd name="T2" fmla="*/ 142 w 142"/>
                  <a:gd name="T3" fmla="*/ 63 h 245"/>
                  <a:gd name="T4" fmla="*/ 84 w 142"/>
                  <a:gd name="T5" fmla="*/ 87 h 245"/>
                  <a:gd name="T6" fmla="*/ 131 w 142"/>
                  <a:gd name="T7" fmla="*/ 146 h 245"/>
                  <a:gd name="T8" fmla="*/ 0 w 142"/>
                  <a:gd name="T9" fmla="*/ 245 h 245"/>
                  <a:gd name="T10" fmla="*/ 101 w 142"/>
                  <a:gd name="T11" fmla="*/ 0 h 245"/>
                </a:gdLst>
                <a:ahLst/>
                <a:cxnLst>
                  <a:cxn ang="0">
                    <a:pos x="T0" y="T1"/>
                  </a:cxn>
                  <a:cxn ang="0">
                    <a:pos x="T2" y="T3"/>
                  </a:cxn>
                  <a:cxn ang="0">
                    <a:pos x="T4" y="T5"/>
                  </a:cxn>
                  <a:cxn ang="0">
                    <a:pos x="T6" y="T7"/>
                  </a:cxn>
                  <a:cxn ang="0">
                    <a:pos x="T8" y="T9"/>
                  </a:cxn>
                  <a:cxn ang="0">
                    <a:pos x="T10" y="T11"/>
                  </a:cxn>
                </a:cxnLst>
                <a:rect l="0" t="0" r="r" b="b"/>
                <a:pathLst>
                  <a:path w="142" h="245">
                    <a:moveTo>
                      <a:pt x="101" y="0"/>
                    </a:moveTo>
                    <a:cubicBezTo>
                      <a:pt x="101" y="0"/>
                      <a:pt x="130" y="40"/>
                      <a:pt x="142" y="63"/>
                    </a:cubicBezTo>
                    <a:cubicBezTo>
                      <a:pt x="142" y="63"/>
                      <a:pt x="98" y="86"/>
                      <a:pt x="84" y="87"/>
                    </a:cubicBezTo>
                    <a:cubicBezTo>
                      <a:pt x="84" y="87"/>
                      <a:pt x="121" y="127"/>
                      <a:pt x="131" y="146"/>
                    </a:cubicBezTo>
                    <a:cubicBezTo>
                      <a:pt x="131" y="146"/>
                      <a:pt x="36" y="226"/>
                      <a:pt x="0" y="245"/>
                    </a:cubicBezTo>
                    <a:cubicBezTo>
                      <a:pt x="0" y="245"/>
                      <a:pt x="93" y="38"/>
                      <a:pt x="101" y="0"/>
                    </a:cubicBezTo>
                  </a:path>
                </a:pathLst>
              </a:custGeom>
              <a:solidFill>
                <a:schemeClr val="tx2">
                  <a:lumMod val="75000"/>
                </a:schemeClr>
              </a:solidFill>
              <a:ln>
                <a:noFill/>
              </a:ln>
              <a:extLst/>
            </p:spPr>
            <p:txBody>
              <a:bodyPr anchor="ctr"/>
              <a:lstStyle/>
              <a:p>
                <a:pPr algn="ctr"/>
                <a:endParaRPr/>
              </a:p>
            </p:txBody>
          </p:sp>
          <p:sp>
            <p:nvSpPr>
              <p:cNvPr id="65" name="Freeform: Shape 40"/>
              <p:cNvSpPr>
                <a:spLocks/>
              </p:cNvSpPr>
              <p:nvPr/>
            </p:nvSpPr>
            <p:spPr bwMode="auto">
              <a:xfrm>
                <a:off x="7673261" y="2237551"/>
                <a:ext cx="142562" cy="427685"/>
              </a:xfrm>
              <a:custGeom>
                <a:avLst/>
                <a:gdLst>
                  <a:gd name="T0" fmla="*/ 59 w 74"/>
                  <a:gd name="T1" fmla="*/ 0 h 222"/>
                  <a:gd name="T2" fmla="*/ 20 w 74"/>
                  <a:gd name="T3" fmla="*/ 37 h 222"/>
                  <a:gd name="T4" fmla="*/ 48 w 74"/>
                  <a:gd name="T5" fmla="*/ 63 h 222"/>
                  <a:gd name="T6" fmla="*/ 0 w 74"/>
                  <a:gd name="T7" fmla="*/ 103 h 222"/>
                  <a:gd name="T8" fmla="*/ 74 w 74"/>
                  <a:gd name="T9" fmla="*/ 222 h 222"/>
                  <a:gd name="T10" fmla="*/ 59 w 74"/>
                  <a:gd name="T11" fmla="*/ 0 h 222"/>
                </a:gdLst>
                <a:ahLst/>
                <a:cxnLst>
                  <a:cxn ang="0">
                    <a:pos x="T0" y="T1"/>
                  </a:cxn>
                  <a:cxn ang="0">
                    <a:pos x="T2" y="T3"/>
                  </a:cxn>
                  <a:cxn ang="0">
                    <a:pos x="T4" y="T5"/>
                  </a:cxn>
                  <a:cxn ang="0">
                    <a:pos x="T6" y="T7"/>
                  </a:cxn>
                  <a:cxn ang="0">
                    <a:pos x="T8" y="T9"/>
                  </a:cxn>
                  <a:cxn ang="0">
                    <a:pos x="T10" y="T11"/>
                  </a:cxn>
                </a:cxnLst>
                <a:rect l="0" t="0" r="r" b="b"/>
                <a:pathLst>
                  <a:path w="74" h="222">
                    <a:moveTo>
                      <a:pt x="59" y="0"/>
                    </a:moveTo>
                    <a:cubicBezTo>
                      <a:pt x="59" y="0"/>
                      <a:pt x="31" y="31"/>
                      <a:pt x="20" y="37"/>
                    </a:cubicBezTo>
                    <a:cubicBezTo>
                      <a:pt x="20" y="37"/>
                      <a:pt x="35" y="53"/>
                      <a:pt x="48" y="63"/>
                    </a:cubicBezTo>
                    <a:cubicBezTo>
                      <a:pt x="48" y="63"/>
                      <a:pt x="11" y="94"/>
                      <a:pt x="0" y="103"/>
                    </a:cubicBezTo>
                    <a:cubicBezTo>
                      <a:pt x="0" y="103"/>
                      <a:pt x="48" y="192"/>
                      <a:pt x="74" y="222"/>
                    </a:cubicBezTo>
                    <a:cubicBezTo>
                      <a:pt x="74" y="222"/>
                      <a:pt x="50" y="109"/>
                      <a:pt x="59" y="0"/>
                    </a:cubicBezTo>
                  </a:path>
                </a:pathLst>
              </a:custGeom>
              <a:solidFill>
                <a:schemeClr val="tx2">
                  <a:lumMod val="75000"/>
                </a:schemeClr>
              </a:solidFill>
              <a:ln>
                <a:noFill/>
              </a:ln>
              <a:extLst/>
            </p:spPr>
            <p:txBody>
              <a:bodyPr anchor="ctr"/>
              <a:lstStyle/>
              <a:p>
                <a:pPr algn="ctr"/>
                <a:endParaRPr/>
              </a:p>
            </p:txBody>
          </p:sp>
          <p:sp>
            <p:nvSpPr>
              <p:cNvPr id="66" name="Freeform: Shape 41"/>
              <p:cNvSpPr>
                <a:spLocks/>
              </p:cNvSpPr>
              <p:nvPr/>
            </p:nvSpPr>
            <p:spPr bwMode="auto">
              <a:xfrm>
                <a:off x="7793013" y="2705154"/>
                <a:ext cx="22810" cy="308748"/>
              </a:xfrm>
              <a:custGeom>
                <a:avLst/>
                <a:gdLst>
                  <a:gd name="T0" fmla="*/ 12 w 12"/>
                  <a:gd name="T1" fmla="*/ 0 h 160"/>
                  <a:gd name="T2" fmla="*/ 1 w 12"/>
                  <a:gd name="T3" fmla="*/ 160 h 160"/>
                  <a:gd name="T4" fmla="*/ 12 w 12"/>
                  <a:gd name="T5" fmla="*/ 0 h 160"/>
                </a:gdLst>
                <a:ahLst/>
                <a:cxnLst>
                  <a:cxn ang="0">
                    <a:pos x="T0" y="T1"/>
                  </a:cxn>
                  <a:cxn ang="0">
                    <a:pos x="T2" y="T3"/>
                  </a:cxn>
                  <a:cxn ang="0">
                    <a:pos x="T4" y="T5"/>
                  </a:cxn>
                </a:cxnLst>
                <a:rect l="0" t="0" r="r" b="b"/>
                <a:pathLst>
                  <a:path w="12" h="160">
                    <a:moveTo>
                      <a:pt x="12" y="0"/>
                    </a:moveTo>
                    <a:cubicBezTo>
                      <a:pt x="12" y="0"/>
                      <a:pt x="9" y="101"/>
                      <a:pt x="1" y="160"/>
                    </a:cubicBezTo>
                    <a:cubicBezTo>
                      <a:pt x="1" y="160"/>
                      <a:pt x="0" y="49"/>
                      <a:pt x="12"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2"/>
              <p:cNvSpPr>
                <a:spLocks/>
              </p:cNvSpPr>
              <p:nvPr/>
            </p:nvSpPr>
            <p:spPr bwMode="auto">
              <a:xfrm>
                <a:off x="7752282" y="2757292"/>
                <a:ext cx="30956" cy="53767"/>
              </a:xfrm>
              <a:custGeom>
                <a:avLst/>
                <a:gdLst>
                  <a:gd name="T0" fmla="*/ 15 w 16"/>
                  <a:gd name="T1" fmla="*/ 15 h 28"/>
                  <a:gd name="T2" fmla="*/ 6 w 16"/>
                  <a:gd name="T3" fmla="*/ 28 h 28"/>
                  <a:gd name="T4" fmla="*/ 1 w 16"/>
                  <a:gd name="T5" fmla="*/ 13 h 28"/>
                  <a:gd name="T6" fmla="*/ 10 w 16"/>
                  <a:gd name="T7" fmla="*/ 1 h 28"/>
                  <a:gd name="T8" fmla="*/ 15 w 16"/>
                  <a:gd name="T9" fmla="*/ 15 h 28"/>
                </a:gdLst>
                <a:ahLst/>
                <a:cxnLst>
                  <a:cxn ang="0">
                    <a:pos x="T0" y="T1"/>
                  </a:cxn>
                  <a:cxn ang="0">
                    <a:pos x="T2" y="T3"/>
                  </a:cxn>
                  <a:cxn ang="0">
                    <a:pos x="T4" y="T5"/>
                  </a:cxn>
                  <a:cxn ang="0">
                    <a:pos x="T6" y="T7"/>
                  </a:cxn>
                  <a:cxn ang="0">
                    <a:pos x="T8" y="T9"/>
                  </a:cxn>
                </a:cxnLst>
                <a:rect l="0" t="0" r="r" b="b"/>
                <a:pathLst>
                  <a:path w="16" h="28">
                    <a:moveTo>
                      <a:pt x="15" y="15"/>
                    </a:moveTo>
                    <a:cubicBezTo>
                      <a:pt x="14" y="23"/>
                      <a:pt x="10" y="28"/>
                      <a:pt x="6" y="28"/>
                    </a:cubicBezTo>
                    <a:cubicBezTo>
                      <a:pt x="2" y="27"/>
                      <a:pt x="0" y="21"/>
                      <a:pt x="1" y="13"/>
                    </a:cubicBezTo>
                    <a:cubicBezTo>
                      <a:pt x="2" y="6"/>
                      <a:pt x="6" y="0"/>
                      <a:pt x="10" y="1"/>
                    </a:cubicBezTo>
                    <a:cubicBezTo>
                      <a:pt x="14" y="1"/>
                      <a:pt x="16" y="8"/>
                      <a:pt x="15" y="15"/>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3"/>
              <p:cNvSpPr>
                <a:spLocks/>
              </p:cNvSpPr>
              <p:nvPr/>
            </p:nvSpPr>
            <p:spPr bwMode="auto">
              <a:xfrm>
                <a:off x="7744134" y="2898224"/>
                <a:ext cx="29327" cy="48064"/>
              </a:xfrm>
              <a:custGeom>
                <a:avLst/>
                <a:gdLst>
                  <a:gd name="T0" fmla="*/ 15 w 15"/>
                  <a:gd name="T1" fmla="*/ 13 h 25"/>
                  <a:gd name="T2" fmla="*/ 7 w 15"/>
                  <a:gd name="T3" fmla="*/ 24 h 25"/>
                  <a:gd name="T4" fmla="*/ 0 w 15"/>
                  <a:gd name="T5" fmla="*/ 12 h 25"/>
                  <a:gd name="T6" fmla="*/ 8 w 15"/>
                  <a:gd name="T7" fmla="*/ 1 h 25"/>
                  <a:gd name="T8" fmla="*/ 15 w 15"/>
                  <a:gd name="T9" fmla="*/ 13 h 25"/>
                </a:gdLst>
                <a:ahLst/>
                <a:cxnLst>
                  <a:cxn ang="0">
                    <a:pos x="T0" y="T1"/>
                  </a:cxn>
                  <a:cxn ang="0">
                    <a:pos x="T2" y="T3"/>
                  </a:cxn>
                  <a:cxn ang="0">
                    <a:pos x="T4" y="T5"/>
                  </a:cxn>
                  <a:cxn ang="0">
                    <a:pos x="T6" y="T7"/>
                  </a:cxn>
                  <a:cxn ang="0">
                    <a:pos x="T8" y="T9"/>
                  </a:cxn>
                </a:cxnLst>
                <a:rect l="0" t="0" r="r" b="b"/>
                <a:pathLst>
                  <a:path w="15" h="25">
                    <a:moveTo>
                      <a:pt x="15" y="13"/>
                    </a:moveTo>
                    <a:cubicBezTo>
                      <a:pt x="14" y="20"/>
                      <a:pt x="11" y="25"/>
                      <a:pt x="7" y="24"/>
                    </a:cubicBezTo>
                    <a:cubicBezTo>
                      <a:pt x="3" y="24"/>
                      <a:pt x="0" y="19"/>
                      <a:pt x="0" y="12"/>
                    </a:cubicBezTo>
                    <a:cubicBezTo>
                      <a:pt x="1" y="5"/>
                      <a:pt x="4" y="0"/>
                      <a:pt x="8" y="1"/>
                    </a:cubicBezTo>
                    <a:cubicBezTo>
                      <a:pt x="12" y="1"/>
                      <a:pt x="15" y="6"/>
                      <a:pt x="15" y="13"/>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44"/>
              <p:cNvSpPr>
                <a:spLocks/>
              </p:cNvSpPr>
              <p:nvPr/>
            </p:nvSpPr>
            <p:spPr bwMode="auto">
              <a:xfrm>
                <a:off x="7873663" y="2135722"/>
                <a:ext cx="148264" cy="140118"/>
              </a:xfrm>
              <a:custGeom>
                <a:avLst/>
                <a:gdLst>
                  <a:gd name="T0" fmla="*/ 0 w 77"/>
                  <a:gd name="T1" fmla="*/ 26 h 73"/>
                  <a:gd name="T2" fmla="*/ 49 w 77"/>
                  <a:gd name="T3" fmla="*/ 0 h 73"/>
                  <a:gd name="T4" fmla="*/ 77 w 77"/>
                  <a:gd name="T5" fmla="*/ 27 h 73"/>
                  <a:gd name="T6" fmla="*/ 33 w 77"/>
                  <a:gd name="T7" fmla="*/ 73 h 73"/>
                  <a:gd name="T8" fmla="*/ 0 w 77"/>
                  <a:gd name="T9" fmla="*/ 26 h 73"/>
                </a:gdLst>
                <a:ahLst/>
                <a:cxnLst>
                  <a:cxn ang="0">
                    <a:pos x="T0" y="T1"/>
                  </a:cxn>
                  <a:cxn ang="0">
                    <a:pos x="T2" y="T3"/>
                  </a:cxn>
                  <a:cxn ang="0">
                    <a:pos x="T4" y="T5"/>
                  </a:cxn>
                  <a:cxn ang="0">
                    <a:pos x="T6" y="T7"/>
                  </a:cxn>
                  <a:cxn ang="0">
                    <a:pos x="T8" y="T9"/>
                  </a:cxn>
                </a:cxnLst>
                <a:rect l="0" t="0" r="r" b="b"/>
                <a:pathLst>
                  <a:path w="77" h="73">
                    <a:moveTo>
                      <a:pt x="0" y="26"/>
                    </a:moveTo>
                    <a:cubicBezTo>
                      <a:pt x="0" y="26"/>
                      <a:pt x="40" y="3"/>
                      <a:pt x="49" y="0"/>
                    </a:cubicBezTo>
                    <a:cubicBezTo>
                      <a:pt x="49" y="0"/>
                      <a:pt x="75" y="19"/>
                      <a:pt x="77" y="27"/>
                    </a:cubicBezTo>
                    <a:cubicBezTo>
                      <a:pt x="77" y="27"/>
                      <a:pt x="38" y="69"/>
                      <a:pt x="33" y="73"/>
                    </a:cubicBezTo>
                    <a:cubicBezTo>
                      <a:pt x="33" y="73"/>
                      <a:pt x="7" y="32"/>
                      <a:pt x="0"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45"/>
              <p:cNvSpPr>
                <a:spLocks/>
              </p:cNvSpPr>
              <p:nvPr/>
            </p:nvSpPr>
            <p:spPr bwMode="auto">
              <a:xfrm>
                <a:off x="7753910" y="2143053"/>
                <a:ext cx="92868" cy="135230"/>
              </a:xfrm>
              <a:custGeom>
                <a:avLst/>
                <a:gdLst>
                  <a:gd name="T0" fmla="*/ 19 w 48"/>
                  <a:gd name="T1" fmla="*/ 0 h 70"/>
                  <a:gd name="T2" fmla="*/ 48 w 48"/>
                  <a:gd name="T3" fmla="*/ 25 h 70"/>
                  <a:gd name="T4" fmla="*/ 30 w 48"/>
                  <a:gd name="T5" fmla="*/ 70 h 70"/>
                  <a:gd name="T6" fmla="*/ 0 w 48"/>
                  <a:gd name="T7" fmla="*/ 42 h 70"/>
                  <a:gd name="T8" fmla="*/ 19 w 48"/>
                  <a:gd name="T9" fmla="*/ 0 h 70"/>
                </a:gdLst>
                <a:ahLst/>
                <a:cxnLst>
                  <a:cxn ang="0">
                    <a:pos x="T0" y="T1"/>
                  </a:cxn>
                  <a:cxn ang="0">
                    <a:pos x="T2" y="T3"/>
                  </a:cxn>
                  <a:cxn ang="0">
                    <a:pos x="T4" y="T5"/>
                  </a:cxn>
                  <a:cxn ang="0">
                    <a:pos x="T6" y="T7"/>
                  </a:cxn>
                  <a:cxn ang="0">
                    <a:pos x="T8" y="T9"/>
                  </a:cxn>
                </a:cxnLst>
                <a:rect l="0" t="0" r="r" b="b"/>
                <a:pathLst>
                  <a:path w="48" h="70">
                    <a:moveTo>
                      <a:pt x="19" y="0"/>
                    </a:moveTo>
                    <a:cubicBezTo>
                      <a:pt x="19" y="0"/>
                      <a:pt x="40" y="22"/>
                      <a:pt x="48" y="25"/>
                    </a:cubicBezTo>
                    <a:cubicBezTo>
                      <a:pt x="48" y="25"/>
                      <a:pt x="32" y="66"/>
                      <a:pt x="30" y="70"/>
                    </a:cubicBezTo>
                    <a:cubicBezTo>
                      <a:pt x="30" y="70"/>
                      <a:pt x="5" y="50"/>
                      <a:pt x="0" y="42"/>
                    </a:cubicBezTo>
                    <a:cubicBezTo>
                      <a:pt x="0" y="42"/>
                      <a:pt x="9" y="4"/>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46"/>
              <p:cNvSpPr>
                <a:spLocks/>
              </p:cNvSpPr>
              <p:nvPr/>
            </p:nvSpPr>
            <p:spPr bwMode="auto">
              <a:xfrm>
                <a:off x="7534773" y="3046488"/>
                <a:ext cx="581652" cy="90425"/>
              </a:xfrm>
              <a:custGeom>
                <a:avLst/>
                <a:gdLst>
                  <a:gd name="T0" fmla="*/ 0 w 302"/>
                  <a:gd name="T1" fmla="*/ 0 h 47"/>
                  <a:gd name="T2" fmla="*/ 109 w 302"/>
                  <a:gd name="T3" fmla="*/ 31 h 47"/>
                  <a:gd name="T4" fmla="*/ 132 w 302"/>
                  <a:gd name="T5" fmla="*/ 0 h 47"/>
                  <a:gd name="T6" fmla="*/ 151 w 302"/>
                  <a:gd name="T7" fmla="*/ 30 h 47"/>
                  <a:gd name="T8" fmla="*/ 302 w 302"/>
                  <a:gd name="T9" fmla="*/ 0 h 47"/>
                  <a:gd name="T10" fmla="*/ 141 w 302"/>
                  <a:gd name="T11" fmla="*/ 41 h 47"/>
                  <a:gd name="T12" fmla="*/ 129 w 302"/>
                  <a:gd name="T13" fmla="*/ 16 h 47"/>
                  <a:gd name="T14" fmla="*/ 109 w 302"/>
                  <a:gd name="T15" fmla="*/ 45 h 47"/>
                  <a:gd name="T16" fmla="*/ 0 w 302"/>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47">
                    <a:moveTo>
                      <a:pt x="0" y="0"/>
                    </a:moveTo>
                    <a:cubicBezTo>
                      <a:pt x="0" y="0"/>
                      <a:pt x="75" y="28"/>
                      <a:pt x="109" y="31"/>
                    </a:cubicBezTo>
                    <a:cubicBezTo>
                      <a:pt x="132" y="0"/>
                      <a:pt x="132" y="0"/>
                      <a:pt x="132" y="0"/>
                    </a:cubicBezTo>
                    <a:cubicBezTo>
                      <a:pt x="132" y="0"/>
                      <a:pt x="142" y="29"/>
                      <a:pt x="151" y="30"/>
                    </a:cubicBezTo>
                    <a:cubicBezTo>
                      <a:pt x="151" y="30"/>
                      <a:pt x="234" y="22"/>
                      <a:pt x="302" y="0"/>
                    </a:cubicBezTo>
                    <a:cubicBezTo>
                      <a:pt x="302" y="0"/>
                      <a:pt x="165" y="41"/>
                      <a:pt x="141" y="41"/>
                    </a:cubicBezTo>
                    <a:cubicBezTo>
                      <a:pt x="129" y="16"/>
                      <a:pt x="129" y="16"/>
                      <a:pt x="129" y="16"/>
                    </a:cubicBezTo>
                    <a:cubicBezTo>
                      <a:pt x="129" y="16"/>
                      <a:pt x="113" y="43"/>
                      <a:pt x="109" y="45"/>
                    </a:cubicBezTo>
                    <a:cubicBezTo>
                      <a:pt x="106" y="47"/>
                      <a:pt x="0" y="0"/>
                      <a:pt x="0"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47"/>
              <p:cNvSpPr>
                <a:spLocks/>
              </p:cNvSpPr>
              <p:nvPr/>
            </p:nvSpPr>
            <p:spPr bwMode="auto">
              <a:xfrm>
                <a:off x="4509204" y="5181655"/>
                <a:ext cx="6844596" cy="3672392"/>
              </a:xfrm>
              <a:custGeom>
                <a:avLst/>
                <a:gdLst>
                  <a:gd name="T0" fmla="*/ 1697 w 3554"/>
                  <a:gd name="T1" fmla="*/ 94 h 1907"/>
                  <a:gd name="T2" fmla="*/ 1657 w 3554"/>
                  <a:gd name="T3" fmla="*/ 127 h 1907"/>
                  <a:gd name="T4" fmla="*/ 1663 w 3554"/>
                  <a:gd name="T5" fmla="*/ 213 h 1907"/>
                  <a:gd name="T6" fmla="*/ 1605 w 3554"/>
                  <a:gd name="T7" fmla="*/ 309 h 1907"/>
                  <a:gd name="T8" fmla="*/ 1470 w 3554"/>
                  <a:gd name="T9" fmla="*/ 367 h 1907"/>
                  <a:gd name="T10" fmla="*/ 1471 w 3554"/>
                  <a:gd name="T11" fmla="*/ 530 h 1907"/>
                  <a:gd name="T12" fmla="*/ 1366 w 3554"/>
                  <a:gd name="T13" fmla="*/ 548 h 1907"/>
                  <a:gd name="T14" fmla="*/ 1220 w 3554"/>
                  <a:gd name="T15" fmla="*/ 528 h 1907"/>
                  <a:gd name="T16" fmla="*/ 1181 w 3554"/>
                  <a:gd name="T17" fmla="*/ 680 h 1907"/>
                  <a:gd name="T18" fmla="*/ 1080 w 3554"/>
                  <a:gd name="T19" fmla="*/ 708 h 1907"/>
                  <a:gd name="T20" fmla="*/ 854 w 3554"/>
                  <a:gd name="T21" fmla="*/ 730 h 1907"/>
                  <a:gd name="T22" fmla="*/ 835 w 3554"/>
                  <a:gd name="T23" fmla="*/ 1043 h 1907"/>
                  <a:gd name="T24" fmla="*/ 696 w 3554"/>
                  <a:gd name="T25" fmla="*/ 1013 h 1907"/>
                  <a:gd name="T26" fmla="*/ 501 w 3554"/>
                  <a:gd name="T27" fmla="*/ 845 h 1907"/>
                  <a:gd name="T28" fmla="*/ 217 w 3554"/>
                  <a:gd name="T29" fmla="*/ 1141 h 1907"/>
                  <a:gd name="T30" fmla="*/ 2 w 3554"/>
                  <a:gd name="T31" fmla="*/ 1246 h 1907"/>
                  <a:gd name="T32" fmla="*/ 281 w 3554"/>
                  <a:gd name="T33" fmla="*/ 1472 h 1907"/>
                  <a:gd name="T34" fmla="*/ 347 w 3554"/>
                  <a:gd name="T35" fmla="*/ 1596 h 1907"/>
                  <a:gd name="T36" fmla="*/ 473 w 3554"/>
                  <a:gd name="T37" fmla="*/ 1546 h 1907"/>
                  <a:gd name="T38" fmla="*/ 662 w 3554"/>
                  <a:gd name="T39" fmla="*/ 1682 h 1907"/>
                  <a:gd name="T40" fmla="*/ 917 w 3554"/>
                  <a:gd name="T41" fmla="*/ 1581 h 1907"/>
                  <a:gd name="T42" fmla="*/ 1004 w 3554"/>
                  <a:gd name="T43" fmla="*/ 1715 h 1907"/>
                  <a:gd name="T44" fmla="*/ 1148 w 3554"/>
                  <a:gd name="T45" fmla="*/ 1618 h 1907"/>
                  <a:gd name="T46" fmla="*/ 1405 w 3554"/>
                  <a:gd name="T47" fmla="*/ 1684 h 1907"/>
                  <a:gd name="T48" fmla="*/ 1605 w 3554"/>
                  <a:gd name="T49" fmla="*/ 1477 h 1907"/>
                  <a:gd name="T50" fmla="*/ 1784 w 3554"/>
                  <a:gd name="T51" fmla="*/ 1682 h 1907"/>
                  <a:gd name="T52" fmla="*/ 2078 w 3554"/>
                  <a:gd name="T53" fmla="*/ 1504 h 1907"/>
                  <a:gd name="T54" fmla="*/ 2203 w 3554"/>
                  <a:gd name="T55" fmla="*/ 1651 h 1907"/>
                  <a:gd name="T56" fmla="*/ 2564 w 3554"/>
                  <a:gd name="T57" fmla="*/ 1893 h 1907"/>
                  <a:gd name="T58" fmla="*/ 2859 w 3554"/>
                  <a:gd name="T59" fmla="*/ 1488 h 1907"/>
                  <a:gd name="T60" fmla="*/ 3111 w 3554"/>
                  <a:gd name="T61" fmla="*/ 1490 h 1907"/>
                  <a:gd name="T62" fmla="*/ 3244 w 3554"/>
                  <a:gd name="T63" fmla="*/ 1252 h 1907"/>
                  <a:gd name="T64" fmla="*/ 3412 w 3554"/>
                  <a:gd name="T65" fmla="*/ 1203 h 1907"/>
                  <a:gd name="T66" fmla="*/ 3432 w 3554"/>
                  <a:gd name="T67" fmla="*/ 952 h 1907"/>
                  <a:gd name="T68" fmla="*/ 3487 w 3554"/>
                  <a:gd name="T69" fmla="*/ 839 h 1907"/>
                  <a:gd name="T70" fmla="*/ 3266 w 3554"/>
                  <a:gd name="T71" fmla="*/ 802 h 1907"/>
                  <a:gd name="T72" fmla="*/ 3169 w 3554"/>
                  <a:gd name="T73" fmla="*/ 754 h 1907"/>
                  <a:gd name="T74" fmla="*/ 3082 w 3554"/>
                  <a:gd name="T75" fmla="*/ 824 h 1907"/>
                  <a:gd name="T76" fmla="*/ 2932 w 3554"/>
                  <a:gd name="T77" fmla="*/ 799 h 1907"/>
                  <a:gd name="T78" fmla="*/ 2847 w 3554"/>
                  <a:gd name="T79" fmla="*/ 735 h 1907"/>
                  <a:gd name="T80" fmla="*/ 2752 w 3554"/>
                  <a:gd name="T81" fmla="*/ 721 h 1907"/>
                  <a:gd name="T82" fmla="*/ 2613 w 3554"/>
                  <a:gd name="T83" fmla="*/ 698 h 1907"/>
                  <a:gd name="T84" fmla="*/ 2498 w 3554"/>
                  <a:gd name="T85" fmla="*/ 506 h 1907"/>
                  <a:gd name="T86" fmla="*/ 2332 w 3554"/>
                  <a:gd name="T87" fmla="*/ 622 h 1907"/>
                  <a:gd name="T88" fmla="*/ 2257 w 3554"/>
                  <a:gd name="T89" fmla="*/ 575 h 1907"/>
                  <a:gd name="T90" fmla="*/ 2198 w 3554"/>
                  <a:gd name="T91" fmla="*/ 489 h 1907"/>
                  <a:gd name="T92" fmla="*/ 2072 w 3554"/>
                  <a:gd name="T93" fmla="*/ 490 h 1907"/>
                  <a:gd name="T94" fmla="*/ 2024 w 3554"/>
                  <a:gd name="T95" fmla="*/ 352 h 1907"/>
                  <a:gd name="T96" fmla="*/ 1980 w 3554"/>
                  <a:gd name="T97" fmla="*/ 287 h 1907"/>
                  <a:gd name="T98" fmla="*/ 1990 w 3554"/>
                  <a:gd name="T99" fmla="*/ 189 h 1907"/>
                  <a:gd name="T100" fmla="*/ 2000 w 3554"/>
                  <a:gd name="T101" fmla="*/ 127 h 1907"/>
                  <a:gd name="T102" fmla="*/ 1874 w 3554"/>
                  <a:gd name="T103" fmla="*/ 64 h 1907"/>
                  <a:gd name="T104" fmla="*/ 1817 w 3554"/>
                  <a:gd name="T105" fmla="*/ 64 h 1907"/>
                  <a:gd name="T106" fmla="*/ 1742 w 3554"/>
                  <a:gd name="T107" fmla="*/ 27 h 1907"/>
                  <a:gd name="T108" fmla="*/ 1729 w 3554"/>
                  <a:gd name="T109" fmla="*/ 64 h 1907"/>
                  <a:gd name="T110" fmla="*/ 1697 w 3554"/>
                  <a:gd name="T111" fmla="*/ 94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4" h="1907">
                    <a:moveTo>
                      <a:pt x="1697" y="94"/>
                    </a:moveTo>
                    <a:cubicBezTo>
                      <a:pt x="1697" y="94"/>
                      <a:pt x="1675" y="61"/>
                      <a:pt x="1657" y="127"/>
                    </a:cubicBezTo>
                    <a:cubicBezTo>
                      <a:pt x="1640" y="192"/>
                      <a:pt x="1663" y="213"/>
                      <a:pt x="1663" y="213"/>
                    </a:cubicBezTo>
                    <a:cubicBezTo>
                      <a:pt x="1663" y="213"/>
                      <a:pt x="1568" y="229"/>
                      <a:pt x="1605" y="309"/>
                    </a:cubicBezTo>
                    <a:cubicBezTo>
                      <a:pt x="1605" y="309"/>
                      <a:pt x="1513" y="291"/>
                      <a:pt x="1470" y="367"/>
                    </a:cubicBezTo>
                    <a:cubicBezTo>
                      <a:pt x="1427" y="442"/>
                      <a:pt x="1435" y="495"/>
                      <a:pt x="1471" y="530"/>
                    </a:cubicBezTo>
                    <a:cubicBezTo>
                      <a:pt x="1471" y="530"/>
                      <a:pt x="1402" y="477"/>
                      <a:pt x="1366" y="548"/>
                    </a:cubicBezTo>
                    <a:cubicBezTo>
                      <a:pt x="1366" y="548"/>
                      <a:pt x="1299" y="481"/>
                      <a:pt x="1220" y="528"/>
                    </a:cubicBezTo>
                    <a:cubicBezTo>
                      <a:pt x="1136" y="578"/>
                      <a:pt x="1181" y="680"/>
                      <a:pt x="1181" y="680"/>
                    </a:cubicBezTo>
                    <a:cubicBezTo>
                      <a:pt x="1181" y="680"/>
                      <a:pt x="1102" y="622"/>
                      <a:pt x="1080" y="708"/>
                    </a:cubicBezTo>
                    <a:cubicBezTo>
                      <a:pt x="1080" y="708"/>
                      <a:pt x="972" y="618"/>
                      <a:pt x="854" y="730"/>
                    </a:cubicBezTo>
                    <a:cubicBezTo>
                      <a:pt x="736" y="842"/>
                      <a:pt x="835" y="1043"/>
                      <a:pt x="835" y="1043"/>
                    </a:cubicBezTo>
                    <a:cubicBezTo>
                      <a:pt x="835" y="1043"/>
                      <a:pt x="771" y="950"/>
                      <a:pt x="696" y="1013"/>
                    </a:cubicBezTo>
                    <a:cubicBezTo>
                      <a:pt x="696" y="1013"/>
                      <a:pt x="660" y="850"/>
                      <a:pt x="501" y="845"/>
                    </a:cubicBezTo>
                    <a:cubicBezTo>
                      <a:pt x="343" y="840"/>
                      <a:pt x="184" y="940"/>
                      <a:pt x="217" y="1141"/>
                    </a:cubicBezTo>
                    <a:cubicBezTo>
                      <a:pt x="217" y="1141"/>
                      <a:pt x="5" y="1023"/>
                      <a:pt x="2" y="1246"/>
                    </a:cubicBezTo>
                    <a:cubicBezTo>
                      <a:pt x="0" y="1469"/>
                      <a:pt x="97" y="1550"/>
                      <a:pt x="281" y="1472"/>
                    </a:cubicBezTo>
                    <a:cubicBezTo>
                      <a:pt x="281" y="1472"/>
                      <a:pt x="264" y="1598"/>
                      <a:pt x="347" y="1596"/>
                    </a:cubicBezTo>
                    <a:cubicBezTo>
                      <a:pt x="431" y="1595"/>
                      <a:pt x="473" y="1546"/>
                      <a:pt x="473" y="1546"/>
                    </a:cubicBezTo>
                    <a:cubicBezTo>
                      <a:pt x="473" y="1546"/>
                      <a:pt x="490" y="1686"/>
                      <a:pt x="662" y="1682"/>
                    </a:cubicBezTo>
                    <a:cubicBezTo>
                      <a:pt x="833" y="1679"/>
                      <a:pt x="917" y="1581"/>
                      <a:pt x="917" y="1581"/>
                    </a:cubicBezTo>
                    <a:cubicBezTo>
                      <a:pt x="917" y="1581"/>
                      <a:pt x="942" y="1698"/>
                      <a:pt x="1004" y="1715"/>
                    </a:cubicBezTo>
                    <a:cubicBezTo>
                      <a:pt x="1066" y="1733"/>
                      <a:pt x="1148" y="1618"/>
                      <a:pt x="1148" y="1618"/>
                    </a:cubicBezTo>
                    <a:cubicBezTo>
                      <a:pt x="1148" y="1618"/>
                      <a:pt x="1269" y="1744"/>
                      <a:pt x="1405" y="1684"/>
                    </a:cubicBezTo>
                    <a:cubicBezTo>
                      <a:pt x="1541" y="1624"/>
                      <a:pt x="1605" y="1477"/>
                      <a:pt x="1605" y="1477"/>
                    </a:cubicBezTo>
                    <a:cubicBezTo>
                      <a:pt x="1605" y="1477"/>
                      <a:pt x="1634" y="1661"/>
                      <a:pt x="1784" y="1682"/>
                    </a:cubicBezTo>
                    <a:cubicBezTo>
                      <a:pt x="1933" y="1704"/>
                      <a:pt x="2078" y="1504"/>
                      <a:pt x="2078" y="1504"/>
                    </a:cubicBezTo>
                    <a:cubicBezTo>
                      <a:pt x="2078" y="1504"/>
                      <a:pt x="2072" y="1700"/>
                      <a:pt x="2203" y="1651"/>
                    </a:cubicBezTo>
                    <a:cubicBezTo>
                      <a:pt x="2203" y="1651"/>
                      <a:pt x="2207" y="1907"/>
                      <a:pt x="2564" y="1893"/>
                    </a:cubicBezTo>
                    <a:cubicBezTo>
                      <a:pt x="2921" y="1879"/>
                      <a:pt x="2859" y="1488"/>
                      <a:pt x="2859" y="1488"/>
                    </a:cubicBezTo>
                    <a:cubicBezTo>
                      <a:pt x="2859" y="1488"/>
                      <a:pt x="2962" y="1542"/>
                      <a:pt x="3111" y="1490"/>
                    </a:cubicBezTo>
                    <a:cubicBezTo>
                      <a:pt x="3260" y="1437"/>
                      <a:pt x="3244" y="1252"/>
                      <a:pt x="3244" y="1252"/>
                    </a:cubicBezTo>
                    <a:cubicBezTo>
                      <a:pt x="3244" y="1252"/>
                      <a:pt x="3352" y="1265"/>
                      <a:pt x="3412" y="1203"/>
                    </a:cubicBezTo>
                    <a:cubicBezTo>
                      <a:pt x="3472" y="1142"/>
                      <a:pt x="3441" y="952"/>
                      <a:pt x="3432" y="952"/>
                    </a:cubicBezTo>
                    <a:cubicBezTo>
                      <a:pt x="3423" y="953"/>
                      <a:pt x="3554" y="1032"/>
                      <a:pt x="3487" y="839"/>
                    </a:cubicBezTo>
                    <a:cubicBezTo>
                      <a:pt x="3419" y="647"/>
                      <a:pt x="3266" y="802"/>
                      <a:pt x="3266" y="802"/>
                    </a:cubicBezTo>
                    <a:cubicBezTo>
                      <a:pt x="3266" y="802"/>
                      <a:pt x="3241" y="776"/>
                      <a:pt x="3169" y="754"/>
                    </a:cubicBezTo>
                    <a:cubicBezTo>
                      <a:pt x="3098" y="732"/>
                      <a:pt x="3082" y="824"/>
                      <a:pt x="3082" y="824"/>
                    </a:cubicBezTo>
                    <a:cubicBezTo>
                      <a:pt x="3082" y="824"/>
                      <a:pt x="3014" y="699"/>
                      <a:pt x="2932" y="799"/>
                    </a:cubicBezTo>
                    <a:cubicBezTo>
                      <a:pt x="2932" y="799"/>
                      <a:pt x="2941" y="750"/>
                      <a:pt x="2847" y="735"/>
                    </a:cubicBezTo>
                    <a:cubicBezTo>
                      <a:pt x="2752" y="721"/>
                      <a:pt x="2752" y="721"/>
                      <a:pt x="2752" y="721"/>
                    </a:cubicBezTo>
                    <a:cubicBezTo>
                      <a:pt x="2752" y="721"/>
                      <a:pt x="2691" y="609"/>
                      <a:pt x="2613" y="698"/>
                    </a:cubicBezTo>
                    <a:cubicBezTo>
                      <a:pt x="2613" y="698"/>
                      <a:pt x="2632" y="520"/>
                      <a:pt x="2498" y="506"/>
                    </a:cubicBezTo>
                    <a:cubicBezTo>
                      <a:pt x="2365" y="492"/>
                      <a:pt x="2332" y="622"/>
                      <a:pt x="2332" y="622"/>
                    </a:cubicBezTo>
                    <a:cubicBezTo>
                      <a:pt x="2332" y="622"/>
                      <a:pt x="2335" y="509"/>
                      <a:pt x="2257" y="575"/>
                    </a:cubicBezTo>
                    <a:cubicBezTo>
                      <a:pt x="2257" y="575"/>
                      <a:pt x="2249" y="517"/>
                      <a:pt x="2198" y="489"/>
                    </a:cubicBezTo>
                    <a:cubicBezTo>
                      <a:pt x="2155" y="466"/>
                      <a:pt x="2072" y="490"/>
                      <a:pt x="2072" y="490"/>
                    </a:cubicBezTo>
                    <a:cubicBezTo>
                      <a:pt x="2072" y="490"/>
                      <a:pt x="2151" y="360"/>
                      <a:pt x="2024" y="352"/>
                    </a:cubicBezTo>
                    <a:cubicBezTo>
                      <a:pt x="2024" y="352"/>
                      <a:pt x="2047" y="282"/>
                      <a:pt x="1980" y="287"/>
                    </a:cubicBezTo>
                    <a:cubicBezTo>
                      <a:pt x="1980" y="287"/>
                      <a:pt x="2047" y="232"/>
                      <a:pt x="1990" y="189"/>
                    </a:cubicBezTo>
                    <a:cubicBezTo>
                      <a:pt x="1990" y="189"/>
                      <a:pt x="2015" y="165"/>
                      <a:pt x="2000" y="127"/>
                    </a:cubicBezTo>
                    <a:cubicBezTo>
                      <a:pt x="1958" y="20"/>
                      <a:pt x="1874" y="64"/>
                      <a:pt x="1874" y="64"/>
                    </a:cubicBezTo>
                    <a:cubicBezTo>
                      <a:pt x="1874" y="64"/>
                      <a:pt x="1835" y="0"/>
                      <a:pt x="1817" y="64"/>
                    </a:cubicBezTo>
                    <a:cubicBezTo>
                      <a:pt x="1817" y="64"/>
                      <a:pt x="1778" y="6"/>
                      <a:pt x="1742" y="27"/>
                    </a:cubicBezTo>
                    <a:cubicBezTo>
                      <a:pt x="1705" y="49"/>
                      <a:pt x="1729" y="64"/>
                      <a:pt x="1729" y="64"/>
                    </a:cubicBezTo>
                    <a:cubicBezTo>
                      <a:pt x="1729" y="64"/>
                      <a:pt x="1685" y="41"/>
                      <a:pt x="1697" y="94"/>
                    </a:cubicBezTo>
                  </a:path>
                </a:pathLst>
              </a:custGeom>
              <a:solidFill>
                <a:schemeClr val="tx2">
                  <a:lumMod val="20000"/>
                  <a:lumOff val="80000"/>
                </a:schemeClr>
              </a:solidFill>
              <a:ln w="12700">
                <a:solidFill>
                  <a:srgbClr val="000000"/>
                </a:solidFill>
                <a:round/>
                <a:headEnd/>
                <a:tailEnd/>
              </a:ln>
              <a:extLst/>
            </p:spPr>
            <p:txBody>
              <a:bodyPr anchor="ctr"/>
              <a:lstStyle/>
              <a:p>
                <a:pPr algn="ctr"/>
                <a:endParaRPr/>
              </a:p>
            </p:txBody>
          </p:sp>
          <p:sp>
            <p:nvSpPr>
              <p:cNvPr id="73" name="Freeform: Shape 48"/>
              <p:cNvSpPr>
                <a:spLocks/>
              </p:cNvSpPr>
              <p:nvPr/>
            </p:nvSpPr>
            <p:spPr bwMode="auto">
              <a:xfrm>
                <a:off x="7149449" y="5589789"/>
                <a:ext cx="275347" cy="242762"/>
              </a:xfrm>
              <a:custGeom>
                <a:avLst/>
                <a:gdLst>
                  <a:gd name="T0" fmla="*/ 99 w 143"/>
                  <a:gd name="T1" fmla="*/ 32 h 126"/>
                  <a:gd name="T2" fmla="*/ 61 w 143"/>
                  <a:gd name="T3" fmla="*/ 1 h 126"/>
                  <a:gd name="T4" fmla="*/ 31 w 143"/>
                  <a:gd name="T5" fmla="*/ 49 h 126"/>
                  <a:gd name="T6" fmla="*/ 8 w 143"/>
                  <a:gd name="T7" fmla="*/ 83 h 126"/>
                  <a:gd name="T8" fmla="*/ 47 w 143"/>
                  <a:gd name="T9" fmla="*/ 100 h 126"/>
                  <a:gd name="T10" fmla="*/ 73 w 143"/>
                  <a:gd name="T11" fmla="*/ 120 h 126"/>
                  <a:gd name="T12" fmla="*/ 92 w 143"/>
                  <a:gd name="T13" fmla="*/ 85 h 126"/>
                  <a:gd name="T14" fmla="*/ 133 w 143"/>
                  <a:gd name="T15" fmla="*/ 70 h 126"/>
                  <a:gd name="T16" fmla="*/ 99 w 143"/>
                  <a:gd name="T1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26">
                    <a:moveTo>
                      <a:pt x="99" y="32"/>
                    </a:moveTo>
                    <a:cubicBezTo>
                      <a:pt x="99" y="32"/>
                      <a:pt x="91" y="0"/>
                      <a:pt x="61" y="1"/>
                    </a:cubicBezTo>
                    <a:cubicBezTo>
                      <a:pt x="30" y="2"/>
                      <a:pt x="31" y="49"/>
                      <a:pt x="31" y="49"/>
                    </a:cubicBezTo>
                    <a:cubicBezTo>
                      <a:pt x="31" y="49"/>
                      <a:pt x="0" y="54"/>
                      <a:pt x="8" y="83"/>
                    </a:cubicBezTo>
                    <a:cubicBezTo>
                      <a:pt x="16" y="112"/>
                      <a:pt x="47" y="100"/>
                      <a:pt x="47" y="100"/>
                    </a:cubicBezTo>
                    <a:cubicBezTo>
                      <a:pt x="47" y="100"/>
                      <a:pt x="54" y="126"/>
                      <a:pt x="73" y="120"/>
                    </a:cubicBezTo>
                    <a:cubicBezTo>
                      <a:pt x="93" y="113"/>
                      <a:pt x="92" y="85"/>
                      <a:pt x="92" y="85"/>
                    </a:cubicBezTo>
                    <a:cubicBezTo>
                      <a:pt x="92" y="85"/>
                      <a:pt x="123" y="108"/>
                      <a:pt x="133" y="70"/>
                    </a:cubicBezTo>
                    <a:cubicBezTo>
                      <a:pt x="143" y="31"/>
                      <a:pt x="99" y="32"/>
                      <a:pt x="99" y="32"/>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49"/>
              <p:cNvSpPr>
                <a:spLocks/>
              </p:cNvSpPr>
              <p:nvPr/>
            </p:nvSpPr>
            <p:spPr bwMode="auto">
              <a:xfrm>
                <a:off x="8586472" y="5524618"/>
                <a:ext cx="496929" cy="440719"/>
              </a:xfrm>
              <a:custGeom>
                <a:avLst/>
                <a:gdLst>
                  <a:gd name="T0" fmla="*/ 54 w 258"/>
                  <a:gd name="T1" fmla="*/ 101 h 229"/>
                  <a:gd name="T2" fmla="*/ 26 w 258"/>
                  <a:gd name="T3" fmla="*/ 41 h 229"/>
                  <a:gd name="T4" fmla="*/ 88 w 258"/>
                  <a:gd name="T5" fmla="*/ 69 h 229"/>
                  <a:gd name="T6" fmla="*/ 125 w 258"/>
                  <a:gd name="T7" fmla="*/ 37 h 229"/>
                  <a:gd name="T8" fmla="*/ 150 w 258"/>
                  <a:gd name="T9" fmla="*/ 76 h 229"/>
                  <a:gd name="T10" fmla="*/ 244 w 258"/>
                  <a:gd name="T11" fmla="*/ 111 h 229"/>
                  <a:gd name="T12" fmla="*/ 213 w 258"/>
                  <a:gd name="T13" fmla="*/ 170 h 229"/>
                  <a:gd name="T14" fmla="*/ 152 w 258"/>
                  <a:gd name="T15" fmla="*/ 228 h 229"/>
                  <a:gd name="T16" fmla="*/ 98 w 258"/>
                  <a:gd name="T17" fmla="*/ 190 h 229"/>
                  <a:gd name="T18" fmla="*/ 34 w 258"/>
                  <a:gd name="T19" fmla="*/ 182 h 229"/>
                  <a:gd name="T20" fmla="*/ 54 w 258"/>
                  <a:gd name="T21" fmla="*/ 10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229">
                    <a:moveTo>
                      <a:pt x="54" y="101"/>
                    </a:moveTo>
                    <a:cubicBezTo>
                      <a:pt x="54" y="101"/>
                      <a:pt x="0" y="82"/>
                      <a:pt x="26" y="41"/>
                    </a:cubicBezTo>
                    <a:cubicBezTo>
                      <a:pt x="52" y="0"/>
                      <a:pt x="85" y="59"/>
                      <a:pt x="88" y="69"/>
                    </a:cubicBezTo>
                    <a:cubicBezTo>
                      <a:pt x="91" y="80"/>
                      <a:pt x="90" y="34"/>
                      <a:pt x="125" y="37"/>
                    </a:cubicBezTo>
                    <a:cubicBezTo>
                      <a:pt x="160" y="39"/>
                      <a:pt x="150" y="76"/>
                      <a:pt x="150" y="76"/>
                    </a:cubicBezTo>
                    <a:cubicBezTo>
                      <a:pt x="150" y="76"/>
                      <a:pt x="230" y="58"/>
                      <a:pt x="244" y="111"/>
                    </a:cubicBezTo>
                    <a:cubicBezTo>
                      <a:pt x="258" y="164"/>
                      <a:pt x="213" y="170"/>
                      <a:pt x="213" y="170"/>
                    </a:cubicBezTo>
                    <a:cubicBezTo>
                      <a:pt x="213" y="170"/>
                      <a:pt x="196" y="226"/>
                      <a:pt x="152" y="228"/>
                    </a:cubicBezTo>
                    <a:cubicBezTo>
                      <a:pt x="107" y="229"/>
                      <a:pt x="98" y="190"/>
                      <a:pt x="98" y="190"/>
                    </a:cubicBezTo>
                    <a:cubicBezTo>
                      <a:pt x="98" y="190"/>
                      <a:pt x="66" y="223"/>
                      <a:pt x="34" y="182"/>
                    </a:cubicBezTo>
                    <a:cubicBezTo>
                      <a:pt x="2" y="141"/>
                      <a:pt x="54" y="101"/>
                      <a:pt x="54" y="101"/>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0"/>
              <p:cNvSpPr>
                <a:spLocks/>
              </p:cNvSpPr>
              <p:nvPr/>
            </p:nvSpPr>
            <p:spPr bwMode="auto">
              <a:xfrm>
                <a:off x="8996235" y="5825220"/>
                <a:ext cx="215879" cy="200401"/>
              </a:xfrm>
              <a:custGeom>
                <a:avLst/>
                <a:gdLst>
                  <a:gd name="T0" fmla="*/ 30 w 112"/>
                  <a:gd name="T1" fmla="*/ 46 h 104"/>
                  <a:gd name="T2" fmla="*/ 72 w 112"/>
                  <a:gd name="T3" fmla="*/ 38 h 104"/>
                  <a:gd name="T4" fmla="*/ 90 w 112"/>
                  <a:gd name="T5" fmla="*/ 63 h 104"/>
                  <a:gd name="T6" fmla="*/ 58 w 112"/>
                  <a:gd name="T7" fmla="*/ 103 h 104"/>
                  <a:gd name="T8" fmla="*/ 26 w 112"/>
                  <a:gd name="T9" fmla="*/ 71 h 104"/>
                  <a:gd name="T10" fmla="*/ 30 w 112"/>
                  <a:gd name="T11" fmla="*/ 46 h 104"/>
                </a:gdLst>
                <a:ahLst/>
                <a:cxnLst>
                  <a:cxn ang="0">
                    <a:pos x="T0" y="T1"/>
                  </a:cxn>
                  <a:cxn ang="0">
                    <a:pos x="T2" y="T3"/>
                  </a:cxn>
                  <a:cxn ang="0">
                    <a:pos x="T4" y="T5"/>
                  </a:cxn>
                  <a:cxn ang="0">
                    <a:pos x="T6" y="T7"/>
                  </a:cxn>
                  <a:cxn ang="0">
                    <a:pos x="T8" y="T9"/>
                  </a:cxn>
                  <a:cxn ang="0">
                    <a:pos x="T10" y="T11"/>
                  </a:cxn>
                </a:cxnLst>
                <a:rect l="0" t="0" r="r" b="b"/>
                <a:pathLst>
                  <a:path w="112" h="104">
                    <a:moveTo>
                      <a:pt x="30" y="46"/>
                    </a:moveTo>
                    <a:cubicBezTo>
                      <a:pt x="30" y="46"/>
                      <a:pt x="46" y="0"/>
                      <a:pt x="72" y="38"/>
                    </a:cubicBezTo>
                    <a:cubicBezTo>
                      <a:pt x="95" y="21"/>
                      <a:pt x="112" y="52"/>
                      <a:pt x="90" y="63"/>
                    </a:cubicBezTo>
                    <a:cubicBezTo>
                      <a:pt x="90" y="63"/>
                      <a:pt x="106" y="104"/>
                      <a:pt x="58" y="103"/>
                    </a:cubicBezTo>
                    <a:cubicBezTo>
                      <a:pt x="22" y="102"/>
                      <a:pt x="26" y="71"/>
                      <a:pt x="26" y="71"/>
                    </a:cubicBezTo>
                    <a:cubicBezTo>
                      <a:pt x="26" y="71"/>
                      <a:pt x="0" y="47"/>
                      <a:pt x="30" y="46"/>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51"/>
              <p:cNvSpPr>
                <a:spLocks/>
              </p:cNvSpPr>
              <p:nvPr/>
            </p:nvSpPr>
            <p:spPr bwMode="auto">
              <a:xfrm>
                <a:off x="7663487" y="5195504"/>
                <a:ext cx="704663" cy="693257"/>
              </a:xfrm>
              <a:custGeom>
                <a:avLst/>
                <a:gdLst>
                  <a:gd name="T0" fmla="*/ 91 w 366"/>
                  <a:gd name="T1" fmla="*/ 7 h 360"/>
                  <a:gd name="T2" fmla="*/ 0 w 366"/>
                  <a:gd name="T3" fmla="*/ 84 h 360"/>
                  <a:gd name="T4" fmla="*/ 75 w 366"/>
                  <a:gd name="T5" fmla="*/ 86 h 360"/>
                  <a:gd name="T6" fmla="*/ 52 w 366"/>
                  <a:gd name="T7" fmla="*/ 214 h 360"/>
                  <a:gd name="T8" fmla="*/ 124 w 366"/>
                  <a:gd name="T9" fmla="*/ 173 h 360"/>
                  <a:gd name="T10" fmla="*/ 181 w 366"/>
                  <a:gd name="T11" fmla="*/ 360 h 360"/>
                  <a:gd name="T12" fmla="*/ 263 w 366"/>
                  <a:gd name="T13" fmla="*/ 170 h 360"/>
                  <a:gd name="T14" fmla="*/ 349 w 366"/>
                  <a:gd name="T15" fmla="*/ 227 h 360"/>
                  <a:gd name="T16" fmla="*/ 299 w 366"/>
                  <a:gd name="T17" fmla="*/ 74 h 360"/>
                  <a:gd name="T18" fmla="*/ 366 w 366"/>
                  <a:gd name="T19" fmla="*/ 89 h 360"/>
                  <a:gd name="T20" fmla="*/ 279 w 366"/>
                  <a:gd name="T21" fmla="*/ 4 h 360"/>
                  <a:gd name="T22" fmla="*/ 91 w 366"/>
                  <a:gd name="T23" fmla="*/ 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6" h="360">
                    <a:moveTo>
                      <a:pt x="91" y="7"/>
                    </a:moveTo>
                    <a:cubicBezTo>
                      <a:pt x="91" y="7"/>
                      <a:pt x="36" y="55"/>
                      <a:pt x="0" y="84"/>
                    </a:cubicBezTo>
                    <a:cubicBezTo>
                      <a:pt x="0" y="84"/>
                      <a:pt x="56" y="87"/>
                      <a:pt x="75" y="86"/>
                    </a:cubicBezTo>
                    <a:cubicBezTo>
                      <a:pt x="75" y="86"/>
                      <a:pt x="54" y="194"/>
                      <a:pt x="52" y="214"/>
                    </a:cubicBezTo>
                    <a:cubicBezTo>
                      <a:pt x="52" y="214"/>
                      <a:pt x="113" y="184"/>
                      <a:pt x="124" y="173"/>
                    </a:cubicBezTo>
                    <a:cubicBezTo>
                      <a:pt x="124" y="173"/>
                      <a:pt x="171" y="330"/>
                      <a:pt x="181" y="360"/>
                    </a:cubicBezTo>
                    <a:cubicBezTo>
                      <a:pt x="181" y="360"/>
                      <a:pt x="260" y="184"/>
                      <a:pt x="263" y="170"/>
                    </a:cubicBezTo>
                    <a:cubicBezTo>
                      <a:pt x="263" y="170"/>
                      <a:pt x="336" y="223"/>
                      <a:pt x="349" y="227"/>
                    </a:cubicBezTo>
                    <a:cubicBezTo>
                      <a:pt x="349" y="227"/>
                      <a:pt x="308" y="82"/>
                      <a:pt x="299" y="74"/>
                    </a:cubicBezTo>
                    <a:cubicBezTo>
                      <a:pt x="299" y="74"/>
                      <a:pt x="357" y="89"/>
                      <a:pt x="366" y="89"/>
                    </a:cubicBezTo>
                    <a:cubicBezTo>
                      <a:pt x="366" y="89"/>
                      <a:pt x="287" y="7"/>
                      <a:pt x="279" y="4"/>
                    </a:cubicBezTo>
                    <a:cubicBezTo>
                      <a:pt x="271" y="0"/>
                      <a:pt x="91" y="7"/>
                      <a:pt x="91" y="7"/>
                    </a:cubicBezTo>
                  </a:path>
                </a:pathLst>
              </a:custGeom>
              <a:solidFill>
                <a:srgbClr val="FF6400"/>
              </a:solidFill>
              <a:ln>
                <a:noFill/>
              </a:ln>
              <a:extLst/>
            </p:spPr>
            <p:txBody>
              <a:bodyPr anchor="ctr"/>
              <a:lstStyle/>
              <a:p>
                <a:pPr algn="ctr"/>
                <a:endParaRPr/>
              </a:p>
            </p:txBody>
          </p:sp>
          <p:sp>
            <p:nvSpPr>
              <p:cNvPr id="77" name="Freeform: Shape 52"/>
              <p:cNvSpPr>
                <a:spLocks/>
              </p:cNvSpPr>
              <p:nvPr/>
            </p:nvSpPr>
            <p:spPr bwMode="auto">
              <a:xfrm>
                <a:off x="7863887" y="5245198"/>
                <a:ext cx="329114" cy="277792"/>
              </a:xfrm>
              <a:custGeom>
                <a:avLst/>
                <a:gdLst>
                  <a:gd name="T0" fmla="*/ 59 w 404"/>
                  <a:gd name="T1" fmla="*/ 14 h 341"/>
                  <a:gd name="T2" fmla="*/ 0 w 404"/>
                  <a:gd name="T3" fmla="*/ 130 h 341"/>
                  <a:gd name="T4" fmla="*/ 128 w 404"/>
                  <a:gd name="T5" fmla="*/ 109 h 341"/>
                  <a:gd name="T6" fmla="*/ 215 w 404"/>
                  <a:gd name="T7" fmla="*/ 341 h 341"/>
                  <a:gd name="T8" fmla="*/ 293 w 404"/>
                  <a:gd name="T9" fmla="*/ 118 h 341"/>
                  <a:gd name="T10" fmla="*/ 404 w 404"/>
                  <a:gd name="T11" fmla="*/ 128 h 341"/>
                  <a:gd name="T12" fmla="*/ 307 w 404"/>
                  <a:gd name="T13" fmla="*/ 0 h 341"/>
                  <a:gd name="T14" fmla="*/ 59 w 404"/>
                  <a:gd name="T15" fmla="*/ 14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341">
                    <a:moveTo>
                      <a:pt x="59" y="14"/>
                    </a:moveTo>
                    <a:lnTo>
                      <a:pt x="0" y="130"/>
                    </a:lnTo>
                    <a:lnTo>
                      <a:pt x="128" y="109"/>
                    </a:lnTo>
                    <a:lnTo>
                      <a:pt x="215" y="341"/>
                    </a:lnTo>
                    <a:lnTo>
                      <a:pt x="293" y="118"/>
                    </a:lnTo>
                    <a:lnTo>
                      <a:pt x="404" y="128"/>
                    </a:lnTo>
                    <a:lnTo>
                      <a:pt x="307" y="0"/>
                    </a:lnTo>
                    <a:lnTo>
                      <a:pt x="59" y="14"/>
                    </a:lnTo>
                    <a:close/>
                  </a:path>
                </a:pathLst>
              </a:custGeom>
              <a:solidFill>
                <a:srgbClr val="FFC000"/>
              </a:solidFill>
              <a:ln>
                <a:noFill/>
              </a:ln>
              <a:extLst/>
            </p:spPr>
            <p:txBody>
              <a:bodyPr anchor="ctr"/>
              <a:lstStyle/>
              <a:p>
                <a:pPr algn="ctr"/>
                <a:endParaRPr/>
              </a:p>
            </p:txBody>
          </p:sp>
          <p:sp>
            <p:nvSpPr>
              <p:cNvPr id="78" name="Freeform: Shape 53"/>
              <p:cNvSpPr>
                <a:spLocks/>
              </p:cNvSpPr>
              <p:nvPr/>
            </p:nvSpPr>
            <p:spPr bwMode="auto">
              <a:xfrm>
                <a:off x="8386071" y="5404867"/>
                <a:ext cx="69244" cy="67616"/>
              </a:xfrm>
              <a:custGeom>
                <a:avLst/>
                <a:gdLst>
                  <a:gd name="T0" fmla="*/ 0 w 36"/>
                  <a:gd name="T1" fmla="*/ 0 h 35"/>
                  <a:gd name="T2" fmla="*/ 30 w 36"/>
                  <a:gd name="T3" fmla="*/ 13 h 35"/>
                  <a:gd name="T4" fmla="*/ 36 w 36"/>
                  <a:gd name="T5" fmla="*/ 35 h 35"/>
                  <a:gd name="T6" fmla="*/ 0 w 36"/>
                  <a:gd name="T7" fmla="*/ 0 h 35"/>
                </a:gdLst>
                <a:ahLst/>
                <a:cxnLst>
                  <a:cxn ang="0">
                    <a:pos x="T0" y="T1"/>
                  </a:cxn>
                  <a:cxn ang="0">
                    <a:pos x="T2" y="T3"/>
                  </a:cxn>
                  <a:cxn ang="0">
                    <a:pos x="T4" y="T5"/>
                  </a:cxn>
                  <a:cxn ang="0">
                    <a:pos x="T6" y="T7"/>
                  </a:cxn>
                </a:cxnLst>
                <a:rect l="0" t="0" r="r" b="b"/>
                <a:pathLst>
                  <a:path w="36" h="35">
                    <a:moveTo>
                      <a:pt x="0" y="0"/>
                    </a:moveTo>
                    <a:cubicBezTo>
                      <a:pt x="0" y="0"/>
                      <a:pt x="25" y="5"/>
                      <a:pt x="30" y="13"/>
                    </a:cubicBezTo>
                    <a:cubicBezTo>
                      <a:pt x="35" y="21"/>
                      <a:pt x="36" y="35"/>
                      <a:pt x="36" y="35"/>
                    </a:cubicBezTo>
                    <a:cubicBezTo>
                      <a:pt x="36" y="35"/>
                      <a:pt x="2" y="16"/>
                      <a:pt x="0" y="0"/>
                    </a:cubicBezTo>
                  </a:path>
                </a:pathLst>
              </a:custGeom>
              <a:solidFill>
                <a:srgbClr val="FF6400"/>
              </a:solidFill>
              <a:ln>
                <a:noFill/>
              </a:ln>
              <a:extLst/>
            </p:spPr>
            <p:txBody>
              <a:bodyPr anchor="ctr"/>
              <a:lstStyle/>
              <a:p>
                <a:pPr algn="ctr"/>
                <a:endParaRPr/>
              </a:p>
            </p:txBody>
          </p:sp>
          <p:sp>
            <p:nvSpPr>
              <p:cNvPr id="79" name="Freeform: Shape 54"/>
              <p:cNvSpPr>
                <a:spLocks/>
              </p:cNvSpPr>
              <p:nvPr/>
            </p:nvSpPr>
            <p:spPr bwMode="auto">
              <a:xfrm>
                <a:off x="8435763" y="5513214"/>
                <a:ext cx="71689" cy="82278"/>
              </a:xfrm>
              <a:custGeom>
                <a:avLst/>
                <a:gdLst>
                  <a:gd name="T0" fmla="*/ 0 w 37"/>
                  <a:gd name="T1" fmla="*/ 0 h 43"/>
                  <a:gd name="T2" fmla="*/ 31 w 37"/>
                  <a:gd name="T3" fmla="*/ 21 h 43"/>
                  <a:gd name="T4" fmla="*/ 37 w 37"/>
                  <a:gd name="T5" fmla="*/ 43 h 43"/>
                  <a:gd name="T6" fmla="*/ 8 w 37"/>
                  <a:gd name="T7" fmla="*/ 30 h 43"/>
                  <a:gd name="T8" fmla="*/ 0 w 37"/>
                  <a:gd name="T9" fmla="*/ 0 h 43"/>
                </a:gdLst>
                <a:ahLst/>
                <a:cxnLst>
                  <a:cxn ang="0">
                    <a:pos x="T0" y="T1"/>
                  </a:cxn>
                  <a:cxn ang="0">
                    <a:pos x="T2" y="T3"/>
                  </a:cxn>
                  <a:cxn ang="0">
                    <a:pos x="T4" y="T5"/>
                  </a:cxn>
                  <a:cxn ang="0">
                    <a:pos x="T6" y="T7"/>
                  </a:cxn>
                  <a:cxn ang="0">
                    <a:pos x="T8" y="T9"/>
                  </a:cxn>
                </a:cxnLst>
                <a:rect l="0" t="0" r="r" b="b"/>
                <a:pathLst>
                  <a:path w="37" h="43">
                    <a:moveTo>
                      <a:pt x="0" y="0"/>
                    </a:moveTo>
                    <a:cubicBezTo>
                      <a:pt x="0" y="0"/>
                      <a:pt x="26" y="15"/>
                      <a:pt x="31" y="21"/>
                    </a:cubicBezTo>
                    <a:cubicBezTo>
                      <a:pt x="35" y="27"/>
                      <a:pt x="37" y="43"/>
                      <a:pt x="37" y="43"/>
                    </a:cubicBezTo>
                    <a:cubicBezTo>
                      <a:pt x="37" y="43"/>
                      <a:pt x="11" y="39"/>
                      <a:pt x="8" y="30"/>
                    </a:cubicBezTo>
                    <a:cubicBezTo>
                      <a:pt x="5" y="20"/>
                      <a:pt x="0" y="0"/>
                      <a:pt x="0" y="0"/>
                    </a:cubicBezTo>
                  </a:path>
                </a:pathLst>
              </a:custGeom>
              <a:solidFill>
                <a:srgbClr val="FF6400"/>
              </a:solidFill>
              <a:ln>
                <a:noFill/>
              </a:ln>
              <a:extLst/>
            </p:spPr>
            <p:txBody>
              <a:bodyPr anchor="ctr"/>
              <a:lstStyle/>
              <a:p>
                <a:pPr algn="ctr"/>
                <a:endParaRPr/>
              </a:p>
            </p:txBody>
          </p:sp>
          <p:sp>
            <p:nvSpPr>
              <p:cNvPr id="80" name="Freeform: Shape 55"/>
              <p:cNvSpPr>
                <a:spLocks/>
              </p:cNvSpPr>
              <p:nvPr/>
            </p:nvSpPr>
            <p:spPr bwMode="auto">
              <a:xfrm>
                <a:off x="7577134" y="5426047"/>
                <a:ext cx="79020" cy="73317"/>
              </a:xfrm>
              <a:custGeom>
                <a:avLst/>
                <a:gdLst>
                  <a:gd name="T0" fmla="*/ 41 w 41"/>
                  <a:gd name="T1" fmla="*/ 0 h 38"/>
                  <a:gd name="T2" fmla="*/ 16 w 41"/>
                  <a:gd name="T3" fmla="*/ 4 h 38"/>
                  <a:gd name="T4" fmla="*/ 0 w 41"/>
                  <a:gd name="T5" fmla="*/ 38 h 38"/>
                  <a:gd name="T6" fmla="*/ 38 w 41"/>
                  <a:gd name="T7" fmla="*/ 24 h 38"/>
                  <a:gd name="T8" fmla="*/ 41 w 41"/>
                  <a:gd name="T9" fmla="*/ 0 h 38"/>
                </a:gdLst>
                <a:ahLst/>
                <a:cxnLst>
                  <a:cxn ang="0">
                    <a:pos x="T0" y="T1"/>
                  </a:cxn>
                  <a:cxn ang="0">
                    <a:pos x="T2" y="T3"/>
                  </a:cxn>
                  <a:cxn ang="0">
                    <a:pos x="T4" y="T5"/>
                  </a:cxn>
                  <a:cxn ang="0">
                    <a:pos x="T6" y="T7"/>
                  </a:cxn>
                  <a:cxn ang="0">
                    <a:pos x="T8" y="T9"/>
                  </a:cxn>
                </a:cxnLst>
                <a:rect l="0" t="0" r="r" b="b"/>
                <a:pathLst>
                  <a:path w="41" h="38">
                    <a:moveTo>
                      <a:pt x="41" y="0"/>
                    </a:moveTo>
                    <a:cubicBezTo>
                      <a:pt x="41" y="0"/>
                      <a:pt x="26" y="0"/>
                      <a:pt x="16" y="4"/>
                    </a:cubicBezTo>
                    <a:cubicBezTo>
                      <a:pt x="6" y="9"/>
                      <a:pt x="0" y="38"/>
                      <a:pt x="0" y="38"/>
                    </a:cubicBezTo>
                    <a:cubicBezTo>
                      <a:pt x="0" y="38"/>
                      <a:pt x="35" y="26"/>
                      <a:pt x="38" y="24"/>
                    </a:cubicBezTo>
                    <a:cubicBezTo>
                      <a:pt x="40" y="22"/>
                      <a:pt x="41" y="0"/>
                      <a:pt x="41" y="0"/>
                    </a:cubicBezTo>
                  </a:path>
                </a:pathLst>
              </a:custGeom>
              <a:solidFill>
                <a:srgbClr val="FF6400"/>
              </a:solidFill>
              <a:ln>
                <a:noFill/>
              </a:ln>
              <a:extLst/>
            </p:spPr>
            <p:txBody>
              <a:bodyPr anchor="ctr"/>
              <a:lstStyle/>
              <a:p>
                <a:pPr algn="ctr"/>
                <a:endParaRPr/>
              </a:p>
            </p:txBody>
          </p:sp>
          <p:sp>
            <p:nvSpPr>
              <p:cNvPr id="81" name="Freeform: Shape 56"/>
              <p:cNvSpPr>
                <a:spLocks/>
              </p:cNvSpPr>
              <p:nvPr/>
            </p:nvSpPr>
            <p:spPr bwMode="auto">
              <a:xfrm>
                <a:off x="7166556" y="3146689"/>
                <a:ext cx="1552701" cy="1769395"/>
              </a:xfrm>
              <a:custGeom>
                <a:avLst/>
                <a:gdLst>
                  <a:gd name="T0" fmla="*/ 361 w 806"/>
                  <a:gd name="T1" fmla="*/ 3 h 919"/>
                  <a:gd name="T2" fmla="*/ 4 w 806"/>
                  <a:gd name="T3" fmla="*/ 383 h 919"/>
                  <a:gd name="T4" fmla="*/ 266 w 806"/>
                  <a:gd name="T5" fmla="*/ 902 h 919"/>
                  <a:gd name="T6" fmla="*/ 555 w 806"/>
                  <a:gd name="T7" fmla="*/ 896 h 919"/>
                  <a:gd name="T8" fmla="*/ 629 w 806"/>
                  <a:gd name="T9" fmla="*/ 759 h 919"/>
                  <a:gd name="T10" fmla="*/ 791 w 806"/>
                  <a:gd name="T11" fmla="*/ 337 h 919"/>
                  <a:gd name="T12" fmla="*/ 361 w 806"/>
                  <a:gd name="T13" fmla="*/ 3 h 919"/>
                </a:gdLst>
                <a:ahLst/>
                <a:cxnLst>
                  <a:cxn ang="0">
                    <a:pos x="T0" y="T1"/>
                  </a:cxn>
                  <a:cxn ang="0">
                    <a:pos x="T2" y="T3"/>
                  </a:cxn>
                  <a:cxn ang="0">
                    <a:pos x="T4" y="T5"/>
                  </a:cxn>
                  <a:cxn ang="0">
                    <a:pos x="T6" y="T7"/>
                  </a:cxn>
                  <a:cxn ang="0">
                    <a:pos x="T8" y="T9"/>
                  </a:cxn>
                  <a:cxn ang="0">
                    <a:pos x="T10" y="T11"/>
                  </a:cxn>
                  <a:cxn ang="0">
                    <a:pos x="T12" y="T13"/>
                  </a:cxn>
                </a:cxnLst>
                <a:rect l="0" t="0" r="r" b="b"/>
                <a:pathLst>
                  <a:path w="806" h="919">
                    <a:moveTo>
                      <a:pt x="361" y="3"/>
                    </a:moveTo>
                    <a:cubicBezTo>
                      <a:pt x="250" y="5"/>
                      <a:pt x="0" y="100"/>
                      <a:pt x="4" y="383"/>
                    </a:cubicBezTo>
                    <a:cubicBezTo>
                      <a:pt x="9" y="667"/>
                      <a:pt x="225" y="782"/>
                      <a:pt x="266" y="902"/>
                    </a:cubicBezTo>
                    <a:cubicBezTo>
                      <a:pt x="266" y="902"/>
                      <a:pt x="487" y="919"/>
                      <a:pt x="555" y="896"/>
                    </a:cubicBezTo>
                    <a:cubicBezTo>
                      <a:pt x="555" y="896"/>
                      <a:pt x="578" y="827"/>
                      <a:pt x="629" y="759"/>
                    </a:cubicBezTo>
                    <a:cubicBezTo>
                      <a:pt x="681" y="691"/>
                      <a:pt x="806" y="556"/>
                      <a:pt x="791" y="337"/>
                    </a:cubicBezTo>
                    <a:cubicBezTo>
                      <a:pt x="780" y="164"/>
                      <a:pt x="599" y="0"/>
                      <a:pt x="361" y="3"/>
                    </a:cubicBezTo>
                  </a:path>
                </a:pathLst>
              </a:custGeom>
              <a:solidFill>
                <a:schemeClr val="tx2">
                  <a:lumMod val="40000"/>
                  <a:lumOff val="60000"/>
                </a:schemeClr>
              </a:solidFill>
              <a:ln>
                <a:noFill/>
              </a:ln>
              <a:extLst/>
            </p:spPr>
            <p:txBody>
              <a:bodyPr anchor="ctr"/>
              <a:lstStyle/>
              <a:p>
                <a:pPr algn="ctr"/>
                <a:endParaRPr/>
              </a:p>
            </p:txBody>
          </p:sp>
          <p:sp>
            <p:nvSpPr>
              <p:cNvPr id="82" name="Freeform: Shape 57"/>
              <p:cNvSpPr>
                <a:spLocks/>
              </p:cNvSpPr>
              <p:nvPr/>
            </p:nvSpPr>
            <p:spPr bwMode="auto">
              <a:xfrm>
                <a:off x="7230098" y="3192308"/>
                <a:ext cx="1421544" cy="1648829"/>
              </a:xfrm>
              <a:custGeom>
                <a:avLst/>
                <a:gdLst>
                  <a:gd name="T0" fmla="*/ 320 w 738"/>
                  <a:gd name="T1" fmla="*/ 3 h 856"/>
                  <a:gd name="T2" fmla="*/ 4 w 738"/>
                  <a:gd name="T3" fmla="*/ 366 h 856"/>
                  <a:gd name="T4" fmla="*/ 243 w 738"/>
                  <a:gd name="T5" fmla="*/ 841 h 856"/>
                  <a:gd name="T6" fmla="*/ 508 w 738"/>
                  <a:gd name="T7" fmla="*/ 835 h 856"/>
                  <a:gd name="T8" fmla="*/ 576 w 738"/>
                  <a:gd name="T9" fmla="*/ 710 h 856"/>
                  <a:gd name="T10" fmla="*/ 724 w 738"/>
                  <a:gd name="T11" fmla="*/ 324 h 856"/>
                  <a:gd name="T12" fmla="*/ 320 w 738"/>
                  <a:gd name="T13" fmla="*/ 3 h 856"/>
                </a:gdLst>
                <a:ahLst/>
                <a:cxnLst>
                  <a:cxn ang="0">
                    <a:pos x="T0" y="T1"/>
                  </a:cxn>
                  <a:cxn ang="0">
                    <a:pos x="T2" y="T3"/>
                  </a:cxn>
                  <a:cxn ang="0">
                    <a:pos x="T4" y="T5"/>
                  </a:cxn>
                  <a:cxn ang="0">
                    <a:pos x="T6" y="T7"/>
                  </a:cxn>
                  <a:cxn ang="0">
                    <a:pos x="T8" y="T9"/>
                  </a:cxn>
                  <a:cxn ang="0">
                    <a:pos x="T10" y="T11"/>
                  </a:cxn>
                  <a:cxn ang="0">
                    <a:pos x="T12" y="T13"/>
                  </a:cxn>
                </a:cxnLst>
                <a:rect l="0" t="0" r="r" b="b"/>
                <a:pathLst>
                  <a:path w="738" h="856">
                    <a:moveTo>
                      <a:pt x="320" y="3"/>
                    </a:moveTo>
                    <a:cubicBezTo>
                      <a:pt x="219" y="4"/>
                      <a:pt x="0" y="107"/>
                      <a:pt x="4" y="366"/>
                    </a:cubicBezTo>
                    <a:cubicBezTo>
                      <a:pt x="8" y="625"/>
                      <a:pt x="206" y="730"/>
                      <a:pt x="243" y="841"/>
                    </a:cubicBezTo>
                    <a:cubicBezTo>
                      <a:pt x="243" y="841"/>
                      <a:pt x="446" y="856"/>
                      <a:pt x="508" y="835"/>
                    </a:cubicBezTo>
                    <a:cubicBezTo>
                      <a:pt x="508" y="835"/>
                      <a:pt x="529" y="772"/>
                      <a:pt x="576" y="710"/>
                    </a:cubicBezTo>
                    <a:cubicBezTo>
                      <a:pt x="623" y="647"/>
                      <a:pt x="738" y="524"/>
                      <a:pt x="724" y="324"/>
                    </a:cubicBezTo>
                    <a:cubicBezTo>
                      <a:pt x="714" y="165"/>
                      <a:pt x="538" y="0"/>
                      <a:pt x="320" y="3"/>
                    </a:cubicBezTo>
                  </a:path>
                </a:pathLst>
              </a:custGeom>
              <a:solidFill>
                <a:schemeClr val="tx2">
                  <a:lumMod val="20000"/>
                  <a:lumOff val="80000"/>
                </a:schemeClr>
              </a:solidFill>
              <a:ln>
                <a:noFill/>
              </a:ln>
              <a:extLst/>
            </p:spPr>
            <p:txBody>
              <a:bodyPr anchor="ctr"/>
              <a:lstStyle/>
              <a:p>
                <a:pPr algn="ctr"/>
                <a:endParaRPr/>
              </a:p>
            </p:txBody>
          </p:sp>
          <p:sp>
            <p:nvSpPr>
              <p:cNvPr id="83" name="Freeform: Shape 58"/>
              <p:cNvSpPr>
                <a:spLocks/>
              </p:cNvSpPr>
              <p:nvPr/>
            </p:nvSpPr>
            <p:spPr bwMode="auto">
              <a:xfrm>
                <a:off x="7299342" y="3271328"/>
                <a:ext cx="1284686" cy="641935"/>
              </a:xfrm>
              <a:custGeom>
                <a:avLst/>
                <a:gdLst>
                  <a:gd name="T0" fmla="*/ 306 w 667"/>
                  <a:gd name="T1" fmla="*/ 6 h 333"/>
                  <a:gd name="T2" fmla="*/ 4 w 667"/>
                  <a:gd name="T3" fmla="*/ 251 h 333"/>
                  <a:gd name="T4" fmla="*/ 271 w 667"/>
                  <a:gd name="T5" fmla="*/ 263 h 333"/>
                  <a:gd name="T6" fmla="*/ 569 w 667"/>
                  <a:gd name="T7" fmla="*/ 300 h 333"/>
                  <a:gd name="T8" fmla="*/ 306 w 667"/>
                  <a:gd name="T9" fmla="*/ 6 h 333"/>
                </a:gdLst>
                <a:ahLst/>
                <a:cxnLst>
                  <a:cxn ang="0">
                    <a:pos x="T0" y="T1"/>
                  </a:cxn>
                  <a:cxn ang="0">
                    <a:pos x="T2" y="T3"/>
                  </a:cxn>
                  <a:cxn ang="0">
                    <a:pos x="T4" y="T5"/>
                  </a:cxn>
                  <a:cxn ang="0">
                    <a:pos x="T6" y="T7"/>
                  </a:cxn>
                  <a:cxn ang="0">
                    <a:pos x="T8" y="T9"/>
                  </a:cxn>
                </a:cxnLst>
                <a:rect l="0" t="0" r="r" b="b"/>
                <a:pathLst>
                  <a:path w="667" h="333">
                    <a:moveTo>
                      <a:pt x="306" y="6"/>
                    </a:moveTo>
                    <a:cubicBezTo>
                      <a:pt x="153" y="0"/>
                      <a:pt x="0" y="170"/>
                      <a:pt x="4" y="251"/>
                    </a:cubicBezTo>
                    <a:cubicBezTo>
                      <a:pt x="9" y="333"/>
                      <a:pt x="216" y="304"/>
                      <a:pt x="271" y="263"/>
                    </a:cubicBezTo>
                    <a:cubicBezTo>
                      <a:pt x="325" y="222"/>
                      <a:pt x="472" y="306"/>
                      <a:pt x="569" y="300"/>
                    </a:cubicBezTo>
                    <a:cubicBezTo>
                      <a:pt x="667" y="293"/>
                      <a:pt x="609" y="19"/>
                      <a:pt x="306" y="6"/>
                    </a:cubicBezTo>
                  </a:path>
                </a:pathLst>
              </a:custGeom>
              <a:solidFill>
                <a:schemeClr val="bg1"/>
              </a:solidFill>
              <a:ln>
                <a:noFill/>
              </a:ln>
              <a:extLst/>
            </p:spPr>
            <p:txBody>
              <a:bodyPr anchor="ctr"/>
              <a:lstStyle/>
              <a:p>
                <a:pPr algn="ctr"/>
                <a:endParaRPr/>
              </a:p>
            </p:txBody>
          </p:sp>
          <p:sp>
            <p:nvSpPr>
              <p:cNvPr id="84" name="Freeform: Shape 59"/>
              <p:cNvSpPr>
                <a:spLocks/>
              </p:cNvSpPr>
              <p:nvPr/>
            </p:nvSpPr>
            <p:spPr bwMode="auto">
              <a:xfrm>
                <a:off x="7520924" y="4130772"/>
                <a:ext cx="803234" cy="760058"/>
              </a:xfrm>
              <a:custGeom>
                <a:avLst/>
                <a:gdLst>
                  <a:gd name="T0" fmla="*/ 370 w 417"/>
                  <a:gd name="T1" fmla="*/ 25 h 395"/>
                  <a:gd name="T2" fmla="*/ 271 w 417"/>
                  <a:gd name="T3" fmla="*/ 80 h 395"/>
                  <a:gd name="T4" fmla="*/ 225 w 417"/>
                  <a:gd name="T5" fmla="*/ 38 h 395"/>
                  <a:gd name="T6" fmla="*/ 161 w 417"/>
                  <a:gd name="T7" fmla="*/ 86 h 395"/>
                  <a:gd name="T8" fmla="*/ 59 w 417"/>
                  <a:gd name="T9" fmla="*/ 28 h 395"/>
                  <a:gd name="T10" fmla="*/ 10 w 417"/>
                  <a:gd name="T11" fmla="*/ 106 h 395"/>
                  <a:gd name="T12" fmla="*/ 76 w 417"/>
                  <a:gd name="T13" fmla="*/ 207 h 395"/>
                  <a:gd name="T14" fmla="*/ 128 w 417"/>
                  <a:gd name="T15" fmla="*/ 283 h 395"/>
                  <a:gd name="T16" fmla="*/ 150 w 417"/>
                  <a:gd name="T17" fmla="*/ 381 h 395"/>
                  <a:gd name="T18" fmla="*/ 160 w 417"/>
                  <a:gd name="T19" fmla="*/ 381 h 395"/>
                  <a:gd name="T20" fmla="*/ 122 w 417"/>
                  <a:gd name="T21" fmla="*/ 247 h 395"/>
                  <a:gd name="T22" fmla="*/ 46 w 417"/>
                  <a:gd name="T23" fmla="*/ 152 h 395"/>
                  <a:gd name="T24" fmla="*/ 30 w 417"/>
                  <a:gd name="T25" fmla="*/ 57 h 395"/>
                  <a:gd name="T26" fmla="*/ 107 w 417"/>
                  <a:gd name="T27" fmla="*/ 39 h 395"/>
                  <a:gd name="T28" fmla="*/ 156 w 417"/>
                  <a:gd name="T29" fmla="*/ 101 h 395"/>
                  <a:gd name="T30" fmla="*/ 166 w 417"/>
                  <a:gd name="T31" fmla="*/ 102 h 395"/>
                  <a:gd name="T32" fmla="*/ 213 w 417"/>
                  <a:gd name="T33" fmla="*/ 52 h 395"/>
                  <a:gd name="T34" fmla="*/ 262 w 417"/>
                  <a:gd name="T35" fmla="*/ 93 h 395"/>
                  <a:gd name="T36" fmla="*/ 272 w 417"/>
                  <a:gd name="T37" fmla="*/ 96 h 395"/>
                  <a:gd name="T38" fmla="*/ 390 w 417"/>
                  <a:gd name="T39" fmla="*/ 53 h 395"/>
                  <a:gd name="T40" fmla="*/ 354 w 417"/>
                  <a:gd name="T41" fmla="*/ 174 h 395"/>
                  <a:gd name="T42" fmla="*/ 281 w 417"/>
                  <a:gd name="T43" fmla="*/ 259 h 395"/>
                  <a:gd name="T44" fmla="*/ 266 w 417"/>
                  <a:gd name="T45" fmla="*/ 320 h 395"/>
                  <a:gd name="T46" fmla="*/ 272 w 417"/>
                  <a:gd name="T47" fmla="*/ 389 h 395"/>
                  <a:gd name="T48" fmla="*/ 282 w 417"/>
                  <a:gd name="T49" fmla="*/ 383 h 395"/>
                  <a:gd name="T50" fmla="*/ 283 w 417"/>
                  <a:gd name="T51" fmla="*/ 287 h 395"/>
                  <a:gd name="T52" fmla="*/ 319 w 417"/>
                  <a:gd name="T53" fmla="*/ 226 h 395"/>
                  <a:gd name="T54" fmla="*/ 402 w 417"/>
                  <a:gd name="T55" fmla="*/ 121 h 395"/>
                  <a:gd name="T56" fmla="*/ 370 w 417"/>
                  <a:gd name="T57" fmla="*/ 2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7" h="395">
                    <a:moveTo>
                      <a:pt x="370" y="25"/>
                    </a:moveTo>
                    <a:cubicBezTo>
                      <a:pt x="331" y="11"/>
                      <a:pt x="295" y="52"/>
                      <a:pt x="271" y="80"/>
                    </a:cubicBezTo>
                    <a:cubicBezTo>
                      <a:pt x="265" y="57"/>
                      <a:pt x="252" y="37"/>
                      <a:pt x="225" y="38"/>
                    </a:cubicBezTo>
                    <a:cubicBezTo>
                      <a:pt x="197" y="39"/>
                      <a:pt x="174" y="62"/>
                      <a:pt x="161" y="86"/>
                    </a:cubicBezTo>
                    <a:cubicBezTo>
                      <a:pt x="140" y="45"/>
                      <a:pt x="110" y="14"/>
                      <a:pt x="59" y="28"/>
                    </a:cubicBezTo>
                    <a:cubicBezTo>
                      <a:pt x="21" y="39"/>
                      <a:pt x="0" y="67"/>
                      <a:pt x="10" y="106"/>
                    </a:cubicBezTo>
                    <a:cubicBezTo>
                      <a:pt x="20" y="144"/>
                      <a:pt x="50" y="178"/>
                      <a:pt x="76" y="207"/>
                    </a:cubicBezTo>
                    <a:cubicBezTo>
                      <a:pt x="97" y="230"/>
                      <a:pt x="115" y="254"/>
                      <a:pt x="128" y="283"/>
                    </a:cubicBezTo>
                    <a:cubicBezTo>
                      <a:pt x="141" y="314"/>
                      <a:pt x="147" y="348"/>
                      <a:pt x="150" y="381"/>
                    </a:cubicBezTo>
                    <a:cubicBezTo>
                      <a:pt x="151" y="387"/>
                      <a:pt x="160" y="387"/>
                      <a:pt x="160" y="381"/>
                    </a:cubicBezTo>
                    <a:cubicBezTo>
                      <a:pt x="157" y="333"/>
                      <a:pt x="146" y="288"/>
                      <a:pt x="122" y="247"/>
                    </a:cubicBezTo>
                    <a:cubicBezTo>
                      <a:pt x="101" y="212"/>
                      <a:pt x="69" y="185"/>
                      <a:pt x="46" y="152"/>
                    </a:cubicBezTo>
                    <a:cubicBezTo>
                      <a:pt x="28" y="126"/>
                      <a:pt x="4" y="85"/>
                      <a:pt x="30" y="57"/>
                    </a:cubicBezTo>
                    <a:cubicBezTo>
                      <a:pt x="47" y="37"/>
                      <a:pt x="83" y="29"/>
                      <a:pt x="107" y="39"/>
                    </a:cubicBezTo>
                    <a:cubicBezTo>
                      <a:pt x="132" y="49"/>
                      <a:pt x="146" y="78"/>
                      <a:pt x="156" y="101"/>
                    </a:cubicBezTo>
                    <a:cubicBezTo>
                      <a:pt x="158" y="104"/>
                      <a:pt x="164" y="107"/>
                      <a:pt x="166" y="102"/>
                    </a:cubicBezTo>
                    <a:cubicBezTo>
                      <a:pt x="175" y="80"/>
                      <a:pt x="191" y="60"/>
                      <a:pt x="213" y="52"/>
                    </a:cubicBezTo>
                    <a:cubicBezTo>
                      <a:pt x="243" y="40"/>
                      <a:pt x="259" y="67"/>
                      <a:pt x="262" y="93"/>
                    </a:cubicBezTo>
                    <a:cubicBezTo>
                      <a:pt x="263" y="97"/>
                      <a:pt x="268" y="100"/>
                      <a:pt x="272" y="96"/>
                    </a:cubicBezTo>
                    <a:cubicBezTo>
                      <a:pt x="297" y="67"/>
                      <a:pt x="352" y="0"/>
                      <a:pt x="390" y="53"/>
                    </a:cubicBezTo>
                    <a:cubicBezTo>
                      <a:pt x="417" y="93"/>
                      <a:pt x="379" y="146"/>
                      <a:pt x="354" y="174"/>
                    </a:cubicBezTo>
                    <a:cubicBezTo>
                      <a:pt x="329" y="202"/>
                      <a:pt x="299" y="225"/>
                      <a:pt x="281" y="259"/>
                    </a:cubicBezTo>
                    <a:cubicBezTo>
                      <a:pt x="271" y="278"/>
                      <a:pt x="268" y="299"/>
                      <a:pt x="266" y="320"/>
                    </a:cubicBezTo>
                    <a:cubicBezTo>
                      <a:pt x="264" y="344"/>
                      <a:pt x="260" y="367"/>
                      <a:pt x="272" y="389"/>
                    </a:cubicBezTo>
                    <a:cubicBezTo>
                      <a:pt x="276" y="395"/>
                      <a:pt x="285" y="389"/>
                      <a:pt x="282" y="383"/>
                    </a:cubicBezTo>
                    <a:cubicBezTo>
                      <a:pt x="268" y="356"/>
                      <a:pt x="276" y="315"/>
                      <a:pt x="283" y="287"/>
                    </a:cubicBezTo>
                    <a:cubicBezTo>
                      <a:pt x="289" y="263"/>
                      <a:pt x="303" y="243"/>
                      <a:pt x="319" y="226"/>
                    </a:cubicBezTo>
                    <a:cubicBezTo>
                      <a:pt x="349" y="193"/>
                      <a:pt x="387" y="164"/>
                      <a:pt x="402" y="121"/>
                    </a:cubicBezTo>
                    <a:cubicBezTo>
                      <a:pt x="414" y="85"/>
                      <a:pt x="411" y="40"/>
                      <a:pt x="370" y="25"/>
                    </a:cubicBezTo>
                  </a:path>
                </a:pathLst>
              </a:custGeom>
              <a:solidFill>
                <a:schemeClr val="tx2"/>
              </a:solidFill>
              <a:ln>
                <a:noFill/>
              </a:ln>
              <a:extLst/>
            </p:spPr>
            <p:txBody>
              <a:bodyPr anchor="ctr"/>
              <a:lstStyle/>
              <a:p>
                <a:pPr algn="ctr"/>
                <a:endParaRPr/>
              </a:p>
            </p:txBody>
          </p:sp>
          <p:sp>
            <p:nvSpPr>
              <p:cNvPr id="85" name="Freeform: Shape 60"/>
              <p:cNvSpPr>
                <a:spLocks/>
              </p:cNvSpPr>
              <p:nvPr/>
            </p:nvSpPr>
            <p:spPr bwMode="auto">
              <a:xfrm>
                <a:off x="7752282" y="5153143"/>
                <a:ext cx="491227" cy="151523"/>
              </a:xfrm>
              <a:custGeom>
                <a:avLst/>
                <a:gdLst>
                  <a:gd name="T0" fmla="*/ 0 w 255"/>
                  <a:gd name="T1" fmla="*/ 6 h 79"/>
                  <a:gd name="T2" fmla="*/ 133 w 255"/>
                  <a:gd name="T3" fmla="*/ 79 h 79"/>
                  <a:gd name="T4" fmla="*/ 255 w 255"/>
                  <a:gd name="T5" fmla="*/ 0 h 79"/>
                  <a:gd name="T6" fmla="*/ 0 w 255"/>
                  <a:gd name="T7" fmla="*/ 6 h 79"/>
                </a:gdLst>
                <a:ahLst/>
                <a:cxnLst>
                  <a:cxn ang="0">
                    <a:pos x="T0" y="T1"/>
                  </a:cxn>
                  <a:cxn ang="0">
                    <a:pos x="T2" y="T3"/>
                  </a:cxn>
                  <a:cxn ang="0">
                    <a:pos x="T4" y="T5"/>
                  </a:cxn>
                  <a:cxn ang="0">
                    <a:pos x="T6" y="T7"/>
                  </a:cxn>
                </a:cxnLst>
                <a:rect l="0" t="0" r="r" b="b"/>
                <a:pathLst>
                  <a:path w="255" h="79">
                    <a:moveTo>
                      <a:pt x="0" y="6"/>
                    </a:moveTo>
                    <a:cubicBezTo>
                      <a:pt x="0" y="6"/>
                      <a:pt x="24" y="79"/>
                      <a:pt x="133" y="79"/>
                    </a:cubicBezTo>
                    <a:cubicBezTo>
                      <a:pt x="242" y="79"/>
                      <a:pt x="255" y="0"/>
                      <a:pt x="255" y="0"/>
                    </a:cubicBezTo>
                    <a:lnTo>
                      <a:pt x="0" y="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61"/>
              <p:cNvSpPr>
                <a:spLocks/>
              </p:cNvSpPr>
              <p:nvPr/>
            </p:nvSpPr>
            <p:spPr bwMode="auto">
              <a:xfrm>
                <a:off x="7686296" y="5068420"/>
                <a:ext cx="606906" cy="134415"/>
              </a:xfrm>
              <a:custGeom>
                <a:avLst/>
                <a:gdLst>
                  <a:gd name="T0" fmla="*/ 39 w 315"/>
                  <a:gd name="T1" fmla="*/ 14 h 70"/>
                  <a:gd name="T2" fmla="*/ 10 w 315"/>
                  <a:gd name="T3" fmla="*/ 47 h 70"/>
                  <a:gd name="T4" fmla="*/ 165 w 315"/>
                  <a:gd name="T5" fmla="*/ 67 h 70"/>
                  <a:gd name="T6" fmla="*/ 309 w 315"/>
                  <a:gd name="T7" fmla="*/ 39 h 70"/>
                  <a:gd name="T8" fmla="*/ 193 w 315"/>
                  <a:gd name="T9" fmla="*/ 1 h 70"/>
                  <a:gd name="T10" fmla="*/ 39 w 315"/>
                  <a:gd name="T11" fmla="*/ 14 h 70"/>
                </a:gdLst>
                <a:ahLst/>
                <a:cxnLst>
                  <a:cxn ang="0">
                    <a:pos x="T0" y="T1"/>
                  </a:cxn>
                  <a:cxn ang="0">
                    <a:pos x="T2" y="T3"/>
                  </a:cxn>
                  <a:cxn ang="0">
                    <a:pos x="T4" y="T5"/>
                  </a:cxn>
                  <a:cxn ang="0">
                    <a:pos x="T6" y="T7"/>
                  </a:cxn>
                  <a:cxn ang="0">
                    <a:pos x="T8" y="T9"/>
                  </a:cxn>
                  <a:cxn ang="0">
                    <a:pos x="T10" y="T11"/>
                  </a:cxn>
                </a:cxnLst>
                <a:rect l="0" t="0" r="r" b="b"/>
                <a:pathLst>
                  <a:path w="315" h="70">
                    <a:moveTo>
                      <a:pt x="39" y="14"/>
                    </a:moveTo>
                    <a:cubicBezTo>
                      <a:pt x="39" y="14"/>
                      <a:pt x="0" y="31"/>
                      <a:pt x="10" y="47"/>
                    </a:cubicBezTo>
                    <a:cubicBezTo>
                      <a:pt x="21" y="64"/>
                      <a:pt x="93" y="70"/>
                      <a:pt x="165" y="67"/>
                    </a:cubicBezTo>
                    <a:cubicBezTo>
                      <a:pt x="236" y="64"/>
                      <a:pt x="303" y="61"/>
                      <a:pt x="309" y="39"/>
                    </a:cubicBezTo>
                    <a:cubicBezTo>
                      <a:pt x="315" y="17"/>
                      <a:pt x="230" y="2"/>
                      <a:pt x="193" y="1"/>
                    </a:cubicBezTo>
                    <a:cubicBezTo>
                      <a:pt x="155" y="0"/>
                      <a:pt x="39" y="14"/>
                      <a:pt x="39" y="14"/>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62"/>
              <p:cNvSpPr>
                <a:spLocks/>
              </p:cNvSpPr>
              <p:nvPr/>
            </p:nvSpPr>
            <p:spPr bwMode="auto">
              <a:xfrm>
                <a:off x="7663487" y="4996733"/>
                <a:ext cx="645195" cy="131157"/>
              </a:xfrm>
              <a:custGeom>
                <a:avLst/>
                <a:gdLst>
                  <a:gd name="T0" fmla="*/ 75 w 335"/>
                  <a:gd name="T1" fmla="*/ 10 h 68"/>
                  <a:gd name="T2" fmla="*/ 4 w 335"/>
                  <a:gd name="T3" fmla="*/ 41 h 68"/>
                  <a:gd name="T4" fmla="*/ 133 w 335"/>
                  <a:gd name="T5" fmla="*/ 57 h 68"/>
                  <a:gd name="T6" fmla="*/ 326 w 335"/>
                  <a:gd name="T7" fmla="*/ 35 h 68"/>
                  <a:gd name="T8" fmla="*/ 235 w 335"/>
                  <a:gd name="T9" fmla="*/ 1 h 68"/>
                  <a:gd name="T10" fmla="*/ 75 w 335"/>
                  <a:gd name="T11" fmla="*/ 10 h 68"/>
                </a:gdLst>
                <a:ahLst/>
                <a:cxnLst>
                  <a:cxn ang="0">
                    <a:pos x="T0" y="T1"/>
                  </a:cxn>
                  <a:cxn ang="0">
                    <a:pos x="T2" y="T3"/>
                  </a:cxn>
                  <a:cxn ang="0">
                    <a:pos x="T4" y="T5"/>
                  </a:cxn>
                  <a:cxn ang="0">
                    <a:pos x="T6" y="T7"/>
                  </a:cxn>
                  <a:cxn ang="0">
                    <a:pos x="T8" y="T9"/>
                  </a:cxn>
                  <a:cxn ang="0">
                    <a:pos x="T10" y="T11"/>
                  </a:cxn>
                </a:cxnLst>
                <a:rect l="0" t="0" r="r" b="b"/>
                <a:pathLst>
                  <a:path w="335" h="68">
                    <a:moveTo>
                      <a:pt x="75" y="10"/>
                    </a:moveTo>
                    <a:cubicBezTo>
                      <a:pt x="75" y="10"/>
                      <a:pt x="0" y="13"/>
                      <a:pt x="4" y="41"/>
                    </a:cubicBezTo>
                    <a:cubicBezTo>
                      <a:pt x="8" y="68"/>
                      <a:pt x="42" y="60"/>
                      <a:pt x="133" y="57"/>
                    </a:cubicBezTo>
                    <a:cubicBezTo>
                      <a:pt x="224" y="55"/>
                      <a:pt x="318" y="68"/>
                      <a:pt x="326" y="35"/>
                    </a:cubicBezTo>
                    <a:cubicBezTo>
                      <a:pt x="335" y="1"/>
                      <a:pt x="269" y="2"/>
                      <a:pt x="235" y="1"/>
                    </a:cubicBezTo>
                    <a:cubicBezTo>
                      <a:pt x="202" y="0"/>
                      <a:pt x="75" y="10"/>
                      <a:pt x="75" y="1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63"/>
              <p:cNvSpPr>
                <a:spLocks/>
              </p:cNvSpPr>
              <p:nvPr/>
            </p:nvSpPr>
            <p:spPr bwMode="auto">
              <a:xfrm>
                <a:off x="7657784" y="4931561"/>
                <a:ext cx="645195" cy="117308"/>
              </a:xfrm>
              <a:custGeom>
                <a:avLst/>
                <a:gdLst>
                  <a:gd name="T0" fmla="*/ 40 w 335"/>
                  <a:gd name="T1" fmla="*/ 8 h 61"/>
                  <a:gd name="T2" fmla="*/ 4 w 335"/>
                  <a:gd name="T3" fmla="*/ 42 h 61"/>
                  <a:gd name="T4" fmla="*/ 77 w 335"/>
                  <a:gd name="T5" fmla="*/ 51 h 61"/>
                  <a:gd name="T6" fmla="*/ 291 w 335"/>
                  <a:gd name="T7" fmla="*/ 49 h 61"/>
                  <a:gd name="T8" fmla="*/ 335 w 335"/>
                  <a:gd name="T9" fmla="*/ 27 h 61"/>
                  <a:gd name="T10" fmla="*/ 233 w 335"/>
                  <a:gd name="T11" fmla="*/ 4 h 61"/>
                  <a:gd name="T12" fmla="*/ 40 w 335"/>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335" h="61">
                    <a:moveTo>
                      <a:pt x="40" y="8"/>
                    </a:moveTo>
                    <a:cubicBezTo>
                      <a:pt x="17" y="13"/>
                      <a:pt x="0" y="23"/>
                      <a:pt x="4" y="42"/>
                    </a:cubicBezTo>
                    <a:cubicBezTo>
                      <a:pt x="8" y="61"/>
                      <a:pt x="29" y="53"/>
                      <a:pt x="77" y="51"/>
                    </a:cubicBezTo>
                    <a:cubicBezTo>
                      <a:pt x="125" y="50"/>
                      <a:pt x="260" y="51"/>
                      <a:pt x="291" y="49"/>
                    </a:cubicBezTo>
                    <a:cubicBezTo>
                      <a:pt x="321" y="47"/>
                      <a:pt x="334" y="40"/>
                      <a:pt x="335" y="27"/>
                    </a:cubicBezTo>
                    <a:cubicBezTo>
                      <a:pt x="335" y="14"/>
                      <a:pt x="305" y="0"/>
                      <a:pt x="233" y="4"/>
                    </a:cubicBezTo>
                    <a:cubicBezTo>
                      <a:pt x="161" y="8"/>
                      <a:pt x="40" y="8"/>
                      <a:pt x="40" y="8"/>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64"/>
              <p:cNvSpPr>
                <a:spLocks/>
              </p:cNvSpPr>
              <p:nvPr/>
            </p:nvSpPr>
            <p:spPr bwMode="auto">
              <a:xfrm>
                <a:off x="7652081" y="4831361"/>
                <a:ext cx="641122" cy="153966"/>
              </a:xfrm>
              <a:custGeom>
                <a:avLst/>
                <a:gdLst>
                  <a:gd name="T0" fmla="*/ 158 w 333"/>
                  <a:gd name="T1" fmla="*/ 20 h 80"/>
                  <a:gd name="T2" fmla="*/ 0 w 333"/>
                  <a:gd name="T3" fmla="*/ 47 h 80"/>
                  <a:gd name="T4" fmla="*/ 167 w 333"/>
                  <a:gd name="T5" fmla="*/ 68 h 80"/>
                  <a:gd name="T6" fmla="*/ 328 w 333"/>
                  <a:gd name="T7" fmla="*/ 33 h 80"/>
                  <a:gd name="T8" fmla="*/ 158 w 333"/>
                  <a:gd name="T9" fmla="*/ 20 h 80"/>
                </a:gdLst>
                <a:ahLst/>
                <a:cxnLst>
                  <a:cxn ang="0">
                    <a:pos x="T0" y="T1"/>
                  </a:cxn>
                  <a:cxn ang="0">
                    <a:pos x="T2" y="T3"/>
                  </a:cxn>
                  <a:cxn ang="0">
                    <a:pos x="T4" y="T5"/>
                  </a:cxn>
                  <a:cxn ang="0">
                    <a:pos x="T6" y="T7"/>
                  </a:cxn>
                  <a:cxn ang="0">
                    <a:pos x="T8" y="T9"/>
                  </a:cxn>
                </a:cxnLst>
                <a:rect l="0" t="0" r="r" b="b"/>
                <a:pathLst>
                  <a:path w="333" h="80">
                    <a:moveTo>
                      <a:pt x="158" y="20"/>
                    </a:moveTo>
                    <a:cubicBezTo>
                      <a:pt x="83" y="18"/>
                      <a:pt x="0" y="13"/>
                      <a:pt x="0" y="47"/>
                    </a:cubicBezTo>
                    <a:cubicBezTo>
                      <a:pt x="0" y="80"/>
                      <a:pt x="104" y="68"/>
                      <a:pt x="167" y="68"/>
                    </a:cubicBezTo>
                    <a:cubicBezTo>
                      <a:pt x="230" y="69"/>
                      <a:pt x="323" y="76"/>
                      <a:pt x="328" y="33"/>
                    </a:cubicBezTo>
                    <a:cubicBezTo>
                      <a:pt x="333" y="0"/>
                      <a:pt x="246" y="23"/>
                      <a:pt x="158" y="2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65"/>
              <p:cNvSpPr>
                <a:spLocks/>
              </p:cNvSpPr>
              <p:nvPr/>
            </p:nvSpPr>
            <p:spPr bwMode="auto">
              <a:xfrm>
                <a:off x="7711549" y="4842765"/>
                <a:ext cx="520554" cy="109977"/>
              </a:xfrm>
              <a:custGeom>
                <a:avLst/>
                <a:gdLst>
                  <a:gd name="T0" fmla="*/ 128 w 270"/>
                  <a:gd name="T1" fmla="*/ 19 h 57"/>
                  <a:gd name="T2" fmla="*/ 0 w 270"/>
                  <a:gd name="T3" fmla="*/ 39 h 57"/>
                  <a:gd name="T4" fmla="*/ 138 w 270"/>
                  <a:gd name="T5" fmla="*/ 45 h 57"/>
                  <a:gd name="T6" fmla="*/ 269 w 270"/>
                  <a:gd name="T7" fmla="*/ 26 h 57"/>
                  <a:gd name="T8" fmla="*/ 128 w 270"/>
                  <a:gd name="T9" fmla="*/ 19 h 57"/>
                </a:gdLst>
                <a:ahLst/>
                <a:cxnLst>
                  <a:cxn ang="0">
                    <a:pos x="T0" y="T1"/>
                  </a:cxn>
                  <a:cxn ang="0">
                    <a:pos x="T2" y="T3"/>
                  </a:cxn>
                  <a:cxn ang="0">
                    <a:pos x="T4" y="T5"/>
                  </a:cxn>
                  <a:cxn ang="0">
                    <a:pos x="T6" y="T7"/>
                  </a:cxn>
                  <a:cxn ang="0">
                    <a:pos x="T8" y="T9"/>
                  </a:cxn>
                </a:cxnLst>
                <a:rect l="0" t="0" r="r" b="b"/>
                <a:pathLst>
                  <a:path w="270" h="57">
                    <a:moveTo>
                      <a:pt x="128" y="19"/>
                    </a:moveTo>
                    <a:cubicBezTo>
                      <a:pt x="71" y="17"/>
                      <a:pt x="2" y="14"/>
                      <a:pt x="0" y="39"/>
                    </a:cubicBezTo>
                    <a:cubicBezTo>
                      <a:pt x="0" y="57"/>
                      <a:pt x="90" y="45"/>
                      <a:pt x="138" y="45"/>
                    </a:cubicBezTo>
                    <a:cubicBezTo>
                      <a:pt x="186" y="46"/>
                      <a:pt x="268" y="51"/>
                      <a:pt x="269" y="26"/>
                    </a:cubicBezTo>
                    <a:cubicBezTo>
                      <a:pt x="270" y="0"/>
                      <a:pt x="196" y="21"/>
                      <a:pt x="128" y="19"/>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66"/>
              <p:cNvSpPr>
                <a:spLocks/>
              </p:cNvSpPr>
              <p:nvPr/>
            </p:nvSpPr>
            <p:spPr bwMode="auto">
              <a:xfrm>
                <a:off x="7744134" y="4929933"/>
                <a:ext cx="478193" cy="82278"/>
              </a:xfrm>
              <a:custGeom>
                <a:avLst/>
                <a:gdLst>
                  <a:gd name="T0" fmla="*/ 118 w 248"/>
                  <a:gd name="T1" fmla="*/ 14 h 43"/>
                  <a:gd name="T2" fmla="*/ 1 w 248"/>
                  <a:gd name="T3" fmla="*/ 29 h 43"/>
                  <a:gd name="T4" fmla="*/ 127 w 248"/>
                  <a:gd name="T5" fmla="*/ 35 h 43"/>
                  <a:gd name="T6" fmla="*/ 248 w 248"/>
                  <a:gd name="T7" fmla="*/ 21 h 43"/>
                  <a:gd name="T8" fmla="*/ 118 w 248"/>
                  <a:gd name="T9" fmla="*/ 14 h 43"/>
                </a:gdLst>
                <a:ahLst/>
                <a:cxnLst>
                  <a:cxn ang="0">
                    <a:pos x="T0" y="T1"/>
                  </a:cxn>
                  <a:cxn ang="0">
                    <a:pos x="T2" y="T3"/>
                  </a:cxn>
                  <a:cxn ang="0">
                    <a:pos x="T4" y="T5"/>
                  </a:cxn>
                  <a:cxn ang="0">
                    <a:pos x="T6" y="T7"/>
                  </a:cxn>
                  <a:cxn ang="0">
                    <a:pos x="T8" y="T9"/>
                  </a:cxn>
                </a:cxnLst>
                <a:rect l="0" t="0" r="r" b="b"/>
                <a:pathLst>
                  <a:path w="248" h="43">
                    <a:moveTo>
                      <a:pt x="118" y="14"/>
                    </a:moveTo>
                    <a:cubicBezTo>
                      <a:pt x="65" y="12"/>
                      <a:pt x="2" y="8"/>
                      <a:pt x="1" y="29"/>
                    </a:cubicBezTo>
                    <a:cubicBezTo>
                      <a:pt x="0" y="43"/>
                      <a:pt x="83" y="34"/>
                      <a:pt x="127" y="35"/>
                    </a:cubicBezTo>
                    <a:cubicBezTo>
                      <a:pt x="171" y="36"/>
                      <a:pt x="247" y="41"/>
                      <a:pt x="248" y="21"/>
                    </a:cubicBezTo>
                    <a:cubicBezTo>
                      <a:pt x="248" y="0"/>
                      <a:pt x="180" y="16"/>
                      <a:pt x="118" y="14"/>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67"/>
              <p:cNvSpPr>
                <a:spLocks/>
              </p:cNvSpPr>
              <p:nvPr/>
            </p:nvSpPr>
            <p:spPr bwMode="auto">
              <a:xfrm>
                <a:off x="7742506" y="5017913"/>
                <a:ext cx="464344" cy="57840"/>
              </a:xfrm>
              <a:custGeom>
                <a:avLst/>
                <a:gdLst>
                  <a:gd name="T0" fmla="*/ 111 w 241"/>
                  <a:gd name="T1" fmla="*/ 5 h 30"/>
                  <a:gd name="T2" fmla="*/ 0 w 241"/>
                  <a:gd name="T3" fmla="*/ 16 h 30"/>
                  <a:gd name="T4" fmla="*/ 117 w 241"/>
                  <a:gd name="T5" fmla="*/ 21 h 30"/>
                  <a:gd name="T6" fmla="*/ 240 w 241"/>
                  <a:gd name="T7" fmla="*/ 12 h 30"/>
                  <a:gd name="T8" fmla="*/ 111 w 241"/>
                  <a:gd name="T9" fmla="*/ 5 h 30"/>
                </a:gdLst>
                <a:ahLst/>
                <a:cxnLst>
                  <a:cxn ang="0">
                    <a:pos x="T0" y="T1"/>
                  </a:cxn>
                  <a:cxn ang="0">
                    <a:pos x="T2" y="T3"/>
                  </a:cxn>
                  <a:cxn ang="0">
                    <a:pos x="T4" y="T5"/>
                  </a:cxn>
                  <a:cxn ang="0">
                    <a:pos x="T6" y="T7"/>
                  </a:cxn>
                  <a:cxn ang="0">
                    <a:pos x="T8" y="T9"/>
                  </a:cxn>
                </a:cxnLst>
                <a:rect l="0" t="0" r="r" b="b"/>
                <a:pathLst>
                  <a:path w="241" h="30">
                    <a:moveTo>
                      <a:pt x="111" y="5"/>
                    </a:moveTo>
                    <a:cubicBezTo>
                      <a:pt x="58" y="3"/>
                      <a:pt x="1" y="3"/>
                      <a:pt x="0" y="16"/>
                    </a:cubicBezTo>
                    <a:cubicBezTo>
                      <a:pt x="0" y="30"/>
                      <a:pt x="73" y="20"/>
                      <a:pt x="117" y="21"/>
                    </a:cubicBezTo>
                    <a:cubicBezTo>
                      <a:pt x="161" y="22"/>
                      <a:pt x="240" y="26"/>
                      <a:pt x="240" y="12"/>
                    </a:cubicBezTo>
                    <a:cubicBezTo>
                      <a:pt x="241" y="0"/>
                      <a:pt x="173" y="8"/>
                      <a:pt x="111" y="5"/>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68"/>
              <p:cNvSpPr>
                <a:spLocks/>
              </p:cNvSpPr>
              <p:nvPr/>
            </p:nvSpPr>
            <p:spPr bwMode="auto">
              <a:xfrm>
                <a:off x="7765316" y="5078196"/>
                <a:ext cx="426056" cy="63541"/>
              </a:xfrm>
              <a:custGeom>
                <a:avLst/>
                <a:gdLst>
                  <a:gd name="T0" fmla="*/ 102 w 221"/>
                  <a:gd name="T1" fmla="*/ 7 h 33"/>
                  <a:gd name="T2" fmla="*/ 1 w 221"/>
                  <a:gd name="T3" fmla="*/ 19 h 33"/>
                  <a:gd name="T4" fmla="*/ 107 w 221"/>
                  <a:gd name="T5" fmla="*/ 22 h 33"/>
                  <a:gd name="T6" fmla="*/ 220 w 221"/>
                  <a:gd name="T7" fmla="*/ 13 h 33"/>
                  <a:gd name="T8" fmla="*/ 102 w 221"/>
                  <a:gd name="T9" fmla="*/ 7 h 33"/>
                </a:gdLst>
                <a:ahLst/>
                <a:cxnLst>
                  <a:cxn ang="0">
                    <a:pos x="T0" y="T1"/>
                  </a:cxn>
                  <a:cxn ang="0">
                    <a:pos x="T2" y="T3"/>
                  </a:cxn>
                  <a:cxn ang="0">
                    <a:pos x="T4" y="T5"/>
                  </a:cxn>
                  <a:cxn ang="0">
                    <a:pos x="T6" y="T7"/>
                  </a:cxn>
                  <a:cxn ang="0">
                    <a:pos x="T8" y="T9"/>
                  </a:cxn>
                </a:cxnLst>
                <a:rect l="0" t="0" r="r" b="b"/>
                <a:pathLst>
                  <a:path w="221" h="33">
                    <a:moveTo>
                      <a:pt x="102" y="7"/>
                    </a:moveTo>
                    <a:cubicBezTo>
                      <a:pt x="53" y="6"/>
                      <a:pt x="1" y="6"/>
                      <a:pt x="1" y="19"/>
                    </a:cubicBezTo>
                    <a:cubicBezTo>
                      <a:pt x="0" y="33"/>
                      <a:pt x="67" y="22"/>
                      <a:pt x="107" y="22"/>
                    </a:cubicBezTo>
                    <a:cubicBezTo>
                      <a:pt x="147" y="23"/>
                      <a:pt x="219" y="26"/>
                      <a:pt x="220" y="13"/>
                    </a:cubicBezTo>
                    <a:cubicBezTo>
                      <a:pt x="221" y="0"/>
                      <a:pt x="159" y="9"/>
                      <a:pt x="102" y="7"/>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69"/>
              <p:cNvSpPr>
                <a:spLocks/>
              </p:cNvSpPr>
              <p:nvPr/>
            </p:nvSpPr>
            <p:spPr bwMode="auto">
              <a:xfrm>
                <a:off x="7159224" y="4358057"/>
                <a:ext cx="258240" cy="369031"/>
              </a:xfrm>
              <a:custGeom>
                <a:avLst/>
                <a:gdLst>
                  <a:gd name="T0" fmla="*/ 0 w 134"/>
                  <a:gd name="T1" fmla="*/ 0 h 192"/>
                  <a:gd name="T2" fmla="*/ 134 w 134"/>
                  <a:gd name="T3" fmla="*/ 192 h 192"/>
                  <a:gd name="T4" fmla="*/ 0 w 134"/>
                  <a:gd name="T5" fmla="*/ 0 h 192"/>
                </a:gdLst>
                <a:ahLst/>
                <a:cxnLst>
                  <a:cxn ang="0">
                    <a:pos x="T0" y="T1"/>
                  </a:cxn>
                  <a:cxn ang="0">
                    <a:pos x="T2" y="T3"/>
                  </a:cxn>
                  <a:cxn ang="0">
                    <a:pos x="T4" y="T5"/>
                  </a:cxn>
                </a:cxnLst>
                <a:rect l="0" t="0" r="r" b="b"/>
                <a:pathLst>
                  <a:path w="134" h="192">
                    <a:moveTo>
                      <a:pt x="0" y="0"/>
                    </a:moveTo>
                    <a:cubicBezTo>
                      <a:pt x="0" y="0"/>
                      <a:pt x="74" y="138"/>
                      <a:pt x="134" y="192"/>
                    </a:cubicBezTo>
                    <a:cubicBezTo>
                      <a:pt x="134" y="192"/>
                      <a:pt x="17" y="122"/>
                      <a:pt x="0" y="0"/>
                    </a:cubicBezTo>
                  </a:path>
                </a:pathLst>
              </a:custGeom>
              <a:solidFill>
                <a:schemeClr val="accent4">
                  <a:lumMod val="40000"/>
                  <a:lumOff val="60000"/>
                </a:schemeClr>
              </a:solidFill>
              <a:ln>
                <a:noFill/>
              </a:ln>
              <a:extLst/>
            </p:spPr>
            <p:txBody>
              <a:bodyPr anchor="ctr"/>
              <a:lstStyle/>
              <a:p>
                <a:pPr algn="ctr"/>
                <a:endParaRPr/>
              </a:p>
            </p:txBody>
          </p:sp>
          <p:sp>
            <p:nvSpPr>
              <p:cNvPr id="95" name="Freeform: Shape 70"/>
              <p:cNvSpPr>
                <a:spLocks/>
              </p:cNvSpPr>
              <p:nvPr/>
            </p:nvSpPr>
            <p:spPr bwMode="auto">
              <a:xfrm>
                <a:off x="6927867" y="4402046"/>
                <a:ext cx="479823" cy="549066"/>
              </a:xfrm>
              <a:custGeom>
                <a:avLst/>
                <a:gdLst>
                  <a:gd name="T0" fmla="*/ 0 w 249"/>
                  <a:gd name="T1" fmla="*/ 0 h 285"/>
                  <a:gd name="T2" fmla="*/ 249 w 249"/>
                  <a:gd name="T3" fmla="*/ 285 h 285"/>
                  <a:gd name="T4" fmla="*/ 0 w 249"/>
                  <a:gd name="T5" fmla="*/ 0 h 285"/>
                </a:gdLst>
                <a:ahLst/>
                <a:cxnLst>
                  <a:cxn ang="0">
                    <a:pos x="T0" y="T1"/>
                  </a:cxn>
                  <a:cxn ang="0">
                    <a:pos x="T2" y="T3"/>
                  </a:cxn>
                  <a:cxn ang="0">
                    <a:pos x="T4" y="T5"/>
                  </a:cxn>
                </a:cxnLst>
                <a:rect l="0" t="0" r="r" b="b"/>
                <a:pathLst>
                  <a:path w="249" h="285">
                    <a:moveTo>
                      <a:pt x="0" y="0"/>
                    </a:moveTo>
                    <a:cubicBezTo>
                      <a:pt x="0" y="0"/>
                      <a:pt x="102" y="205"/>
                      <a:pt x="249" y="285"/>
                    </a:cubicBezTo>
                    <a:cubicBezTo>
                      <a:pt x="249" y="285"/>
                      <a:pt x="42" y="216"/>
                      <a:pt x="0" y="0"/>
                    </a:cubicBezTo>
                  </a:path>
                </a:pathLst>
              </a:custGeom>
              <a:solidFill>
                <a:schemeClr val="accent4">
                  <a:lumMod val="40000"/>
                  <a:lumOff val="60000"/>
                </a:schemeClr>
              </a:solidFill>
              <a:ln>
                <a:noFill/>
              </a:ln>
              <a:extLst/>
            </p:spPr>
            <p:txBody>
              <a:bodyPr anchor="ctr"/>
              <a:lstStyle/>
              <a:p>
                <a:pPr algn="ctr"/>
                <a:endParaRPr/>
              </a:p>
            </p:txBody>
          </p:sp>
          <p:sp>
            <p:nvSpPr>
              <p:cNvPr id="96" name="Freeform: Shape 71"/>
              <p:cNvSpPr>
                <a:spLocks/>
              </p:cNvSpPr>
              <p:nvPr/>
            </p:nvSpPr>
            <p:spPr bwMode="auto">
              <a:xfrm>
                <a:off x="8438208" y="4345836"/>
                <a:ext cx="224840" cy="383694"/>
              </a:xfrm>
              <a:custGeom>
                <a:avLst/>
                <a:gdLst>
                  <a:gd name="T0" fmla="*/ 0 w 117"/>
                  <a:gd name="T1" fmla="*/ 199 h 199"/>
                  <a:gd name="T2" fmla="*/ 117 w 117"/>
                  <a:gd name="T3" fmla="*/ 0 h 199"/>
                  <a:gd name="T4" fmla="*/ 0 w 117"/>
                  <a:gd name="T5" fmla="*/ 199 h 199"/>
                </a:gdLst>
                <a:ahLst/>
                <a:cxnLst>
                  <a:cxn ang="0">
                    <a:pos x="T0" y="T1"/>
                  </a:cxn>
                  <a:cxn ang="0">
                    <a:pos x="T2" y="T3"/>
                  </a:cxn>
                  <a:cxn ang="0">
                    <a:pos x="T4" y="T5"/>
                  </a:cxn>
                </a:cxnLst>
                <a:rect l="0" t="0" r="r" b="b"/>
                <a:pathLst>
                  <a:path w="117" h="199">
                    <a:moveTo>
                      <a:pt x="0" y="199"/>
                    </a:moveTo>
                    <a:cubicBezTo>
                      <a:pt x="0" y="199"/>
                      <a:pt x="89" y="95"/>
                      <a:pt x="117" y="0"/>
                    </a:cubicBezTo>
                    <a:cubicBezTo>
                      <a:pt x="117" y="0"/>
                      <a:pt x="105" y="125"/>
                      <a:pt x="0" y="199"/>
                    </a:cubicBezTo>
                  </a:path>
                </a:pathLst>
              </a:custGeom>
              <a:solidFill>
                <a:schemeClr val="accent4">
                  <a:lumMod val="40000"/>
                  <a:lumOff val="60000"/>
                </a:schemeClr>
              </a:solidFill>
              <a:ln>
                <a:noFill/>
              </a:ln>
              <a:extLst/>
            </p:spPr>
            <p:txBody>
              <a:bodyPr anchor="ctr"/>
              <a:lstStyle/>
              <a:p>
                <a:pPr algn="ctr"/>
                <a:endParaRPr/>
              </a:p>
            </p:txBody>
          </p:sp>
          <p:sp>
            <p:nvSpPr>
              <p:cNvPr id="97" name="Freeform: Shape 72"/>
              <p:cNvSpPr>
                <a:spLocks/>
              </p:cNvSpPr>
              <p:nvPr/>
            </p:nvSpPr>
            <p:spPr bwMode="auto">
              <a:xfrm>
                <a:off x="8428432" y="4428930"/>
                <a:ext cx="412207" cy="535218"/>
              </a:xfrm>
              <a:custGeom>
                <a:avLst/>
                <a:gdLst>
                  <a:gd name="T0" fmla="*/ 0 w 214"/>
                  <a:gd name="T1" fmla="*/ 278 h 278"/>
                  <a:gd name="T2" fmla="*/ 214 w 214"/>
                  <a:gd name="T3" fmla="*/ 0 h 278"/>
                  <a:gd name="T4" fmla="*/ 0 w 214"/>
                  <a:gd name="T5" fmla="*/ 278 h 278"/>
                </a:gdLst>
                <a:ahLst/>
                <a:cxnLst>
                  <a:cxn ang="0">
                    <a:pos x="T0" y="T1"/>
                  </a:cxn>
                  <a:cxn ang="0">
                    <a:pos x="T2" y="T3"/>
                  </a:cxn>
                  <a:cxn ang="0">
                    <a:pos x="T4" y="T5"/>
                  </a:cxn>
                </a:cxnLst>
                <a:rect l="0" t="0" r="r" b="b"/>
                <a:pathLst>
                  <a:path w="214" h="278">
                    <a:moveTo>
                      <a:pt x="0" y="278"/>
                    </a:moveTo>
                    <a:cubicBezTo>
                      <a:pt x="0" y="278"/>
                      <a:pt x="159" y="204"/>
                      <a:pt x="214" y="0"/>
                    </a:cubicBezTo>
                    <a:cubicBezTo>
                      <a:pt x="214" y="0"/>
                      <a:pt x="124" y="207"/>
                      <a:pt x="0" y="278"/>
                    </a:cubicBezTo>
                  </a:path>
                </a:pathLst>
              </a:custGeom>
              <a:solidFill>
                <a:schemeClr val="accent4">
                  <a:lumMod val="40000"/>
                  <a:lumOff val="60000"/>
                </a:schemeClr>
              </a:solidFill>
              <a:ln>
                <a:noFill/>
              </a:ln>
              <a:extLst/>
            </p:spPr>
            <p:txBody>
              <a:bodyPr anchor="ctr"/>
              <a:lstStyle/>
              <a:p>
                <a:pPr algn="ctr"/>
                <a:endParaRPr/>
              </a:p>
            </p:txBody>
          </p:sp>
          <p:sp>
            <p:nvSpPr>
              <p:cNvPr id="98" name="Freeform: Shape 73"/>
              <p:cNvSpPr>
                <a:spLocks/>
              </p:cNvSpPr>
              <p:nvPr/>
            </p:nvSpPr>
            <p:spPr bwMode="auto">
              <a:xfrm>
                <a:off x="8343710" y="5083899"/>
                <a:ext cx="53767" cy="117308"/>
              </a:xfrm>
              <a:custGeom>
                <a:avLst/>
                <a:gdLst>
                  <a:gd name="T0" fmla="*/ 18 w 28"/>
                  <a:gd name="T1" fmla="*/ 6 h 61"/>
                  <a:gd name="T2" fmla="*/ 4 w 28"/>
                  <a:gd name="T3" fmla="*/ 50 h 61"/>
                  <a:gd name="T4" fmla="*/ 11 w 28"/>
                  <a:gd name="T5" fmla="*/ 56 h 61"/>
                  <a:gd name="T6" fmla="*/ 28 w 28"/>
                  <a:gd name="T7" fmla="*/ 7 h 61"/>
                  <a:gd name="T8" fmla="*/ 18 w 28"/>
                  <a:gd name="T9" fmla="*/ 6 h 61"/>
                </a:gdLst>
                <a:ahLst/>
                <a:cxnLst>
                  <a:cxn ang="0">
                    <a:pos x="T0" y="T1"/>
                  </a:cxn>
                  <a:cxn ang="0">
                    <a:pos x="T2" y="T3"/>
                  </a:cxn>
                  <a:cxn ang="0">
                    <a:pos x="T4" y="T5"/>
                  </a:cxn>
                  <a:cxn ang="0">
                    <a:pos x="T6" y="T7"/>
                  </a:cxn>
                  <a:cxn ang="0">
                    <a:pos x="T8" y="T9"/>
                  </a:cxn>
                </a:cxnLst>
                <a:rect l="0" t="0" r="r" b="b"/>
                <a:pathLst>
                  <a:path w="28" h="61">
                    <a:moveTo>
                      <a:pt x="18" y="6"/>
                    </a:moveTo>
                    <a:cubicBezTo>
                      <a:pt x="14" y="21"/>
                      <a:pt x="13" y="37"/>
                      <a:pt x="4" y="50"/>
                    </a:cubicBezTo>
                    <a:cubicBezTo>
                      <a:pt x="0" y="55"/>
                      <a:pt x="7" y="61"/>
                      <a:pt x="11" y="56"/>
                    </a:cubicBezTo>
                    <a:cubicBezTo>
                      <a:pt x="22" y="43"/>
                      <a:pt x="26" y="24"/>
                      <a:pt x="28" y="7"/>
                    </a:cubicBezTo>
                    <a:cubicBezTo>
                      <a:pt x="28" y="1"/>
                      <a:pt x="20" y="0"/>
                      <a:pt x="18" y="6"/>
                    </a:cubicBezTo>
                  </a:path>
                </a:pathLst>
              </a:custGeom>
              <a:solidFill>
                <a:schemeClr val="tx2"/>
              </a:solidFill>
              <a:ln>
                <a:noFill/>
              </a:ln>
              <a:extLst/>
            </p:spPr>
            <p:txBody>
              <a:bodyPr anchor="ctr"/>
              <a:lstStyle/>
              <a:p>
                <a:pPr algn="ctr"/>
                <a:endParaRPr/>
              </a:p>
            </p:txBody>
          </p:sp>
          <p:sp>
            <p:nvSpPr>
              <p:cNvPr id="99" name="Freeform: Shape 74"/>
              <p:cNvSpPr>
                <a:spLocks/>
              </p:cNvSpPr>
              <p:nvPr/>
            </p:nvSpPr>
            <p:spPr bwMode="auto">
              <a:xfrm>
                <a:off x="8399105" y="5123817"/>
                <a:ext cx="40731" cy="87166"/>
              </a:xfrm>
              <a:custGeom>
                <a:avLst/>
                <a:gdLst>
                  <a:gd name="T0" fmla="*/ 20 w 21"/>
                  <a:gd name="T1" fmla="*/ 6 h 45"/>
                  <a:gd name="T2" fmla="*/ 10 w 21"/>
                  <a:gd name="T3" fmla="*/ 5 h 45"/>
                  <a:gd name="T4" fmla="*/ 8 w 21"/>
                  <a:gd name="T5" fmla="*/ 19 h 45"/>
                  <a:gd name="T6" fmla="*/ 3 w 21"/>
                  <a:gd name="T7" fmla="*/ 35 h 45"/>
                  <a:gd name="T8" fmla="*/ 11 w 21"/>
                  <a:gd name="T9" fmla="*/ 40 h 45"/>
                  <a:gd name="T10" fmla="*/ 20 w 21"/>
                  <a:gd name="T11" fmla="*/ 6 h 45"/>
                </a:gdLst>
                <a:ahLst/>
                <a:cxnLst>
                  <a:cxn ang="0">
                    <a:pos x="T0" y="T1"/>
                  </a:cxn>
                  <a:cxn ang="0">
                    <a:pos x="T2" y="T3"/>
                  </a:cxn>
                  <a:cxn ang="0">
                    <a:pos x="T4" y="T5"/>
                  </a:cxn>
                  <a:cxn ang="0">
                    <a:pos x="T6" y="T7"/>
                  </a:cxn>
                  <a:cxn ang="0">
                    <a:pos x="T8" y="T9"/>
                  </a:cxn>
                  <a:cxn ang="0">
                    <a:pos x="T10" y="T11"/>
                  </a:cxn>
                </a:cxnLst>
                <a:rect l="0" t="0" r="r" b="b"/>
                <a:pathLst>
                  <a:path w="21" h="45">
                    <a:moveTo>
                      <a:pt x="20" y="6"/>
                    </a:moveTo>
                    <a:cubicBezTo>
                      <a:pt x="19" y="0"/>
                      <a:pt x="11" y="0"/>
                      <a:pt x="10" y="5"/>
                    </a:cubicBezTo>
                    <a:cubicBezTo>
                      <a:pt x="9" y="10"/>
                      <a:pt x="9" y="14"/>
                      <a:pt x="8" y="19"/>
                    </a:cubicBezTo>
                    <a:cubicBezTo>
                      <a:pt x="7" y="25"/>
                      <a:pt x="5" y="30"/>
                      <a:pt x="3" y="35"/>
                    </a:cubicBezTo>
                    <a:cubicBezTo>
                      <a:pt x="0" y="41"/>
                      <a:pt x="8" y="45"/>
                      <a:pt x="11" y="40"/>
                    </a:cubicBezTo>
                    <a:cubicBezTo>
                      <a:pt x="17" y="30"/>
                      <a:pt x="21" y="17"/>
                      <a:pt x="20" y="6"/>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75"/>
              <p:cNvSpPr>
                <a:spLocks/>
              </p:cNvSpPr>
              <p:nvPr/>
            </p:nvSpPr>
            <p:spPr bwMode="auto">
              <a:xfrm>
                <a:off x="7580392" y="5078196"/>
                <a:ext cx="60283" cy="138489"/>
              </a:xfrm>
              <a:custGeom>
                <a:avLst/>
                <a:gdLst>
                  <a:gd name="T0" fmla="*/ 29 w 31"/>
                  <a:gd name="T1" fmla="*/ 62 h 72"/>
                  <a:gd name="T2" fmla="*/ 11 w 31"/>
                  <a:gd name="T3" fmla="*/ 6 h 72"/>
                  <a:gd name="T4" fmla="*/ 1 w 31"/>
                  <a:gd name="T5" fmla="*/ 7 h 72"/>
                  <a:gd name="T6" fmla="*/ 20 w 31"/>
                  <a:gd name="T7" fmla="*/ 67 h 72"/>
                  <a:gd name="T8" fmla="*/ 29 w 31"/>
                  <a:gd name="T9" fmla="*/ 62 h 72"/>
                </a:gdLst>
                <a:ahLst/>
                <a:cxnLst>
                  <a:cxn ang="0">
                    <a:pos x="T0" y="T1"/>
                  </a:cxn>
                  <a:cxn ang="0">
                    <a:pos x="T2" y="T3"/>
                  </a:cxn>
                  <a:cxn ang="0">
                    <a:pos x="T4" y="T5"/>
                  </a:cxn>
                  <a:cxn ang="0">
                    <a:pos x="T6" y="T7"/>
                  </a:cxn>
                  <a:cxn ang="0">
                    <a:pos x="T8" y="T9"/>
                  </a:cxn>
                </a:cxnLst>
                <a:rect l="0" t="0" r="r" b="b"/>
                <a:pathLst>
                  <a:path w="31" h="72">
                    <a:moveTo>
                      <a:pt x="29" y="62"/>
                    </a:moveTo>
                    <a:cubicBezTo>
                      <a:pt x="20" y="44"/>
                      <a:pt x="13" y="27"/>
                      <a:pt x="11" y="6"/>
                    </a:cubicBezTo>
                    <a:cubicBezTo>
                      <a:pt x="10" y="0"/>
                      <a:pt x="1" y="1"/>
                      <a:pt x="1" y="7"/>
                    </a:cubicBezTo>
                    <a:cubicBezTo>
                      <a:pt x="0" y="28"/>
                      <a:pt x="9" y="49"/>
                      <a:pt x="20" y="67"/>
                    </a:cubicBezTo>
                    <a:cubicBezTo>
                      <a:pt x="23" y="72"/>
                      <a:pt x="31" y="67"/>
                      <a:pt x="29" y="6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76"/>
              <p:cNvSpPr>
                <a:spLocks/>
              </p:cNvSpPr>
              <p:nvPr/>
            </p:nvSpPr>
            <p:spPr bwMode="auto">
              <a:xfrm>
                <a:off x="7532328" y="5133591"/>
                <a:ext cx="54580" cy="111605"/>
              </a:xfrm>
              <a:custGeom>
                <a:avLst/>
                <a:gdLst>
                  <a:gd name="T0" fmla="*/ 25 w 28"/>
                  <a:gd name="T1" fmla="*/ 48 h 58"/>
                  <a:gd name="T2" fmla="*/ 10 w 28"/>
                  <a:gd name="T3" fmla="*/ 6 h 58"/>
                  <a:gd name="T4" fmla="*/ 0 w 28"/>
                  <a:gd name="T5" fmla="*/ 7 h 58"/>
                  <a:gd name="T6" fmla="*/ 16 w 28"/>
                  <a:gd name="T7" fmla="*/ 53 h 58"/>
                  <a:gd name="T8" fmla="*/ 25 w 28"/>
                  <a:gd name="T9" fmla="*/ 48 h 58"/>
                </a:gdLst>
                <a:ahLst/>
                <a:cxnLst>
                  <a:cxn ang="0">
                    <a:pos x="T0" y="T1"/>
                  </a:cxn>
                  <a:cxn ang="0">
                    <a:pos x="T2" y="T3"/>
                  </a:cxn>
                  <a:cxn ang="0">
                    <a:pos x="T4" y="T5"/>
                  </a:cxn>
                  <a:cxn ang="0">
                    <a:pos x="T6" y="T7"/>
                  </a:cxn>
                  <a:cxn ang="0">
                    <a:pos x="T8" y="T9"/>
                  </a:cxn>
                </a:cxnLst>
                <a:rect l="0" t="0" r="r" b="b"/>
                <a:pathLst>
                  <a:path w="28" h="58">
                    <a:moveTo>
                      <a:pt x="25" y="48"/>
                    </a:moveTo>
                    <a:cubicBezTo>
                      <a:pt x="16" y="35"/>
                      <a:pt x="10" y="21"/>
                      <a:pt x="10" y="6"/>
                    </a:cubicBezTo>
                    <a:cubicBezTo>
                      <a:pt x="10" y="0"/>
                      <a:pt x="0" y="1"/>
                      <a:pt x="0" y="7"/>
                    </a:cubicBezTo>
                    <a:cubicBezTo>
                      <a:pt x="0" y="24"/>
                      <a:pt x="6" y="40"/>
                      <a:pt x="16" y="53"/>
                    </a:cubicBezTo>
                    <a:cubicBezTo>
                      <a:pt x="20" y="58"/>
                      <a:pt x="28" y="53"/>
                      <a:pt x="25" y="48"/>
                    </a:cubicBezTo>
                  </a:path>
                </a:pathLst>
              </a:custGeom>
              <a:solidFill>
                <a:schemeClr val="tx2"/>
              </a:solidFill>
              <a:ln>
                <a:noFill/>
              </a:ln>
              <a:extLst/>
            </p:spPr>
            <p:txBody>
              <a:bodyPr anchor="ctr"/>
              <a:lstStyle/>
              <a:p>
                <a:pPr algn="ctr"/>
                <a:endParaRPr/>
              </a:p>
            </p:txBody>
          </p:sp>
          <p:sp>
            <p:nvSpPr>
              <p:cNvPr id="102" name="Freeform: Shape 77"/>
              <p:cNvSpPr>
                <a:spLocks/>
              </p:cNvSpPr>
              <p:nvPr/>
            </p:nvSpPr>
            <p:spPr bwMode="auto">
              <a:xfrm>
                <a:off x="7831302" y="6323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78"/>
              <p:cNvSpPr>
                <a:spLocks/>
              </p:cNvSpPr>
              <p:nvPr/>
            </p:nvSpPr>
            <p:spPr bwMode="auto">
              <a:xfrm>
                <a:off x="7831302" y="6325409"/>
                <a:ext cx="0" cy="5703"/>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cubicBezTo>
                      <a:pt x="0" y="3"/>
                      <a:pt x="0" y="3"/>
                      <a:pt x="0" y="3"/>
                    </a:cubicBezTo>
                    <a:cubicBezTo>
                      <a:pt x="0" y="2"/>
                      <a:pt x="0" y="1"/>
                      <a:pt x="0" y="0"/>
                    </a:cubicBezTo>
                    <a:cubicBezTo>
                      <a:pt x="0" y="1"/>
                      <a:pt x="0" y="2"/>
                      <a:pt x="0" y="3"/>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79"/>
              <p:cNvSpPr>
                <a:spLocks/>
              </p:cNvSpPr>
              <p:nvPr/>
            </p:nvSpPr>
            <p:spPr bwMode="auto">
              <a:xfrm>
                <a:off x="7838633" y="63490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0"/>
              <p:cNvSpPr>
                <a:spLocks/>
              </p:cNvSpPr>
              <p:nvPr/>
            </p:nvSpPr>
            <p:spPr bwMode="auto">
              <a:xfrm>
                <a:off x="7837005" y="6346589"/>
                <a:ext cx="0" cy="244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nvGrpSpPr>
          <p:cNvPr id="110" name="组合 109"/>
          <p:cNvGrpSpPr/>
          <p:nvPr/>
        </p:nvGrpSpPr>
        <p:grpSpPr>
          <a:xfrm>
            <a:off x="938525" y="2015908"/>
            <a:ext cx="5642848" cy="4133099"/>
            <a:chOff x="612341" y="3325188"/>
            <a:chExt cx="5642848" cy="4133099"/>
          </a:xfrm>
        </p:grpSpPr>
        <p:sp>
          <p:nvSpPr>
            <p:cNvPr id="111" name="矩形 110"/>
            <p:cNvSpPr/>
            <p:nvPr/>
          </p:nvSpPr>
          <p:spPr>
            <a:xfrm>
              <a:off x="612341" y="3487969"/>
              <a:ext cx="5642848" cy="3970318"/>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Các</a:t>
              </a:r>
              <a:r>
                <a:rPr lang="en-US" dirty="0" smtClean="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tìm</a:t>
              </a:r>
              <a:r>
                <a:rPr lang="en-US" dirty="0"/>
                <a:t> </a:t>
              </a:r>
              <a:r>
                <a:rPr lang="en-US" dirty="0" err="1"/>
                <a:t>ra</a:t>
              </a:r>
              <a:r>
                <a:rPr lang="en-US" dirty="0"/>
                <a:t> </a:t>
              </a:r>
              <a:r>
                <a:rPr lang="en-US" dirty="0" err="1"/>
                <a:t>thực</a:t>
              </a:r>
              <a:r>
                <a:rPr lang="en-US" dirty="0"/>
                <a:t> </a:t>
              </a:r>
              <a:r>
                <a:rPr lang="en-US" dirty="0" err="1"/>
                <a:t>trạng</a:t>
              </a:r>
              <a:r>
                <a:rPr lang="en-US" dirty="0"/>
                <a:t> </a:t>
              </a:r>
              <a:r>
                <a:rPr lang="en-US" dirty="0" err="1"/>
                <a:t>và</a:t>
              </a:r>
              <a:r>
                <a:rPr lang="en-US" dirty="0"/>
                <a:t> </a:t>
              </a:r>
              <a:r>
                <a:rPr lang="en-US" dirty="0" err="1"/>
                <a:t>nhu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như</a:t>
              </a:r>
              <a:r>
                <a:rPr lang="en-US" dirty="0"/>
                <a:t> ý </a:t>
              </a:r>
              <a:r>
                <a:rPr lang="en-US" dirty="0" err="1"/>
                <a:t>nghĩa</a:t>
              </a:r>
              <a:r>
                <a:rPr lang="en-US" dirty="0"/>
                <a:t> </a:t>
              </a:r>
              <a:r>
                <a:rPr lang="en-US" dirty="0" err="1"/>
                <a:t>của</a:t>
              </a:r>
              <a:r>
                <a:rPr lang="en-US" dirty="0"/>
                <a:t> </a:t>
              </a:r>
              <a:r>
                <a:rPr lang="en-US" dirty="0" err="1"/>
                <a:t>đề</a:t>
              </a:r>
              <a:r>
                <a:rPr lang="en-US" dirty="0"/>
                <a:t> </a:t>
              </a:r>
              <a:r>
                <a:rPr lang="en-US" dirty="0" err="1"/>
                <a:t>tài</a:t>
              </a:r>
              <a:r>
                <a:rPr lang="en-US" dirty="0" smtClean="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hoàn</a:t>
              </a:r>
              <a:r>
                <a:rPr lang="en-US" dirty="0"/>
                <a:t> </a:t>
              </a:r>
              <a:r>
                <a:rPr lang="en-US" dirty="0" err="1"/>
                <a:t>thành</a:t>
              </a:r>
              <a:r>
                <a:rPr lang="en-US" dirty="0"/>
                <a:t> </a:t>
              </a:r>
              <a:r>
                <a:rPr lang="en-US" dirty="0" err="1"/>
                <a:t>giai</a:t>
              </a:r>
              <a:r>
                <a:rPr lang="en-US" dirty="0"/>
                <a:t> </a:t>
              </a:r>
              <a:r>
                <a:rPr lang="en-US" dirty="0" err="1"/>
                <a:t>đoạn</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đã</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tế</a:t>
              </a:r>
              <a:r>
                <a:rPr lang="en-US" dirty="0"/>
                <a:t>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đề</a:t>
              </a:r>
              <a:r>
                <a:rPr lang="en-US" dirty="0"/>
                <a:t> </a:t>
              </a:r>
              <a:r>
                <a:rPr lang="en-US" dirty="0" err="1"/>
                <a:t>tài</a:t>
              </a:r>
              <a:r>
                <a:rPr lang="en-US" dirty="0"/>
                <a:t>. </a:t>
              </a:r>
              <a:r>
                <a:rPr lang="en-US" dirty="0" err="1"/>
                <a:t>Từ</a:t>
              </a:r>
              <a:r>
                <a:rPr lang="en-US" dirty="0"/>
                <a:t> </a:t>
              </a:r>
              <a:r>
                <a:rPr lang="en-US" dirty="0" err="1"/>
                <a:t>đó</a:t>
              </a:r>
              <a:r>
                <a:rPr lang="en-US" dirty="0"/>
                <a:t>, </a:t>
              </a:r>
              <a:r>
                <a:rPr lang="en-US" dirty="0" err="1"/>
                <a:t>hội</a:t>
              </a:r>
              <a:r>
                <a:rPr lang="en-US" dirty="0"/>
                <a:t> ý </a:t>
              </a:r>
              <a:r>
                <a:rPr lang="en-US" dirty="0" err="1"/>
                <a:t>và</a:t>
              </a:r>
              <a:r>
                <a:rPr lang="en-US" dirty="0"/>
                <a:t> </a:t>
              </a:r>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a:t>
              </a:r>
              <a:r>
                <a:rPr lang="en-US" dirty="0" err="1"/>
                <a:t>cuối</a:t>
              </a:r>
              <a:r>
                <a:rPr lang="en-US" dirty="0"/>
                <a:t> </a:t>
              </a:r>
              <a:r>
                <a:rPr lang="en-US" dirty="0" err="1"/>
                <a:t>cùng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tốt</a:t>
              </a:r>
              <a:r>
                <a:rPr lang="en-US" dirty="0"/>
                <a:t> </a:t>
              </a:r>
              <a:r>
                <a:rPr lang="en-US" dirty="0" err="1"/>
                <a:t>nhất</a:t>
              </a:r>
              <a:r>
                <a:rPr lang="en-US" dirty="0"/>
                <a:t> </a:t>
              </a:r>
              <a:r>
                <a:rPr lang="en-US" dirty="0" err="1"/>
                <a:t>có</a:t>
              </a:r>
              <a:r>
                <a:rPr lang="en-US" dirty="0"/>
                <a:t> </a:t>
              </a:r>
              <a:r>
                <a:rPr lang="en-US" dirty="0" err="1"/>
                <a:t>thể</a:t>
              </a:r>
              <a:r>
                <a:rPr lang="en-US" dirty="0"/>
                <a:t>.</a:t>
              </a:r>
            </a:p>
            <a:p>
              <a:pPr marL="742950" lvl="1" indent="-285750">
                <a:buFont typeface="Wingdings" panose="05000000000000000000" pitchFamily="2" charset="2"/>
                <a:buChar char="v"/>
              </a:pPr>
              <a:r>
                <a:rPr lang="en-US" dirty="0" err="1"/>
                <a:t>Với</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thành</a:t>
              </a:r>
              <a:r>
                <a:rPr lang="en-US" dirty="0"/>
                <a:t> 2 </a:t>
              </a:r>
              <a:r>
                <a:rPr lang="en-US" dirty="0" err="1"/>
                <a:t>nhóm</a:t>
              </a:r>
              <a:r>
                <a:rPr lang="en-US" dirty="0"/>
                <a:t>: Pneumonia </a:t>
              </a:r>
              <a:r>
                <a:rPr lang="en-US" dirty="0" err="1"/>
                <a:t>và</a:t>
              </a:r>
              <a:r>
                <a:rPr lang="en-US" dirty="0"/>
                <a:t> Normal, </a:t>
              </a:r>
              <a:r>
                <a:rPr lang="en-US" dirty="0" err="1"/>
                <a:t>nhóm</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thuật</a:t>
              </a:r>
              <a:r>
                <a:rPr lang="en-US" dirty="0"/>
                <a:t> </a:t>
              </a:r>
              <a:r>
                <a:rPr lang="en-US" dirty="0" err="1"/>
                <a:t>toán</a:t>
              </a:r>
              <a:r>
                <a:rPr lang="en-US" dirty="0"/>
                <a:t> Supervised Learning </a:t>
              </a:r>
              <a:r>
                <a:rPr lang="en-US" dirty="0" err="1"/>
                <a:t>cho</a:t>
              </a:r>
              <a:r>
                <a:rPr lang="en-US" dirty="0"/>
                <a:t> </a:t>
              </a:r>
              <a:r>
                <a:rPr lang="en-US" dirty="0" err="1"/>
                <a:t>đề</a:t>
              </a:r>
              <a:r>
                <a:rPr lang="en-US" dirty="0"/>
                <a:t> </a:t>
              </a:r>
              <a:r>
                <a:rPr lang="en-US" dirty="0" err="1"/>
                <a:t>tài</a:t>
              </a:r>
              <a:r>
                <a:rPr lang="en-US" dirty="0"/>
                <a:t> </a:t>
              </a:r>
              <a:r>
                <a:rPr lang="en-US" dirty="0" err="1"/>
                <a:t>và</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mục</a:t>
              </a:r>
              <a:r>
                <a:rPr lang="en-US" dirty="0"/>
                <a:t> </a:t>
              </a:r>
              <a:r>
                <a:rPr lang="en-US" dirty="0" err="1"/>
                <a:t>tiêu</a:t>
              </a:r>
              <a:r>
                <a:rPr lang="en-US" dirty="0"/>
                <a:t>, ý </a:t>
              </a:r>
              <a:r>
                <a:rPr lang="en-US" dirty="0" err="1"/>
                <a:t>nghĩa</a:t>
              </a:r>
              <a:r>
                <a:rPr lang="en-US" dirty="0"/>
                <a:t> </a:t>
              </a:r>
              <a:r>
                <a:rPr lang="en-US" dirty="0" err="1"/>
                <a:t>đã</a:t>
              </a:r>
              <a:r>
                <a:rPr lang="en-US" dirty="0"/>
                <a:t> </a:t>
              </a:r>
              <a:r>
                <a:rPr lang="en-US" dirty="0" err="1"/>
                <a:t>đề</a:t>
              </a:r>
              <a:r>
                <a:rPr lang="en-US" dirty="0"/>
                <a:t> </a:t>
              </a:r>
              <a:r>
                <a:rPr lang="en-US" dirty="0" err="1"/>
                <a:t>ra.</a:t>
              </a:r>
              <a:endParaRPr lang="en-US" dirty="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p:txBody>
        </p:sp>
        <p:sp>
          <p:nvSpPr>
            <p:cNvPr id="112" name="矩形 111"/>
            <p:cNvSpPr/>
            <p:nvPr/>
          </p:nvSpPr>
          <p:spPr>
            <a:xfrm>
              <a:off x="874713" y="3325188"/>
              <a:ext cx="2241974" cy="56188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dirty="0"/>
            </a:p>
          </p:txBody>
        </p:sp>
      </p:grpSp>
      <p:pic>
        <p:nvPicPr>
          <p:cNvPr id="106" name="图片 73"/>
          <p:cNvPicPr>
            <a:picLocks noChangeAspect="1"/>
          </p:cNvPicPr>
          <p:nvPr/>
        </p:nvPicPr>
        <p:blipFill>
          <a:blip r:embed="rId3"/>
          <a:stretch>
            <a:fillRect/>
          </a:stretch>
        </p:blipFill>
        <p:spPr>
          <a:xfrm>
            <a:off x="451977" y="913429"/>
            <a:ext cx="759706" cy="913632"/>
          </a:xfrm>
          <a:prstGeom prst="rect">
            <a:avLst/>
          </a:prstGeom>
        </p:spPr>
      </p:pic>
      <p:sp>
        <p:nvSpPr>
          <p:cNvPr id="107" name="文本框 151"/>
          <p:cNvSpPr txBox="1"/>
          <p:nvPr/>
        </p:nvSpPr>
        <p:spPr>
          <a:xfrm>
            <a:off x="1513354" y="1130401"/>
            <a:ext cx="2241974" cy="609398"/>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en-US" altLang="zh-CN" sz="2800" dirty="0" err="1"/>
              <a:t>Đặt</a:t>
            </a:r>
            <a:r>
              <a:rPr lang="en-US" altLang="zh-CN" sz="2800" dirty="0"/>
              <a:t> </a:t>
            </a:r>
            <a:r>
              <a:rPr lang="en-US" altLang="zh-CN" sz="2800" dirty="0" err="1"/>
              <a:t>vấn</a:t>
            </a:r>
            <a:r>
              <a:rPr lang="en-US" altLang="zh-CN" sz="2800" dirty="0"/>
              <a:t> </a:t>
            </a:r>
            <a:r>
              <a:rPr lang="en-US" altLang="zh-CN" sz="2800" dirty="0" err="1"/>
              <a:t>đề</a:t>
            </a:r>
            <a:endParaRPr lang="zh-CN" altLang="en-US" sz="2800" dirty="0"/>
          </a:p>
        </p:txBody>
      </p:sp>
    </p:spTree>
    <p:extLst>
      <p:ext uri="{BB962C8B-B14F-4D97-AF65-F5344CB8AC3E}">
        <p14:creationId xmlns:p14="http://schemas.microsoft.com/office/powerpoint/2010/main" val="35919401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p:tgtEl>
                                          <p:spTgt spid="110"/>
                                        </p:tgtEl>
                                        <p:attrNameLst>
                                          <p:attrName>ppt_x</p:attrName>
                                        </p:attrNameLst>
                                      </p:cBhvr>
                                      <p:tavLst>
                                        <p:tav tm="0">
                                          <p:val>
                                            <p:strVal val="#ppt_x-#ppt_w*1.125000"/>
                                          </p:val>
                                        </p:tav>
                                        <p:tav tm="100000">
                                          <p:val>
                                            <p:strVal val="#ppt_x"/>
                                          </p:val>
                                        </p:tav>
                                      </p:tavLst>
                                    </p:anim>
                                    <p:animEffect transition="in" filter="wipe(right)">
                                      <p:cBhvr>
                                        <p:cTn id="14" dur="500"/>
                                        <p:tgtEl>
                                          <p:spTgt spid="110"/>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p:cTn id="18" dur="500" fill="hold"/>
                                        <p:tgtEl>
                                          <p:spTgt spid="106"/>
                                        </p:tgtEl>
                                        <p:attrNameLst>
                                          <p:attrName>ppt_w</p:attrName>
                                        </p:attrNameLst>
                                      </p:cBhvr>
                                      <p:tavLst>
                                        <p:tav tm="0">
                                          <p:val>
                                            <p:fltVal val="0"/>
                                          </p:val>
                                        </p:tav>
                                        <p:tav tm="100000">
                                          <p:val>
                                            <p:strVal val="#ppt_w"/>
                                          </p:val>
                                        </p:tav>
                                      </p:tavLst>
                                    </p:anim>
                                    <p:anim calcmode="lin" valueType="num">
                                      <p:cBhvr>
                                        <p:cTn id="19" dur="500" fill="hold"/>
                                        <p:tgtEl>
                                          <p:spTgt spid="106"/>
                                        </p:tgtEl>
                                        <p:attrNameLst>
                                          <p:attrName>ppt_h</p:attrName>
                                        </p:attrNameLst>
                                      </p:cBhvr>
                                      <p:tavLst>
                                        <p:tav tm="0">
                                          <p:val>
                                            <p:fltVal val="0"/>
                                          </p:val>
                                        </p:tav>
                                        <p:tav tm="100000">
                                          <p:val>
                                            <p:strVal val="#ppt_h"/>
                                          </p:val>
                                        </p:tav>
                                      </p:tavLst>
                                    </p:anim>
                                    <p:animEffect transition="in" filter="fade">
                                      <p:cBhvr>
                                        <p:cTn id="2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117623" cy="3034337"/>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solidFill>
                <a:schemeClr val="tx1"/>
              </a:solid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solidFill>
                <a:schemeClr val="tx1"/>
              </a:solidFill>
              <a:miter lim="400000"/>
            </a:ln>
          </p:spPr>
          <p:txBody>
            <a:bodyPr anchor="ctr"/>
            <a:lstStyle/>
            <a:p>
              <a:pPr algn="ctr"/>
              <a:endParaRPr/>
            </a:p>
          </p:txBody>
        </p:sp>
      </p:grpSp>
      <p:grpSp>
        <p:nvGrpSpPr>
          <p:cNvPr id="36" name="组合 35"/>
          <p:cNvGrpSpPr/>
          <p:nvPr/>
        </p:nvGrpSpPr>
        <p:grpSpPr>
          <a:xfrm>
            <a:off x="5314176" y="2069593"/>
            <a:ext cx="5335588" cy="3339197"/>
            <a:chOff x="874712" y="3325188"/>
            <a:chExt cx="5335588" cy="3339197"/>
          </a:xfrm>
        </p:grpSpPr>
        <p:sp>
          <p:nvSpPr>
            <p:cNvPr id="37" name="矩形 36"/>
            <p:cNvSpPr/>
            <p:nvPr/>
          </p:nvSpPr>
          <p:spPr>
            <a:xfrm>
              <a:off x="874712" y="3802063"/>
              <a:ext cx="5335588" cy="286232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Thông</a:t>
              </a:r>
              <a:r>
                <a:rPr lang="en-US" dirty="0"/>
                <a:t> qua Internet, </a:t>
              </a:r>
              <a:r>
                <a:rPr lang="en-US" dirty="0" err="1"/>
                <a:t>nhóm</a:t>
              </a:r>
              <a:r>
                <a:rPr lang="en-US" dirty="0"/>
                <a:t> </a:t>
              </a:r>
              <a:r>
                <a:rPr lang="en-US" dirty="0" err="1"/>
                <a:t>đã</a:t>
              </a:r>
              <a:r>
                <a:rPr lang="en-US" dirty="0"/>
                <a:t> </a:t>
              </a:r>
              <a:r>
                <a:rPr lang="en-US" dirty="0" err="1"/>
                <a:t>tìm</a:t>
              </a:r>
              <a:r>
                <a:rPr lang="en-US" dirty="0"/>
                <a:t> </a:t>
              </a:r>
              <a:r>
                <a:rPr lang="en-US" dirty="0" err="1"/>
                <a:t>được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X-</a:t>
              </a:r>
              <a:r>
                <a:rPr lang="en-US" dirty="0" err="1"/>
                <a:t>quang</a:t>
              </a:r>
              <a:r>
                <a:rPr lang="en-US" dirty="0"/>
                <a:t> </a:t>
              </a:r>
              <a:r>
                <a:rPr lang="en-US" dirty="0" err="1"/>
                <a:t>ngực</a:t>
              </a:r>
              <a:r>
                <a:rPr lang="en-US" dirty="0"/>
                <a:t> </a:t>
              </a:r>
              <a:r>
                <a:rPr lang="en-US" dirty="0" err="1"/>
                <a:t>được</a:t>
              </a:r>
              <a:r>
                <a:rPr lang="en-US" dirty="0"/>
                <a:t> </a:t>
              </a:r>
              <a:r>
                <a:rPr lang="en-US" dirty="0" err="1"/>
                <a:t>chọn</a:t>
              </a:r>
              <a:r>
                <a:rPr lang="en-US" dirty="0"/>
                <a:t> </a:t>
              </a:r>
              <a:r>
                <a:rPr lang="en-US" dirty="0" err="1"/>
                <a:t>từ</a:t>
              </a:r>
              <a:r>
                <a:rPr lang="en-US" dirty="0"/>
                <a:t> </a:t>
              </a:r>
              <a:r>
                <a:rPr lang="en-US" dirty="0" err="1"/>
                <a:t>một</a:t>
              </a:r>
              <a:r>
                <a:rPr lang="en-US" dirty="0"/>
                <a:t> </a:t>
              </a:r>
              <a:r>
                <a:rPr lang="en-US" dirty="0" err="1"/>
                <a:t>nhóm</a:t>
              </a:r>
              <a:r>
                <a:rPr lang="en-US" dirty="0"/>
                <a:t> </a:t>
              </a:r>
              <a:r>
                <a:rPr lang="en-US" dirty="0" err="1"/>
                <a:t>nghiên</a:t>
              </a:r>
              <a:r>
                <a:rPr lang="en-US" dirty="0"/>
                <a:t> </a:t>
              </a:r>
              <a:r>
                <a:rPr lang="en-US" dirty="0" err="1"/>
                <a:t>cứu</a:t>
              </a:r>
              <a:r>
                <a:rPr lang="en-US" dirty="0"/>
                <a:t> </a:t>
              </a:r>
              <a:r>
                <a:rPr lang="en-US" dirty="0" err="1"/>
                <a:t>nước</a:t>
              </a:r>
              <a:r>
                <a:rPr lang="en-US" dirty="0"/>
                <a:t> </a:t>
              </a:r>
              <a:r>
                <a:rPr lang="en-US" dirty="0" err="1"/>
                <a:t>ngoài</a:t>
              </a:r>
              <a:r>
                <a:rPr lang="en-US" dirty="0"/>
                <a:t>.</a:t>
              </a:r>
            </a:p>
            <a:p>
              <a:pPr marL="742950" lvl="1" indent="-285750">
                <a:buFont typeface="Wingdings" panose="05000000000000000000" pitchFamily="2" charset="2"/>
                <a:buChar char="v"/>
              </a:pPr>
              <a:r>
                <a:rPr lang="en-US" dirty="0" err="1"/>
                <a:t>Tập</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a:t>
              </a:r>
              <a:r>
                <a:rPr lang="en-US" dirty="0" err="1"/>
                <a:t>bao</a:t>
              </a:r>
              <a:r>
                <a:rPr lang="en-US" dirty="0"/>
                <a:t> </a:t>
              </a:r>
              <a:r>
                <a:rPr lang="en-US" dirty="0" err="1"/>
                <a:t>gồm</a:t>
              </a:r>
              <a:r>
                <a:rPr lang="en-US" dirty="0"/>
                <a:t> 3 </a:t>
              </a:r>
              <a:r>
                <a:rPr lang="en-US" dirty="0" err="1"/>
                <a:t>thư</a:t>
              </a:r>
              <a:r>
                <a:rPr lang="en-US" dirty="0"/>
                <a:t> </a:t>
              </a:r>
              <a:r>
                <a:rPr lang="en-US" dirty="0" err="1"/>
                <a:t>mục</a:t>
              </a:r>
              <a:r>
                <a:rPr lang="en-US" dirty="0"/>
                <a:t> </a:t>
              </a:r>
              <a:r>
                <a:rPr lang="en-US" dirty="0" err="1"/>
                <a:t>chính</a:t>
              </a:r>
              <a:r>
                <a:rPr lang="en-US" dirty="0"/>
                <a:t> (train, test, </a:t>
              </a:r>
              <a:r>
                <a:rPr lang="en-US" dirty="0" err="1"/>
                <a:t>val</a:t>
              </a:r>
              <a:r>
                <a:rPr lang="en-US" dirty="0"/>
                <a:t>) </a:t>
              </a:r>
              <a:r>
                <a:rPr lang="en-US" dirty="0" err="1"/>
                <a:t>và</a:t>
              </a:r>
              <a:r>
                <a:rPr lang="en-US" dirty="0"/>
                <a:t> </a:t>
              </a:r>
              <a:r>
                <a:rPr lang="en-US" dirty="0" err="1"/>
                <a:t>chứa</a:t>
              </a:r>
              <a:r>
                <a:rPr lang="en-US" dirty="0"/>
                <a:t> 2 </a:t>
              </a:r>
              <a:r>
                <a:rPr lang="en-US" dirty="0" err="1"/>
                <a:t>thư</a:t>
              </a:r>
              <a:r>
                <a:rPr lang="en-US" dirty="0"/>
                <a:t> </a:t>
              </a:r>
              <a:r>
                <a:rPr lang="en-US" dirty="0" err="1"/>
                <a:t>mục</a:t>
              </a:r>
              <a:r>
                <a:rPr lang="en-US" dirty="0"/>
                <a:t> con </a:t>
              </a:r>
              <a:r>
                <a:rPr lang="en-US" dirty="0" err="1"/>
                <a:t>đã</a:t>
              </a:r>
              <a:r>
                <a:rPr lang="en-US" dirty="0"/>
                <a:t> </a:t>
              </a:r>
              <a:r>
                <a:rPr lang="en-US" dirty="0" err="1"/>
                <a:t>gắn</a:t>
              </a:r>
              <a:r>
                <a:rPr lang="en-US" dirty="0"/>
                <a:t> </a:t>
              </a:r>
              <a:r>
                <a:rPr lang="en-US" dirty="0" err="1"/>
                <a:t>nhãn</a:t>
              </a:r>
              <a:r>
                <a:rPr lang="en-US" dirty="0"/>
                <a:t> (Pneumonia, Normal). </a:t>
              </a:r>
              <a:r>
                <a:rPr lang="en-US" dirty="0" err="1"/>
                <a:t>Tổng</a:t>
              </a:r>
              <a:r>
                <a:rPr lang="en-US" dirty="0"/>
                <a:t> </a:t>
              </a:r>
              <a:r>
                <a:rPr lang="en-US" dirty="0" err="1"/>
                <a:t>cộng</a:t>
              </a:r>
              <a:r>
                <a:rPr lang="en-US" dirty="0"/>
                <a:t> </a:t>
              </a:r>
              <a:r>
                <a:rPr lang="en-US" dirty="0" err="1"/>
                <a:t>có</a:t>
              </a:r>
              <a:r>
                <a:rPr lang="en-US" dirty="0"/>
                <a:t> 5863 </a:t>
              </a:r>
              <a:r>
                <a:rPr lang="en-US" dirty="0" err="1"/>
                <a:t>hình</a:t>
              </a:r>
              <a:r>
                <a:rPr lang="en-US" dirty="0"/>
                <a:t> </a:t>
              </a:r>
              <a:r>
                <a:rPr lang="en-US" dirty="0" err="1"/>
                <a:t>ảnh</a:t>
              </a:r>
              <a:r>
                <a:rPr lang="en-US" dirty="0"/>
                <a:t> X-</a:t>
              </a:r>
              <a:r>
                <a:rPr lang="en-US" dirty="0" err="1"/>
                <a:t>quang</a:t>
              </a:r>
              <a:r>
                <a:rPr lang="en-US" dirty="0"/>
                <a:t> (JPEG).</a:t>
              </a:r>
            </a:p>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a:latin typeface="Tahoma" panose="020B0604030504040204" pitchFamily="34" charset="0"/>
                <a:ea typeface="Tahoma" panose="020B0604030504040204" pitchFamily="34" charset="0"/>
                <a:cs typeface="Tahoma" panose="020B0604030504040204" pitchFamily="34" charset="0"/>
              </a:rPr>
              <a:t>Chuẩn bị dữ liệu</a:t>
            </a:r>
            <a:endParaRPr lang="zh-CN" altLang="en-US" sz="2800" b="1">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spTree>
    <p:extLst>
      <p:ext uri="{BB962C8B-B14F-4D97-AF65-F5344CB8AC3E}">
        <p14:creationId xmlns:p14="http://schemas.microsoft.com/office/powerpoint/2010/main" val="136558724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332412" y="2307671"/>
            <a:ext cx="5335588" cy="846207"/>
            <a:chOff x="874712" y="3325188"/>
            <a:chExt cx="5335588" cy="846207"/>
          </a:xfrm>
        </p:grpSpPr>
        <p:sp>
          <p:nvSpPr>
            <p:cNvPr id="37" name="矩形 36"/>
            <p:cNvSpPr/>
            <p:nvPr/>
          </p:nvSpPr>
          <p:spPr>
            <a:xfrm>
              <a:off x="874712" y="3802063"/>
              <a:ext cx="5335588" cy="36933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Chuẩn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bị</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dữ</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liệu</a:t>
            </a:r>
            <a:endParaRPr lang="zh-CN" altLang="en-US" sz="2800" b="1" dirty="0">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07425" y="1644073"/>
            <a:ext cx="4555702" cy="3957441"/>
          </a:xfrm>
          <a:prstGeom prst="rect">
            <a:avLst/>
          </a:prstGeom>
        </p:spPr>
      </p:pic>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6474691" y="1644073"/>
            <a:ext cx="4912887" cy="3962399"/>
          </a:xfrm>
          <a:prstGeom prst="rect">
            <a:avLst/>
          </a:prstGeom>
        </p:spPr>
      </p:pic>
      <p:sp>
        <p:nvSpPr>
          <p:cNvPr id="12" name="Rectangle 11"/>
          <p:cNvSpPr/>
          <p:nvPr/>
        </p:nvSpPr>
        <p:spPr>
          <a:xfrm>
            <a:off x="1695985" y="5816458"/>
            <a:ext cx="2130711"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thường</a:t>
            </a:r>
            <a:endParaRPr lang="zh-CN" altLang="en-US" sz="2800" b="1" dirty="0">
              <a:latin typeface="Agency FB" panose="020B0503020202020204" pitchFamily="34" charset="0"/>
            </a:endParaRPr>
          </a:p>
        </p:txBody>
      </p:sp>
      <p:sp>
        <p:nvSpPr>
          <p:cNvPr id="13" name="Rectangle 12"/>
          <p:cNvSpPr/>
          <p:nvPr/>
        </p:nvSpPr>
        <p:spPr>
          <a:xfrm>
            <a:off x="8320811" y="5816458"/>
            <a:ext cx="1378904"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Bị</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bệnh</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522606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7099291" y="2043397"/>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365760" y="1129765"/>
            <a:ext cx="759706" cy="913632"/>
          </a:xfrm>
          <a:prstGeom prst="rect">
            <a:avLst/>
          </a:prstGeom>
        </p:spPr>
      </p:pic>
      <p:sp>
        <p:nvSpPr>
          <p:cNvPr id="152" name="文本框 151"/>
          <p:cNvSpPr txBox="1"/>
          <p:nvPr/>
        </p:nvSpPr>
        <p:spPr>
          <a:xfrm>
            <a:off x="1456098" y="1324971"/>
            <a:ext cx="2757486"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Chọn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thuật</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toán</a:t>
            </a:r>
            <a:endParaRPr lang="zh-CN" altLang="en-US" sz="2800" b="1" dirty="0">
              <a:latin typeface="Agency FB" panose="020B0503020202020204" pitchFamily="34" charset="0"/>
            </a:endParaRPr>
          </a:p>
        </p:txBody>
      </p:sp>
      <p:grpSp>
        <p:nvGrpSpPr>
          <p:cNvPr id="166" name="组合 165"/>
          <p:cNvGrpSpPr/>
          <p:nvPr/>
        </p:nvGrpSpPr>
        <p:grpSpPr>
          <a:xfrm>
            <a:off x="1038894" y="2021798"/>
            <a:ext cx="5356077" cy="3693319"/>
            <a:chOff x="932385" y="2809405"/>
            <a:chExt cx="3163850" cy="4296530"/>
          </a:xfrm>
        </p:grpSpPr>
        <p:sp>
          <p:nvSpPr>
            <p:cNvPr id="167" name="矩形 166"/>
            <p:cNvSpPr/>
            <p:nvPr/>
          </p:nvSpPr>
          <p:spPr>
            <a:xfrm>
              <a:off x="932385" y="2809405"/>
              <a:ext cx="3163850" cy="4296530"/>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Nhóm</a:t>
              </a:r>
              <a:r>
                <a:rPr lang="en-US" dirty="0" smtClean="0"/>
                <a:t> </a:t>
              </a:r>
              <a:r>
                <a:rPr lang="en-US" dirty="0" err="1"/>
                <a:t>thực</a:t>
              </a:r>
              <a:r>
                <a:rPr lang="en-US" dirty="0"/>
                <a:t> </a:t>
              </a:r>
              <a:r>
                <a:rPr lang="en-US" dirty="0" err="1"/>
                <a:t>hiện</a:t>
              </a:r>
              <a:r>
                <a:rPr lang="en-US" dirty="0"/>
                <a:t> </a:t>
              </a:r>
              <a:r>
                <a:rPr lang="en-US" dirty="0" err="1"/>
                <a:t>nghiên</a:t>
              </a:r>
              <a:r>
                <a:rPr lang="en-US" dirty="0"/>
                <a:t> </a:t>
              </a:r>
              <a:r>
                <a:rPr lang="en-US" dirty="0" err="1"/>
                <a:t>cứu</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phổ</a:t>
              </a:r>
              <a:r>
                <a:rPr lang="en-US" dirty="0"/>
                <a:t> </a:t>
              </a:r>
              <a:r>
                <a:rPr lang="en-US" dirty="0" err="1"/>
                <a:t>biến</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thông</a:t>
              </a:r>
              <a:r>
                <a:rPr lang="en-US" dirty="0"/>
                <a:t> qua </a:t>
              </a:r>
              <a:r>
                <a:rPr lang="en-US" dirty="0" err="1"/>
                <a:t>các</a:t>
              </a:r>
              <a:r>
                <a:rPr lang="en-US" dirty="0"/>
                <a:t> </a:t>
              </a:r>
              <a:r>
                <a:rPr lang="en-US" dirty="0" err="1"/>
                <a:t>trang</a:t>
              </a:r>
              <a:r>
                <a:rPr lang="en-US" dirty="0"/>
                <a:t> web,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thuật</a:t>
              </a:r>
              <a:r>
                <a:rPr lang="en-US" dirty="0"/>
                <a:t> </a:t>
              </a:r>
              <a:r>
                <a:rPr lang="en-US" dirty="0" err="1"/>
                <a:t>toán</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mức</a:t>
              </a:r>
              <a:r>
                <a:rPr lang="en-US" dirty="0"/>
                <a:t> </a:t>
              </a:r>
              <a:r>
                <a:rPr lang="en-US" dirty="0" err="1"/>
                <a:t>độ</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đề</a:t>
              </a:r>
              <a:r>
                <a:rPr lang="en-US" dirty="0"/>
                <a:t> </a:t>
              </a:r>
              <a:r>
                <a:rPr lang="en-US" dirty="0" err="1"/>
                <a:t>tài</a:t>
              </a:r>
              <a:r>
                <a:rPr lang="en-US" dirty="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tìm</a:t>
              </a:r>
              <a:r>
                <a:rPr lang="en-US" dirty="0"/>
                <a:t> </a:t>
              </a:r>
              <a:r>
                <a:rPr lang="en-US" dirty="0" err="1"/>
                <a:t>hiểu</a:t>
              </a:r>
              <a:r>
                <a:rPr lang="en-US" dirty="0"/>
                <a:t> </a:t>
              </a:r>
              <a:r>
                <a:rPr lang="en-US" dirty="0" err="1"/>
                <a:t>nhiều</a:t>
              </a:r>
              <a:r>
                <a:rPr lang="en-US" dirty="0"/>
                <a:t> </a:t>
              </a:r>
              <a:r>
                <a:rPr lang="en-US" dirty="0" err="1"/>
                <a:t>thuật</a:t>
              </a:r>
              <a:r>
                <a:rPr lang="en-US" dirty="0"/>
                <a:t> </a:t>
              </a:r>
              <a:r>
                <a:rPr lang="en-US" dirty="0" err="1"/>
                <a:t>toán</a:t>
              </a:r>
              <a:r>
                <a:rPr lang="en-US" dirty="0"/>
                <a:t> </a:t>
              </a:r>
              <a:r>
                <a:rPr lang="en-US" dirty="0" err="1"/>
                <a:t>thông</a:t>
              </a:r>
              <a:r>
                <a:rPr lang="en-US" dirty="0"/>
                <a:t> qua Internet </a:t>
              </a:r>
              <a:r>
                <a:rPr lang="en-US" dirty="0" err="1"/>
                <a:t>và</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ví</a:t>
              </a:r>
              <a:r>
                <a:rPr lang="en-US" dirty="0"/>
                <a:t> </a:t>
              </a:r>
              <a:r>
                <a:rPr lang="en-US" dirty="0" err="1"/>
                <a:t>dụ</a:t>
              </a:r>
              <a:r>
                <a:rPr lang="en-US" dirty="0"/>
                <a:t> </a:t>
              </a:r>
              <a:r>
                <a:rPr lang="en-US" dirty="0" err="1"/>
                <a:t>như</a:t>
              </a:r>
              <a:r>
                <a:rPr lang="en-US" dirty="0"/>
                <a:t>: Support Vector Machine, Convolutional Neural Network, K-means, … </a:t>
              </a:r>
              <a:r>
                <a:rPr lang="en-US" dirty="0" err="1"/>
                <a:t>và</a:t>
              </a:r>
              <a:r>
                <a:rPr lang="en-US" dirty="0"/>
                <a:t>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nhóm</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thuật</a:t>
              </a:r>
              <a:r>
                <a:rPr lang="en-US" dirty="0"/>
                <a:t> </a:t>
              </a:r>
              <a:r>
                <a:rPr lang="en-US" dirty="0" err="1"/>
                <a:t>toán</a:t>
              </a:r>
              <a:r>
                <a:rPr lang="en-US" dirty="0"/>
                <a:t> Convolutional Neural Network </a:t>
              </a:r>
              <a:r>
                <a:rPr lang="en-US" dirty="0" err="1"/>
                <a:t>phù</a:t>
              </a:r>
              <a:r>
                <a:rPr lang="en-US" dirty="0"/>
                <a:t> </a:t>
              </a:r>
              <a:r>
                <a:rPr lang="en-US" dirty="0" err="1"/>
                <a:t>hợp</a:t>
              </a:r>
              <a:r>
                <a:rPr lang="en-US" dirty="0"/>
                <a:t> </a:t>
              </a:r>
              <a:r>
                <a:rPr lang="en-US" dirty="0" err="1"/>
                <a:t>với</a:t>
              </a:r>
              <a:r>
                <a:rPr lang="en-US" dirty="0"/>
                <a:t> </a:t>
              </a:r>
              <a:r>
                <a:rPr lang="en-US" dirty="0" err="1"/>
                <a:t>đề</a:t>
              </a:r>
              <a:r>
                <a:rPr lang="en-US" dirty="0"/>
                <a:t> </a:t>
              </a:r>
              <a:r>
                <a:rPr lang="en-US" dirty="0" err="1"/>
                <a:t>tài</a:t>
              </a:r>
              <a:r>
                <a:rPr lang="en-US" dirty="0" smtClean="0"/>
                <a:t>.</a:t>
              </a:r>
              <a:endParaRPr lang="en-US" dirty="0"/>
            </a:p>
          </p:txBody>
        </p:sp>
        <p:sp>
          <p:nvSpPr>
            <p:cNvPr id="168" name="矩形 167"/>
            <p:cNvSpPr/>
            <p:nvPr/>
          </p:nvSpPr>
          <p:spPr>
            <a:xfrm>
              <a:off x="1396153" y="2907480"/>
              <a:ext cx="1635287" cy="653654"/>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sz="2800" dirty="0"/>
            </a:p>
          </p:txBody>
        </p:sp>
      </p:grpSp>
    </p:spTree>
    <p:extLst>
      <p:ext uri="{BB962C8B-B14F-4D97-AF65-F5344CB8AC3E}">
        <p14:creationId xmlns:p14="http://schemas.microsoft.com/office/powerpoint/2010/main" val="142841964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47"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1000"/>
                                        <p:tgtEl>
                                          <p:spTgt spid="166"/>
                                        </p:tgtEl>
                                      </p:cBhvr>
                                    </p:animEffect>
                                    <p:anim calcmode="lin" valueType="num">
                                      <p:cBhvr>
                                        <p:cTn id="19" dur="1000" fill="hold"/>
                                        <p:tgtEl>
                                          <p:spTgt spid="166"/>
                                        </p:tgtEl>
                                        <p:attrNameLst>
                                          <p:attrName>ppt_x</p:attrName>
                                        </p:attrNameLst>
                                      </p:cBhvr>
                                      <p:tavLst>
                                        <p:tav tm="0">
                                          <p:val>
                                            <p:strVal val="#ppt_x"/>
                                          </p:val>
                                        </p:tav>
                                        <p:tav tm="100000">
                                          <p:val>
                                            <p:strVal val="#ppt_x"/>
                                          </p:val>
                                        </p:tav>
                                      </p:tavLst>
                                    </p:anim>
                                    <p:anim calcmode="lin" valueType="num">
                                      <p:cBhvr>
                                        <p:cTn id="20"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48000" y="2135445"/>
            <a:ext cx="6096000" cy="1358952"/>
            <a:chOff x="3403358" y="2681557"/>
            <a:chExt cx="5324136" cy="1186884"/>
          </a:xfrm>
        </p:grpSpPr>
        <p:sp>
          <p:nvSpPr>
            <p:cNvPr id="4" name="Rectangle: Rounded Corners 3"/>
            <p:cNvSpPr/>
            <p:nvPr/>
          </p:nvSpPr>
          <p:spPr>
            <a:xfrm rot="2700000">
              <a:off x="3403356"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Rounded Corners 11"/>
            <p:cNvSpPr/>
            <p:nvPr/>
          </p:nvSpPr>
          <p:spPr>
            <a:xfrm rot="2700000">
              <a:off x="479484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Rounded Corners 32"/>
            <p:cNvSpPr/>
            <p:nvPr/>
          </p:nvSpPr>
          <p:spPr>
            <a:xfrm rot="2700000">
              <a:off x="6173899"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Rounded Corners 39"/>
            <p:cNvSpPr/>
            <p:nvPr/>
          </p:nvSpPr>
          <p:spPr>
            <a:xfrm rot="18900000" flipH="1">
              <a:off x="754061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Freeform: Shape 87"/>
            <p:cNvSpPr>
              <a:spLocks/>
            </p:cNvSpPr>
            <p:nvPr/>
          </p:nvSpPr>
          <p:spPr bwMode="auto">
            <a:xfrm>
              <a:off x="6444830" y="2940911"/>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w="19050">
              <a:solidFill>
                <a:schemeClr val="tx1"/>
              </a:solidFill>
            </a:ln>
            <a:extLst/>
          </p:spPr>
          <p:txBody>
            <a:bodyPr anchor="ctr"/>
            <a:lstStyle/>
            <a:p>
              <a:pPr algn="ctr"/>
              <a:endParaRPr/>
            </a:p>
          </p:txBody>
        </p:sp>
        <p:sp>
          <p:nvSpPr>
            <p:cNvPr id="13" name="Freeform: Shape 88"/>
            <p:cNvSpPr>
              <a:spLocks/>
            </p:cNvSpPr>
            <p:nvPr/>
          </p:nvSpPr>
          <p:spPr bwMode="auto">
            <a:xfrm>
              <a:off x="3677806" y="2940911"/>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w="19050">
              <a:solidFill>
                <a:schemeClr val="tx1"/>
              </a:solidFill>
            </a:ln>
            <a:extLst/>
          </p:spPr>
          <p:txBody>
            <a:bodyPr anchor="ctr"/>
            <a:lstStyle/>
            <a:p>
              <a:pPr algn="ctr"/>
              <a:endParaRPr/>
            </a:p>
          </p:txBody>
        </p:sp>
        <p:sp>
          <p:nvSpPr>
            <p:cNvPr id="14" name="Freeform: Shape 89"/>
            <p:cNvSpPr>
              <a:spLocks/>
            </p:cNvSpPr>
            <p:nvPr/>
          </p:nvSpPr>
          <p:spPr bwMode="auto">
            <a:xfrm>
              <a:off x="5073479" y="2940911"/>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w="19050">
              <a:solidFill>
                <a:schemeClr val="tx1"/>
              </a:solidFill>
            </a:ln>
            <a:extLst/>
          </p:spPr>
          <p:txBody>
            <a:bodyPr anchor="ctr"/>
            <a:lstStyle/>
            <a:p>
              <a:pPr algn="ctr"/>
              <a:endParaRPr/>
            </a:p>
          </p:txBody>
        </p:sp>
        <p:sp>
          <p:nvSpPr>
            <p:cNvPr id="15" name="Freeform: Shape 90"/>
            <p:cNvSpPr>
              <a:spLocks/>
            </p:cNvSpPr>
            <p:nvPr/>
          </p:nvSpPr>
          <p:spPr bwMode="auto">
            <a:xfrm>
              <a:off x="7814223" y="2940911"/>
              <a:ext cx="633204" cy="633204"/>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w="19050">
              <a:solidFill>
                <a:schemeClr val="tx1"/>
              </a:solidFill>
            </a:ln>
            <a:extLst/>
          </p:spPr>
          <p:txBody>
            <a:bodyPr anchor="ctr"/>
            <a:lstStyle/>
            <a:p>
              <a:pPr algn="ctr"/>
              <a:endParaRPr/>
            </a:p>
          </p:txBody>
        </p:sp>
      </p:grpSp>
      <p:grpSp>
        <p:nvGrpSpPr>
          <p:cNvPr id="43" name="组合 42"/>
          <p:cNvGrpSpPr/>
          <p:nvPr/>
        </p:nvGrpSpPr>
        <p:grpSpPr>
          <a:xfrm>
            <a:off x="2724242" y="4017666"/>
            <a:ext cx="6099088" cy="1999465"/>
            <a:chOff x="809434" y="3240178"/>
            <a:chExt cx="5940383" cy="1791087"/>
          </a:xfrm>
        </p:grpSpPr>
        <p:sp>
          <p:nvSpPr>
            <p:cNvPr id="44" name="矩形 43"/>
            <p:cNvSpPr/>
            <p:nvPr/>
          </p:nvSpPr>
          <p:spPr>
            <a:xfrm>
              <a:off x="809434" y="3459769"/>
              <a:ext cx="5940383" cy="1571496"/>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Nhóm</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a:t>
              </a:r>
              <a:r>
                <a:rPr lang="en-US" dirty="0" err="1"/>
                <a:t>cho</a:t>
              </a:r>
              <a:r>
                <a:rPr lang="en-US" dirty="0"/>
                <a:t> Python </a:t>
              </a:r>
              <a:r>
                <a:rPr lang="en-US" dirty="0" err="1"/>
                <a:t>như</a:t>
              </a:r>
              <a:r>
                <a:rPr lang="en-US" dirty="0"/>
                <a:t> </a:t>
              </a:r>
              <a:r>
                <a:rPr lang="en-US" dirty="0" err="1"/>
                <a:t>matplotlib</a:t>
              </a:r>
              <a:r>
                <a:rPr lang="en-US" dirty="0"/>
                <a:t>, </a:t>
              </a:r>
              <a:r>
                <a:rPr lang="en-US" dirty="0" err="1"/>
                <a:t>keras</a:t>
              </a:r>
              <a:r>
                <a:rPr lang="en-US" dirty="0"/>
                <a:t>, </a:t>
              </a:r>
              <a:r>
                <a:rPr lang="en-US" dirty="0" err="1"/>
                <a:t>sklearn</a:t>
              </a:r>
              <a:r>
                <a:rPr lang="en-US" dirty="0" smtClean="0"/>
                <a:t>,…</a:t>
              </a:r>
            </a:p>
            <a:p>
              <a:pPr marL="742950" lvl="1" indent="-285750">
                <a:buFont typeface="Wingdings" panose="05000000000000000000" pitchFamily="2" charset="2"/>
                <a:buChar char="v"/>
              </a:pPr>
              <a:r>
                <a:rPr lang="en-US" dirty="0" err="1"/>
                <a:t>Áp</a:t>
              </a:r>
              <a:r>
                <a:rPr lang="en-US" dirty="0"/>
                <a:t> </a:t>
              </a:r>
              <a:r>
                <a:rPr lang="en-US" dirty="0" err="1"/>
                <a:t>dụng</a:t>
              </a:r>
              <a:r>
                <a:rPr lang="en-US" dirty="0"/>
                <a:t> </a:t>
              </a:r>
              <a:r>
                <a:rPr lang="en-US" dirty="0" err="1"/>
                <a:t>các</a:t>
              </a:r>
              <a:r>
                <a:rPr lang="en-US" dirty="0"/>
                <a:t> Layer </a:t>
              </a:r>
              <a:r>
                <a:rPr lang="en-US" dirty="0" err="1"/>
                <a:t>dùng</a:t>
              </a:r>
              <a:r>
                <a:rPr lang="en-US" dirty="0"/>
                <a:t> </a:t>
              </a:r>
              <a:r>
                <a:rPr lang="en-US" dirty="0" err="1"/>
                <a:t>cho</a:t>
              </a:r>
              <a:r>
                <a:rPr lang="en-US" dirty="0"/>
                <a:t> </a:t>
              </a:r>
              <a:r>
                <a:rPr lang="en-US" dirty="0" err="1"/>
                <a:t>thuật</a:t>
              </a:r>
              <a:r>
                <a:rPr lang="en-US" dirty="0"/>
                <a:t> </a:t>
              </a:r>
              <a:r>
                <a:rPr lang="en-US" dirty="0" err="1"/>
                <a:t>toán</a:t>
              </a:r>
              <a:r>
                <a:rPr lang="en-US" dirty="0"/>
                <a:t> CNN:</a:t>
              </a:r>
            </a:p>
            <a:p>
              <a:pPr marL="742950" lvl="1" indent="-285750">
                <a:buFont typeface="Wingdings" panose="05000000000000000000" pitchFamily="2" charset="2"/>
                <a:buChar char="v"/>
              </a:pPr>
              <a:r>
                <a:rPr lang="en-US" dirty="0" err="1"/>
                <a:t>Chạy</a:t>
              </a:r>
              <a:r>
                <a:rPr lang="en-US" dirty="0"/>
                <a:t> code </a:t>
              </a:r>
              <a:r>
                <a:rPr lang="en-US" dirty="0" err="1"/>
                <a:t>với</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về</a:t>
              </a:r>
              <a:r>
                <a:rPr lang="en-US" dirty="0"/>
                <a:t> learning rate, </a:t>
              </a:r>
              <a:r>
                <a:rPr lang="en-US" dirty="0" err="1"/>
                <a:t>tỷ</a:t>
              </a:r>
              <a:r>
                <a:rPr lang="en-US" dirty="0"/>
                <a:t> </a:t>
              </a:r>
              <a:r>
                <a:rPr lang="en-US" dirty="0" err="1"/>
                <a:t>lệ</a:t>
              </a:r>
              <a:r>
                <a:rPr lang="en-US" dirty="0"/>
                <a:t> </a:t>
              </a:r>
              <a:r>
                <a:rPr lang="en-US" dirty="0" err="1"/>
                <a:t>hình</a:t>
              </a:r>
              <a:r>
                <a:rPr lang="en-US" dirty="0"/>
                <a:t> </a:t>
              </a:r>
              <a:r>
                <a:rPr lang="en-US" dirty="0" err="1"/>
                <a:t>trong</a:t>
              </a:r>
              <a:r>
                <a:rPr lang="en-US" dirty="0"/>
                <a:t> 2 </a:t>
              </a:r>
              <a:r>
                <a:rPr lang="en-US" dirty="0" err="1"/>
                <a:t>thư</a:t>
              </a:r>
              <a:r>
                <a:rPr lang="en-US" dirty="0"/>
                <a:t> </a:t>
              </a:r>
              <a:r>
                <a:rPr lang="en-US" dirty="0" err="1"/>
                <a:t>mục</a:t>
              </a:r>
              <a:r>
                <a:rPr lang="en-US" dirty="0"/>
                <a:t> (training, test) </a:t>
              </a:r>
              <a:r>
                <a:rPr lang="en-US" dirty="0" err="1"/>
                <a:t>và</a:t>
              </a:r>
              <a:r>
                <a:rPr lang="en-US" dirty="0"/>
                <a:t> </a:t>
              </a:r>
              <a:r>
                <a:rPr lang="en-US" dirty="0" err="1"/>
                <a:t>cho</a:t>
              </a:r>
              <a:r>
                <a:rPr lang="en-US" dirty="0"/>
                <a:t> </a:t>
              </a:r>
              <a:r>
                <a:rPr lang="en-US" dirty="0" err="1"/>
                <a:t>ra</a:t>
              </a:r>
              <a:r>
                <a:rPr lang="en-US" dirty="0"/>
                <a:t> model</a:t>
              </a:r>
              <a:r>
                <a:rPr lang="en-US" dirty="0" smtClean="0"/>
                <a:t>.</a:t>
              </a:r>
              <a:endParaRPr lang="en-US" dirty="0"/>
            </a:p>
          </p:txBody>
        </p:sp>
        <p:sp>
          <p:nvSpPr>
            <p:cNvPr id="45" name="矩形 44"/>
            <p:cNvSpPr/>
            <p:nvPr/>
          </p:nvSpPr>
          <p:spPr>
            <a:xfrm>
              <a:off x="1291014" y="3240178"/>
              <a:ext cx="2193317" cy="503327"/>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b="1" dirty="0"/>
            </a:p>
          </p:txBody>
        </p:sp>
      </p:grpSp>
      <p:pic>
        <p:nvPicPr>
          <p:cNvPr id="16" name="图片 149"/>
          <p:cNvPicPr>
            <a:picLocks noChangeAspect="1"/>
          </p:cNvPicPr>
          <p:nvPr/>
        </p:nvPicPr>
        <p:blipFill>
          <a:blip r:embed="rId3"/>
          <a:stretch>
            <a:fillRect/>
          </a:stretch>
        </p:blipFill>
        <p:spPr>
          <a:xfrm>
            <a:off x="932688" y="553693"/>
            <a:ext cx="759706" cy="913632"/>
          </a:xfrm>
          <a:prstGeom prst="rect">
            <a:avLst/>
          </a:prstGeom>
        </p:spPr>
      </p:pic>
      <p:sp>
        <p:nvSpPr>
          <p:cNvPr id="17" name="文本框 151"/>
          <p:cNvSpPr txBox="1"/>
          <p:nvPr/>
        </p:nvSpPr>
        <p:spPr>
          <a:xfrm>
            <a:off x="1983493" y="712336"/>
            <a:ext cx="2491964" cy="523220"/>
          </a:xfrm>
          <a:prstGeom prst="rect">
            <a:avLst/>
          </a:prstGeom>
          <a:noFill/>
        </p:spPr>
        <p:txBody>
          <a:bodyPr wrap="none" rtlCol="0">
            <a:spAutoFit/>
            <a:scene3d>
              <a:camera prst="orthographicFront"/>
              <a:lightRig rig="threePt" dir="t"/>
            </a:scene3d>
            <a:sp3d contourW="12700"/>
          </a:bodyPr>
          <a:lstStyle/>
          <a:p>
            <a:r>
              <a:rPr lang="en-US" altLang="zh-CN" sz="2800" dirty="0" smtClean="0">
                <a:latin typeface="Tahoma" panose="020B0604030504040204" pitchFamily="34" charset="0"/>
                <a:ea typeface="Tahoma" panose="020B0604030504040204" pitchFamily="34" charset="0"/>
                <a:cs typeface="Tahoma" panose="020B0604030504040204" pitchFamily="34" charset="0"/>
              </a:rPr>
              <a:t>Training Model</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043192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188"/>
          <p:cNvGrpSpPr/>
          <p:nvPr/>
        </p:nvGrpSpPr>
        <p:grpSpPr>
          <a:xfrm>
            <a:off x="7780536" y="1842730"/>
            <a:ext cx="1495029" cy="1946633"/>
            <a:chOff x="4118760" y="4761439"/>
            <a:chExt cx="3447200" cy="4488502"/>
          </a:xfrm>
        </p:grpSpPr>
        <p:sp>
          <p:nvSpPr>
            <p:cNvPr id="224" name="Freeform: Shape 189"/>
            <p:cNvSpPr>
              <a:spLocks/>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w="19050">
              <a:solidFill>
                <a:schemeClr val="tx1"/>
              </a:solidFill>
            </a:ln>
            <a:effectLst/>
          </p:spPr>
          <p:txBody>
            <a:bodyPr anchor="ctr"/>
            <a:lstStyle/>
            <a:p>
              <a:pPr algn="ctr"/>
              <a:endParaRPr/>
            </a:p>
          </p:txBody>
        </p:sp>
        <p:sp>
          <p:nvSpPr>
            <p:cNvPr id="225" name="Freeform: Shape 190"/>
            <p:cNvSpPr>
              <a:spLocks/>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w="19050">
              <a:solidFill>
                <a:schemeClr val="tx1"/>
              </a:solidFill>
            </a:ln>
            <a:effectLst/>
          </p:spPr>
          <p:txBody>
            <a:bodyPr anchor="ctr"/>
            <a:lstStyle/>
            <a:p>
              <a:pPr algn="ctr"/>
              <a:endParaRPr/>
            </a:p>
          </p:txBody>
        </p:sp>
        <p:sp>
          <p:nvSpPr>
            <p:cNvPr id="226" name="Freeform: Shape 191"/>
            <p:cNvSpPr>
              <a:spLocks/>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w="19050">
              <a:solidFill>
                <a:schemeClr val="tx1"/>
              </a:solidFill>
            </a:ln>
            <a:effectLst/>
          </p:spPr>
          <p:txBody>
            <a:bodyPr anchor="ctr"/>
            <a:lstStyle/>
            <a:p>
              <a:pPr algn="ctr"/>
              <a:endParaRPr/>
            </a:p>
          </p:txBody>
        </p:sp>
        <p:sp>
          <p:nvSpPr>
            <p:cNvPr id="227" name="Freeform: Shape 192"/>
            <p:cNvSpPr>
              <a:spLocks/>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w="19050">
              <a:solidFill>
                <a:schemeClr val="tx1"/>
              </a:solidFill>
            </a:ln>
            <a:effectLst/>
          </p:spPr>
          <p:txBody>
            <a:bodyPr anchor="ctr"/>
            <a:lstStyle/>
            <a:p>
              <a:pPr algn="ctr"/>
              <a:endParaRPr/>
            </a:p>
          </p:txBody>
        </p:sp>
        <p:sp>
          <p:nvSpPr>
            <p:cNvPr id="228" name="Freeform: Shape 193"/>
            <p:cNvSpPr>
              <a:spLocks/>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w="19050">
              <a:solidFill>
                <a:schemeClr val="tx1"/>
              </a:solidFill>
            </a:ln>
            <a:effectLst/>
          </p:spPr>
          <p:txBody>
            <a:bodyPr anchor="ctr"/>
            <a:lstStyle/>
            <a:p>
              <a:pPr algn="ctr"/>
              <a:endParaRPr/>
            </a:p>
          </p:txBody>
        </p:sp>
        <p:sp>
          <p:nvSpPr>
            <p:cNvPr id="229" name="Freeform: Shape 194"/>
            <p:cNvSpPr>
              <a:spLocks/>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w="19050">
              <a:solidFill>
                <a:schemeClr val="tx1"/>
              </a:solidFill>
            </a:ln>
            <a:effectLst/>
          </p:spPr>
          <p:txBody>
            <a:bodyPr anchor="ctr"/>
            <a:lstStyle/>
            <a:p>
              <a:pPr algn="ctr"/>
              <a:endParaRPr/>
            </a:p>
          </p:txBody>
        </p:sp>
        <p:sp>
          <p:nvSpPr>
            <p:cNvPr id="230" name="Freeform: Shape 195"/>
            <p:cNvSpPr>
              <a:spLocks/>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w="19050">
              <a:solidFill>
                <a:schemeClr val="tx1"/>
              </a:solidFill>
            </a:ln>
            <a:effectLst/>
          </p:spPr>
          <p:txBody>
            <a:bodyPr anchor="ctr"/>
            <a:lstStyle/>
            <a:p>
              <a:pPr algn="ctr"/>
              <a:endParaRPr/>
            </a:p>
          </p:txBody>
        </p:sp>
        <p:sp>
          <p:nvSpPr>
            <p:cNvPr id="231" name="Freeform: Shape 196"/>
            <p:cNvSpPr>
              <a:spLocks/>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w="19050">
              <a:solidFill>
                <a:schemeClr val="tx1"/>
              </a:solidFill>
            </a:ln>
            <a:effectLst/>
          </p:spPr>
          <p:txBody>
            <a:bodyPr anchor="ctr"/>
            <a:lstStyle/>
            <a:p>
              <a:pPr algn="ctr"/>
              <a:endParaRPr/>
            </a:p>
          </p:txBody>
        </p:sp>
        <p:sp>
          <p:nvSpPr>
            <p:cNvPr id="232" name="Freeform: Shape 197"/>
            <p:cNvSpPr>
              <a:spLocks/>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w="19050">
              <a:solidFill>
                <a:schemeClr val="tx1"/>
              </a:solidFill>
            </a:ln>
            <a:effectLst/>
          </p:spPr>
          <p:txBody>
            <a:bodyPr anchor="ctr"/>
            <a:lstStyle/>
            <a:p>
              <a:pPr algn="ctr"/>
              <a:endParaRPr/>
            </a:p>
          </p:txBody>
        </p:sp>
        <p:sp>
          <p:nvSpPr>
            <p:cNvPr id="233" name="Freeform: Shape 198"/>
            <p:cNvSpPr>
              <a:spLocks/>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99"/>
            <p:cNvSpPr>
              <a:spLocks/>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w="19050">
              <a:solidFill>
                <a:schemeClr val="tx1"/>
              </a:solidFill>
            </a:ln>
            <a:effectLst/>
          </p:spPr>
          <p:txBody>
            <a:bodyPr anchor="ctr"/>
            <a:lstStyle/>
            <a:p>
              <a:pPr algn="ctr"/>
              <a:endParaRPr/>
            </a:p>
          </p:txBody>
        </p:sp>
        <p:sp>
          <p:nvSpPr>
            <p:cNvPr id="235" name="Freeform: Shape 200"/>
            <p:cNvSpPr>
              <a:spLocks/>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w="19050">
              <a:solidFill>
                <a:schemeClr val="tx1"/>
              </a:solidFill>
            </a:ln>
            <a:effectLst/>
          </p:spPr>
          <p:txBody>
            <a:bodyPr anchor="ctr"/>
            <a:lstStyle/>
            <a:p>
              <a:pPr algn="ctr"/>
              <a:endParaRPr/>
            </a:p>
          </p:txBody>
        </p:sp>
        <p:sp>
          <p:nvSpPr>
            <p:cNvPr id="236" name="Freeform: Shape 201"/>
            <p:cNvSpPr>
              <a:spLocks/>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w="19050">
              <a:solidFill>
                <a:schemeClr val="tx1"/>
              </a:solidFill>
            </a:ln>
            <a:effectLst/>
          </p:spPr>
          <p:txBody>
            <a:bodyPr anchor="ctr"/>
            <a:lstStyle/>
            <a:p>
              <a:pPr algn="ctr"/>
              <a:endParaRPr/>
            </a:p>
          </p:txBody>
        </p:sp>
        <p:sp>
          <p:nvSpPr>
            <p:cNvPr id="237" name="Freeform: Shape 202"/>
            <p:cNvSpPr>
              <a:spLocks/>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w="19050">
              <a:solidFill>
                <a:schemeClr val="tx1"/>
              </a:solidFill>
            </a:ln>
            <a:effectLst/>
          </p:spPr>
          <p:txBody>
            <a:bodyPr anchor="ctr"/>
            <a:lstStyle/>
            <a:p>
              <a:pPr algn="ctr"/>
              <a:endParaRPr/>
            </a:p>
          </p:txBody>
        </p:sp>
      </p:grpSp>
      <p:grpSp>
        <p:nvGrpSpPr>
          <p:cNvPr id="244" name="组合 243"/>
          <p:cNvGrpSpPr/>
          <p:nvPr/>
        </p:nvGrpSpPr>
        <p:grpSpPr>
          <a:xfrm>
            <a:off x="1117600" y="2230071"/>
            <a:ext cx="5253703" cy="2964304"/>
            <a:chOff x="42390" y="3343957"/>
            <a:chExt cx="4936009" cy="2070133"/>
          </a:xfrm>
        </p:grpSpPr>
        <p:sp>
          <p:nvSpPr>
            <p:cNvPr id="245" name="矩形 244"/>
            <p:cNvSpPr/>
            <p:nvPr/>
          </p:nvSpPr>
          <p:spPr>
            <a:xfrm>
              <a:off x="42390" y="3802063"/>
              <a:ext cx="4936009" cy="1612027"/>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Với</a:t>
              </a:r>
              <a:r>
                <a:rPr lang="en-US" dirty="0"/>
                <a:t> </a:t>
              </a:r>
              <a:r>
                <a:rPr lang="en-US" dirty="0" err="1"/>
                <a:t>mỗi</a:t>
              </a:r>
              <a:r>
                <a:rPr lang="en-US" dirty="0"/>
                <a:t> model </a:t>
              </a:r>
              <a:r>
                <a:rPr lang="en-US" dirty="0" err="1"/>
                <a:t>đã</a:t>
              </a:r>
              <a:r>
                <a:rPr lang="en-US" dirty="0"/>
                <a:t> </a:t>
              </a:r>
              <a:r>
                <a:rPr lang="en-US" dirty="0" err="1"/>
                <a:t>được</a:t>
              </a:r>
              <a:r>
                <a:rPr lang="en-US" dirty="0"/>
                <a:t> training </a:t>
              </a:r>
              <a:r>
                <a:rPr lang="en-US" dirty="0" err="1"/>
                <a:t>trong</a:t>
              </a:r>
              <a:r>
                <a:rPr lang="en-US" dirty="0"/>
                <a:t> </a:t>
              </a:r>
              <a:r>
                <a:rPr lang="en-US" dirty="0" err="1"/>
                <a:t>phần</a:t>
              </a:r>
              <a:r>
                <a:rPr lang="en-US" dirty="0"/>
                <a:t> </a:t>
              </a:r>
              <a:r>
                <a:rPr lang="en-US" dirty="0" err="1"/>
                <a:t>trên</a:t>
              </a:r>
              <a:r>
                <a:rPr lang="en-US" dirty="0"/>
                <a:t>, </a:t>
              </a:r>
              <a:r>
                <a:rPr lang="en-US" dirty="0" err="1"/>
                <a:t>nhóm</a:t>
              </a:r>
              <a:r>
                <a:rPr lang="en-US" dirty="0"/>
                <a:t> </a:t>
              </a:r>
              <a:r>
                <a:rPr lang="en-US" dirty="0" err="1"/>
                <a:t>thực</a:t>
              </a:r>
              <a:r>
                <a:rPr lang="en-US" dirty="0"/>
                <a:t> </a:t>
              </a:r>
              <a:r>
                <a:rPr lang="en-US" dirty="0" err="1"/>
                <a:t>hiện</a:t>
              </a:r>
              <a:r>
                <a:rPr lang="en-US" dirty="0"/>
                <a:t> import model </a:t>
              </a:r>
              <a:r>
                <a:rPr lang="en-US" dirty="0" err="1"/>
                <a:t>và</a:t>
              </a:r>
              <a:r>
                <a:rPr lang="en-US" dirty="0"/>
                <a:t> </a:t>
              </a:r>
              <a:r>
                <a:rPr lang="en-US" dirty="0" err="1"/>
                <a:t>kiểm</a:t>
              </a:r>
              <a:r>
                <a:rPr lang="en-US" dirty="0"/>
                <a:t> </a:t>
              </a:r>
              <a:r>
                <a:rPr lang="en-US" dirty="0" err="1"/>
                <a:t>tra</a:t>
              </a:r>
              <a:r>
                <a:rPr lang="en-US" dirty="0"/>
                <a:t> </a:t>
              </a:r>
              <a:r>
                <a:rPr lang="en-US" dirty="0" err="1"/>
                <a:t>tỷ</a:t>
              </a:r>
              <a:r>
                <a:rPr lang="en-US" dirty="0"/>
                <a:t> </a:t>
              </a:r>
              <a:r>
                <a:rPr lang="en-US" dirty="0" err="1"/>
                <a:t>lệ</a:t>
              </a:r>
              <a:r>
                <a:rPr lang="en-US" dirty="0"/>
                <a:t> </a:t>
              </a:r>
              <a:r>
                <a:rPr lang="en-US" dirty="0" err="1"/>
                <a:t>chính</a:t>
              </a:r>
              <a:r>
                <a:rPr lang="en-US" dirty="0"/>
                <a:t> </a:t>
              </a:r>
              <a:r>
                <a:rPr lang="en-US" dirty="0" err="1"/>
                <a:t>xác</a:t>
              </a:r>
              <a:r>
                <a:rPr lang="en-US" dirty="0"/>
                <a:t> (%), </a:t>
              </a:r>
              <a:r>
                <a:rPr lang="en-US" dirty="0" err="1"/>
                <a:t>lưu</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với</a:t>
              </a:r>
              <a:r>
                <a:rPr lang="en-US" dirty="0"/>
                <a:t> </a:t>
              </a:r>
              <a:r>
                <a:rPr lang="en-US" dirty="0" err="1"/>
                <a:t>thông</a:t>
              </a:r>
              <a:r>
                <a:rPr lang="en-US" dirty="0"/>
                <a:t> </a:t>
              </a:r>
              <a:r>
                <a:rPr lang="en-US" dirty="0" err="1"/>
                <a:t>số</a:t>
              </a:r>
              <a:r>
                <a:rPr lang="en-US" dirty="0"/>
                <a:t> </a:t>
              </a:r>
              <a:r>
                <a:rPr lang="en-US" dirty="0" err="1"/>
                <a:t>tương</a:t>
              </a:r>
              <a:r>
                <a:rPr lang="en-US" dirty="0"/>
                <a:t> </a:t>
              </a:r>
              <a:r>
                <a:rPr lang="en-US" dirty="0" err="1"/>
                <a:t>ứng</a:t>
              </a:r>
              <a:r>
                <a:rPr lang="en-US" dirty="0" smtClean="0"/>
                <a:t>.</a:t>
              </a:r>
            </a:p>
            <a:p>
              <a:pPr marL="742950" lvl="1" indent="-285750">
                <a:buFont typeface="Wingdings" panose="05000000000000000000" pitchFamily="2" charset="2"/>
                <a:buChar char="v"/>
              </a:pPr>
              <a:r>
                <a:rPr lang="en-US" dirty="0" err="1"/>
                <a:t>Với</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đưa</a:t>
              </a:r>
              <a:r>
                <a:rPr lang="en-US" dirty="0"/>
                <a:t> </a:t>
              </a:r>
              <a:r>
                <a:rPr lang="en-US" dirty="0" err="1"/>
                <a:t>ra</a:t>
              </a:r>
              <a:r>
                <a:rPr lang="en-US" dirty="0"/>
                <a:t> </a:t>
              </a:r>
              <a:r>
                <a:rPr lang="en-US" dirty="0" err="1"/>
                <a:t>được</a:t>
              </a:r>
              <a:r>
                <a:rPr lang="en-US" dirty="0"/>
                <a:t> model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nhất</a:t>
              </a:r>
              <a:r>
                <a:rPr lang="en-US" dirty="0"/>
                <a:t> </a:t>
              </a:r>
              <a:r>
                <a:rPr lang="en-US" dirty="0" err="1"/>
                <a:t>và</a:t>
              </a:r>
              <a:r>
                <a:rPr lang="en-US" dirty="0"/>
                <a:t> </a:t>
              </a:r>
              <a:r>
                <a:rPr lang="en-US" dirty="0" err="1"/>
                <a:t>chọn</a:t>
              </a:r>
              <a:r>
                <a:rPr lang="en-US" dirty="0"/>
                <a:t> </a:t>
              </a:r>
              <a:r>
                <a:rPr lang="en-US" dirty="0" err="1"/>
                <a:t>đó</a:t>
              </a:r>
              <a:r>
                <a:rPr lang="en-US" dirty="0"/>
                <a:t> </a:t>
              </a:r>
              <a:r>
                <a:rPr lang="en-US" dirty="0" err="1"/>
                <a:t>làm</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a:t>
              </a:r>
            </a:p>
            <a:p>
              <a:pPr marL="742950" lvl="1" indent="-285750">
                <a:buFont typeface="Wingdings" panose="05000000000000000000" pitchFamily="2" charset="2"/>
                <a:buChar char="v"/>
              </a:pPr>
              <a:endParaRPr lang="en-US" dirty="0"/>
            </a:p>
          </p:txBody>
        </p:sp>
        <p:sp>
          <p:nvSpPr>
            <p:cNvPr id="246" name="矩形 245"/>
            <p:cNvSpPr/>
            <p:nvPr/>
          </p:nvSpPr>
          <p:spPr>
            <a:xfrm>
              <a:off x="974175" y="3343957"/>
              <a:ext cx="2241974" cy="392395"/>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2800" dirty="0"/>
            </a:p>
          </p:txBody>
        </p:sp>
      </p:grpSp>
      <p:pic>
        <p:nvPicPr>
          <p:cNvPr id="20" name="图片 149"/>
          <p:cNvPicPr>
            <a:picLocks noChangeAspect="1"/>
          </p:cNvPicPr>
          <p:nvPr/>
        </p:nvPicPr>
        <p:blipFill>
          <a:blip r:embed="rId3"/>
          <a:stretch>
            <a:fillRect/>
          </a:stretch>
        </p:blipFill>
        <p:spPr>
          <a:xfrm>
            <a:off x="905256" y="645133"/>
            <a:ext cx="759706" cy="913632"/>
          </a:xfrm>
          <a:prstGeom prst="rect">
            <a:avLst/>
          </a:prstGeom>
        </p:spPr>
      </p:pic>
      <p:sp>
        <p:nvSpPr>
          <p:cNvPr id="21" name="文本框 151"/>
          <p:cNvSpPr txBox="1"/>
          <p:nvPr/>
        </p:nvSpPr>
        <p:spPr>
          <a:xfrm>
            <a:off x="1837189" y="840339"/>
            <a:ext cx="1619354"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Kiểm</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thử</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27190846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p:cTn id="7" dur="500" fill="hold"/>
                                        <p:tgtEl>
                                          <p:spTgt spid="244"/>
                                        </p:tgtEl>
                                        <p:attrNameLst>
                                          <p:attrName>ppt_w</p:attrName>
                                        </p:attrNameLst>
                                      </p:cBhvr>
                                      <p:tavLst>
                                        <p:tav tm="0">
                                          <p:val>
                                            <p:fltVal val="0"/>
                                          </p:val>
                                        </p:tav>
                                        <p:tav tm="100000">
                                          <p:val>
                                            <p:strVal val="#ppt_w"/>
                                          </p:val>
                                        </p:tav>
                                      </p:tavLst>
                                    </p:anim>
                                    <p:anim calcmode="lin" valueType="num">
                                      <p:cBhvr>
                                        <p:cTn id="8" dur="500" fill="hold"/>
                                        <p:tgtEl>
                                          <p:spTgt spid="244"/>
                                        </p:tgtEl>
                                        <p:attrNameLst>
                                          <p:attrName>ppt_h</p:attrName>
                                        </p:attrNameLst>
                                      </p:cBhvr>
                                      <p:tavLst>
                                        <p:tav tm="0">
                                          <p:val>
                                            <p:fltVal val="0"/>
                                          </p:val>
                                        </p:tav>
                                        <p:tav tm="100000">
                                          <p:val>
                                            <p:strVal val="#ppt_h"/>
                                          </p:val>
                                        </p:tav>
                                      </p:tavLst>
                                    </p:anim>
                                    <p:animEffect transition="in" filter="fade">
                                      <p:cBhvr>
                                        <p:cTn id="9" dur="500"/>
                                        <p:tgtEl>
                                          <p:spTgt spid="2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fade">
                                      <p:cBhvr>
                                        <p:cTn id="13" dur="1000"/>
                                        <p:tgtEl>
                                          <p:spTgt spid="223"/>
                                        </p:tgtEl>
                                      </p:cBhvr>
                                    </p:animEffect>
                                    <p:anim calcmode="lin" valueType="num">
                                      <p:cBhvr>
                                        <p:cTn id="14" dur="1000" fill="hold"/>
                                        <p:tgtEl>
                                          <p:spTgt spid="223"/>
                                        </p:tgtEl>
                                        <p:attrNameLst>
                                          <p:attrName>ppt_x</p:attrName>
                                        </p:attrNameLst>
                                      </p:cBhvr>
                                      <p:tavLst>
                                        <p:tav tm="0">
                                          <p:val>
                                            <p:strVal val="#ppt_x"/>
                                          </p:val>
                                        </p:tav>
                                        <p:tav tm="100000">
                                          <p:val>
                                            <p:strVal val="#ppt_x"/>
                                          </p:val>
                                        </p:tav>
                                      </p:tavLst>
                                    </p:anim>
                                    <p:anim calcmode="lin" valueType="num">
                                      <p:cBhvr>
                                        <p:cTn id="15" dur="1000" fill="hold"/>
                                        <p:tgtEl>
                                          <p:spTgt spid="22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41883" y="2782669"/>
            <a:ext cx="2916183"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thuyết</a:t>
            </a:r>
            <a:endParaRPr lang="zh-CN" altLang="en-US" sz="3200" b="1" dirty="0">
              <a:latin typeface="Agency FB" panose="020B050302020202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04</a:t>
              </a:r>
              <a:endParaRPr lang="zh-CN" altLang="en-US" sz="4000" b="1">
                <a:latin typeface="Agency FB" panose="020B0503020202020204" pitchFamily="34" charset="0"/>
              </a:endParaRPr>
            </a:p>
          </p:txBody>
        </p:sp>
      </p:gr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1688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289135"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Theory</a:t>
            </a:r>
            <a:endParaRPr lang="zh-CN" altLang="en-US" sz="2800" b="1">
              <a:latin typeface="Agency FB" panose="020B0503020202020204" pitchFamily="34" charset="0"/>
            </a:endParaRPr>
          </a:p>
        </p:txBody>
      </p:sp>
      <p:grpSp>
        <p:nvGrpSpPr>
          <p:cNvPr id="475" name="组合 474"/>
          <p:cNvGrpSpPr/>
          <p:nvPr/>
        </p:nvGrpSpPr>
        <p:grpSpPr>
          <a:xfrm>
            <a:off x="4928125" y="2371522"/>
            <a:ext cx="2667906" cy="2119758"/>
            <a:chOff x="1715963" y="2214994"/>
            <a:chExt cx="2241974" cy="1739590"/>
          </a:xfrm>
        </p:grpSpPr>
        <p:grpSp>
          <p:nvGrpSpPr>
            <p:cNvPr id="2" name="组合 1"/>
            <p:cNvGrpSpPr/>
            <p:nvPr/>
          </p:nvGrpSpPr>
          <p:grpSpPr>
            <a:xfrm>
              <a:off x="2189250" y="2214994"/>
              <a:ext cx="1295400" cy="854718"/>
              <a:chOff x="8329064" y="2074792"/>
              <a:chExt cx="2246715" cy="1482407"/>
            </a:xfrm>
          </p:grpSpPr>
          <p:sp>
            <p:nvSpPr>
              <p:cNvPr id="3"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7"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8"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9"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0"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1"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2"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3"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4"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6"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7"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8"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9"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4"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5"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6"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7"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8"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9"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0"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1"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2"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3"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4"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5"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6"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7"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8"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9"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0"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1"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2"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3"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4"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5"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6"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0"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1"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2"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3"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4"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5"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6"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7"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8"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9"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0"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1"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2"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3"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4"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67" name="矩形 466"/>
            <p:cNvSpPr/>
            <p:nvPr/>
          </p:nvSpPr>
          <p:spPr>
            <a:xfrm>
              <a:off x="1715963" y="3548564"/>
              <a:ext cx="2241974" cy="40602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Neural Network</a:t>
              </a:r>
              <a:endParaRPr lang="zh-CN" altLang="en-US" sz="2400" b="1" dirty="0"/>
            </a:p>
          </p:txBody>
        </p:sp>
      </p:grpSp>
      <p:grpSp>
        <p:nvGrpSpPr>
          <p:cNvPr id="476" name="组合 475"/>
          <p:cNvGrpSpPr/>
          <p:nvPr/>
        </p:nvGrpSpPr>
        <p:grpSpPr>
          <a:xfrm>
            <a:off x="8397723" y="2371522"/>
            <a:ext cx="2752164" cy="2505835"/>
            <a:chOff x="5184212" y="2214994"/>
            <a:chExt cx="2241974" cy="2131346"/>
          </a:xfrm>
        </p:grpSpPr>
        <p:grpSp>
          <p:nvGrpSpPr>
            <p:cNvPr id="155" name="组合 154"/>
            <p:cNvGrpSpPr/>
            <p:nvPr/>
          </p:nvGrpSpPr>
          <p:grpSpPr>
            <a:xfrm>
              <a:off x="5657499" y="2214994"/>
              <a:ext cx="1295400" cy="854718"/>
              <a:chOff x="8329064" y="2074792"/>
              <a:chExt cx="2246715" cy="1482407"/>
            </a:xfrm>
          </p:grpSpPr>
          <p:sp>
            <p:nvSpPr>
              <p:cNvPr id="156"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7"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8"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9"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0"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1"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2"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3"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4"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5"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6"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7"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8"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9"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0"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1"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2"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3"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4"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5"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6"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7"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8"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9"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0"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1"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2"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3"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4"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5"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6"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7"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8"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9"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0"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1"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2"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3"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4"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5"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6"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7"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8"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9"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0"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1"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2"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3"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4"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5"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6"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7"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8"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9"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0"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1"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2"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3"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4"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5"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6"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7"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8"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9"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0"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1"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2"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3"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4"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5"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6"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7"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8"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9"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0"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1"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2"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3"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5"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6"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7"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8"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9"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0"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1"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2"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3"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4"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5"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6"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7"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8"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9"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0"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1"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2"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3"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4"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5"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6"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7"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8"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9"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0"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1"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2"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3"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4"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5"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6"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7"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8"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9"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0"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1"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2"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3"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4"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5"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6"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7"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8"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9"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0"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1"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2"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3"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4"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5"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6"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7"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8"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9"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0"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1"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2"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3"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4"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5"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6"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7"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8"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9"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0"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1"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2"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3"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4"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5"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6"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7"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70" name="矩形 469"/>
            <p:cNvSpPr/>
            <p:nvPr/>
          </p:nvSpPr>
          <p:spPr>
            <a:xfrm>
              <a:off x="5184212" y="3548564"/>
              <a:ext cx="2241974" cy="79777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Convolutional Neural Network</a:t>
              </a:r>
              <a:endParaRPr lang="zh-CN" altLang="en-US" sz="2400" b="1" dirty="0"/>
            </a:p>
          </p:txBody>
        </p:sp>
      </p:grpSp>
      <p:grpSp>
        <p:nvGrpSpPr>
          <p:cNvPr id="316" name="组合 475"/>
          <p:cNvGrpSpPr/>
          <p:nvPr/>
        </p:nvGrpSpPr>
        <p:grpSpPr>
          <a:xfrm>
            <a:off x="1021157" y="2371522"/>
            <a:ext cx="2865180" cy="2062636"/>
            <a:chOff x="5184212" y="2214994"/>
            <a:chExt cx="2241974" cy="1754382"/>
          </a:xfrm>
        </p:grpSpPr>
        <p:grpSp>
          <p:nvGrpSpPr>
            <p:cNvPr id="317" name="组合 154"/>
            <p:cNvGrpSpPr/>
            <p:nvPr/>
          </p:nvGrpSpPr>
          <p:grpSpPr>
            <a:xfrm>
              <a:off x="5657499" y="2214994"/>
              <a:ext cx="1295400" cy="854718"/>
              <a:chOff x="8329064" y="2074792"/>
              <a:chExt cx="2246715" cy="1482407"/>
            </a:xfrm>
          </p:grpSpPr>
          <p:sp>
            <p:nvSpPr>
              <p:cNvPr id="319"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0"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1"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2"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3"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4"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5"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6"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7"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8"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9"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0"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1"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2"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3"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4"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5"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6"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7"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8"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9"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0"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1"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2"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3"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4"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5"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6"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7"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8"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9"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0"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1"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2"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3"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4"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5"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6"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7"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8"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9"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0"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1"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2"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3"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4"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5"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6"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7"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8"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9"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0"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1"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2"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3"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4"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5"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6"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7"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8"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9"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0"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1"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2"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3"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4"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5"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6"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7"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8"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9"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0"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1"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2"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3"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4"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5"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6"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7"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8"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9"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0"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1"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2"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3"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4"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5"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6"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7"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8"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9"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0"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1"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2"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3"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4"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5"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6"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7"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8"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9"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0"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1"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2"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3"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4"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5"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6"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7"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8"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9"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0"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1"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2"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3"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4"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5"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6"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7"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8"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9"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0"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1"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2"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3"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4"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5"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6"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7"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8"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9"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0"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1"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2"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3"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4"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5"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6"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7"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8"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9"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0"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2"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4"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8"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9"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1"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2"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3"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4"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7"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8"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318" name="矩形 469"/>
            <p:cNvSpPr/>
            <p:nvPr/>
          </p:nvSpPr>
          <p:spPr>
            <a:xfrm>
              <a:off x="5184212" y="3548564"/>
              <a:ext cx="2241974" cy="42081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err="1" smtClean="0"/>
                <a:t>Xử</a:t>
              </a:r>
              <a:r>
                <a:rPr lang="en-US" altLang="zh-CN" sz="2400" b="1" dirty="0" smtClean="0"/>
                <a:t> </a:t>
              </a:r>
              <a:r>
                <a:rPr lang="en-US" altLang="zh-CN" sz="2400" b="1" dirty="0" err="1" smtClean="0"/>
                <a:t>lý</a:t>
              </a:r>
              <a:r>
                <a:rPr lang="en-US" altLang="zh-CN" sz="2400" b="1" dirty="0" smtClean="0"/>
                <a:t> </a:t>
              </a:r>
              <a:r>
                <a:rPr lang="en-US" altLang="zh-CN" sz="2400" b="1" dirty="0" err="1" smtClean="0"/>
                <a:t>ảnh</a:t>
              </a:r>
              <a:endParaRPr lang="zh-CN" altLang="en-US" sz="2400" b="1" dirty="0"/>
            </a:p>
          </p:txBody>
        </p:sp>
      </p:grpSp>
    </p:spTree>
    <p:extLst>
      <p:ext uri="{BB962C8B-B14F-4D97-AF65-F5344CB8AC3E}">
        <p14:creationId xmlns:p14="http://schemas.microsoft.com/office/powerpoint/2010/main" val="414291136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75"/>
                                        </p:tgtEl>
                                        <p:attrNameLst>
                                          <p:attrName>style.visibility</p:attrName>
                                        </p:attrNameLst>
                                      </p:cBhvr>
                                      <p:to>
                                        <p:strVal val="visible"/>
                                      </p:to>
                                    </p:set>
                                    <p:animEffect transition="in" filter="circle(in)">
                                      <p:cBhvr>
                                        <p:cTn id="14" dur="2000"/>
                                        <p:tgtEl>
                                          <p:spTgt spid="475"/>
                                        </p:tgtEl>
                                      </p:cBhvr>
                                    </p:animEffect>
                                  </p:childTnLst>
                                </p:cTn>
                              </p:par>
                              <p:par>
                                <p:cTn id="15" presetID="6" presetClass="entr" presetSubtype="16" fill="hold" nodeType="with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circle(in)">
                                      <p:cBhvr>
                                        <p:cTn id="17" dur="2000"/>
                                        <p:tgtEl>
                                          <p:spTgt spid="476"/>
                                        </p:tgtEl>
                                      </p:cBhvr>
                                    </p:animEffect>
                                  </p:childTnLst>
                                </p:cTn>
                              </p:par>
                              <p:par>
                                <p:cTn id="18" presetID="6" presetClass="entr" presetSubtype="16" fill="hold" nodeType="withEffect">
                                  <p:stCondLst>
                                    <p:cond delay="0"/>
                                  </p:stCondLst>
                                  <p:childTnLst>
                                    <p:set>
                                      <p:cBhvr>
                                        <p:cTn id="19" dur="1" fill="hold">
                                          <p:stCondLst>
                                            <p:cond delay="0"/>
                                          </p:stCondLst>
                                        </p:cTn>
                                        <p:tgtEl>
                                          <p:spTgt spid="316"/>
                                        </p:tgtEl>
                                        <p:attrNameLst>
                                          <p:attrName>style.visibility</p:attrName>
                                        </p:attrNameLst>
                                      </p:cBhvr>
                                      <p:to>
                                        <p:strVal val="visible"/>
                                      </p:to>
                                    </p:set>
                                    <p:animEffect transition="in" filter="circle(in)">
                                      <p:cBhvr>
                                        <p:cTn id="20" dur="2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1026" name="Picture 2" descr="http://mmlab.ie.cuhk.edu.hk/projects/pcn_files/intr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539" y="905155"/>
            <a:ext cx="6162098" cy="4948639"/>
          </a:xfrm>
          <a:prstGeom prst="rect">
            <a:avLst/>
          </a:prstGeom>
          <a:noFill/>
          <a:extLst>
            <a:ext uri="{909E8E84-426E-40DD-AFC4-6F175D3DCCD1}">
              <a14:hiddenFill xmlns:a14="http://schemas.microsoft.com/office/drawing/2010/main">
                <a:solidFill>
                  <a:srgbClr val="FFFFFF"/>
                </a:solidFill>
              </a14:hiddenFill>
            </a:ext>
          </a:extLst>
        </p:spPr>
      </p:pic>
      <p:sp>
        <p:nvSpPr>
          <p:cNvPr id="466" name="TextBox 465"/>
          <p:cNvSpPr txBox="1"/>
          <p:nvPr/>
        </p:nvSpPr>
        <p:spPr>
          <a:xfrm>
            <a:off x="4850730" y="5915349"/>
            <a:ext cx="2239716"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đặc</a:t>
            </a:r>
            <a:r>
              <a:rPr lang="en-US" sz="2400" dirty="0" smtClean="0"/>
              <a:t> </a:t>
            </a:r>
            <a:r>
              <a:rPr lang="en-US" sz="2400" dirty="0" err="1" smtClean="0"/>
              <a:t>trưng</a:t>
            </a:r>
            <a:endParaRPr lang="en-US" sz="2400" dirty="0"/>
          </a:p>
        </p:txBody>
      </p:sp>
    </p:spTree>
    <p:extLst>
      <p:ext uri="{BB962C8B-B14F-4D97-AF65-F5344CB8AC3E}">
        <p14:creationId xmlns:p14="http://schemas.microsoft.com/office/powerpoint/2010/main" val="60389959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2050" name="Picture 2" descr="Káº¿t quáº£ hÃ¬nh áº£nh cho convert grayscal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725" y="969810"/>
            <a:ext cx="8221699" cy="4117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762" y="969810"/>
            <a:ext cx="5008174" cy="4970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75716" y="6035409"/>
            <a:ext cx="2068195"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số</a:t>
            </a:r>
            <a:r>
              <a:rPr lang="en-US" sz="2400" dirty="0" smtClean="0"/>
              <a:t> </a:t>
            </a:r>
            <a:r>
              <a:rPr lang="en-US" sz="2400" dirty="0" err="1" smtClean="0"/>
              <a:t>chiều</a:t>
            </a:r>
            <a:endParaRPr lang="en-US" sz="2400" dirty="0"/>
          </a:p>
        </p:txBody>
      </p:sp>
    </p:spTree>
    <p:extLst>
      <p:ext uri="{BB962C8B-B14F-4D97-AF65-F5344CB8AC3E}">
        <p14:creationId xmlns:p14="http://schemas.microsoft.com/office/powerpoint/2010/main" val="402794534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wipe(down)">
                                      <p:cBhvr>
                                        <p:cTn id="14" dur="500"/>
                                        <p:tgtEl>
                                          <p:spTgt spid="205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2052"/>
                                        </p:tgtEl>
                                      </p:cBhvr>
                                    </p:animEffect>
                                    <p:set>
                                      <p:cBhvr>
                                        <p:cTn id="22" dur="1" fill="hold">
                                          <p:stCondLst>
                                            <p:cond delay="499"/>
                                          </p:stCondLst>
                                        </p:cTn>
                                        <p:tgtEl>
                                          <p:spTgt spid="2052"/>
                                        </p:tgtEl>
                                        <p:attrNameLst>
                                          <p:attrName>style.visibility</p:attrName>
                                        </p:attrNameLst>
                                      </p:cBhvr>
                                      <p:to>
                                        <p:strVal val="hidden"/>
                                      </p:to>
                                    </p:set>
                                  </p:childTnLst>
                                </p:cTn>
                              </p:par>
                              <p:par>
                                <p:cTn id="23" presetID="16" presetClass="entr" presetSubtype="21"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barn(inVertical)">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8510" y="4469841"/>
            <a:ext cx="2957861"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Thành viên nhóm</a:t>
            </a:r>
            <a:endParaRPr lang="zh-CN" altLang="en-US" sz="2800" b="1">
              <a:latin typeface="Agency FB" panose="020B0503020202020204" pitchFamily="34" charset="0"/>
            </a:endParaRPr>
          </a:p>
        </p:txBody>
      </p:sp>
      <p:sp>
        <p:nvSpPr>
          <p:cNvPr id="7" name="矩形 6"/>
          <p:cNvSpPr/>
          <p:nvPr/>
        </p:nvSpPr>
        <p:spPr>
          <a:xfrm>
            <a:off x="1127311" y="3035397"/>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Phạm Hồng Cang</a:t>
            </a:r>
            <a:endParaRPr lang="zh-CN" altLang="en-US" sz="2400" b="1"/>
          </a:p>
        </p:txBody>
      </p:sp>
      <p:sp>
        <p:nvSpPr>
          <p:cNvPr id="12" name="矩形 11"/>
          <p:cNvSpPr/>
          <p:nvPr/>
        </p:nvSpPr>
        <p:spPr>
          <a:xfrm>
            <a:off x="7184268" y="3035397"/>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Lê Minh Chương</a:t>
            </a:r>
            <a:endParaRPr lang="zh-CN" altLang="en-US" sz="2400" b="1"/>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923" b="6923"/>
          <a:stretch>
            <a:fillRect/>
          </a:stretch>
        </p:blipFill>
        <p:spPr>
          <a:xfrm>
            <a:off x="1571020" y="1120697"/>
            <a:ext cx="2214345" cy="1907744"/>
          </a:xfrm>
        </p:spPr>
      </p:pic>
      <p:pic>
        <p:nvPicPr>
          <p:cNvPr id="13" name="Picture Placeholder 12"/>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17692" b="17692"/>
          <a:stretch>
            <a:fillRect/>
          </a:stretch>
        </p:blipFill>
        <p:spPr>
          <a:xfrm>
            <a:off x="7628255" y="1126958"/>
            <a:ext cx="2213789" cy="1908439"/>
          </a:xfrm>
        </p:spPr>
      </p:pic>
    </p:spTree>
    <p:extLst>
      <p:ext uri="{BB962C8B-B14F-4D97-AF65-F5344CB8AC3E}">
        <p14:creationId xmlns:p14="http://schemas.microsoft.com/office/powerpoint/2010/main" val="339818172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328155" cy="584775"/>
          </a:xfrm>
          <a:prstGeom prst="rect">
            <a:avLst/>
          </a:prstGeom>
          <a:noFill/>
        </p:spPr>
        <p:txBody>
          <a:bodyPr wrap="none" rtlCol="0">
            <a:spAutoFit/>
            <a:scene3d>
              <a:camera prst="orthographicFront"/>
              <a:lightRig rig="threePt" dir="t"/>
            </a:scene3d>
            <a:sp3d contourW="12700"/>
          </a:bodyPr>
          <a:lstStyle/>
          <a:p>
            <a:r>
              <a:rPr lang="en-US" sz="3200" dirty="0" smtClean="0"/>
              <a:t> </a:t>
            </a:r>
            <a:r>
              <a:rPr lang="en-US" sz="3200" dirty="0"/>
              <a:t>Neural </a:t>
            </a:r>
            <a:r>
              <a:rPr lang="en-US" sz="3200" dirty="0" smtClean="0"/>
              <a:t>Networks</a:t>
            </a:r>
            <a:endParaRPr lang="zh-CN" altLang="en-US" sz="3200" b="1" dirty="0">
              <a:latin typeface="Agency FB" panose="020B0503020202020204" pitchFamily="34" charset="0"/>
            </a:endParaRPr>
          </a:p>
        </p:txBody>
      </p:sp>
      <p:pic>
        <p:nvPicPr>
          <p:cNvPr id="1026" name="Picture 2" descr="Kết quả hình ảnh cho neural network là g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626" y="1551334"/>
            <a:ext cx="9331854" cy="3513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89120" y="5208704"/>
            <a:ext cx="3608680" cy="461665"/>
          </a:xfrm>
          <a:prstGeom prst="rect">
            <a:avLst/>
          </a:prstGeom>
          <a:noFill/>
        </p:spPr>
        <p:txBody>
          <a:bodyPr wrap="none" rtlCol="0">
            <a:spAutoFit/>
          </a:bodyPr>
          <a:lstStyle/>
          <a:p>
            <a:r>
              <a:rPr lang="en-US" sz="2400" dirty="0" err="1" smtClean="0"/>
              <a:t>Kiến</a:t>
            </a:r>
            <a:r>
              <a:rPr lang="en-US" sz="2400" dirty="0" smtClean="0"/>
              <a:t> </a:t>
            </a:r>
            <a:r>
              <a:rPr lang="en-US" sz="2400" dirty="0" err="1" smtClean="0"/>
              <a:t>trúc</a:t>
            </a:r>
            <a:r>
              <a:rPr lang="en-US" sz="2400" dirty="0" smtClean="0"/>
              <a:t> Neural </a:t>
            </a:r>
            <a:r>
              <a:rPr lang="en-US" sz="2400" dirty="0"/>
              <a:t>Network</a:t>
            </a:r>
          </a:p>
        </p:txBody>
      </p:sp>
    </p:spTree>
    <p:extLst>
      <p:ext uri="{BB962C8B-B14F-4D97-AF65-F5344CB8AC3E}">
        <p14:creationId xmlns:p14="http://schemas.microsoft.com/office/powerpoint/2010/main" val="353623705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7087197" cy="584775"/>
          </a:xfrm>
          <a:prstGeom prst="rect">
            <a:avLst/>
          </a:prstGeom>
          <a:noFill/>
        </p:spPr>
        <p:txBody>
          <a:bodyPr wrap="none" rtlCol="0">
            <a:spAutoFit/>
            <a:scene3d>
              <a:camera prst="orthographicFront"/>
              <a:lightRig rig="threePt" dir="t"/>
            </a:scene3d>
            <a:sp3d contourW="12700"/>
          </a:bodyPr>
          <a:lstStyle/>
          <a:p>
            <a:r>
              <a:rPr lang="en-US" sz="3200"/>
              <a:t>Convolutional Neural Networks (CNN)</a:t>
            </a:r>
            <a:endParaRPr lang="zh-CN" altLang="en-US" sz="3200" b="1">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649692" y="1300899"/>
            <a:ext cx="8625524" cy="3742441"/>
          </a:xfrm>
          <a:prstGeom prst="rect">
            <a:avLst/>
          </a:prstGeom>
          <a:noFill/>
          <a:ln>
            <a:noFill/>
          </a:ln>
        </p:spPr>
      </p:pic>
      <p:sp>
        <p:nvSpPr>
          <p:cNvPr id="3" name="TextBox 2"/>
          <p:cNvSpPr txBox="1"/>
          <p:nvPr/>
        </p:nvSpPr>
        <p:spPr>
          <a:xfrm>
            <a:off x="4015819" y="5377529"/>
            <a:ext cx="3161443" cy="523220"/>
          </a:xfrm>
          <a:prstGeom prst="rect">
            <a:avLst/>
          </a:prstGeom>
          <a:noFill/>
        </p:spPr>
        <p:txBody>
          <a:bodyPr wrap="none"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CNN</a:t>
            </a:r>
            <a:endParaRPr lang="en-US" sz="2800" dirty="0"/>
          </a:p>
        </p:txBody>
      </p:sp>
    </p:spTree>
    <p:extLst>
      <p:ext uri="{BB962C8B-B14F-4D97-AF65-F5344CB8AC3E}">
        <p14:creationId xmlns:p14="http://schemas.microsoft.com/office/powerpoint/2010/main" val="367002939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3074" name="Picture 2" descr="Káº¿t quáº£ hÃ¬nh áº£nh cho fully connected and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082" y="1489434"/>
            <a:ext cx="8657571" cy="3091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9312" y="5571241"/>
            <a:ext cx="7265130" cy="523220"/>
          </a:xfrm>
          <a:prstGeom prst="rect">
            <a:avLst/>
          </a:prstGeom>
          <a:noFill/>
        </p:spPr>
        <p:txBody>
          <a:bodyPr wrap="none" rtlCol="0">
            <a:spAutoFit/>
          </a:bodyPr>
          <a:lstStyle/>
          <a:p>
            <a:r>
              <a:rPr lang="en-US" sz="2800" dirty="0" smtClean="0"/>
              <a:t>Fully Connected Layer </a:t>
            </a:r>
            <a:r>
              <a:rPr lang="en-US" sz="2800" dirty="0" err="1" smtClean="0"/>
              <a:t>và</a:t>
            </a:r>
            <a:r>
              <a:rPr lang="en-US" sz="2800" dirty="0" smtClean="0"/>
              <a:t> Convolution Layer</a:t>
            </a:r>
            <a:endParaRPr lang="en-US" sz="2800" dirty="0"/>
          </a:p>
        </p:txBody>
      </p:sp>
    </p:spTree>
    <p:extLst>
      <p:ext uri="{BB962C8B-B14F-4D97-AF65-F5344CB8AC3E}">
        <p14:creationId xmlns:p14="http://schemas.microsoft.com/office/powerpoint/2010/main" val="21062326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697" y="966710"/>
            <a:ext cx="4633362" cy="5067739"/>
          </a:xfrm>
          <a:prstGeom prst="rect">
            <a:avLst/>
          </a:prstGeom>
        </p:spPr>
      </p:pic>
      <p:sp>
        <p:nvSpPr>
          <p:cNvPr id="8" name="TextBox 7"/>
          <p:cNvSpPr txBox="1"/>
          <p:nvPr/>
        </p:nvSpPr>
        <p:spPr>
          <a:xfrm rot="2565744">
            <a:off x="5171076" y="1728283"/>
            <a:ext cx="1031051" cy="369332"/>
          </a:xfrm>
          <a:prstGeom prst="rect">
            <a:avLst/>
          </a:prstGeom>
          <a:noFill/>
        </p:spPr>
        <p:txBody>
          <a:bodyPr wrap="none" rtlCol="0">
            <a:spAutoFit/>
          </a:bodyPr>
          <a:lstStyle/>
          <a:p>
            <a:r>
              <a:rPr lang="en-US" dirty="0" err="1" smtClean="0"/>
              <a:t>Softmax</a:t>
            </a:r>
            <a:endParaRPr lang="en-US" dirty="0"/>
          </a:p>
        </p:txBody>
      </p:sp>
      <p:sp>
        <p:nvSpPr>
          <p:cNvPr id="5" name="TextBox 4"/>
          <p:cNvSpPr txBox="1"/>
          <p:nvPr/>
        </p:nvSpPr>
        <p:spPr>
          <a:xfrm>
            <a:off x="2237580" y="5772839"/>
            <a:ext cx="6898042" cy="523220"/>
          </a:xfrm>
          <a:prstGeom prst="rect">
            <a:avLst/>
          </a:prstGeom>
          <a:noFill/>
        </p:spPr>
        <p:txBody>
          <a:bodyPr wrap="none" rtlCol="0">
            <a:spAutoFit/>
          </a:bodyPr>
          <a:lstStyle/>
          <a:p>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khi</a:t>
            </a:r>
            <a:r>
              <a:rPr lang="en-US" sz="2800" dirty="0" smtClean="0"/>
              <a:t> qua </a:t>
            </a:r>
            <a:r>
              <a:rPr lang="en-US" sz="2800" dirty="0" err="1" smtClean="0"/>
              <a:t>lớp</a:t>
            </a:r>
            <a:r>
              <a:rPr lang="en-US" sz="2800" dirty="0" smtClean="0"/>
              <a:t> Fully - Connected</a:t>
            </a:r>
            <a:endParaRPr lang="en-US" sz="2800" dirty="0"/>
          </a:p>
        </p:txBody>
      </p:sp>
    </p:spTree>
    <p:extLst>
      <p:ext uri="{BB962C8B-B14F-4D97-AF65-F5344CB8AC3E}">
        <p14:creationId xmlns:p14="http://schemas.microsoft.com/office/powerpoint/2010/main" val="256143470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smtClean="0"/>
              <a:t>Convolutional Layer</a:t>
            </a:r>
            <a:endParaRPr lang="zh-CN" altLang="en-US" sz="3200" b="1" dirty="0">
              <a:latin typeface="Agency FB" panose="020B0503020202020204" pitchFamily="34" charset="0"/>
            </a:endParaRPr>
          </a:p>
        </p:txBody>
      </p:sp>
      <p:pic>
        <p:nvPicPr>
          <p:cNvPr id="1028" name="Picture 4" descr="Kết quả hình ảnh cho Conv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937" y="1176430"/>
            <a:ext cx="7738251" cy="473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46516" y="5910419"/>
            <a:ext cx="3746538" cy="523220"/>
          </a:xfrm>
          <a:prstGeom prst="rect">
            <a:avLst/>
          </a:prstGeom>
          <a:noFill/>
        </p:spPr>
        <p:txBody>
          <a:bodyPr wrap="none" rtlCol="0">
            <a:spAutoFit/>
          </a:bodyPr>
          <a:lstStyle/>
          <a:p>
            <a:r>
              <a:rPr lang="en-US" sz="2800" dirty="0" err="1" smtClean="0"/>
              <a:t>Khối</a:t>
            </a:r>
            <a:r>
              <a:rPr lang="en-US" sz="2800" dirty="0" smtClean="0"/>
              <a:t> Feature Learning</a:t>
            </a:r>
            <a:endParaRPr lang="en-US" sz="2800" dirty="0"/>
          </a:p>
        </p:txBody>
      </p:sp>
    </p:spTree>
    <p:extLst>
      <p:ext uri="{BB962C8B-B14F-4D97-AF65-F5344CB8AC3E}">
        <p14:creationId xmlns:p14="http://schemas.microsoft.com/office/powerpoint/2010/main" val="31878775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1030" name="Picture 6"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4" y="1453683"/>
            <a:ext cx="10129233" cy="412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49831" y="5844619"/>
            <a:ext cx="4177747" cy="523220"/>
          </a:xfrm>
          <a:prstGeom prst="rect">
            <a:avLst/>
          </a:prstGeom>
          <a:noFill/>
        </p:spPr>
        <p:txBody>
          <a:bodyPr wrap="non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khi</a:t>
            </a:r>
            <a:r>
              <a:rPr lang="en-US" sz="2800" dirty="0" smtClean="0"/>
              <a:t> Detected </a:t>
            </a:r>
            <a:r>
              <a:rPr lang="en-US" sz="2800" dirty="0" err="1" smtClean="0"/>
              <a:t>người</a:t>
            </a:r>
            <a:endParaRPr lang="en-US" sz="2800" dirty="0"/>
          </a:p>
        </p:txBody>
      </p:sp>
    </p:spTree>
    <p:extLst>
      <p:ext uri="{BB962C8B-B14F-4D97-AF65-F5344CB8AC3E}">
        <p14:creationId xmlns:p14="http://schemas.microsoft.com/office/powerpoint/2010/main" val="224692943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descr="https://dlapplications.github.io/img/20180717/edge-filters.png"/>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76430"/>
            <a:ext cx="7584649" cy="3857854"/>
          </a:xfrm>
          <a:prstGeom prst="rect">
            <a:avLst/>
          </a:prstGeom>
          <a:noFill/>
          <a:ln>
            <a:noFill/>
          </a:ln>
        </p:spPr>
      </p:pic>
      <p:sp>
        <p:nvSpPr>
          <p:cNvPr id="2" name="Rectangle 1"/>
          <p:cNvSpPr/>
          <p:nvPr/>
        </p:nvSpPr>
        <p:spPr>
          <a:xfrm>
            <a:off x="2713822" y="5417625"/>
            <a:ext cx="7127761" cy="954107"/>
          </a:xfrm>
          <a:prstGeom prst="rect">
            <a:avLst/>
          </a:prstGeom>
        </p:spPr>
        <p:txBody>
          <a:bodyPr wrap="square">
            <a:spAutoFit/>
          </a:bodyPr>
          <a:lstStyle/>
          <a:p>
            <a:pPr algn="ctr"/>
            <a:r>
              <a:rPr lang="en-US" sz="2800" dirty="0" err="1">
                <a:latin typeface="Calibri" panose="020F0502020204030204" pitchFamily="34" charset="0"/>
                <a:ea typeface="Calibri" panose="020F0502020204030204" pitchFamily="34" charset="0"/>
                <a:cs typeface="Times New Roman" panose="02020603050405020304" pitchFamily="18" charset="0"/>
              </a:rPr>
              <a:t>Một</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số</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hình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ảnh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của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việc</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chọn</a:t>
            </a:r>
            <a:r>
              <a:rPr lang="en-US" sz="2800" dirty="0">
                <a:latin typeface="Calibri" panose="020F0502020204030204" pitchFamily="34" charset="0"/>
                <a:ea typeface="Calibri" panose="020F0502020204030204" pitchFamily="34" charset="0"/>
                <a:cs typeface="Times New Roman" panose="02020603050405020304" pitchFamily="18" charset="0"/>
              </a:rPr>
              <a:t> Sliding Window </a:t>
            </a:r>
            <a:r>
              <a:rPr lang="en-US" sz="2800" dirty="0" err="1">
                <a:latin typeface="Calibri" panose="020F0502020204030204" pitchFamily="34" charset="0"/>
                <a:ea typeface="Calibri" panose="020F0502020204030204" pitchFamily="34" charset="0"/>
                <a:cs typeface="Times New Roman" panose="02020603050405020304" pitchFamily="18" charset="0"/>
              </a:rPr>
              <a:t>trong</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lớp</a:t>
            </a:r>
            <a:r>
              <a:rPr lang="en-US" sz="2800" dirty="0">
                <a:latin typeface="Calibri" panose="020F0502020204030204" pitchFamily="34" charset="0"/>
                <a:ea typeface="Calibri" panose="020F0502020204030204" pitchFamily="34" charset="0"/>
                <a:cs typeface="Times New Roman" panose="02020603050405020304" pitchFamily="18" charset="0"/>
              </a:rPr>
              <a:t> Convolutional</a:t>
            </a:r>
            <a:endParaRPr lang="en-US" sz="2800" dirty="0"/>
          </a:p>
        </p:txBody>
      </p:sp>
      <p:sp>
        <p:nvSpPr>
          <p:cNvPr id="3" name="Rectangle 2"/>
          <p:cNvSpPr/>
          <p:nvPr/>
        </p:nvSpPr>
        <p:spPr>
          <a:xfrm>
            <a:off x="7843101" y="2340855"/>
            <a:ext cx="4348899" cy="1717393"/>
          </a:xfrm>
          <a:prstGeom prst="rect">
            <a:avLst/>
          </a:prstGeom>
        </p:spPr>
        <p:txBody>
          <a:bodyPr wrap="square">
            <a:spAutoFit/>
          </a:bodyPr>
          <a:lstStyle/>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F1: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phải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F2: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trái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F3: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dưới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F4: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trên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41165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sp>
        <p:nvSpPr>
          <p:cNvPr id="2" name="Rectangle 1"/>
          <p:cNvSpPr/>
          <p:nvPr/>
        </p:nvSpPr>
        <p:spPr>
          <a:xfrm>
            <a:off x="2713821" y="5415606"/>
            <a:ext cx="7127761" cy="523220"/>
          </a:xfrm>
          <a:prstGeom prst="rect">
            <a:avLst/>
          </a:prstGeom>
        </p:spPr>
        <p:txBody>
          <a:bodyPr wrap="square">
            <a:spAutoFit/>
          </a:bodyPr>
          <a:lstStyle/>
          <a:p>
            <a:pPr algn="ctr"/>
            <a:r>
              <a:rPr lang="en-US" sz="2800" dirty="0" err="1"/>
              <a:t>Cơ</a:t>
            </a:r>
            <a:r>
              <a:rPr lang="en-US" sz="2800" dirty="0"/>
              <a:t> </a:t>
            </a:r>
            <a:r>
              <a:rPr lang="en-US" sz="2800" dirty="0" err="1"/>
              <a:t>chế</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S</a:t>
            </a:r>
            <a:r>
              <a:rPr lang="en-US" sz="2800" dirty="0" smtClean="0"/>
              <a:t>liding </a:t>
            </a:r>
            <a:r>
              <a:rPr lang="en-US" sz="2800" dirty="0"/>
              <a:t>window</a:t>
            </a:r>
          </a:p>
        </p:txBody>
      </p:sp>
      <p:pic>
        <p:nvPicPr>
          <p:cNvPr id="6" name="Picture 5" descr="https://dlapplications.github.io/img/20180717/edge-detection-exampl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318" y="1565219"/>
            <a:ext cx="8936768" cy="2695697"/>
          </a:xfrm>
          <a:prstGeom prst="rect">
            <a:avLst/>
          </a:prstGeom>
          <a:noFill/>
          <a:ln>
            <a:noFill/>
          </a:ln>
        </p:spPr>
      </p:pic>
    </p:spTree>
    <p:extLst>
      <p:ext uri="{BB962C8B-B14F-4D97-AF65-F5344CB8AC3E}">
        <p14:creationId xmlns:p14="http://schemas.microsoft.com/office/powerpoint/2010/main" val="1682676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461155" y="1176431"/>
            <a:ext cx="9622834" cy="4423092"/>
          </a:xfrm>
          <a:prstGeom prst="rect">
            <a:avLst/>
          </a:prstGeom>
          <a:noFill/>
          <a:ln>
            <a:noFill/>
          </a:ln>
        </p:spPr>
      </p:pic>
      <p:sp>
        <p:nvSpPr>
          <p:cNvPr id="2" name="TextBox 1"/>
          <p:cNvSpPr txBox="1"/>
          <p:nvPr/>
        </p:nvSpPr>
        <p:spPr>
          <a:xfrm>
            <a:off x="3372579" y="5809244"/>
            <a:ext cx="5799986" cy="523220"/>
          </a:xfrm>
          <a:prstGeom prst="rect">
            <a:avLst/>
          </a:prstGeom>
          <a:noFill/>
        </p:spPr>
        <p:txBody>
          <a:bodyPr wrap="non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Convolution</a:t>
            </a:r>
            <a:endParaRPr lang="en-US" sz="2800" dirty="0"/>
          </a:p>
        </p:txBody>
      </p:sp>
    </p:spTree>
    <p:extLst>
      <p:ext uri="{BB962C8B-B14F-4D97-AF65-F5344CB8AC3E}">
        <p14:creationId xmlns:p14="http://schemas.microsoft.com/office/powerpoint/2010/main" val="3180153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440092" cy="584775"/>
          </a:xfrm>
          <a:prstGeom prst="rect">
            <a:avLst/>
          </a:prstGeom>
          <a:noFill/>
        </p:spPr>
        <p:txBody>
          <a:bodyPr wrap="none" rtlCol="0">
            <a:spAutoFit/>
            <a:scene3d>
              <a:camera prst="orthographicFront"/>
              <a:lightRig rig="threePt" dir="t"/>
            </a:scene3d>
            <a:sp3d contourW="12700"/>
          </a:bodyPr>
          <a:lstStyle/>
          <a:p>
            <a:r>
              <a:rPr lang="en-US" sz="3200" dirty="0" smtClean="0"/>
              <a:t>Max Pooling</a:t>
            </a:r>
            <a:endParaRPr lang="zh-CN" altLang="en-US" sz="3200" b="1" dirty="0">
              <a:latin typeface="Agency FB" panose="020B0503020202020204" pitchFamily="34" charset="0"/>
            </a:endParaRPr>
          </a:p>
        </p:txBody>
      </p:sp>
      <p:pic>
        <p:nvPicPr>
          <p:cNvPr id="5" name="Picture 4" descr="https://scontent.fsgn5-3.fna.fbcdn.net/v/t1.15752-9/47231405_589574128140887_991551397088460800_n.png?_nc_cat=111&amp;_nc_ht=scontent.fsgn5-3.fna&amp;oh=1f8d20da7b163b8fe1e3da689df2f6be&amp;oe=5C72E52C"/>
          <p:cNvPicPr/>
          <p:nvPr/>
        </p:nvPicPr>
        <p:blipFill>
          <a:blip r:embed="rId4">
            <a:extLst>
              <a:ext uri="{28A0092B-C50C-407E-A947-70E740481C1C}">
                <a14:useLocalDpi xmlns:a14="http://schemas.microsoft.com/office/drawing/2010/main" val="0"/>
              </a:ext>
            </a:extLst>
          </a:blip>
          <a:srcRect/>
          <a:stretch>
            <a:fillRect/>
          </a:stretch>
        </p:blipFill>
        <p:spPr bwMode="auto">
          <a:xfrm>
            <a:off x="1649691" y="1176430"/>
            <a:ext cx="9209987" cy="4187422"/>
          </a:xfrm>
          <a:prstGeom prst="rect">
            <a:avLst/>
          </a:prstGeom>
          <a:noFill/>
          <a:ln>
            <a:noFill/>
          </a:ln>
        </p:spPr>
      </p:pic>
      <p:sp>
        <p:nvSpPr>
          <p:cNvPr id="2" name="TextBox 1"/>
          <p:cNvSpPr txBox="1"/>
          <p:nvPr/>
        </p:nvSpPr>
        <p:spPr>
          <a:xfrm>
            <a:off x="3271102" y="5573572"/>
            <a:ext cx="6155702" cy="523220"/>
          </a:xfrm>
          <a:prstGeom prst="rect">
            <a:avLst/>
          </a:prstGeom>
          <a:noFill/>
        </p:spPr>
        <p:txBody>
          <a:bodyPr wrap="squar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Max Pooling</a:t>
            </a:r>
            <a:endParaRPr lang="en-US" sz="2800" dirty="0"/>
          </a:p>
        </p:txBody>
      </p:sp>
    </p:spTree>
    <p:extLst>
      <p:ext uri="{BB962C8B-B14F-4D97-AF65-F5344CB8AC3E}">
        <p14:creationId xmlns:p14="http://schemas.microsoft.com/office/powerpoint/2010/main" val="428277322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368106" y="1717130"/>
            <a:ext cx="3603186" cy="768442"/>
            <a:chOff x="1353592" y="2610973"/>
            <a:chExt cx="2183957" cy="564028"/>
          </a:xfrm>
        </p:grpSpPr>
        <p:pic>
          <p:nvPicPr>
            <p:cNvPr id="2" name="图片 1"/>
            <p:cNvPicPr>
              <a:picLocks noChangeAspect="1"/>
            </p:cNvPicPr>
            <p:nvPr/>
          </p:nvPicPr>
          <p:blipFill>
            <a:blip r:embed="rId3"/>
            <a:stretch>
              <a:fillRect/>
            </a:stretch>
          </p:blipFill>
          <p:spPr>
            <a:xfrm>
              <a:off x="1353592" y="2610973"/>
              <a:ext cx="1009296" cy="564028"/>
            </a:xfrm>
            <a:prstGeom prst="rect">
              <a:avLst/>
            </a:prstGeom>
          </p:spPr>
        </p:pic>
        <p:sp>
          <p:nvSpPr>
            <p:cNvPr id="3" name="文本框 2"/>
            <p:cNvSpPr txBox="1"/>
            <p:nvPr/>
          </p:nvSpPr>
          <p:spPr>
            <a:xfrm>
              <a:off x="2641530" y="2692932"/>
              <a:ext cx="896019"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10" name="文本框 9"/>
            <p:cNvSpPr txBox="1"/>
            <p:nvPr/>
          </p:nvSpPr>
          <p:spPr>
            <a:xfrm>
              <a:off x="1588470" y="2651781"/>
              <a:ext cx="437940"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01</a:t>
              </a:r>
              <a:endParaRPr lang="zh-CN" altLang="en-US" sz="2800" b="1">
                <a:latin typeface="Agency FB" panose="020B0503020202020204" pitchFamily="34" charset="0"/>
              </a:endParaRPr>
            </a:p>
          </p:txBody>
        </p:sp>
      </p:grpSp>
      <p:grpSp>
        <p:nvGrpSpPr>
          <p:cNvPr id="26" name="组合 25"/>
          <p:cNvGrpSpPr/>
          <p:nvPr/>
        </p:nvGrpSpPr>
        <p:grpSpPr>
          <a:xfrm>
            <a:off x="6384599" y="1717130"/>
            <a:ext cx="3245254" cy="768442"/>
            <a:chOff x="6370092" y="2610973"/>
            <a:chExt cx="1967009" cy="564028"/>
          </a:xfrm>
        </p:grpSpPr>
        <p:pic>
          <p:nvPicPr>
            <p:cNvPr id="12" name="图片 11"/>
            <p:cNvPicPr>
              <a:picLocks noChangeAspect="1"/>
            </p:cNvPicPr>
            <p:nvPr/>
          </p:nvPicPr>
          <p:blipFill>
            <a:blip r:embed="rId3"/>
            <a:stretch>
              <a:fillRect/>
            </a:stretch>
          </p:blipFill>
          <p:spPr>
            <a:xfrm>
              <a:off x="6370092" y="2610973"/>
              <a:ext cx="1009296" cy="564028"/>
            </a:xfrm>
            <a:prstGeom prst="rect">
              <a:avLst/>
            </a:prstGeom>
          </p:spPr>
        </p:pic>
        <p:sp>
          <p:nvSpPr>
            <p:cNvPr id="13" name="文本框 12"/>
            <p:cNvSpPr txBox="1"/>
            <p:nvPr/>
          </p:nvSpPr>
          <p:spPr>
            <a:xfrm>
              <a:off x="7379386" y="2713336"/>
              <a:ext cx="957715" cy="338857"/>
            </a:xfrm>
            <a:prstGeom prst="rect">
              <a:avLst/>
            </a:prstGeom>
            <a:noFill/>
          </p:spPr>
          <p:txBody>
            <a:bodyPr wrap="squar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sp>
          <p:nvSpPr>
            <p:cNvPr id="15" name="文本框 14"/>
            <p:cNvSpPr txBox="1"/>
            <p:nvPr/>
          </p:nvSpPr>
          <p:spPr>
            <a:xfrm>
              <a:off x="6604970" y="2651781"/>
              <a:ext cx="511679"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02</a:t>
              </a:r>
              <a:endParaRPr lang="zh-CN" altLang="en-US" sz="2800" b="1">
                <a:latin typeface="Agency FB" panose="020B0503020202020204" pitchFamily="34" charset="0"/>
              </a:endParaRPr>
            </a:p>
          </p:txBody>
        </p:sp>
      </p:grpSp>
      <p:grpSp>
        <p:nvGrpSpPr>
          <p:cNvPr id="28" name="组合 27"/>
          <p:cNvGrpSpPr/>
          <p:nvPr/>
        </p:nvGrpSpPr>
        <p:grpSpPr>
          <a:xfrm>
            <a:off x="1368106" y="3365606"/>
            <a:ext cx="4459411" cy="768442"/>
            <a:chOff x="1353592" y="4094349"/>
            <a:chExt cx="2702933" cy="564028"/>
          </a:xfrm>
        </p:grpSpPr>
        <p:pic>
          <p:nvPicPr>
            <p:cNvPr id="17" name="图片 16"/>
            <p:cNvPicPr>
              <a:picLocks noChangeAspect="1"/>
            </p:cNvPicPr>
            <p:nvPr/>
          </p:nvPicPr>
          <p:blipFill>
            <a:blip r:embed="rId3"/>
            <a:stretch>
              <a:fillRect/>
            </a:stretch>
          </p:blipFill>
          <p:spPr>
            <a:xfrm>
              <a:off x="1353592" y="4094349"/>
              <a:ext cx="1009296" cy="564028"/>
            </a:xfrm>
            <a:prstGeom prst="rect">
              <a:avLst/>
            </a:prstGeom>
          </p:spPr>
        </p:pic>
        <p:sp>
          <p:nvSpPr>
            <p:cNvPr id="18" name="文本框 17"/>
            <p:cNvSpPr txBox="1"/>
            <p:nvPr/>
          </p:nvSpPr>
          <p:spPr>
            <a:xfrm>
              <a:off x="2341438" y="4227338"/>
              <a:ext cx="1715087"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0" name="文本框 19"/>
            <p:cNvSpPr txBox="1"/>
            <p:nvPr/>
          </p:nvSpPr>
          <p:spPr>
            <a:xfrm>
              <a:off x="1588470" y="4135157"/>
              <a:ext cx="518091"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03</a:t>
              </a:r>
              <a:endParaRPr lang="zh-CN" altLang="en-US" sz="2800" b="1">
                <a:latin typeface="Agency FB" panose="020B0503020202020204" pitchFamily="34" charset="0"/>
              </a:endParaRPr>
            </a:p>
          </p:txBody>
        </p:sp>
      </p:grpSp>
      <p:grpSp>
        <p:nvGrpSpPr>
          <p:cNvPr id="27" name="组合 26"/>
          <p:cNvGrpSpPr/>
          <p:nvPr/>
        </p:nvGrpSpPr>
        <p:grpSpPr>
          <a:xfrm>
            <a:off x="6384596" y="3365606"/>
            <a:ext cx="5523762" cy="768442"/>
            <a:chOff x="6370092" y="4094349"/>
            <a:chExt cx="3348055" cy="564028"/>
          </a:xfrm>
        </p:grpSpPr>
        <p:pic>
          <p:nvPicPr>
            <p:cNvPr id="22" name="图片 21"/>
            <p:cNvPicPr>
              <a:picLocks noChangeAspect="1"/>
            </p:cNvPicPr>
            <p:nvPr/>
          </p:nvPicPr>
          <p:blipFill>
            <a:blip r:embed="rId3"/>
            <a:stretch>
              <a:fillRect/>
            </a:stretch>
          </p:blipFill>
          <p:spPr>
            <a:xfrm>
              <a:off x="6370092" y="4094349"/>
              <a:ext cx="1009296" cy="564028"/>
            </a:xfrm>
            <a:prstGeom prst="rect">
              <a:avLst/>
            </a:prstGeom>
          </p:spPr>
        </p:pic>
        <p:sp>
          <p:nvSpPr>
            <p:cNvPr id="23" name="文本框 22"/>
            <p:cNvSpPr txBox="1"/>
            <p:nvPr/>
          </p:nvSpPr>
          <p:spPr>
            <a:xfrm>
              <a:off x="7569723" y="4229524"/>
              <a:ext cx="2148424" cy="338857"/>
            </a:xfrm>
            <a:prstGeom prst="rect">
              <a:avLst/>
            </a:prstGeom>
            <a:noFill/>
          </p:spPr>
          <p:txBody>
            <a:bodyPr wrap="none" rtlCol="0">
              <a:spAutoFit/>
              <a:scene3d>
                <a:camera prst="orthographicFront"/>
                <a:lightRig rig="threePt" dir="t"/>
              </a:scene3d>
              <a:sp3d contourW="12700"/>
            </a:bodyPr>
            <a:lstStyle/>
            <a:p>
              <a:r>
                <a:rPr lang="en-US" altLang="zh-CN" sz="24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thuyết</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và</a:t>
              </a:r>
              <a:r>
                <a:rPr lang="en-US" altLang="zh-CN" sz="2400" dirty="0" smtClean="0">
                  <a:latin typeface="Tahoma" panose="020B0604030504040204" pitchFamily="34" charset="0"/>
                  <a:ea typeface="Tahoma" panose="020B0604030504040204" pitchFamily="34" charset="0"/>
                  <a:cs typeface="Tahoma" panose="020B0604030504040204" pitchFamily="34" charset="0"/>
                </a:rPr>
                <a:t> Model</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5" name="文本框 24"/>
            <p:cNvSpPr txBox="1"/>
            <p:nvPr/>
          </p:nvSpPr>
          <p:spPr>
            <a:xfrm>
              <a:off x="6604970" y="4135157"/>
              <a:ext cx="516488"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04</a:t>
              </a:r>
              <a:endParaRPr lang="zh-CN" altLang="en-US" sz="2800" b="1">
                <a:latin typeface="Agency FB" panose="020B0503020202020204" pitchFamily="34" charset="0"/>
              </a:endParaRPr>
            </a:p>
          </p:txBody>
        </p:sp>
      </p:grpSp>
      <p:sp>
        <p:nvSpPr>
          <p:cNvPr id="30" name="文本框 29"/>
          <p:cNvSpPr txBox="1"/>
          <p:nvPr/>
        </p:nvSpPr>
        <p:spPr>
          <a:xfrm>
            <a:off x="4142299" y="561662"/>
            <a:ext cx="2903359" cy="1015663"/>
          </a:xfrm>
          <a:prstGeom prst="rect">
            <a:avLst/>
          </a:prstGeom>
          <a:noFill/>
        </p:spPr>
        <p:txBody>
          <a:bodyPr wrap="none" rtlCol="0">
            <a:spAutoFit/>
          </a:bodyPr>
          <a:lstStyle/>
          <a:p>
            <a:pPr algn="ctr"/>
            <a:r>
              <a:rPr lang="en-US" altLang="zh-CN" sz="6000" b="1">
                <a:solidFill>
                  <a:schemeClr val="accent1"/>
                </a:solidFill>
                <a:latin typeface="Agency FB" panose="020B0503020202020204" pitchFamily="34" charset="0"/>
              </a:rPr>
              <a:t>CONTENTS</a:t>
            </a:r>
            <a:endParaRPr lang="zh-CN" altLang="en-US" sz="6000" b="1">
              <a:solidFill>
                <a:schemeClr val="accent1"/>
              </a:solidFill>
              <a:latin typeface="Agency FB" panose="020B0503020202020204" pitchFamily="34" charset="0"/>
            </a:endParaRPr>
          </a:p>
        </p:txBody>
      </p:sp>
      <p:grpSp>
        <p:nvGrpSpPr>
          <p:cNvPr id="19" name="组合 26"/>
          <p:cNvGrpSpPr/>
          <p:nvPr/>
        </p:nvGrpSpPr>
        <p:grpSpPr>
          <a:xfrm>
            <a:off x="1368099" y="5068845"/>
            <a:ext cx="6758072" cy="768442"/>
            <a:chOff x="6370092" y="4094349"/>
            <a:chExt cx="4096196" cy="564028"/>
          </a:xfrm>
        </p:grpSpPr>
        <p:pic>
          <p:nvPicPr>
            <p:cNvPr id="21" name="图片 21"/>
            <p:cNvPicPr>
              <a:picLocks noChangeAspect="1"/>
            </p:cNvPicPr>
            <p:nvPr/>
          </p:nvPicPr>
          <p:blipFill>
            <a:blip r:embed="rId3"/>
            <a:stretch>
              <a:fillRect/>
            </a:stretch>
          </p:blipFill>
          <p:spPr>
            <a:xfrm>
              <a:off x="6370092" y="4094349"/>
              <a:ext cx="1009296" cy="564028"/>
            </a:xfrm>
            <a:prstGeom prst="rect">
              <a:avLst/>
            </a:prstGeom>
          </p:spPr>
        </p:pic>
        <p:sp>
          <p:nvSpPr>
            <p:cNvPr id="24" name="文本框 22"/>
            <p:cNvSpPr txBox="1"/>
            <p:nvPr/>
          </p:nvSpPr>
          <p:spPr>
            <a:xfrm>
              <a:off x="7569723" y="4229524"/>
              <a:ext cx="2896565" cy="338857"/>
            </a:xfrm>
            <a:prstGeom prst="rect">
              <a:avLst/>
            </a:prstGeom>
            <a:noFill/>
          </p:spPr>
          <p:txBody>
            <a:bodyPr wrap="none" rtlCol="0">
              <a:spAutoFit/>
              <a:scene3d>
                <a:camera prst="orthographicFront"/>
                <a:lightRig rig="threePt" dir="t"/>
              </a:scene3d>
              <a:sp3d contourW="12700"/>
            </a:bodyPr>
            <a:lstStyle/>
            <a:p>
              <a:r>
                <a:rPr lang="en-US" altLang="zh-CN" sz="24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triển</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khai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bài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toán</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31" name="文本框 24"/>
            <p:cNvSpPr txBox="1"/>
            <p:nvPr/>
          </p:nvSpPr>
          <p:spPr>
            <a:xfrm>
              <a:off x="6685798" y="4135157"/>
              <a:ext cx="354833" cy="384038"/>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latin typeface="Agency FB" panose="020B0503020202020204" pitchFamily="34" charset="0"/>
                </a:rPr>
                <a:t>05</a:t>
              </a:r>
              <a:endParaRPr lang="zh-CN" altLang="en-US" sz="2800" b="1" dirty="0">
                <a:latin typeface="Agency FB" panose="020B0503020202020204" pitchFamily="34" charset="0"/>
              </a:endParaRPr>
            </a:p>
          </p:txBody>
        </p:sp>
      </p:grpSp>
    </p:spTree>
    <p:extLst>
      <p:ext uri="{BB962C8B-B14F-4D97-AF65-F5344CB8AC3E}">
        <p14:creationId xmlns:p14="http://schemas.microsoft.com/office/powerpoint/2010/main" val="264003185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ppt_x</p:attrName>
                                        </p:attrNameLst>
                                      </p:cBhvr>
                                      <p:tavLst>
                                        <p:tav tm="0">
                                          <p:val>
                                            <p:strVal val="#ppt_x-#ppt_w*1.125000"/>
                                          </p:val>
                                        </p:tav>
                                        <p:tav tm="100000">
                                          <p:val>
                                            <p:strVal val="#ppt_x"/>
                                          </p:val>
                                        </p:tav>
                                      </p:tavLst>
                                    </p:anim>
                                    <p:animEffect transition="in" filter="wipe(right)">
                                      <p:cBhvr>
                                        <p:cTn id="14" dur="500"/>
                                        <p:tgtEl>
                                          <p:spTgt spid="29"/>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p:tgtEl>
                                          <p:spTgt spid="26"/>
                                        </p:tgtEl>
                                        <p:attrNameLst>
                                          <p:attrName>ppt_x</p:attrName>
                                        </p:attrNameLst>
                                      </p:cBhvr>
                                      <p:tavLst>
                                        <p:tav tm="0">
                                          <p:val>
                                            <p:strVal val="#ppt_x-#ppt_w*1.125000"/>
                                          </p:val>
                                        </p:tav>
                                        <p:tav tm="100000">
                                          <p:val>
                                            <p:strVal val="#ppt_x"/>
                                          </p:val>
                                        </p:tav>
                                      </p:tavLst>
                                    </p:anim>
                                    <p:animEffect transition="in" filter="wipe(right)">
                                      <p:cBhvr>
                                        <p:cTn id="19" dur="500"/>
                                        <p:tgtEl>
                                          <p:spTgt spid="26"/>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p:tgtEl>
                                          <p:spTgt spid="28"/>
                                        </p:tgtEl>
                                        <p:attrNameLst>
                                          <p:attrName>ppt_x</p:attrName>
                                        </p:attrNameLst>
                                      </p:cBhvr>
                                      <p:tavLst>
                                        <p:tav tm="0">
                                          <p:val>
                                            <p:strVal val="#ppt_x-#ppt_w*1.125000"/>
                                          </p:val>
                                        </p:tav>
                                        <p:tav tm="100000">
                                          <p:val>
                                            <p:strVal val="#ppt_x"/>
                                          </p:val>
                                        </p:tav>
                                      </p:tavLst>
                                    </p:anim>
                                    <p:animEffect transition="in" filter="wipe(right)">
                                      <p:cBhvr>
                                        <p:cTn id="24" dur="500"/>
                                        <p:tgtEl>
                                          <p:spTgt spid="28"/>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ppt_x</p:attrName>
                                        </p:attrNameLst>
                                      </p:cBhvr>
                                      <p:tavLst>
                                        <p:tav tm="0">
                                          <p:val>
                                            <p:strVal val="#ppt_x-#ppt_w*1.125000"/>
                                          </p:val>
                                        </p:tav>
                                        <p:tav tm="100000">
                                          <p:val>
                                            <p:strVal val="#ppt_x"/>
                                          </p:val>
                                        </p:tav>
                                      </p:tavLst>
                                    </p:anim>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871734" y="1035028"/>
            <a:ext cx="6470229" cy="4357104"/>
          </a:xfrm>
          <a:prstGeom prst="rect">
            <a:avLst/>
          </a:prstGeom>
        </p:spPr>
      </p:pic>
      <p:sp>
        <p:nvSpPr>
          <p:cNvPr id="2" name="TextBox 1"/>
          <p:cNvSpPr txBox="1"/>
          <p:nvPr/>
        </p:nvSpPr>
        <p:spPr>
          <a:xfrm>
            <a:off x="4855544" y="5641900"/>
            <a:ext cx="2502608" cy="523220"/>
          </a:xfrm>
          <a:prstGeom prst="rect">
            <a:avLst/>
          </a:prstGeom>
          <a:noFill/>
        </p:spPr>
        <p:txBody>
          <a:bodyPr wrap="none" rtlCol="0">
            <a:spAutoFit/>
          </a:bodyPr>
          <a:lstStyle/>
          <a:p>
            <a:r>
              <a:rPr lang="en-US" sz="2800" dirty="0" err="1" smtClean="0"/>
              <a:t>Hàm</a:t>
            </a:r>
            <a:r>
              <a:rPr lang="en-US" sz="2800" dirty="0" smtClean="0"/>
              <a:t> </a:t>
            </a:r>
            <a:r>
              <a:rPr lang="en-US" sz="2800" dirty="0" err="1" smtClean="0"/>
              <a:t>kích</a:t>
            </a:r>
            <a:r>
              <a:rPr lang="en-US" sz="2800" dirty="0" smtClean="0"/>
              <a:t> </a:t>
            </a:r>
            <a:r>
              <a:rPr lang="en-US" sz="2800" dirty="0" err="1" smtClean="0"/>
              <a:t>hoạt</a:t>
            </a:r>
            <a:endParaRPr lang="en-US" sz="2800" dirty="0"/>
          </a:p>
        </p:txBody>
      </p:sp>
    </p:spTree>
    <p:extLst>
      <p:ext uri="{BB962C8B-B14F-4D97-AF65-F5344CB8AC3E}">
        <p14:creationId xmlns:p14="http://schemas.microsoft.com/office/powerpoint/2010/main" val="164377784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507530" y="966709"/>
            <a:ext cx="6994688" cy="4222243"/>
          </a:xfrm>
          <a:prstGeom prst="rect">
            <a:avLst/>
          </a:prstGeom>
        </p:spPr>
      </p:pic>
      <p:sp>
        <p:nvSpPr>
          <p:cNvPr id="3" name="Rectangle 2"/>
          <p:cNvSpPr/>
          <p:nvPr/>
        </p:nvSpPr>
        <p:spPr>
          <a:xfrm>
            <a:off x="2633598" y="5424622"/>
            <a:ext cx="6742551" cy="523220"/>
          </a:xfrm>
          <a:prstGeom prst="rect">
            <a:avLst/>
          </a:prstGeom>
        </p:spPr>
        <p:txBody>
          <a:bodyPr wrap="none">
            <a:spAutoFit/>
          </a:bodyPr>
          <a:lstStyle/>
          <a:p>
            <a:r>
              <a:rPr lang="en-US" sz="2800" dirty="0" err="1">
                <a:latin typeface="Times New Roman" panose="02020603050405020304" pitchFamily="18" charset="0"/>
                <a:ea typeface="Calibri" panose="020F0502020204030204" pitchFamily="34" charset="0"/>
              </a:rPr>
              <a:t>Một</a:t>
            </a:r>
            <a:r>
              <a:rPr lang="en-US" sz="2800" dirty="0">
                <a:latin typeface="Times New Roman" panose="02020603050405020304" pitchFamily="18" charset="0"/>
                <a:ea typeface="Calibri" panose="020F0502020204030204" pitchFamily="34" charset="0"/>
              </a:rPr>
              <a:t> Neural Network </a:t>
            </a:r>
            <a:r>
              <a:rPr lang="en-US" sz="2800" dirty="0" err="1">
                <a:latin typeface="Times New Roman" panose="02020603050405020304" pitchFamily="18" charset="0"/>
                <a:ea typeface="Calibri" panose="020F0502020204030204" pitchFamily="34" charset="0"/>
              </a:rPr>
              <a:t>đơn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giản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áp</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dụng</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ReLU</a:t>
            </a:r>
            <a:endParaRPr lang="en-US" sz="2800" dirty="0"/>
          </a:p>
        </p:txBody>
      </p:sp>
    </p:spTree>
    <p:extLst>
      <p:ext uri="{BB962C8B-B14F-4D97-AF65-F5344CB8AC3E}">
        <p14:creationId xmlns:p14="http://schemas.microsoft.com/office/powerpoint/2010/main" val="10494347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6242415" cy="584775"/>
          </a:xfrm>
          <a:prstGeom prst="rect">
            <a:avLst/>
          </a:prstGeom>
          <a:noFill/>
        </p:spPr>
        <p:txBody>
          <a:bodyPr wrap="none" rtlCol="0">
            <a:spAutoFit/>
            <a:scene3d>
              <a:camera prst="orthographicFront"/>
              <a:lightRig rig="threePt" dir="t"/>
            </a:scene3d>
            <a:sp3d contourW="12700"/>
          </a:bodyPr>
          <a:lstStyle/>
          <a:p>
            <a:r>
              <a:rPr lang="en-US" sz="3200" dirty="0" err="1" smtClean="0"/>
              <a:t>Quá</a:t>
            </a:r>
            <a:r>
              <a:rPr lang="en-US" sz="3200" dirty="0" smtClean="0"/>
              <a:t> </a:t>
            </a:r>
            <a:r>
              <a:rPr lang="en-US" sz="3200" dirty="0" err="1" smtClean="0"/>
              <a:t>trình</a:t>
            </a:r>
            <a:r>
              <a:rPr lang="en-US" sz="3200" dirty="0" smtClean="0"/>
              <a:t> </a:t>
            </a:r>
            <a:r>
              <a:rPr lang="en-US" sz="3200" dirty="0" err="1" smtClean="0"/>
              <a:t>triển</a:t>
            </a:r>
            <a:r>
              <a:rPr lang="en-US" sz="3200" dirty="0" smtClean="0"/>
              <a:t> </a:t>
            </a:r>
            <a:r>
              <a:rPr lang="en-US" sz="3200" dirty="0" err="1" smtClean="0"/>
              <a:t>khai</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bài</a:t>
            </a:r>
            <a:r>
              <a:rPr lang="en-US" sz="3200" dirty="0" smtClean="0"/>
              <a:t> </a:t>
            </a:r>
            <a:r>
              <a:rPr lang="en-US" sz="3200" dirty="0" err="1" smtClean="0"/>
              <a:t>toán</a:t>
            </a:r>
            <a:endParaRPr lang="zh-CN" altLang="en-US" sz="3200" b="1" dirty="0">
              <a:latin typeface="Agency FB" panose="020B0503020202020204" pitchFamily="34" charset="0"/>
            </a:endParaRPr>
          </a:p>
        </p:txBody>
      </p:sp>
      <p:sp>
        <p:nvSpPr>
          <p:cNvPr id="2" name="TextBox 1"/>
          <p:cNvSpPr txBox="1"/>
          <p:nvPr/>
        </p:nvSpPr>
        <p:spPr>
          <a:xfrm>
            <a:off x="1671825" y="1907626"/>
            <a:ext cx="2416046" cy="584775"/>
          </a:xfrm>
          <a:prstGeom prst="rect">
            <a:avLst/>
          </a:prstGeom>
          <a:noFill/>
        </p:spPr>
        <p:txBody>
          <a:bodyPr wrap="none" rtlCol="0">
            <a:spAutoFit/>
          </a:bodyPr>
          <a:lstStyle/>
          <a:p>
            <a:r>
              <a:rPr lang="en-US" sz="3200" dirty="0" smtClean="0"/>
              <a:t>- Flow Chart</a:t>
            </a:r>
            <a:endParaRPr lang="en-US" sz="3200" dirty="0"/>
          </a:p>
        </p:txBody>
      </p:sp>
      <p:sp>
        <p:nvSpPr>
          <p:cNvPr id="4" name="TextBox 3"/>
          <p:cNvSpPr txBox="1"/>
          <p:nvPr/>
        </p:nvSpPr>
        <p:spPr>
          <a:xfrm>
            <a:off x="1671825" y="2637692"/>
            <a:ext cx="3100529" cy="584775"/>
          </a:xfrm>
          <a:prstGeom prst="rect">
            <a:avLst/>
          </a:prstGeom>
          <a:noFill/>
        </p:spPr>
        <p:txBody>
          <a:bodyPr wrap="none" rtlCol="0">
            <a:spAutoFit/>
          </a:bodyPr>
          <a:lstStyle/>
          <a:p>
            <a:r>
              <a:rPr lang="en-US" sz="3200" dirty="0" smtClean="0"/>
              <a:t>- Block Diagram</a:t>
            </a:r>
            <a:endParaRPr lang="en-US" sz="3200" dirty="0"/>
          </a:p>
        </p:txBody>
      </p:sp>
      <p:sp>
        <p:nvSpPr>
          <p:cNvPr id="5" name="TextBox 4"/>
          <p:cNvSpPr txBox="1"/>
          <p:nvPr/>
        </p:nvSpPr>
        <p:spPr>
          <a:xfrm>
            <a:off x="1671825" y="3367758"/>
            <a:ext cx="2760692" cy="584775"/>
          </a:xfrm>
          <a:prstGeom prst="rect">
            <a:avLst/>
          </a:prstGeom>
          <a:noFill/>
        </p:spPr>
        <p:txBody>
          <a:bodyPr wrap="none" rtlCol="0">
            <a:spAutoFit/>
          </a:bodyPr>
          <a:lstStyle/>
          <a:p>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endParaRPr lang="en-US" sz="3200" dirty="0"/>
          </a:p>
        </p:txBody>
      </p:sp>
      <p:sp>
        <p:nvSpPr>
          <p:cNvPr id="7" name="TextBox 6"/>
          <p:cNvSpPr txBox="1"/>
          <p:nvPr/>
        </p:nvSpPr>
        <p:spPr>
          <a:xfrm>
            <a:off x="1671825" y="4132551"/>
            <a:ext cx="1891736" cy="584775"/>
          </a:xfrm>
          <a:prstGeom prst="rect">
            <a:avLst/>
          </a:prstGeom>
          <a:noFill/>
        </p:spPr>
        <p:txBody>
          <a:bodyPr wrap="none" rtlCol="0">
            <a:spAutoFit/>
          </a:bodyPr>
          <a:lstStyle/>
          <a:p>
            <a:r>
              <a:rPr lang="en-US" sz="3200" dirty="0" smtClean="0"/>
              <a:t>- Training</a:t>
            </a:r>
            <a:endParaRPr lang="en-US" sz="3200" dirty="0"/>
          </a:p>
        </p:txBody>
      </p:sp>
    </p:spTree>
    <p:extLst>
      <p:ext uri="{BB962C8B-B14F-4D97-AF65-F5344CB8AC3E}">
        <p14:creationId xmlns:p14="http://schemas.microsoft.com/office/powerpoint/2010/main" val="62199586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165978" cy="584775"/>
          </a:xfrm>
          <a:prstGeom prst="rect">
            <a:avLst/>
          </a:prstGeom>
          <a:noFill/>
        </p:spPr>
        <p:txBody>
          <a:bodyPr wrap="none" rtlCol="0">
            <a:spAutoFit/>
            <a:scene3d>
              <a:camera prst="orthographicFront"/>
              <a:lightRig rig="threePt" dir="t"/>
            </a:scene3d>
            <a:sp3d contourW="12700"/>
          </a:bodyPr>
          <a:lstStyle/>
          <a:p>
            <a:r>
              <a:rPr lang="en-US" altLang="zh-CN" sz="3200" dirty="0" smtClean="0"/>
              <a:t>Flow Chart</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54145" y="1291471"/>
            <a:ext cx="10463753" cy="4308049"/>
          </a:xfrm>
          <a:prstGeom prst="rect">
            <a:avLst/>
          </a:prstGeom>
          <a:noFill/>
          <a:ln>
            <a:noFill/>
          </a:ln>
        </p:spPr>
      </p:pic>
      <p:sp>
        <p:nvSpPr>
          <p:cNvPr id="3" name="TextBox 2"/>
          <p:cNvSpPr txBox="1"/>
          <p:nvPr/>
        </p:nvSpPr>
        <p:spPr>
          <a:xfrm>
            <a:off x="3235107" y="5761693"/>
            <a:ext cx="5501827" cy="523220"/>
          </a:xfrm>
          <a:prstGeom prst="rect">
            <a:avLst/>
          </a:prstGeom>
          <a:noFill/>
        </p:spPr>
        <p:txBody>
          <a:bodyPr wrap="none" rtlCol="0">
            <a:spAutoFit/>
          </a:bodyPr>
          <a:lstStyle/>
          <a:p>
            <a:r>
              <a:rPr lang="en-US" sz="2800" dirty="0" err="1"/>
              <a:t>Quá</a:t>
            </a:r>
            <a:r>
              <a:rPr lang="en-US" sz="2800" dirty="0"/>
              <a:t> </a:t>
            </a:r>
            <a:r>
              <a:rPr lang="en-US" sz="2800" dirty="0" err="1"/>
              <a:t>trình</a:t>
            </a:r>
            <a:r>
              <a:rPr lang="en-US" sz="2800" dirty="0"/>
              <a:t> </a:t>
            </a:r>
            <a:r>
              <a:rPr lang="en-US" sz="2800" dirty="0" err="1"/>
              <a:t>triển</a:t>
            </a:r>
            <a:r>
              <a:rPr lang="en-US" sz="2800" dirty="0"/>
              <a:t> </a:t>
            </a:r>
            <a:r>
              <a:rPr lang="en-US" sz="2800" dirty="0" err="1"/>
              <a:t>khai</a:t>
            </a:r>
            <a:r>
              <a:rPr lang="en-US" sz="2800" dirty="0"/>
              <a:t> </a:t>
            </a:r>
            <a:r>
              <a:rPr lang="en-US" sz="2800" dirty="0" err="1"/>
              <a:t>xử</a:t>
            </a:r>
            <a:r>
              <a:rPr lang="en-US" sz="2800" dirty="0"/>
              <a:t> </a:t>
            </a:r>
            <a:r>
              <a:rPr lang="en-US" sz="2800" dirty="0" err="1"/>
              <a:t>lý</a:t>
            </a:r>
            <a:r>
              <a:rPr lang="en-US" sz="2800" dirty="0"/>
              <a:t> </a:t>
            </a:r>
            <a:r>
              <a:rPr lang="en-US" sz="2800" dirty="0" err="1"/>
              <a:t>bài</a:t>
            </a:r>
            <a:r>
              <a:rPr lang="en-US" sz="2800" dirty="0"/>
              <a:t> </a:t>
            </a:r>
            <a:r>
              <a:rPr lang="en-US" sz="2800" dirty="0" err="1"/>
              <a:t>toán</a:t>
            </a:r>
            <a:endParaRPr lang="en-US" sz="2800" dirty="0"/>
          </a:p>
        </p:txBody>
      </p:sp>
    </p:spTree>
    <p:extLst>
      <p:ext uri="{BB962C8B-B14F-4D97-AF65-F5344CB8AC3E}">
        <p14:creationId xmlns:p14="http://schemas.microsoft.com/office/powerpoint/2010/main" val="259734135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850460" cy="584775"/>
          </a:xfrm>
          <a:prstGeom prst="rect">
            <a:avLst/>
          </a:prstGeom>
          <a:noFill/>
        </p:spPr>
        <p:txBody>
          <a:bodyPr wrap="none" rtlCol="0">
            <a:spAutoFit/>
            <a:scene3d>
              <a:camera prst="orthographicFront"/>
              <a:lightRig rig="threePt" dir="t"/>
            </a:scene3d>
            <a:sp3d contourW="12700"/>
          </a:bodyPr>
          <a:lstStyle/>
          <a:p>
            <a:r>
              <a:rPr lang="en-US" altLang="zh-CN" sz="3200" dirty="0" smtClean="0"/>
              <a:t>Block Diagram</a:t>
            </a:r>
            <a:endParaRPr lang="zh-CN" altLang="en-US" sz="3200" b="1" dirty="0">
              <a:latin typeface="Agency FB" panose="020B0503020202020204" pitchFamily="34" charset="0"/>
            </a:endParaRPr>
          </a:p>
        </p:txBody>
      </p:sp>
      <p:sp>
        <p:nvSpPr>
          <p:cNvPr id="3" name="TextBox 2"/>
          <p:cNvSpPr txBox="1"/>
          <p:nvPr/>
        </p:nvSpPr>
        <p:spPr>
          <a:xfrm>
            <a:off x="3270276" y="6129243"/>
            <a:ext cx="5501827" cy="523220"/>
          </a:xfrm>
          <a:prstGeom prst="rect">
            <a:avLst/>
          </a:prstGeom>
          <a:noFill/>
        </p:spPr>
        <p:txBody>
          <a:bodyPr wrap="none" rtlCol="0">
            <a:spAutoFit/>
          </a:bodyPr>
          <a:lstStyle/>
          <a:p>
            <a:r>
              <a:rPr lang="en-US" sz="2800" dirty="0" err="1"/>
              <a:t>Quá</a:t>
            </a:r>
            <a:r>
              <a:rPr lang="en-US" sz="2800" dirty="0"/>
              <a:t> </a:t>
            </a:r>
            <a:r>
              <a:rPr lang="en-US" sz="2800" dirty="0" err="1"/>
              <a:t>trình</a:t>
            </a:r>
            <a:r>
              <a:rPr lang="en-US" sz="2800" dirty="0"/>
              <a:t> </a:t>
            </a:r>
            <a:r>
              <a:rPr lang="en-US" sz="2800" dirty="0" err="1"/>
              <a:t>triển</a:t>
            </a:r>
            <a:r>
              <a:rPr lang="en-US" sz="2800" dirty="0"/>
              <a:t> </a:t>
            </a:r>
            <a:r>
              <a:rPr lang="en-US" sz="2800" dirty="0" err="1"/>
              <a:t>khai</a:t>
            </a:r>
            <a:r>
              <a:rPr lang="en-US" sz="2800" dirty="0"/>
              <a:t> </a:t>
            </a:r>
            <a:r>
              <a:rPr lang="en-US" sz="2800" dirty="0" err="1"/>
              <a:t>xử</a:t>
            </a:r>
            <a:r>
              <a:rPr lang="en-US" sz="2800" dirty="0"/>
              <a:t> </a:t>
            </a:r>
            <a:r>
              <a:rPr lang="en-US" sz="2800" dirty="0" err="1"/>
              <a:t>lý</a:t>
            </a:r>
            <a:r>
              <a:rPr lang="en-US" sz="2800" dirty="0"/>
              <a:t> </a:t>
            </a:r>
            <a:r>
              <a:rPr lang="en-US" sz="2800" dirty="0" err="1"/>
              <a:t>bài</a:t>
            </a:r>
            <a:r>
              <a:rPr lang="en-US" sz="2800" dirty="0"/>
              <a:t> </a:t>
            </a:r>
            <a:r>
              <a:rPr lang="en-US" sz="2800" dirty="0" err="1"/>
              <a:t>toán</a:t>
            </a:r>
            <a:endParaRPr lang="en-US" sz="2800"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57200" y="1176430"/>
            <a:ext cx="11412415" cy="5004703"/>
          </a:xfrm>
          <a:prstGeom prst="rect">
            <a:avLst/>
          </a:prstGeom>
        </p:spPr>
      </p:pic>
    </p:spTree>
    <p:extLst>
      <p:ext uri="{BB962C8B-B14F-4D97-AF65-F5344CB8AC3E}">
        <p14:creationId xmlns:p14="http://schemas.microsoft.com/office/powerpoint/2010/main" val="22508569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1710725"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t>Kết</a:t>
            </a:r>
            <a:r>
              <a:rPr lang="en-US" altLang="zh-CN" sz="3200" dirty="0" smtClean="0"/>
              <a:t> </a:t>
            </a:r>
            <a:r>
              <a:rPr lang="en-US" altLang="zh-CN" sz="3200" dirty="0" err="1" smtClean="0"/>
              <a:t>quả</a:t>
            </a:r>
            <a:r>
              <a:rPr lang="en-US" altLang="zh-CN" sz="3200" dirty="0" smtClean="0"/>
              <a:t> </a:t>
            </a:r>
            <a:endParaRPr lang="zh-CN" altLang="en-US" sz="3200" b="1" dirty="0">
              <a:latin typeface="Agency FB" panose="020B0503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54476004"/>
              </p:ext>
            </p:extLst>
          </p:nvPr>
        </p:nvGraphicFramePr>
        <p:xfrm>
          <a:off x="1112363" y="1822602"/>
          <a:ext cx="9115720" cy="3201885"/>
        </p:xfrm>
        <a:graphic>
          <a:graphicData uri="http://schemas.openxmlformats.org/drawingml/2006/table">
            <a:tbl>
              <a:tblPr firstRow="1" bandRow="1">
                <a:tableStyleId>{5C22544A-7EE6-4342-B048-85BDC9FD1C3A}</a:tableStyleId>
              </a:tblPr>
              <a:tblGrid>
                <a:gridCol w="1355097"/>
                <a:gridCol w="1800344"/>
                <a:gridCol w="1402418"/>
                <a:gridCol w="1519287"/>
                <a:gridCol w="1519287"/>
                <a:gridCol w="1519287"/>
              </a:tblGrid>
              <a:tr h="461389">
                <a:tc>
                  <a:txBody>
                    <a:bodyPr/>
                    <a:lstStyle/>
                    <a:p>
                      <a:r>
                        <a:rPr lang="en-US" dirty="0" smtClean="0"/>
                        <a:t>Model</a:t>
                      </a:r>
                      <a:endParaRPr lang="en-US" dirty="0"/>
                    </a:p>
                  </a:txBody>
                  <a:tcPr/>
                </a:tc>
                <a:tc>
                  <a:txBody>
                    <a:bodyPr/>
                    <a:lstStyle/>
                    <a:p>
                      <a:r>
                        <a:rPr lang="en-US" dirty="0" smtClean="0"/>
                        <a:t>Learning</a:t>
                      </a:r>
                      <a:r>
                        <a:rPr lang="en-US" baseline="0" dirty="0" smtClean="0"/>
                        <a:t> rate</a:t>
                      </a:r>
                      <a:endParaRPr lang="en-US" dirty="0"/>
                    </a:p>
                  </a:txBody>
                  <a:tcPr/>
                </a:tc>
                <a:tc>
                  <a:txBody>
                    <a:bodyPr/>
                    <a:lstStyle/>
                    <a:p>
                      <a:r>
                        <a:rPr lang="en-US" dirty="0" smtClean="0"/>
                        <a:t>Data</a:t>
                      </a:r>
                      <a:r>
                        <a:rPr lang="en-US" baseline="0" dirty="0" smtClean="0"/>
                        <a:t> Train</a:t>
                      </a:r>
                      <a:endParaRPr lang="en-US" dirty="0"/>
                    </a:p>
                  </a:txBody>
                  <a:tcPr/>
                </a:tc>
                <a:tc>
                  <a:txBody>
                    <a:bodyPr/>
                    <a:lstStyle/>
                    <a:p>
                      <a:r>
                        <a:rPr lang="en-US" dirty="0" smtClean="0"/>
                        <a:t>Data</a:t>
                      </a:r>
                      <a:r>
                        <a:rPr lang="en-US" baseline="0" dirty="0" smtClean="0"/>
                        <a:t> Test</a:t>
                      </a:r>
                      <a:endParaRPr lang="en-US" dirty="0"/>
                    </a:p>
                  </a:txBody>
                  <a:tcPr/>
                </a:tc>
                <a:tc>
                  <a:txBody>
                    <a:bodyPr/>
                    <a:lstStyle/>
                    <a:p>
                      <a:r>
                        <a:rPr lang="en-US" dirty="0" smtClean="0"/>
                        <a:t>Scale</a:t>
                      </a:r>
                      <a:endParaRPr lang="en-US" dirty="0"/>
                    </a:p>
                  </a:txBody>
                  <a:tcPr/>
                </a:tc>
                <a:tc>
                  <a:txBody>
                    <a:bodyPr/>
                    <a:lstStyle/>
                    <a:p>
                      <a:r>
                        <a:rPr lang="en-US" dirty="0" smtClean="0"/>
                        <a:t>Results</a:t>
                      </a:r>
                      <a:endParaRPr lang="en-US" dirty="0"/>
                    </a:p>
                  </a:txBody>
                  <a:tcPr/>
                </a:tc>
              </a:tr>
              <a:tr h="461389">
                <a:tc>
                  <a:txBody>
                    <a:bodyPr/>
                    <a:lstStyle/>
                    <a:p>
                      <a:r>
                        <a:rPr lang="en-US" sz="1800" kern="1200" dirty="0" smtClean="0">
                          <a:solidFill>
                            <a:schemeClr val="dk1"/>
                          </a:solidFill>
                          <a:effectLst/>
                          <a:latin typeface="+mn-lt"/>
                          <a:ea typeface="+mn-ea"/>
                          <a:cs typeface="+mn-cs"/>
                        </a:rPr>
                        <a:t>MODEL_1</a:t>
                      </a:r>
                      <a:endParaRPr lang="en-US" dirty="0"/>
                    </a:p>
                  </a:txBody>
                  <a:tcPr/>
                </a:tc>
                <a:tc>
                  <a:txBody>
                    <a:bodyPr/>
                    <a:lstStyle/>
                    <a:p>
                      <a:r>
                        <a:rPr lang="en-US" dirty="0" smtClean="0"/>
                        <a:t>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68,75%</a:t>
                      </a:r>
                      <a:endParaRPr lang="en-US" dirty="0"/>
                    </a:p>
                  </a:txBody>
                  <a:tcPr/>
                </a:tc>
              </a:tr>
              <a:tr h="461389">
                <a:tc>
                  <a:txBody>
                    <a:bodyPr/>
                    <a:lstStyle/>
                    <a:p>
                      <a:r>
                        <a:rPr lang="en-US" sz="1800" kern="1200" dirty="0" smtClean="0">
                          <a:solidFill>
                            <a:schemeClr val="dk1"/>
                          </a:solidFill>
                          <a:effectLst/>
                          <a:latin typeface="+mn-lt"/>
                          <a:ea typeface="+mn-ea"/>
                          <a:cs typeface="+mn-cs"/>
                        </a:rPr>
                        <a:t>MODEL_2</a:t>
                      </a:r>
                      <a:endParaRPr lang="en-US" dirty="0"/>
                    </a:p>
                  </a:txBody>
                  <a:tcPr/>
                </a:tc>
                <a:tc>
                  <a:txBody>
                    <a:bodyPr/>
                    <a:lstStyle/>
                    <a:p>
                      <a:r>
                        <a:rPr lang="en-US" dirty="0" smtClean="0"/>
                        <a:t>0.0001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75%</a:t>
                      </a:r>
                      <a:endParaRPr lang="en-US" dirty="0"/>
                    </a:p>
                  </a:txBody>
                  <a:tcPr/>
                </a:tc>
              </a:tr>
              <a:tr h="461389">
                <a:tc>
                  <a:txBody>
                    <a:bodyPr/>
                    <a:lstStyle/>
                    <a:p>
                      <a:r>
                        <a:rPr lang="en-US" sz="1800" kern="1200" dirty="0" smtClean="0">
                          <a:solidFill>
                            <a:schemeClr val="dk1"/>
                          </a:solidFill>
                          <a:effectLst/>
                          <a:latin typeface="+mn-lt"/>
                          <a:ea typeface="+mn-ea"/>
                          <a:cs typeface="+mn-cs"/>
                        </a:rPr>
                        <a:t>MODEL_3</a:t>
                      </a:r>
                      <a:endParaRPr lang="en-US" dirty="0"/>
                    </a:p>
                  </a:txBody>
                  <a:tcPr/>
                </a:tc>
                <a:tc>
                  <a:txBody>
                    <a:bodyPr/>
                    <a:lstStyle/>
                    <a:p>
                      <a:r>
                        <a:rPr lang="en-US" dirty="0" smtClean="0"/>
                        <a:t>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pPr marL="0" marR="0" algn="just">
                        <a:lnSpc>
                          <a:spcPct val="150000"/>
                        </a:lnSpc>
                        <a:spcBef>
                          <a:spcPts val="0"/>
                        </a:spcBef>
                        <a:spcAft>
                          <a:spcPts val="1000"/>
                        </a:spcAft>
                      </a:pPr>
                      <a:r>
                        <a:rPr lang="en-US" sz="1800" dirty="0">
                          <a:effectLst/>
                          <a:latin typeface="+mn-lt"/>
                          <a:ea typeface="Calibri" charset="0"/>
                          <a:cs typeface="Times New Roman" charset="0"/>
                        </a:rPr>
                        <a:t>83.33%</a:t>
                      </a:r>
                      <a:endParaRPr lang="en-US" sz="2000" dirty="0">
                        <a:effectLst/>
                        <a:latin typeface="+mn-lt"/>
                        <a:ea typeface="Calibri" charset="0"/>
                        <a:cs typeface="Times New Roman" charset="0"/>
                      </a:endParaRPr>
                    </a:p>
                  </a:txBody>
                  <a:tcPr marL="68580" marR="68580" marT="0" marB="0"/>
                </a:tc>
              </a:tr>
              <a:tr h="441929">
                <a:tc>
                  <a:txBody>
                    <a:bodyPr/>
                    <a:lstStyle/>
                    <a:p>
                      <a:r>
                        <a:rPr lang="en-US" sz="1800" kern="1200" dirty="0" smtClean="0">
                          <a:solidFill>
                            <a:schemeClr val="dk1"/>
                          </a:solidFill>
                          <a:effectLst/>
                          <a:latin typeface="+mn-lt"/>
                          <a:ea typeface="+mn-ea"/>
                          <a:cs typeface="+mn-cs"/>
                        </a:rPr>
                        <a:t>MODEL_4</a:t>
                      </a:r>
                      <a:endParaRPr lang="en-US" dirty="0"/>
                    </a:p>
                  </a:txBody>
                  <a:tcPr/>
                </a:tc>
                <a:tc>
                  <a:txBody>
                    <a:bodyPr/>
                    <a:lstStyle/>
                    <a:p>
                      <a:r>
                        <a:rPr lang="en-US" dirty="0" smtClean="0"/>
                        <a:t>0,0001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r>
                        <a:rPr lang="en-US" dirty="0" smtClean="0"/>
                        <a:t>93,33%</a:t>
                      </a:r>
                      <a:endParaRPr lang="en-US" dirty="0"/>
                    </a:p>
                  </a:txBody>
                  <a:tcPr/>
                </a:tc>
              </a:tr>
              <a:tr h="441929">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MODEL_5</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0,001</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5556</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284</a:t>
                      </a:r>
                    </a:p>
                  </a:txBody>
                  <a:tcPr marL="68580" marR="68580" marT="0" marB="0"/>
                </a:tc>
                <a:tc>
                  <a:txBody>
                    <a:bodyPr/>
                    <a:lstStyle/>
                    <a:p>
                      <a:pPr marL="0" marR="0" algn="just">
                        <a:lnSpc>
                          <a:spcPct val="150000"/>
                        </a:lnSpc>
                        <a:spcBef>
                          <a:spcPts val="0"/>
                        </a:spcBef>
                        <a:spcAft>
                          <a:spcPts val="0"/>
                        </a:spcAft>
                      </a:pPr>
                      <a:r>
                        <a:rPr lang="en-US" sz="2000">
                          <a:effectLst/>
                          <a:latin typeface="+mn-lt"/>
                          <a:ea typeface="Calibri" charset="0"/>
                          <a:cs typeface="Times New Roman" charset="0"/>
                        </a:rPr>
                        <a:t>20:1</a:t>
                      </a:r>
                    </a:p>
                  </a:txBody>
                  <a:tcPr marL="68580" marR="68580" marT="0" marB="0"/>
                </a:tc>
                <a:tc>
                  <a:txBody>
                    <a:bodyPr/>
                    <a:lstStyle/>
                    <a:p>
                      <a:pPr marL="0" marR="0" algn="just">
                        <a:lnSpc>
                          <a:spcPct val="150000"/>
                        </a:lnSpc>
                        <a:spcBef>
                          <a:spcPts val="0"/>
                        </a:spcBef>
                        <a:spcAft>
                          <a:spcPts val="1000"/>
                        </a:spcAft>
                      </a:pPr>
                      <a:r>
                        <a:rPr lang="en-US" sz="2000" dirty="0">
                          <a:effectLst/>
                          <a:latin typeface="+mn-lt"/>
                          <a:ea typeface="Calibri" charset="0"/>
                          <a:cs typeface="Times New Roman" charset="0"/>
                        </a:rPr>
                        <a:t>67.95 %</a:t>
                      </a:r>
                    </a:p>
                  </a:txBody>
                  <a:tcPr marL="68580" marR="68580" marT="0" marB="0"/>
                </a:tc>
              </a:tr>
              <a:tr h="441929">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MODEL_6</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0,0001</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5556</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284</a:t>
                      </a:r>
                    </a:p>
                  </a:txBody>
                  <a:tcPr marL="68580" marR="68580" marT="0" marB="0"/>
                </a:tc>
                <a:tc>
                  <a:txBody>
                    <a:bodyPr/>
                    <a:lstStyle/>
                    <a:p>
                      <a:pPr marL="0" marR="0" algn="just">
                        <a:lnSpc>
                          <a:spcPct val="150000"/>
                        </a:lnSpc>
                        <a:spcBef>
                          <a:spcPts val="0"/>
                        </a:spcBef>
                        <a:spcAft>
                          <a:spcPts val="0"/>
                        </a:spcAft>
                      </a:pPr>
                      <a:r>
                        <a:rPr lang="en-US" sz="2000" dirty="0">
                          <a:effectLst/>
                          <a:latin typeface="+mn-lt"/>
                          <a:ea typeface="Calibri" charset="0"/>
                          <a:cs typeface="Times New Roman" charset="0"/>
                        </a:rPr>
                        <a:t>20:1</a:t>
                      </a:r>
                    </a:p>
                  </a:txBody>
                  <a:tcPr marL="68580" marR="68580" marT="0" marB="0"/>
                </a:tc>
                <a:tc>
                  <a:txBody>
                    <a:bodyPr/>
                    <a:lstStyle/>
                    <a:p>
                      <a:pPr marL="0" marR="0" algn="just">
                        <a:lnSpc>
                          <a:spcPct val="150000"/>
                        </a:lnSpc>
                        <a:spcBef>
                          <a:spcPts val="0"/>
                        </a:spcBef>
                        <a:spcAft>
                          <a:spcPts val="1000"/>
                        </a:spcAft>
                      </a:pPr>
                      <a:r>
                        <a:rPr lang="en-US" sz="2000" dirty="0">
                          <a:effectLst/>
                          <a:latin typeface="+mn-lt"/>
                          <a:ea typeface="Calibri" charset="0"/>
                          <a:cs typeface="Times New Roman" charset="0"/>
                        </a:rPr>
                        <a:t>75.70 %</a:t>
                      </a:r>
                    </a:p>
                  </a:txBody>
                  <a:tcPr marL="68580" marR="68580" marT="0" marB="0"/>
                </a:tc>
              </a:tr>
            </a:tbl>
          </a:graphicData>
        </a:graphic>
      </p:graphicFrame>
      <p:sp>
        <p:nvSpPr>
          <p:cNvPr id="4" name="TextBox 3"/>
          <p:cNvSpPr txBox="1"/>
          <p:nvPr/>
        </p:nvSpPr>
        <p:spPr>
          <a:xfrm>
            <a:off x="1438936" y="5297864"/>
            <a:ext cx="8462573" cy="523220"/>
          </a:xfrm>
          <a:prstGeom prst="rect">
            <a:avLst/>
          </a:prstGeom>
          <a:noFill/>
        </p:spPr>
        <p:txBody>
          <a:bodyPr wrap="none" rtlCol="0">
            <a:spAutoFit/>
          </a:bodyPr>
          <a:lstStyle/>
          <a:p>
            <a:r>
              <a:rPr lang="en-US" sz="2800" dirty="0" err="1" smtClean="0"/>
              <a:t>Bảng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nhiều</a:t>
            </a:r>
            <a:r>
              <a:rPr lang="en-US" sz="2800" dirty="0" smtClean="0"/>
              <a:t> </a:t>
            </a:r>
            <a:r>
              <a:rPr lang="en-US" sz="2800" dirty="0" err="1" smtClean="0"/>
              <a:t>lần</a:t>
            </a:r>
            <a:r>
              <a:rPr lang="en-US" sz="2800" dirty="0" smtClean="0"/>
              <a:t> training </a:t>
            </a:r>
            <a:r>
              <a:rPr lang="en-US" sz="2800" dirty="0" err="1" smtClean="0"/>
              <a:t>và</a:t>
            </a:r>
            <a:r>
              <a:rPr lang="en-US" sz="2800" dirty="0" smtClean="0"/>
              <a:t> test</a:t>
            </a:r>
            <a:endParaRPr lang="en-US" sz="2800" dirty="0"/>
          </a:p>
        </p:txBody>
      </p:sp>
    </p:spTree>
    <p:extLst>
      <p:ext uri="{BB962C8B-B14F-4D97-AF65-F5344CB8AC3E}">
        <p14:creationId xmlns:p14="http://schemas.microsoft.com/office/powerpoint/2010/main" val="286848237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1710725"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t>Kết</a:t>
            </a:r>
            <a:r>
              <a:rPr lang="en-US" altLang="zh-CN" sz="3200" dirty="0" smtClean="0"/>
              <a:t> </a:t>
            </a:r>
            <a:r>
              <a:rPr lang="en-US" altLang="zh-CN" sz="3200" dirty="0" err="1" smtClean="0"/>
              <a:t>quả</a:t>
            </a:r>
            <a:r>
              <a:rPr lang="en-US" altLang="zh-CN" sz="3200" dirty="0" smtClean="0"/>
              <a:t> </a:t>
            </a:r>
            <a:endParaRPr lang="zh-CN" altLang="en-US" sz="3200" b="1" dirty="0">
              <a:latin typeface="Agency FB" panose="020B0503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1" y="1486884"/>
            <a:ext cx="11856474" cy="3759369"/>
          </a:xfrm>
          <a:prstGeom prst="rect">
            <a:avLst/>
          </a:prstGeom>
        </p:spPr>
      </p:pic>
      <p:sp>
        <p:nvSpPr>
          <p:cNvPr id="8" name="TextBox 7"/>
          <p:cNvSpPr txBox="1"/>
          <p:nvPr/>
        </p:nvSpPr>
        <p:spPr>
          <a:xfrm>
            <a:off x="2183444" y="5504817"/>
            <a:ext cx="7378943" cy="523220"/>
          </a:xfrm>
          <a:prstGeom prst="rect">
            <a:avLst/>
          </a:prstGeom>
          <a:noFill/>
        </p:spPr>
        <p:txBody>
          <a:bodyPr wrap="none" rtlCol="0">
            <a:spAutoFit/>
          </a:bodyPr>
          <a:lstStyle/>
          <a:p>
            <a:r>
              <a:rPr lang="en-US" sz="2800" smtClean="0"/>
              <a:t>Danh sách ảnh phổi bình thường sau khi test</a:t>
            </a:r>
            <a:endParaRPr lang="en-US" sz="2800" dirty="0"/>
          </a:p>
        </p:txBody>
      </p:sp>
    </p:spTree>
    <p:extLst>
      <p:ext uri="{BB962C8B-B14F-4D97-AF65-F5344CB8AC3E}">
        <p14:creationId xmlns:p14="http://schemas.microsoft.com/office/powerpoint/2010/main" val="102266409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1710725"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t>Kết</a:t>
            </a:r>
            <a:r>
              <a:rPr lang="en-US" altLang="zh-CN" sz="3200" dirty="0" smtClean="0"/>
              <a:t> </a:t>
            </a:r>
            <a:r>
              <a:rPr lang="en-US" altLang="zh-CN" sz="3200" dirty="0" err="1" smtClean="0"/>
              <a:t>quả</a:t>
            </a:r>
            <a:r>
              <a:rPr lang="en-US" altLang="zh-CN" sz="3200" dirty="0" smtClean="0"/>
              <a:t> </a:t>
            </a:r>
            <a:endParaRPr lang="zh-CN" altLang="en-US" sz="3200" b="1" dirty="0">
              <a:latin typeface="Agency FB" panose="020B0503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76187"/>
            <a:ext cx="11311355" cy="3520685"/>
          </a:xfrm>
          <a:prstGeom prst="rect">
            <a:avLst/>
          </a:prstGeom>
        </p:spPr>
      </p:pic>
      <p:sp>
        <p:nvSpPr>
          <p:cNvPr id="7" name="TextBox 6"/>
          <p:cNvSpPr txBox="1"/>
          <p:nvPr/>
        </p:nvSpPr>
        <p:spPr>
          <a:xfrm>
            <a:off x="2423405" y="5384745"/>
            <a:ext cx="6583854" cy="523220"/>
          </a:xfrm>
          <a:prstGeom prst="rect">
            <a:avLst/>
          </a:prstGeom>
          <a:noFill/>
        </p:spPr>
        <p:txBody>
          <a:bodyPr wrap="none" rtlCol="0">
            <a:spAutoFit/>
          </a:bodyPr>
          <a:lstStyle/>
          <a:p>
            <a:r>
              <a:rPr lang="en-US" sz="2800" smtClean="0"/>
              <a:t>Danh sách ảnh phổi bị bệnh sau khi test</a:t>
            </a:r>
            <a:endParaRPr lang="en-US" sz="2800" dirty="0"/>
          </a:p>
        </p:txBody>
      </p:sp>
    </p:spTree>
    <p:extLst>
      <p:ext uri="{BB962C8B-B14F-4D97-AF65-F5344CB8AC3E}">
        <p14:creationId xmlns:p14="http://schemas.microsoft.com/office/powerpoint/2010/main" val="115886993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705100" y="965786"/>
            <a:ext cx="6515100" cy="4069178"/>
          </a:xfrm>
          <a:prstGeom prst="rect">
            <a:avLst/>
          </a:prstGeom>
        </p:spPr>
      </p:pic>
      <p:sp>
        <p:nvSpPr>
          <p:cNvPr id="4" name="文本框 3"/>
          <p:cNvSpPr txBox="1"/>
          <p:nvPr/>
        </p:nvSpPr>
        <p:spPr>
          <a:xfrm>
            <a:off x="5061103" y="3095625"/>
            <a:ext cx="206979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THANK YOU!</a:t>
            </a:r>
            <a:endPar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17025425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23724" y="2782669"/>
            <a:ext cx="1914307"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32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01</a:t>
              </a:r>
              <a:endParaRPr lang="zh-CN" altLang="en-US" sz="4000" b="1">
                <a:latin typeface="Agency FB" panose="020B0503020202020204" pitchFamily="34" charset="0"/>
              </a:endParaRPr>
            </a:p>
          </p:txBody>
        </p:sp>
      </p:grpSp>
      <p:sp>
        <p:nvSpPr>
          <p:cNvPr id="8" name="文本框 7"/>
          <p:cNvSpPr txBox="1"/>
          <p:nvPr/>
        </p:nvSpPr>
        <p:spPr>
          <a:xfrm>
            <a:off x="6172200" y="3482340"/>
            <a:ext cx="2993136" cy="1569660"/>
          </a:xfrm>
          <a:prstGeom prst="rect">
            <a:avLst/>
          </a:prstGeom>
          <a:noFill/>
        </p:spPr>
        <p:txBody>
          <a:bodyPr wrap="square" rtlCol="0">
            <a:spAutoFit/>
            <a:scene3d>
              <a:camera prst="orthographicFront"/>
              <a:lightRig rig="threePt" dir="t"/>
            </a:scene3d>
            <a:sp3d contourW="12700"/>
          </a:bodyPr>
          <a:lstStyle/>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Machine </a:t>
            </a:r>
            <a:r>
              <a:rPr lang="en-US" altLang="zh-CN" sz="2400" dirty="0" smtClean="0">
                <a:latin typeface="Tahoma" panose="020B0604030504040204" pitchFamily="34" charset="0"/>
                <a:ea typeface="Tahoma" panose="020B0604030504040204" pitchFamily="34" charset="0"/>
                <a:cs typeface="Tahoma" panose="020B0604030504040204" pitchFamily="34" charset="0"/>
              </a:rPr>
              <a:t>Learning</a:t>
            </a:r>
            <a:r>
              <a:rPr lang="en-US" altLang="zh-CN" sz="2400" dirty="0">
                <a:latin typeface="Tahoma" panose="020B0604030504040204" pitchFamily="34" charset="0"/>
                <a:ea typeface="Tahoma" panose="020B0604030504040204" pitchFamily="34" charset="0"/>
                <a:cs typeface="Tahoma" panose="020B0604030504040204" pitchFamily="34" charset="0"/>
              </a:rPr>
              <a:t>?</a:t>
            </a:r>
          </a:p>
          <a:p>
            <a:pPr marL="228600" indent="-228600">
              <a:buAutoNum type="alphaUcPeriod"/>
            </a:pPr>
            <a:r>
              <a:rPr lang="en-US" altLang="zh-CN" sz="2400" dirty="0" err="1">
                <a:latin typeface="Tahoma" panose="020B0604030504040204" pitchFamily="34" charset="0"/>
                <a:ea typeface="Tahoma" panose="020B0604030504040204" pitchFamily="34" charset="0"/>
                <a:cs typeface="Tahoma" panose="020B0604030504040204" pitchFamily="34" charset="0"/>
              </a:rPr>
              <a:t>Lí</a:t>
            </a:r>
            <a:r>
              <a:rPr lang="en-US" altLang="zh-CN" sz="2400" dirty="0">
                <a:latin typeface="Tahoma" panose="020B0604030504040204" pitchFamily="34" charset="0"/>
                <a:ea typeface="Tahoma" panose="020B0604030504040204" pitchFamily="34" charset="0"/>
                <a:cs typeface="Tahoma" panose="020B0604030504040204" pitchFamily="34" charset="0"/>
              </a:rPr>
              <a:t> do </a:t>
            </a:r>
            <a:r>
              <a:rPr lang="en-US" altLang="zh-CN" sz="2400" dirty="0" err="1">
                <a:latin typeface="Tahoma" panose="020B0604030504040204" pitchFamily="34" charset="0"/>
                <a:ea typeface="Tahoma" panose="020B0604030504040204" pitchFamily="34" charset="0"/>
                <a:cs typeface="Tahoma" panose="020B0604030504040204" pitchFamily="34" charset="0"/>
              </a:rPr>
              <a:t>chọn</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Ý </a:t>
            </a:r>
            <a:r>
              <a:rPr lang="en-US" altLang="zh-CN" sz="2400" dirty="0" err="1">
                <a:latin typeface="Tahoma" panose="020B0604030504040204" pitchFamily="34" charset="0"/>
                <a:ea typeface="Tahoma" panose="020B0604030504040204" pitchFamily="34" charset="0"/>
                <a:cs typeface="Tahoma" panose="020B0604030504040204" pitchFamily="34" charset="0"/>
              </a:rPr>
              <a:t>nghĩa</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34211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537672" y="576487"/>
            <a:ext cx="3249609"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a:latin typeface="Tahoma" panose="020B0604030504040204" pitchFamily="34" charset="0"/>
                <a:ea typeface="Tahoma" panose="020B0604030504040204" pitchFamily="34" charset="0"/>
                <a:cs typeface="Tahoma" panose="020B0604030504040204" pitchFamily="34" charset="0"/>
              </a:rPr>
              <a:t>Machine Learning?</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328082" y="2637338"/>
            <a:ext cx="5752440" cy="2292757"/>
            <a:chOff x="874712" y="3325188"/>
            <a:chExt cx="5752440" cy="2292757"/>
          </a:xfrm>
        </p:grpSpPr>
        <p:sp>
          <p:nvSpPr>
            <p:cNvPr id="79" name="矩形 78"/>
            <p:cNvSpPr/>
            <p:nvPr/>
          </p:nvSpPr>
          <p:spPr>
            <a:xfrm>
              <a:off x="874712" y="3802063"/>
              <a:ext cx="5752440" cy="1815882"/>
            </a:xfrm>
            <a:prstGeom prst="rect">
              <a:avLst/>
            </a:prstGeom>
          </p:spPr>
          <p:txBody>
            <a:bodyPr wrap="square">
              <a:spAutoFit/>
              <a:scene3d>
                <a:camera prst="orthographicFront"/>
                <a:lightRig rig="threePt" dir="t"/>
              </a:scene3d>
              <a:sp3d contourW="12700"/>
            </a:bodyPr>
            <a:lstStyle/>
            <a:p>
              <a:pPr algn="ctr"/>
              <a:r>
                <a:rPr lang="vi-VN" sz="2400" dirty="0"/>
                <a:t>Machine Learning là một lĩnh vực nhỏ của Khoa Học Máy Tính, nó có khả năng tự học hỏi dựa trên dữ liệu đưa vào mà không cần phải được lập trình cụ </a:t>
              </a:r>
              <a:r>
                <a:rPr lang="vi-VN" sz="2400" dirty="0" smtClean="0"/>
                <a:t>thể</a:t>
              </a:r>
              <a:r>
                <a:rPr lang="en-US" sz="2400" dirty="0" smtClean="0"/>
                <a:t>.</a:t>
              </a:r>
            </a:p>
            <a:p>
              <a:pPr algn="ctr"/>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sp>
          <p:nvSpPr>
            <p:cNvPr id="80" name="矩形 79"/>
            <p:cNvSpPr/>
            <p:nvPr/>
          </p:nvSpPr>
          <p:spPr>
            <a:xfrm>
              <a:off x="874712" y="3325188"/>
              <a:ext cx="3490805" cy="400110"/>
            </a:xfrm>
            <a:prstGeom prst="rect">
              <a:avLst/>
            </a:prstGeom>
          </p:spPr>
          <p:txBody>
            <a:bodyPr wrap="square">
              <a:spAutoFit/>
              <a:scene3d>
                <a:camera prst="orthographicFront"/>
                <a:lightRig rig="threePt" dir="t"/>
              </a:scene3d>
              <a:sp3d contourW="12700"/>
            </a:bodyPr>
            <a:lstStyle/>
            <a:p>
              <a:pPr algn="ct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249406063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par>
                          <p:cTn id="10" fill="hold">
                            <p:stCondLst>
                              <p:cond delay="500"/>
                            </p:stCondLst>
                            <p:childTnLst>
                              <p:par>
                                <p:cTn id="11" presetID="2" presetClass="entr" presetSubtype="12"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745264" y="576487"/>
            <a:ext cx="2834430" cy="523220"/>
          </a:xfrm>
          <a:prstGeom prst="rect">
            <a:avLst/>
          </a:prstGeom>
          <a:noFill/>
        </p:spPr>
        <p:txBody>
          <a:bodyPr wrap="none" rtlCol="0">
            <a:spAutoFit/>
            <a:scene3d>
              <a:camera prst="orthographicFront"/>
              <a:lightRig rig="threePt" dir="t"/>
            </a:scene3d>
            <a:sp3d contourW="12700"/>
          </a:bodyPr>
          <a:lstStyle/>
          <a:p>
            <a:pPr algn="ctr"/>
            <a:r>
              <a:rPr lang="en-US" altLang="zh-CN" sz="2800" err="1">
                <a:latin typeface="Tahoma" panose="020B0604030504040204" pitchFamily="34" charset="0"/>
                <a:ea typeface="Tahoma" panose="020B0604030504040204" pitchFamily="34" charset="0"/>
                <a:cs typeface="Tahoma" panose="020B0604030504040204" pitchFamily="34" charset="0"/>
              </a:rPr>
              <a:t>Lí</a:t>
            </a:r>
            <a:r>
              <a:rPr lang="en-US" altLang="zh-CN" sz="2800">
                <a:latin typeface="Tahoma" panose="020B0604030504040204" pitchFamily="34" charset="0"/>
                <a:ea typeface="Tahoma" panose="020B0604030504040204" pitchFamily="34" charset="0"/>
                <a:cs typeface="Tahoma" panose="020B0604030504040204" pitchFamily="34" charset="0"/>
              </a:rPr>
              <a:t> do </a:t>
            </a:r>
            <a:r>
              <a:rPr lang="en-US" altLang="zh-CN" sz="2800" err="1">
                <a:latin typeface="Tahoma" panose="020B0604030504040204" pitchFamily="34" charset="0"/>
                <a:ea typeface="Tahoma" panose="020B0604030504040204" pitchFamily="34" charset="0"/>
                <a:cs typeface="Tahoma" panose="020B0604030504040204" pitchFamily="34" charset="0"/>
              </a:rPr>
              <a:t>chọn</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đề</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tài</a:t>
            </a:r>
            <a:endParaRPr lang="zh-CN" altLang="en-US" sz="280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168590" y="2008498"/>
            <a:ext cx="7306236" cy="3581280"/>
            <a:chOff x="874712" y="3443864"/>
            <a:chExt cx="5752440" cy="2400956"/>
          </a:xfrm>
        </p:grpSpPr>
        <p:sp>
          <p:nvSpPr>
            <p:cNvPr id="79" name="矩形 78"/>
            <p:cNvSpPr/>
            <p:nvPr/>
          </p:nvSpPr>
          <p:spPr>
            <a:xfrm>
              <a:off x="874712" y="3802063"/>
              <a:ext cx="5752440" cy="2042757"/>
            </a:xfrm>
            <a:prstGeom prst="rect">
              <a:avLst/>
            </a:prstGeom>
          </p:spPr>
          <p:txBody>
            <a:bodyPr wrap="square">
              <a:spAutoFit/>
              <a:scene3d>
                <a:camera prst="orthographicFront"/>
                <a:lightRig rig="threePt" dir="t"/>
              </a:scene3d>
              <a:sp3d contourW="12700"/>
            </a:bodyPr>
            <a:lstStyle/>
            <a:p>
              <a:pPr lvl="1"/>
              <a:r>
                <a:rPr lang="en-US" sz="2400"/>
                <a:t>Machine Learning và AI sẽ phát triển rất nhanh chóng, hỗ trợ và phục vụ con người trong nhiều lĩnh vực</a:t>
              </a:r>
            </a:p>
            <a:p>
              <a:pPr lvl="1"/>
              <a:r>
                <a:rPr lang="en-US" sz="2400"/>
                <a:t>Bệnh càng ngày càng nhiều và trở nên phổ biến</a:t>
              </a:r>
            </a:p>
            <a:p>
              <a:pPr lvl="1"/>
              <a:r>
                <a:rPr lang="en-US" sz="2400"/>
                <a:t>Lượng dữ liệu sẽ tăng lên rất nhiều lần so với hiện tại </a:t>
              </a:r>
            </a:p>
            <a:p>
              <a:pPr lvl="1"/>
              <a:r>
                <a:rPr lang="en-US" sz="2400"/>
                <a:t>Cần các công cụ hỗ trợ mang tính bước ngoặt trong lĩnh vực y tế</a:t>
              </a:r>
            </a:p>
          </p:txBody>
        </p:sp>
        <p:sp>
          <p:nvSpPr>
            <p:cNvPr id="80" name="矩形 79"/>
            <p:cNvSpPr/>
            <p:nvPr/>
          </p:nvSpPr>
          <p:spPr>
            <a:xfrm>
              <a:off x="874712" y="3443864"/>
              <a:ext cx="3493229" cy="309509"/>
            </a:xfrm>
            <a:prstGeom prst="rect">
              <a:avLst/>
            </a:prstGeom>
          </p:spPr>
          <p:txBody>
            <a:bodyPr wrap="square">
              <a:spAutoFit/>
              <a:scene3d>
                <a:camera prst="orthographicFront"/>
                <a:lightRig rig="threePt" dir="t"/>
              </a:scene3d>
              <a:sp3d contourW="12700"/>
            </a:bodyPr>
            <a:lstStyle/>
            <a:p>
              <a:pPr algn="ctr"/>
              <a:r>
                <a:rPr lang="en-US" altLang="zh-CN" sz="2400">
                  <a:latin typeface="Tahoma" panose="020B0604030504040204" pitchFamily="34" charset="0"/>
                  <a:ea typeface="方正悠黑简体_502L" panose="02000000000000000000" charset="-122"/>
                  <a:cs typeface="Tahoma" panose="020B0604030504040204" pitchFamily="34" charset="0"/>
                </a:rPr>
                <a:t>Tương lai</a:t>
              </a:r>
              <a:endParaRPr lang="zh-CN" altLang="en-US" sz="2400">
                <a:latin typeface="Tahoma" panose="020B0604030504040204" pitchFamily="34" charset="0"/>
                <a:ea typeface="方正悠黑简体_502L" panose="02000000000000000000" charset="-122"/>
                <a:cs typeface="Tahoma" panose="020B0604030504040204" pitchFamily="34" charset="0"/>
              </a:endParaRPr>
            </a:p>
          </p:txBody>
        </p:sp>
      </p:grpSp>
      <p:grpSp>
        <p:nvGrpSpPr>
          <p:cNvPr id="75" name="组合 77"/>
          <p:cNvGrpSpPr/>
          <p:nvPr/>
        </p:nvGrpSpPr>
        <p:grpSpPr>
          <a:xfrm>
            <a:off x="1183341" y="2008498"/>
            <a:ext cx="7145069" cy="4400120"/>
            <a:chOff x="874712" y="3325188"/>
            <a:chExt cx="5752440" cy="3414837"/>
          </a:xfrm>
        </p:grpSpPr>
        <p:sp>
          <p:nvSpPr>
            <p:cNvPr id="77" name="矩形 78"/>
            <p:cNvSpPr/>
            <p:nvPr/>
          </p:nvSpPr>
          <p:spPr>
            <a:xfrm>
              <a:off x="874712" y="3802063"/>
              <a:ext cx="5752440" cy="2937962"/>
            </a:xfrm>
            <a:prstGeom prst="rect">
              <a:avLst/>
            </a:prstGeom>
          </p:spPr>
          <p:txBody>
            <a:bodyPr wrap="square">
              <a:spAutoFit/>
              <a:scene3d>
                <a:camera prst="orthographicFront"/>
                <a:lightRig rig="threePt" dir="t"/>
              </a:scene3d>
              <a:sp3d contourW="12700"/>
            </a:bodyPr>
            <a:lstStyle/>
            <a:p>
              <a:pPr lvl="1"/>
              <a:r>
                <a:rPr lang="en-US" sz="2400" dirty="0" err="1"/>
                <a:t>Lí</a:t>
              </a:r>
              <a:r>
                <a:rPr lang="en-US" sz="2400" dirty="0"/>
                <a:t> do </a:t>
              </a:r>
              <a:r>
                <a:rPr lang="en-US" sz="2400" dirty="0" err="1"/>
                <a:t>chọn</a:t>
              </a:r>
              <a:r>
                <a:rPr lang="en-US" sz="2400" dirty="0"/>
                <a:t> </a:t>
              </a:r>
              <a:r>
                <a:rPr lang="en-US" sz="2400" dirty="0" err="1"/>
                <a:t>ngành</a:t>
              </a:r>
              <a:r>
                <a:rPr lang="en-US" sz="2400" dirty="0"/>
                <a:t> y </a:t>
              </a:r>
              <a:r>
                <a:rPr lang="en-US" sz="2400" dirty="0" err="1"/>
                <a:t>khoa</a:t>
              </a:r>
              <a:r>
                <a:rPr lang="en-US" sz="2400" dirty="0"/>
                <a:t>: </a:t>
              </a:r>
            </a:p>
            <a:p>
              <a:pPr lvl="2"/>
              <a:r>
                <a:rPr lang="en-US" sz="2400" dirty="0" err="1"/>
                <a:t>Nhu</a:t>
              </a:r>
              <a:r>
                <a:rPr lang="en-US" sz="2400" dirty="0"/>
                <a:t> </a:t>
              </a:r>
              <a:r>
                <a:rPr lang="en-US" sz="2400" dirty="0" err="1"/>
                <a:t>cầu</a:t>
              </a:r>
              <a:r>
                <a:rPr lang="en-US" sz="2400" dirty="0"/>
                <a:t> </a:t>
              </a:r>
              <a:r>
                <a:rPr lang="en-US" sz="2400" dirty="0" err="1"/>
                <a:t>hỗ</a:t>
              </a:r>
              <a:r>
                <a:rPr lang="en-US" sz="2400" dirty="0"/>
                <a:t> </a:t>
              </a:r>
              <a:r>
                <a:rPr lang="en-US" sz="2400" dirty="0" err="1"/>
                <a:t>trợ</a:t>
              </a:r>
              <a:r>
                <a:rPr lang="en-US" sz="2400" dirty="0"/>
                <a:t> </a:t>
              </a:r>
              <a:r>
                <a:rPr lang="en-US" sz="2400" dirty="0" err="1"/>
                <a:t>bác</a:t>
              </a:r>
              <a:r>
                <a:rPr lang="en-US" sz="2400" dirty="0"/>
                <a:t> </a:t>
              </a:r>
              <a:r>
                <a:rPr lang="en-US" sz="2400" dirty="0" err="1"/>
                <a:t>sĩ</a:t>
              </a:r>
              <a:r>
                <a:rPr lang="en-US" sz="2400" dirty="0"/>
                <a:t> </a:t>
              </a:r>
              <a:r>
                <a:rPr lang="en-US" sz="2400" dirty="0" err="1"/>
                <a:t>trong</a:t>
              </a:r>
              <a:r>
                <a:rPr lang="en-US" sz="2400" dirty="0"/>
                <a:t> y </a:t>
              </a:r>
              <a:r>
                <a:rPr lang="en-US" sz="2400" dirty="0" err="1"/>
                <a:t>khoa</a:t>
              </a:r>
              <a:endParaRPr lang="en-US" sz="2400" dirty="0"/>
            </a:p>
            <a:p>
              <a:pPr lvl="2"/>
              <a:r>
                <a:rPr lang="en-US" sz="2400" dirty="0" err="1"/>
                <a:t>Số</a:t>
              </a:r>
              <a:r>
                <a:rPr lang="en-US" sz="2400" dirty="0"/>
                <a:t> </a:t>
              </a:r>
              <a:r>
                <a:rPr lang="en-US" sz="2400" dirty="0" err="1"/>
                <a:t>lượng</a:t>
              </a:r>
              <a:r>
                <a:rPr lang="en-US" sz="2400" dirty="0"/>
                <a:t> </a:t>
              </a:r>
              <a:r>
                <a:rPr lang="en-US" sz="2400" dirty="0" err="1"/>
                <a:t>bệnh</a:t>
              </a:r>
              <a:r>
                <a:rPr lang="en-US" sz="2400" dirty="0"/>
                <a:t> </a:t>
              </a:r>
              <a:r>
                <a:rPr lang="en-US" sz="2400" dirty="0" err="1"/>
                <a:t>nhân</a:t>
              </a:r>
              <a:r>
                <a:rPr lang="en-US" sz="2400" dirty="0"/>
                <a:t> </a:t>
              </a:r>
              <a:r>
                <a:rPr lang="en-US" sz="2400" dirty="0" err="1"/>
                <a:t>ngày</a:t>
              </a:r>
              <a:r>
                <a:rPr lang="en-US" sz="2400" dirty="0"/>
                <a:t> </a:t>
              </a:r>
              <a:r>
                <a:rPr lang="en-US" sz="2400" dirty="0" err="1"/>
                <a:t>càng</a:t>
              </a:r>
              <a:r>
                <a:rPr lang="en-US" sz="2400" dirty="0"/>
                <a:t> </a:t>
              </a:r>
              <a:r>
                <a:rPr lang="en-US" sz="2400" dirty="0" err="1"/>
                <a:t>lớn</a:t>
              </a:r>
              <a:endParaRPr lang="en-US" sz="2400" dirty="0"/>
            </a:p>
            <a:p>
              <a:pPr lvl="2"/>
              <a:r>
                <a:rPr lang="en-US" sz="2400" dirty="0" err="1"/>
                <a:t>Cần</a:t>
              </a:r>
              <a:r>
                <a:rPr lang="en-US" sz="2400" dirty="0"/>
                <a:t> </a:t>
              </a:r>
              <a:r>
                <a:rPr lang="en-US" sz="2400" dirty="0" err="1"/>
                <a:t>có</a:t>
              </a:r>
              <a:r>
                <a:rPr lang="en-US" sz="2400" dirty="0"/>
                <a:t> </a:t>
              </a:r>
              <a:r>
                <a:rPr lang="en-US" sz="2400" dirty="0" err="1"/>
                <a:t>công</a:t>
              </a:r>
              <a:r>
                <a:rPr lang="en-US" sz="2400" dirty="0"/>
                <a:t> </a:t>
              </a:r>
              <a:r>
                <a:rPr lang="en-US" sz="2400" dirty="0" err="1"/>
                <a:t>cụ</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chuẩn</a:t>
              </a:r>
              <a:r>
                <a:rPr lang="en-US" sz="2400" dirty="0"/>
                <a:t> </a:t>
              </a:r>
              <a:r>
                <a:rPr lang="en-US" sz="2400" dirty="0" err="1"/>
                <a:t>đoán</a:t>
              </a:r>
              <a:r>
                <a:rPr lang="en-US" sz="2400" dirty="0"/>
                <a:t> </a:t>
              </a:r>
              <a:r>
                <a:rPr lang="en-US" sz="2400" dirty="0" err="1"/>
                <a:t>nhanh</a:t>
              </a:r>
              <a:endParaRPr lang="en-US" sz="2400" dirty="0"/>
            </a:p>
            <a:p>
              <a:pPr lvl="2"/>
              <a:r>
                <a:rPr lang="en-US" sz="2400" dirty="0"/>
                <a:t> </a:t>
              </a:r>
            </a:p>
            <a:p>
              <a:pPr lvl="1"/>
              <a:r>
                <a:rPr lang="en-US" sz="2400" dirty="0" err="1"/>
                <a:t>Lí</a:t>
              </a:r>
              <a:r>
                <a:rPr lang="en-US" sz="2400" dirty="0"/>
                <a:t> do </a:t>
              </a:r>
              <a:r>
                <a:rPr lang="en-US" sz="2400" dirty="0" err="1"/>
                <a:t>chọn</a:t>
              </a:r>
              <a:r>
                <a:rPr lang="en-US" sz="2400" dirty="0"/>
                <a:t> </a:t>
              </a:r>
              <a:r>
                <a:rPr lang="en-US" sz="2400" dirty="0" err="1"/>
                <a:t>bệnh</a:t>
              </a:r>
              <a:r>
                <a:rPr lang="en-US" sz="2400" dirty="0"/>
                <a:t> </a:t>
              </a:r>
              <a:r>
                <a:rPr lang="en-US" sz="2400" dirty="0" err="1"/>
                <a:t>phổi</a:t>
              </a:r>
              <a:endParaRPr lang="en-US" sz="2400" dirty="0"/>
            </a:p>
            <a:p>
              <a:pPr lvl="2"/>
              <a:r>
                <a:rPr lang="en-US" sz="2400" dirty="0" err="1"/>
                <a:t>Quá</a:t>
              </a:r>
              <a:r>
                <a:rPr lang="en-US" sz="2400" dirty="0"/>
                <a:t> </a:t>
              </a:r>
              <a:r>
                <a:rPr lang="en-US" sz="2400" dirty="0" err="1"/>
                <a:t>trình</a:t>
              </a:r>
              <a:r>
                <a:rPr lang="en-US" sz="2400" dirty="0"/>
                <a:t> </a:t>
              </a: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hiện</a:t>
              </a:r>
              <a:r>
                <a:rPr lang="en-US" sz="2400" dirty="0"/>
                <a:t> </a:t>
              </a:r>
              <a:r>
                <a:rPr lang="en-US" sz="2400" dirty="0" err="1"/>
                <a:t>đại</a:t>
              </a:r>
              <a:r>
                <a:rPr lang="en-US" sz="2400" dirty="0"/>
                <a:t> </a:t>
              </a:r>
              <a:r>
                <a:rPr lang="en-US" sz="2400" dirty="0" err="1"/>
                <a:t>hóa</a:t>
              </a:r>
              <a:endParaRPr lang="en-US" sz="2400" dirty="0"/>
            </a:p>
            <a:p>
              <a:pPr lvl="2"/>
              <a:r>
                <a:rPr lang="en-US" sz="2400" dirty="0" err="1"/>
                <a:t>Các</a:t>
              </a:r>
              <a:r>
                <a:rPr lang="en-US" sz="2400" dirty="0"/>
                <a:t> </a:t>
              </a:r>
              <a:r>
                <a:rPr lang="en-US" sz="2400" dirty="0" err="1"/>
                <a:t>bệnh</a:t>
              </a:r>
              <a:r>
                <a:rPr lang="en-US" sz="2400" dirty="0"/>
                <a:t> </a:t>
              </a:r>
              <a:r>
                <a:rPr lang="en-US" sz="2400" dirty="0" err="1"/>
                <a:t>liên</a:t>
              </a:r>
              <a:r>
                <a:rPr lang="en-US" sz="2400" dirty="0"/>
                <a:t> </a:t>
              </a:r>
              <a:r>
                <a:rPr lang="en-US" sz="2400" dirty="0" err="1"/>
                <a:t>quan</a:t>
              </a:r>
              <a:r>
                <a:rPr lang="en-US" sz="2400" dirty="0"/>
                <a:t> </a:t>
              </a:r>
              <a:r>
                <a:rPr lang="en-US" sz="2400" dirty="0" err="1"/>
                <a:t>về</a:t>
              </a:r>
              <a:r>
                <a:rPr lang="en-US" sz="2400" dirty="0"/>
                <a:t> </a:t>
              </a:r>
              <a:r>
                <a:rPr lang="en-US" sz="2400" dirty="0" err="1"/>
                <a:t>đường</a:t>
              </a:r>
              <a:r>
                <a:rPr lang="en-US" sz="2400" dirty="0"/>
                <a:t> </a:t>
              </a:r>
              <a:r>
                <a:rPr lang="en-US" sz="2400" dirty="0" err="1"/>
                <a:t>hô</a:t>
              </a:r>
              <a:r>
                <a:rPr lang="en-US" sz="2400" dirty="0"/>
                <a:t> </a:t>
              </a:r>
              <a:r>
                <a:rPr lang="en-US" sz="2400" dirty="0" err="1"/>
                <a:t>hấp</a:t>
              </a:r>
              <a:endParaRPr lang="en-US" sz="2400" dirty="0"/>
            </a:p>
            <a:p>
              <a:pPr lvl="2"/>
              <a:r>
                <a:rPr lang="en-US" sz="2400" dirty="0" err="1"/>
                <a:t>Lượng</a:t>
              </a:r>
              <a:r>
                <a:rPr lang="en-US" sz="2400" dirty="0"/>
                <a:t> </a:t>
              </a:r>
              <a:r>
                <a:rPr lang="en-US" sz="2400" dirty="0" err="1"/>
                <a:t>dữ</a:t>
              </a:r>
              <a:r>
                <a:rPr lang="en-US" sz="2400" dirty="0"/>
                <a:t> </a:t>
              </a:r>
              <a:r>
                <a:rPr lang="en-US" sz="2400" dirty="0" err="1"/>
                <a:t>liệu</a:t>
              </a:r>
              <a:r>
                <a:rPr lang="en-US" sz="2400" dirty="0"/>
                <a:t> </a:t>
              </a:r>
              <a:r>
                <a:rPr lang="en-US" sz="2400" dirty="0" err="1"/>
                <a:t>lớn</a:t>
              </a:r>
              <a:r>
                <a:rPr lang="en-US" sz="2400" dirty="0"/>
                <a:t> </a:t>
              </a:r>
              <a:r>
                <a:rPr lang="en-US" sz="2400" dirty="0" err="1"/>
                <a:t>về</a:t>
              </a:r>
              <a:r>
                <a:rPr lang="en-US" sz="2400" dirty="0"/>
                <a:t> </a:t>
              </a:r>
              <a:r>
                <a:rPr lang="en-US" sz="2400" dirty="0" err="1"/>
                <a:t>bệnh</a:t>
              </a:r>
              <a:r>
                <a:rPr lang="en-US" sz="2400" dirty="0"/>
                <a:t> </a:t>
              </a:r>
              <a:r>
                <a:rPr lang="en-US" sz="2400" dirty="0" err="1"/>
                <a:t>phổi</a:t>
              </a:r>
              <a:endParaRPr lang="en-US" sz="2400" dirty="0"/>
            </a:p>
          </p:txBody>
        </p:sp>
        <p:sp>
          <p:nvSpPr>
            <p:cNvPr id="81" name="矩形 79"/>
            <p:cNvSpPr/>
            <p:nvPr/>
          </p:nvSpPr>
          <p:spPr>
            <a:xfrm>
              <a:off x="874712" y="3325188"/>
              <a:ext cx="3493229" cy="358288"/>
            </a:xfrm>
            <a:prstGeom prst="rect">
              <a:avLst/>
            </a:prstGeom>
          </p:spPr>
          <p:txBody>
            <a:bodyPr wrap="square">
              <a:spAutoFit/>
              <a:scene3d>
                <a:camera prst="orthographicFront"/>
                <a:lightRig rig="threePt" dir="t"/>
              </a:scene3d>
              <a:sp3d contourW="12700"/>
            </a:bodyPr>
            <a:lstStyle/>
            <a:p>
              <a:pPr algn="ctr"/>
              <a:r>
                <a:rPr lang="en-US" altLang="zh-CN" sz="2400" dirty="0" err="1">
                  <a:latin typeface="Tahoma" panose="020B0604030504040204" pitchFamily="34" charset="0"/>
                  <a:ea typeface="方正悠黑简体_502L" panose="02000000000000000000" charset="-122"/>
                  <a:cs typeface="Tahoma" panose="020B0604030504040204" pitchFamily="34" charset="0"/>
                </a:rPr>
                <a:t>Hiện</a:t>
              </a:r>
              <a:r>
                <a:rPr lang="en-US" altLang="zh-CN" sz="2400" dirty="0">
                  <a:latin typeface="Tahoma" panose="020B0604030504040204" pitchFamily="34" charset="0"/>
                  <a:ea typeface="方正悠黑简体_502L" panose="02000000000000000000" charset="-122"/>
                  <a:cs typeface="Tahoma" panose="020B0604030504040204" pitchFamily="34" charset="0"/>
                </a:rPr>
                <a:t> </a:t>
              </a:r>
              <a:r>
                <a:rPr lang="en-US" altLang="zh-CN" sz="2400" dirty="0" err="1">
                  <a:latin typeface="Tahoma" panose="020B0604030504040204" pitchFamily="34" charset="0"/>
                  <a:ea typeface="方正悠黑简体_502L" panose="02000000000000000000" charset="-122"/>
                  <a:cs typeface="Tahoma" panose="020B0604030504040204" pitchFamily="34" charset="0"/>
                </a:rPr>
                <a:t>tại</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134814592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2" presetClass="entr" presetSubtype="1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circle(in)">
                                      <p:cBhvr>
                                        <p:cTn id="23" dur="20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5"/>
                                        </p:tgtEl>
                                        <p:attrNameLst>
                                          <p:attrName>style.visibility</p:attrName>
                                        </p:attrNameLst>
                                      </p:cBhvr>
                                      <p:to>
                                        <p:strVal val="hidden"/>
                                      </p:to>
                                    </p:set>
                                  </p:childTnLst>
                                </p:cTn>
                              </p:par>
                              <p:par>
                                <p:cTn id="28" presetID="14"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4424917" y="2171216"/>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457200" y="262798"/>
            <a:ext cx="759706" cy="913632"/>
          </a:xfrm>
          <a:prstGeom prst="rect">
            <a:avLst/>
          </a:prstGeom>
        </p:spPr>
      </p:pic>
      <p:sp>
        <p:nvSpPr>
          <p:cNvPr id="152" name="文本框 151"/>
          <p:cNvSpPr txBox="1"/>
          <p:nvPr/>
        </p:nvSpPr>
        <p:spPr>
          <a:xfrm>
            <a:off x="1328082" y="381935"/>
            <a:ext cx="2383986" cy="523220"/>
          </a:xfrm>
          <a:prstGeom prst="rect">
            <a:avLst/>
          </a:prstGeom>
          <a:noFill/>
        </p:spPr>
        <p:txBody>
          <a:bodyPr wrap="none" rtlCol="0">
            <a:spAutoFit/>
            <a:scene3d>
              <a:camera prst="orthographicFront"/>
              <a:lightRig rig="threePt" dir="t"/>
            </a:scene3d>
            <a:sp3d contourW="12700"/>
          </a:bodyPr>
          <a:lstStyle/>
          <a:p>
            <a:r>
              <a:rPr lang="en-US" altLang="zh-CN" sz="2800" dirty="0">
                <a:latin typeface="Tahoma" panose="020B0604030504040204" pitchFamily="34" charset="0"/>
                <a:ea typeface="Tahoma" panose="020B0604030504040204" pitchFamily="34" charset="0"/>
                <a:cs typeface="Tahoma" panose="020B0604030504040204" pitchFamily="34" charset="0"/>
              </a:rPr>
              <a:t>Ý </a:t>
            </a:r>
            <a:r>
              <a:rPr lang="en-US" altLang="zh-CN" sz="2800" dirty="0" err="1">
                <a:latin typeface="Tahoma" panose="020B0604030504040204" pitchFamily="34" charset="0"/>
                <a:ea typeface="Tahoma" panose="020B0604030504040204" pitchFamily="34" charset="0"/>
                <a:cs typeface="Tahoma" panose="020B0604030504040204" pitchFamily="34" charset="0"/>
              </a:rPr>
              <a:t>nghĩa</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đề</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tài</a:t>
            </a:r>
            <a:endParaRPr lang="zh-CN" altLang="en-US" sz="2800" b="1" dirty="0">
              <a:latin typeface="Agency FB" panose="020B0503020202020204" pitchFamily="34" charset="0"/>
            </a:endParaRPr>
          </a:p>
        </p:txBody>
      </p:sp>
      <p:sp>
        <p:nvSpPr>
          <p:cNvPr id="158" name="矩形 157"/>
          <p:cNvSpPr/>
          <p:nvPr/>
        </p:nvSpPr>
        <p:spPr>
          <a:xfrm>
            <a:off x="984892" y="1167695"/>
            <a:ext cx="3073691" cy="3046988"/>
          </a:xfrm>
          <a:prstGeom prst="rect">
            <a:avLst/>
          </a:prstGeom>
        </p:spPr>
        <p:txBody>
          <a:bodyPr wrap="square">
            <a:spAutoFit/>
            <a:scene3d>
              <a:camera prst="orthographicFront"/>
              <a:lightRig rig="threePt" dir="t"/>
            </a:scene3d>
            <a:sp3d contourW="12700"/>
          </a:bodyPr>
          <a:lstStyle/>
          <a:p>
            <a:pPr lvl="0"/>
            <a:r>
              <a:rPr lang="en-US" sz="2400" dirty="0" err="1"/>
              <a:t>Giúp</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dễ</a:t>
            </a:r>
            <a:r>
              <a:rPr lang="en-US" sz="2400" dirty="0"/>
              <a:t> </a:t>
            </a:r>
            <a:r>
              <a:rPr lang="en-US" sz="2400" dirty="0" err="1"/>
              <a:t>dàng</a:t>
            </a:r>
            <a:r>
              <a:rPr lang="en-US" sz="2400" dirty="0"/>
              <a:t>, </a:t>
            </a:r>
            <a:r>
              <a:rPr lang="en-US" sz="2400" dirty="0" err="1"/>
              <a:t>nhanh</a:t>
            </a:r>
            <a:r>
              <a:rPr lang="en-US" sz="2400" dirty="0"/>
              <a:t> </a:t>
            </a:r>
            <a:r>
              <a:rPr lang="en-US" sz="2400" dirty="0" err="1"/>
              <a:t>chóng</a:t>
            </a:r>
            <a:r>
              <a:rPr lang="en-US" sz="2400" dirty="0"/>
              <a:t> </a:t>
            </a:r>
            <a:r>
              <a:rPr lang="en-US" sz="2400" dirty="0" err="1"/>
              <a:t>hơn</a:t>
            </a:r>
            <a:r>
              <a:rPr lang="en-US" sz="2400" dirty="0"/>
              <a:t> </a:t>
            </a:r>
            <a:r>
              <a:rPr lang="en-US" sz="2400" dirty="0" err="1"/>
              <a:t>trong</a:t>
            </a:r>
            <a:r>
              <a:rPr lang="en-US" sz="2400" dirty="0"/>
              <a:t> </a:t>
            </a:r>
            <a:r>
              <a:rPr lang="en-US" sz="2400" dirty="0" err="1"/>
              <a:t>việc</a:t>
            </a:r>
            <a:r>
              <a:rPr lang="en-US" sz="2400" dirty="0"/>
              <a:t> </a:t>
            </a:r>
            <a:r>
              <a:rPr lang="en-US" sz="2400" dirty="0" err="1"/>
              <a:t>chuẩn</a:t>
            </a:r>
            <a:r>
              <a:rPr lang="en-US" sz="2400" dirty="0"/>
              <a:t> </a:t>
            </a:r>
            <a:r>
              <a:rPr lang="en-US" sz="2400" dirty="0" err="1"/>
              <a:t>đoán</a:t>
            </a:r>
            <a:r>
              <a:rPr lang="en-US" sz="2400" dirty="0"/>
              <a:t> </a:t>
            </a:r>
            <a:r>
              <a:rPr lang="en-US" sz="2400" dirty="0" err="1"/>
              <a:t>bệnh</a:t>
            </a:r>
            <a:r>
              <a:rPr lang="en-US" sz="2400" dirty="0"/>
              <a:t> </a:t>
            </a:r>
            <a:r>
              <a:rPr lang="en-US" sz="2400" dirty="0" err="1"/>
              <a:t>để</a:t>
            </a:r>
            <a:r>
              <a:rPr lang="en-US" sz="2400" dirty="0"/>
              <a:t> </a:t>
            </a:r>
            <a:r>
              <a:rPr lang="en-US" sz="2400" dirty="0" err="1"/>
              <a:t>từ</a:t>
            </a:r>
            <a:r>
              <a:rPr lang="en-US" sz="2400" dirty="0"/>
              <a:t> </a:t>
            </a:r>
            <a:r>
              <a:rPr lang="en-US" sz="2400" dirty="0" err="1"/>
              <a:t>đó</a:t>
            </a:r>
            <a:r>
              <a:rPr lang="en-US" sz="2400" dirty="0"/>
              <a:t> </a:t>
            </a:r>
            <a:r>
              <a:rPr lang="en-US" sz="2400" dirty="0" err="1"/>
              <a:t>kê</a:t>
            </a:r>
            <a:r>
              <a:rPr lang="en-US" sz="2400" dirty="0"/>
              <a:t> </a:t>
            </a:r>
            <a:r>
              <a:rPr lang="en-US" sz="2400" dirty="0" err="1"/>
              <a:t>đơn</a:t>
            </a:r>
            <a:r>
              <a:rPr lang="en-US" sz="2400" dirty="0"/>
              <a:t> </a:t>
            </a:r>
            <a:r>
              <a:rPr lang="en-US" sz="2400" dirty="0" err="1"/>
              <a:t>thuốc</a:t>
            </a:r>
            <a:r>
              <a:rPr lang="en-US" sz="2400" dirty="0"/>
              <a:t> </a:t>
            </a:r>
            <a:r>
              <a:rPr lang="en-US" sz="2400" dirty="0" err="1"/>
              <a:t>đúng</a:t>
            </a:r>
            <a:r>
              <a:rPr lang="en-US" sz="2400" dirty="0"/>
              <a:t> </a:t>
            </a:r>
            <a:r>
              <a:rPr lang="en-US" sz="2400" dirty="0" err="1"/>
              <a:t>và</a:t>
            </a:r>
            <a:r>
              <a:rPr lang="en-US" sz="2400" dirty="0"/>
              <a:t> </a:t>
            </a:r>
            <a:r>
              <a:rPr lang="en-US" sz="2400" dirty="0" err="1"/>
              <a:t>cho</a:t>
            </a:r>
            <a:r>
              <a:rPr lang="en-US" sz="2400" dirty="0"/>
              <a:t> </a:t>
            </a:r>
            <a:r>
              <a:rPr lang="en-US" sz="2400" dirty="0" err="1"/>
              <a:t>từng</a:t>
            </a:r>
            <a:r>
              <a:rPr lang="en-US" sz="2400" dirty="0"/>
              <a:t> </a:t>
            </a:r>
            <a:r>
              <a:rPr lang="en-US" sz="2400" dirty="0" err="1"/>
              <a:t>loại</a:t>
            </a:r>
            <a:r>
              <a:rPr lang="en-US" sz="2400" dirty="0"/>
              <a:t> </a:t>
            </a:r>
            <a:r>
              <a:rPr lang="en-US" sz="2400" dirty="0" err="1"/>
              <a:t>bệnh</a:t>
            </a:r>
            <a:r>
              <a:rPr lang="en-US" sz="2400" dirty="0"/>
              <a:t> </a:t>
            </a:r>
            <a:r>
              <a:rPr lang="en-US" sz="2400" dirty="0" err="1"/>
              <a:t>của</a:t>
            </a:r>
            <a:r>
              <a:rPr lang="en-US" sz="2400" dirty="0"/>
              <a:t> </a:t>
            </a:r>
            <a:r>
              <a:rPr lang="en-US" sz="2400" dirty="0" err="1"/>
              <a:t>các</a:t>
            </a:r>
            <a:r>
              <a:rPr lang="en-US" sz="2400" dirty="0"/>
              <a:t> </a:t>
            </a:r>
            <a:r>
              <a:rPr lang="en-US" sz="2400" dirty="0" err="1"/>
              <a:t>bệnh</a:t>
            </a:r>
            <a:r>
              <a:rPr lang="en-US" sz="2400" dirty="0"/>
              <a:t> </a:t>
            </a:r>
            <a:r>
              <a:rPr lang="en-US" sz="2400" dirty="0" err="1"/>
              <a:t>nhân</a:t>
            </a:r>
            <a:endParaRPr lang="en-US" sz="2400" dirty="0"/>
          </a:p>
        </p:txBody>
      </p:sp>
      <p:sp>
        <p:nvSpPr>
          <p:cNvPr id="161" name="矩形 160"/>
          <p:cNvSpPr/>
          <p:nvPr/>
        </p:nvSpPr>
        <p:spPr>
          <a:xfrm>
            <a:off x="986303" y="4609137"/>
            <a:ext cx="3024188" cy="1200329"/>
          </a:xfrm>
          <a:prstGeom prst="rect">
            <a:avLst/>
          </a:prstGeom>
        </p:spPr>
        <p:txBody>
          <a:bodyPr wrap="square">
            <a:spAutoFit/>
            <a:scene3d>
              <a:camera prst="orthographicFront"/>
              <a:lightRig rig="threePt" dir="t"/>
            </a:scene3d>
            <a:sp3d contourW="12700"/>
          </a:bodyPr>
          <a:lstStyle/>
          <a:p>
            <a:pPr lvl="0"/>
            <a:r>
              <a:rPr lang="en-US" sz="2400" dirty="0" err="1"/>
              <a:t>Giảm</a:t>
            </a:r>
            <a:r>
              <a:rPr lang="en-US" sz="2400" dirty="0"/>
              <a:t> </a:t>
            </a:r>
            <a:r>
              <a:rPr lang="en-US" sz="2400" dirty="0" err="1"/>
              <a:t>thiểu</a:t>
            </a:r>
            <a:r>
              <a:rPr lang="en-US" sz="2400" dirty="0"/>
              <a:t> </a:t>
            </a:r>
            <a:r>
              <a:rPr lang="en-US" sz="2400" dirty="0" err="1"/>
              <a:t>sự</a:t>
            </a:r>
            <a:r>
              <a:rPr lang="en-US" sz="2400" dirty="0"/>
              <a:t> </a:t>
            </a:r>
            <a:r>
              <a:rPr lang="en-US" sz="2400" dirty="0" err="1"/>
              <a:t>sai</a:t>
            </a:r>
            <a:r>
              <a:rPr lang="en-US" sz="2400" dirty="0"/>
              <a:t> </a:t>
            </a:r>
            <a:r>
              <a:rPr lang="en-US" sz="2400" dirty="0" err="1"/>
              <a:t>sót</a:t>
            </a:r>
            <a:r>
              <a:rPr lang="en-US" sz="2400" dirty="0"/>
              <a:t> </a:t>
            </a:r>
            <a:r>
              <a:rPr lang="en-US" sz="2400" dirty="0" err="1"/>
              <a:t>trong</a:t>
            </a:r>
            <a:r>
              <a:rPr lang="en-US" sz="2400" dirty="0"/>
              <a:t> </a:t>
            </a:r>
            <a:r>
              <a:rPr lang="en-US" sz="2400" dirty="0" err="1"/>
              <a:t>chuẩn</a:t>
            </a:r>
            <a:r>
              <a:rPr lang="en-US" sz="2400" dirty="0"/>
              <a:t> </a:t>
            </a:r>
            <a:r>
              <a:rPr lang="en-US" sz="2400" dirty="0" err="1"/>
              <a:t>đoán</a:t>
            </a:r>
            <a:r>
              <a:rPr lang="en-US" sz="2400" dirty="0"/>
              <a:t> </a:t>
            </a:r>
            <a:r>
              <a:rPr lang="en-US" sz="2400" dirty="0" err="1"/>
              <a:t>bệnh</a:t>
            </a:r>
            <a:endParaRPr lang="en-US" sz="2400" dirty="0"/>
          </a:p>
        </p:txBody>
      </p:sp>
      <p:sp>
        <p:nvSpPr>
          <p:cNvPr id="164" name="矩形 163"/>
          <p:cNvSpPr/>
          <p:nvPr/>
        </p:nvSpPr>
        <p:spPr>
          <a:xfrm>
            <a:off x="8285788" y="1671761"/>
            <a:ext cx="3024188" cy="3046988"/>
          </a:xfrm>
          <a:prstGeom prst="rect">
            <a:avLst/>
          </a:prstGeom>
        </p:spPr>
        <p:txBody>
          <a:bodyPr wrap="square">
            <a:spAutoFit/>
            <a:scene3d>
              <a:camera prst="orthographicFront"/>
              <a:lightRig rig="threePt" dir="t"/>
            </a:scene3d>
            <a:sp3d contourW="12700"/>
          </a:bodyPr>
          <a:lstStyle/>
          <a:p>
            <a:pPr lvl="0"/>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bác</a:t>
            </a:r>
            <a:r>
              <a:rPr lang="en-US" sz="2400" dirty="0"/>
              <a:t> </a:t>
            </a:r>
            <a:r>
              <a:rPr lang="en-US" sz="2400" dirty="0" err="1"/>
              <a:t>sĩ</a:t>
            </a:r>
            <a:r>
              <a:rPr lang="en-US" sz="2400" dirty="0"/>
              <a:t> </a:t>
            </a:r>
            <a:r>
              <a:rPr lang="en-US" sz="2400" dirty="0" err="1"/>
              <a:t>từ</a:t>
            </a:r>
            <a:r>
              <a:rPr lang="en-US" sz="2400" dirty="0"/>
              <a:t> </a:t>
            </a:r>
            <a:r>
              <a:rPr lang="en-US" sz="2400" dirty="0" err="1"/>
              <a:t>các</a:t>
            </a:r>
            <a:r>
              <a:rPr lang="en-US" sz="2400" dirty="0"/>
              <a:t> </a:t>
            </a:r>
            <a:r>
              <a:rPr lang="en-US" sz="2400" dirty="0" err="1"/>
              <a:t>quốc</a:t>
            </a:r>
            <a:r>
              <a:rPr lang="en-US" sz="2400" dirty="0"/>
              <a:t> </a:t>
            </a:r>
            <a:r>
              <a:rPr lang="en-US" sz="2400" dirty="0" err="1"/>
              <a:t>gia</a:t>
            </a:r>
            <a:r>
              <a:rPr lang="en-US" sz="2400" dirty="0"/>
              <a:t> </a:t>
            </a:r>
            <a:r>
              <a:rPr lang="en-US" sz="2400" dirty="0" err="1"/>
              <a:t>có</a:t>
            </a:r>
            <a:r>
              <a:rPr lang="en-US" sz="2400" dirty="0"/>
              <a:t> </a:t>
            </a:r>
            <a:r>
              <a:rPr lang="en-US" sz="2400" dirty="0" err="1"/>
              <a:t>nên</a:t>
            </a:r>
            <a:r>
              <a:rPr lang="en-US" sz="2400" dirty="0"/>
              <a:t> y </a:t>
            </a:r>
            <a:r>
              <a:rPr lang="en-US" sz="2400" dirty="0" err="1"/>
              <a:t>khoa</a:t>
            </a:r>
            <a:r>
              <a:rPr lang="en-US" sz="2400" dirty="0"/>
              <a:t> </a:t>
            </a:r>
            <a:r>
              <a:rPr lang="en-US" sz="2400" dirty="0" err="1"/>
              <a:t>chưa</a:t>
            </a:r>
            <a:r>
              <a:rPr lang="en-US" sz="2400" dirty="0"/>
              <a:t> </a:t>
            </a:r>
            <a:r>
              <a:rPr lang="en-US" sz="2400" dirty="0" err="1"/>
              <a:t>phát</a:t>
            </a:r>
            <a:r>
              <a:rPr lang="en-US" sz="2400" dirty="0"/>
              <a:t> </a:t>
            </a:r>
            <a:r>
              <a:rPr lang="en-US" sz="2400" dirty="0" err="1"/>
              <a:t>triển</a:t>
            </a:r>
            <a:r>
              <a:rPr lang="en-US" sz="2400" dirty="0"/>
              <a:t> </a:t>
            </a:r>
            <a:r>
              <a:rPr lang="en-US" sz="2400" dirty="0" err="1"/>
              <a:t>từ</a:t>
            </a:r>
            <a:r>
              <a:rPr lang="en-US" sz="2400" dirty="0"/>
              <a:t> </a:t>
            </a:r>
            <a:r>
              <a:rPr lang="en-US" sz="2400" dirty="0" err="1"/>
              <a:t>đó</a:t>
            </a:r>
            <a:r>
              <a:rPr lang="en-US" sz="2400" dirty="0"/>
              <a:t> </a:t>
            </a:r>
            <a:r>
              <a:rPr lang="en-US" sz="2400" dirty="0" err="1"/>
              <a:t>giúp</a:t>
            </a:r>
            <a:r>
              <a:rPr lang="en-US" sz="2400" dirty="0"/>
              <a:t> </a:t>
            </a:r>
            <a:r>
              <a:rPr lang="en-US" sz="2400" dirty="0" err="1"/>
              <a:t>giảm</a:t>
            </a:r>
            <a:r>
              <a:rPr lang="en-US" sz="2400" dirty="0"/>
              <a:t> </a:t>
            </a:r>
            <a:r>
              <a:rPr lang="en-US" sz="2400" dirty="0" err="1"/>
              <a:t>thiểu</a:t>
            </a:r>
            <a:r>
              <a:rPr lang="en-US" sz="2400" dirty="0"/>
              <a:t> </a:t>
            </a:r>
            <a:r>
              <a:rPr lang="en-US" sz="2400" dirty="0" err="1"/>
              <a:t>rủi</a:t>
            </a:r>
            <a:r>
              <a:rPr lang="en-US" sz="2400" dirty="0"/>
              <a:t> </a:t>
            </a:r>
            <a:r>
              <a:rPr lang="en-US" sz="2400" dirty="0" err="1"/>
              <a:t>ro</a:t>
            </a:r>
            <a:r>
              <a:rPr lang="en-US" sz="2400" dirty="0"/>
              <a:t> </a:t>
            </a:r>
            <a:r>
              <a:rPr lang="en-US" sz="2400" dirty="0" err="1"/>
              <a:t>tử</a:t>
            </a:r>
            <a:r>
              <a:rPr lang="en-US" sz="2400" dirty="0"/>
              <a:t> </a:t>
            </a:r>
            <a:r>
              <a:rPr lang="en-US" sz="2400" dirty="0" err="1"/>
              <a:t>vong</a:t>
            </a:r>
            <a:r>
              <a:rPr lang="en-US" sz="2400" dirty="0"/>
              <a:t> </a:t>
            </a:r>
            <a:r>
              <a:rPr lang="en-US" sz="2400" dirty="0" err="1"/>
              <a:t>của</a:t>
            </a:r>
            <a:r>
              <a:rPr lang="en-US" sz="2400" dirty="0"/>
              <a:t> </a:t>
            </a:r>
            <a:r>
              <a:rPr lang="en-US" sz="2400" dirty="0" err="1"/>
              <a:t>bệnh</a:t>
            </a:r>
            <a:r>
              <a:rPr lang="en-US" sz="2400" dirty="0"/>
              <a:t> </a:t>
            </a:r>
            <a:r>
              <a:rPr lang="en-US" sz="2400" dirty="0" err="1"/>
              <a:t>nhân</a:t>
            </a:r>
            <a:r>
              <a:rPr lang="en-US" sz="2400" dirty="0"/>
              <a:t> </a:t>
            </a:r>
            <a:r>
              <a:rPr lang="en-US" sz="2400" dirty="0" err="1"/>
              <a:t>vì</a:t>
            </a:r>
            <a:r>
              <a:rPr lang="en-US" sz="2400" dirty="0"/>
              <a:t> </a:t>
            </a:r>
            <a:r>
              <a:rPr lang="en-US" sz="2400" dirty="0" err="1"/>
              <a:t>chẩn</a:t>
            </a:r>
            <a:r>
              <a:rPr lang="en-US" sz="2400" dirty="0"/>
              <a:t> </a:t>
            </a:r>
            <a:r>
              <a:rPr lang="en-US" sz="2400" dirty="0" err="1"/>
              <a:t>đoán</a:t>
            </a:r>
            <a:r>
              <a:rPr lang="en-US" sz="2400" dirty="0"/>
              <a:t> </a:t>
            </a:r>
            <a:r>
              <a:rPr lang="en-US" sz="2400" dirty="0" err="1"/>
              <a:t>không</a:t>
            </a:r>
            <a:r>
              <a:rPr lang="en-US" sz="2400" dirty="0"/>
              <a:t> </a:t>
            </a:r>
            <a:r>
              <a:rPr lang="en-US" sz="2400" dirty="0" err="1"/>
              <a:t>chính</a:t>
            </a:r>
            <a:r>
              <a:rPr lang="en-US" sz="2400" dirty="0"/>
              <a:t> </a:t>
            </a:r>
            <a:r>
              <a:rPr lang="en-US" sz="2400" dirty="0" err="1"/>
              <a:t>xác</a:t>
            </a:r>
            <a:r>
              <a:rPr lang="en-US" sz="2400" dirty="0"/>
              <a:t> </a:t>
            </a:r>
          </a:p>
        </p:txBody>
      </p:sp>
    </p:spTree>
    <p:extLst>
      <p:ext uri="{BB962C8B-B14F-4D97-AF65-F5344CB8AC3E}">
        <p14:creationId xmlns:p14="http://schemas.microsoft.com/office/powerpoint/2010/main" val="401934729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92528" y="2159020"/>
            <a:ext cx="1531188"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02</a:t>
              </a:r>
              <a:endParaRPr lang="zh-CN" altLang="en-US" sz="4000" b="1">
                <a:latin typeface="Agency FB" panose="020B0503020202020204" pitchFamily="34" charset="0"/>
              </a:endParaRPr>
            </a:p>
          </p:txBody>
        </p:sp>
      </p:grpSp>
      <p:sp>
        <p:nvSpPr>
          <p:cNvPr id="8" name="文本框 7"/>
          <p:cNvSpPr txBox="1"/>
          <p:nvPr/>
        </p:nvSpPr>
        <p:spPr>
          <a:xfrm>
            <a:off x="6080491" y="2863215"/>
            <a:ext cx="5191126" cy="3108543"/>
          </a:xfrm>
          <a:prstGeom prst="rect">
            <a:avLst/>
          </a:prstGeom>
          <a:noFill/>
        </p:spPr>
        <p:txBody>
          <a:bodyPr wrap="square" rtlCol="0">
            <a:spAutoFit/>
            <a:scene3d>
              <a:camera prst="orthographicFront"/>
              <a:lightRig rig="threePt" dir="t"/>
            </a:scene3d>
            <a:sp3d contourW="12700"/>
          </a:bodyPr>
          <a:lstStyle/>
          <a:p>
            <a:pPr marL="285750" lvl="0" indent="-285750">
              <a:buFont typeface="Wingdings" panose="05000000000000000000" pitchFamily="2" charset="2"/>
              <a:buChar char="v"/>
            </a:pPr>
            <a:r>
              <a:rPr lang="en-US" sz="2000" dirty="0" err="1" smtClean="0"/>
              <a:t>Tìm</a:t>
            </a:r>
            <a:r>
              <a:rPr lang="en-US" sz="2000" dirty="0" smtClean="0"/>
              <a:t> </a:t>
            </a:r>
            <a:r>
              <a:rPr lang="en-US" sz="2000" dirty="0" err="1" smtClean="0"/>
              <a:t>hiểu</a:t>
            </a:r>
            <a:r>
              <a:rPr lang="en-US" sz="2000" dirty="0" smtClean="0"/>
              <a:t> </a:t>
            </a:r>
            <a:r>
              <a:rPr lang="en-US" sz="2000" dirty="0" err="1" smtClean="0"/>
              <a:t>về</a:t>
            </a:r>
            <a:r>
              <a:rPr lang="en-US" sz="2000" dirty="0" smtClean="0"/>
              <a:t> </a:t>
            </a:r>
            <a:r>
              <a:rPr lang="en-US" sz="2000" dirty="0" err="1" smtClean="0"/>
              <a:t>bệnh</a:t>
            </a:r>
            <a:r>
              <a:rPr lang="en-US" sz="2000" dirty="0" smtClean="0"/>
              <a:t> </a:t>
            </a:r>
            <a:r>
              <a:rPr lang="en-US" sz="2000" dirty="0" err="1" smtClean="0"/>
              <a:t>phổi</a:t>
            </a:r>
            <a:r>
              <a:rPr lang="en-US" sz="2000" dirty="0" smtClean="0"/>
              <a:t>, Machine Learning, CNN, </a:t>
            </a:r>
            <a:r>
              <a:rPr lang="mr-IN" sz="2000" dirty="0" smtClean="0"/>
              <a:t>…</a:t>
            </a:r>
            <a:endParaRPr lang="en-US" sz="2000" dirty="0"/>
          </a:p>
          <a:p>
            <a:pPr marL="285750" lvl="0" indent="-285750">
              <a:buFont typeface="Wingdings" panose="05000000000000000000" pitchFamily="2" charset="2"/>
              <a:buChar char="v"/>
            </a:pPr>
            <a:r>
              <a:rPr lang="en-US" sz="2000" dirty="0" err="1"/>
              <a:t>Từ</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sẵn</a:t>
            </a:r>
            <a:r>
              <a:rPr lang="en-US" sz="2000" dirty="0"/>
              <a:t>, training </a:t>
            </a:r>
            <a:r>
              <a:rPr lang="en-US" sz="2000" dirty="0" err="1"/>
              <a:t>ra</a:t>
            </a:r>
            <a:r>
              <a:rPr lang="en-US" sz="2000" dirty="0"/>
              <a:t> </a:t>
            </a:r>
            <a:r>
              <a:rPr lang="en-US" sz="2000" dirty="0" err="1"/>
              <a:t>được</a:t>
            </a:r>
            <a:r>
              <a:rPr lang="en-US" sz="2000" dirty="0"/>
              <a:t> </a:t>
            </a:r>
            <a:r>
              <a:rPr lang="en-US" sz="2000" dirty="0" err="1"/>
              <a:t>bộ</a:t>
            </a:r>
            <a:r>
              <a:rPr lang="en-US" sz="2000" dirty="0"/>
              <a:t> model </a:t>
            </a:r>
            <a:r>
              <a:rPr lang="en-US" sz="2000" dirty="0" err="1"/>
              <a:t>cho</a:t>
            </a:r>
            <a:r>
              <a:rPr lang="en-US" sz="2000" dirty="0"/>
              <a:t> </a:t>
            </a:r>
            <a:r>
              <a:rPr lang="en-US" sz="2000" dirty="0" err="1"/>
              <a:t>chẩn</a:t>
            </a:r>
            <a:r>
              <a:rPr lang="en-US" sz="2000" dirty="0"/>
              <a:t> </a:t>
            </a:r>
            <a:r>
              <a:rPr lang="en-US" sz="2000" dirty="0" err="1"/>
              <a:t>đoán</a:t>
            </a:r>
            <a:r>
              <a:rPr lang="en-US" sz="2000" dirty="0"/>
              <a:t> </a:t>
            </a:r>
            <a:r>
              <a:rPr lang="en-US" sz="2000" dirty="0" err="1"/>
              <a:t>sau</a:t>
            </a:r>
            <a:r>
              <a:rPr lang="en-US" sz="2000" dirty="0"/>
              <a:t> </a:t>
            </a:r>
            <a:r>
              <a:rPr lang="en-US" sz="2000" dirty="0" err="1"/>
              <a:t>này</a:t>
            </a:r>
            <a:endParaRPr lang="en-US" sz="2000" dirty="0"/>
          </a:p>
          <a:p>
            <a:pPr marL="285750" lvl="0" indent="-285750">
              <a:buFont typeface="Wingdings" panose="05000000000000000000" pitchFamily="2" charset="2"/>
              <a:buChar char="v"/>
            </a:pPr>
            <a:r>
              <a:rPr lang="en-US" sz="2000" dirty="0" err="1"/>
              <a:t>Với</a:t>
            </a:r>
            <a:r>
              <a:rPr lang="en-US" sz="2000" dirty="0"/>
              <a:t> </a:t>
            </a:r>
            <a:r>
              <a:rPr lang="en-US" sz="2000" dirty="0" err="1"/>
              <a:t>hình</a:t>
            </a:r>
            <a:r>
              <a:rPr lang="en-US" sz="2000" dirty="0"/>
              <a:t> </a:t>
            </a:r>
            <a:r>
              <a:rPr lang="en-US" sz="2000" dirty="0" err="1"/>
              <a:t>ảnh</a:t>
            </a:r>
            <a:r>
              <a:rPr lang="en-US" sz="2000" dirty="0"/>
              <a:t> test </a:t>
            </a:r>
            <a:r>
              <a:rPr lang="en-US" sz="2000" dirty="0" err="1"/>
              <a:t>sẽ</a:t>
            </a:r>
            <a:r>
              <a:rPr lang="en-US" sz="2000" dirty="0"/>
              <a:t> </a:t>
            </a:r>
            <a:r>
              <a:rPr lang="en-US" sz="2000" dirty="0" err="1"/>
              <a:t>dự</a:t>
            </a:r>
            <a:r>
              <a:rPr lang="en-US" sz="2000" dirty="0"/>
              <a:t> </a:t>
            </a:r>
            <a:r>
              <a:rPr lang="en-US" sz="2000" dirty="0" err="1"/>
              <a:t>đoán</a:t>
            </a:r>
            <a:r>
              <a:rPr lang="en-US" sz="2000" dirty="0"/>
              <a:t> </a:t>
            </a:r>
            <a:r>
              <a:rPr lang="en-US" sz="2000" dirty="0" err="1"/>
              <a:t>ra</a:t>
            </a:r>
            <a:r>
              <a:rPr lang="en-US" sz="2000" dirty="0"/>
              <a:t> </a:t>
            </a:r>
            <a:r>
              <a:rPr lang="en-US" sz="2000" dirty="0" err="1"/>
              <a:t>được</a:t>
            </a:r>
            <a:r>
              <a:rPr lang="en-US" sz="2000" dirty="0"/>
              <a:t> </a:t>
            </a:r>
            <a:r>
              <a:rPr lang="en-US" sz="2000" dirty="0" err="1"/>
              <a:t>có</a:t>
            </a:r>
            <a:r>
              <a:rPr lang="en-US" sz="2000" dirty="0"/>
              <a:t> </a:t>
            </a:r>
            <a:r>
              <a:rPr lang="en-US" sz="2000" dirty="0" err="1"/>
              <a:t>bệnh</a:t>
            </a:r>
            <a:r>
              <a:rPr lang="en-US" sz="2000" dirty="0"/>
              <a:t> hay </a:t>
            </a:r>
            <a:r>
              <a:rPr lang="en-US" sz="2000" dirty="0" err="1"/>
              <a:t>không</a:t>
            </a:r>
            <a:r>
              <a:rPr lang="en-US" sz="2000" dirty="0"/>
              <a:t> </a:t>
            </a:r>
            <a:r>
              <a:rPr lang="en-US" sz="2000" dirty="0" err="1"/>
              <a:t>có</a:t>
            </a:r>
            <a:r>
              <a:rPr lang="en-US" sz="2000" dirty="0"/>
              <a:t> </a:t>
            </a:r>
            <a:r>
              <a:rPr lang="en-US" sz="2000" dirty="0" err="1"/>
              <a:t>bệnh</a:t>
            </a:r>
            <a:endParaRPr lang="en-US" sz="2000" dirty="0"/>
          </a:p>
          <a:p>
            <a:pPr marL="285750" lvl="0" indent="-285750">
              <a:buFont typeface="Wingdings" panose="05000000000000000000" pitchFamily="2" charset="2"/>
              <a:buChar char="v"/>
            </a:pPr>
            <a:r>
              <a:rPr lang="en-US" sz="2000" dirty="0" err="1"/>
              <a:t>Dự</a:t>
            </a:r>
            <a:r>
              <a:rPr lang="en-US" sz="2000" dirty="0"/>
              <a:t> </a:t>
            </a:r>
            <a:r>
              <a:rPr lang="en-US" sz="2000" dirty="0" err="1"/>
              <a:t>đoán</a:t>
            </a:r>
            <a:r>
              <a:rPr lang="en-US" sz="2000" dirty="0"/>
              <a:t> </a:t>
            </a:r>
            <a:r>
              <a:rPr lang="en-US" sz="2000" dirty="0" err="1"/>
              <a:t>bệnh</a:t>
            </a:r>
            <a:r>
              <a:rPr lang="en-US" sz="2000" dirty="0"/>
              <a:t> </a:t>
            </a:r>
            <a:r>
              <a:rPr lang="en-US" sz="2000" dirty="0" err="1"/>
              <a:t>với</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cao</a:t>
            </a:r>
            <a:r>
              <a:rPr lang="en-US" sz="2000" dirty="0"/>
              <a:t> (</a:t>
            </a:r>
            <a:r>
              <a:rPr lang="en-US" sz="2000" dirty="0" err="1"/>
              <a:t>trên</a:t>
            </a:r>
            <a:r>
              <a:rPr lang="en-US" sz="2000" dirty="0"/>
              <a:t> 80%)</a:t>
            </a:r>
          </a:p>
          <a:p>
            <a:pPr marL="285750" lvl="0" indent="-285750">
              <a:buFont typeface="Wingdings" panose="05000000000000000000" pitchFamily="2" charset="2"/>
              <a:buChar char="v"/>
            </a:pPr>
            <a:r>
              <a:rPr lang="en-US" sz="2000" dirty="0" err="1"/>
              <a:t>Có</a:t>
            </a:r>
            <a:r>
              <a:rPr lang="en-US" sz="2000" dirty="0"/>
              <a:t> </a:t>
            </a:r>
            <a:r>
              <a:rPr lang="en-US" sz="2000" dirty="0" err="1"/>
              <a:t>thể</a:t>
            </a:r>
            <a:r>
              <a:rPr lang="en-US" sz="2000" dirty="0"/>
              <a:t> </a:t>
            </a:r>
            <a:r>
              <a:rPr lang="en-US" sz="2000" dirty="0" err="1"/>
              <a:t>tận</a:t>
            </a:r>
            <a:r>
              <a:rPr lang="en-US" sz="2000" dirty="0"/>
              <a:t> </a:t>
            </a:r>
            <a:r>
              <a:rPr lang="en-US" sz="2000" dirty="0" err="1"/>
              <a:t>dụng</a:t>
            </a:r>
            <a:r>
              <a:rPr lang="en-US" sz="2000" dirty="0"/>
              <a:t> </a:t>
            </a:r>
            <a:r>
              <a:rPr lang="en-US" sz="2000" dirty="0" err="1"/>
              <a:t>dự</a:t>
            </a:r>
            <a:r>
              <a:rPr lang="en-US" sz="2000" dirty="0"/>
              <a:t> </a:t>
            </a:r>
            <a:r>
              <a:rPr lang="en-US" sz="2000" dirty="0" err="1"/>
              <a:t>án</a:t>
            </a:r>
            <a:r>
              <a:rPr lang="en-US" sz="2000" dirty="0"/>
              <a:t> </a:t>
            </a:r>
            <a:r>
              <a:rPr lang="en-US" sz="2000" dirty="0" err="1"/>
              <a:t>vào</a:t>
            </a:r>
            <a:r>
              <a:rPr lang="en-US" sz="2000" dirty="0"/>
              <a:t> </a:t>
            </a:r>
            <a:r>
              <a:rPr lang="en-US" sz="2000" dirty="0" err="1"/>
              <a:t>trong</a:t>
            </a:r>
            <a:r>
              <a:rPr lang="en-US" sz="2000" dirty="0"/>
              <a:t> </a:t>
            </a:r>
            <a:r>
              <a:rPr lang="en-US" sz="2000" dirty="0" err="1"/>
              <a:t>thực</a:t>
            </a:r>
            <a:r>
              <a:rPr lang="en-US" sz="2000" dirty="0"/>
              <a:t> </a:t>
            </a:r>
            <a:r>
              <a:rPr lang="en-US" sz="2000" dirty="0" err="1"/>
              <a:t>tế</a:t>
            </a:r>
            <a:endParaRPr lang="en-US" sz="2000" dirty="0"/>
          </a:p>
          <a:p>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6314122" y="26822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56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44858" y="2782669"/>
            <a:ext cx="3272051"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03</a:t>
              </a:r>
              <a:endParaRPr lang="zh-CN" altLang="en-US" sz="4000" b="1">
                <a:latin typeface="Agency FB" panose="020B0503020202020204" pitchFamily="34" charset="0"/>
              </a:endParaRPr>
            </a:p>
          </p:txBody>
        </p:sp>
      </p:grpSp>
      <p:sp>
        <p:nvSpPr>
          <p:cNvPr id="8" name="文本框 7"/>
          <p:cNvSpPr txBox="1"/>
          <p:nvPr/>
        </p:nvSpPr>
        <p:spPr>
          <a:xfrm>
            <a:off x="6172199" y="3482340"/>
            <a:ext cx="3915697" cy="1938992"/>
          </a:xfrm>
          <a:prstGeom prst="rect">
            <a:avLst/>
          </a:prstGeom>
          <a:noFill/>
        </p:spPr>
        <p:txBody>
          <a:bodyPr wrap="square" rtlCol="0">
            <a:spAutoFit/>
            <a:scene3d>
              <a:camera prst="orthographicFront"/>
              <a:lightRig rig="threePt" dir="t"/>
            </a:scene3d>
            <a:sp3d contourW="12700"/>
          </a:bodyPr>
          <a:lstStyle/>
          <a:p>
            <a:r>
              <a:rPr lang="en-US" altLang="zh-CN" sz="2400">
                <a:latin typeface="Tahoma" panose="020B0604030504040204" pitchFamily="34" charset="0"/>
                <a:ea typeface="方正悠黑简体_502L" panose="02000000000000000000" charset="-122"/>
                <a:cs typeface="Tahoma" panose="020B0604030504040204" pitchFamily="34" charset="0"/>
              </a:rPr>
              <a:t>A. Đặt vấn đề</a:t>
            </a:r>
          </a:p>
          <a:p>
            <a:r>
              <a:rPr lang="en-US" altLang="zh-CN" sz="2400">
                <a:latin typeface="Tahoma" panose="020B0604030504040204" pitchFamily="34" charset="0"/>
                <a:ea typeface="方正悠黑简体_502L" panose="02000000000000000000" charset="-122"/>
                <a:cs typeface="Tahoma" panose="020B0604030504040204" pitchFamily="34" charset="0"/>
              </a:rPr>
              <a:t>B. Chuẩn bị dữ liệu</a:t>
            </a:r>
          </a:p>
          <a:p>
            <a:r>
              <a:rPr lang="en-US" altLang="zh-CN" sz="2400">
                <a:latin typeface="Tahoma" panose="020B0604030504040204" pitchFamily="34" charset="0"/>
                <a:ea typeface="方正悠黑简体_502L" panose="02000000000000000000" charset="-122"/>
                <a:cs typeface="Tahoma" panose="020B0604030504040204" pitchFamily="34" charset="0"/>
              </a:rPr>
              <a:t>C. Chọn thuật toán</a:t>
            </a:r>
          </a:p>
          <a:p>
            <a:r>
              <a:rPr lang="en-US" altLang="zh-CN" sz="2400">
                <a:latin typeface="Tahoma" panose="020B0604030504040204" pitchFamily="34" charset="0"/>
                <a:ea typeface="方正悠黑简体_502L" panose="02000000000000000000" charset="-122"/>
                <a:cs typeface="Tahoma" panose="020B0604030504040204" pitchFamily="34" charset="0"/>
              </a:rPr>
              <a:t>D. Huấn luyện</a:t>
            </a:r>
          </a:p>
          <a:p>
            <a:r>
              <a:rPr lang="en-US" altLang="zh-CN" sz="2400">
                <a:latin typeface="Tahoma" panose="020B0604030504040204" pitchFamily="34" charset="0"/>
                <a:ea typeface="方正悠黑简体_502L" panose="02000000000000000000" charset="-122"/>
                <a:cs typeface="Tahoma" panose="020B0604030504040204" pitchFamily="34" charset="0"/>
              </a:rPr>
              <a:t>E. Kiểm thử</a:t>
            </a:r>
            <a:endParaRPr lang="zh-CN" altLang="en-US" sz="240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569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工作汇报PPT"/>
</p:tagLst>
</file>

<file path=ppt/theme/theme1.xml><?xml version="1.0" encoding="utf-8"?>
<a:theme xmlns:a="http://schemas.openxmlformats.org/drawingml/2006/main" name="包图主题2">
  <a:themeElements>
    <a:clrScheme name="自定义 56">
      <a:dk1>
        <a:sysClr val="windowText" lastClr="000000"/>
      </a:dk1>
      <a:lt1>
        <a:sysClr val="window" lastClr="FFFFFF"/>
      </a:lt1>
      <a:dk2>
        <a:srgbClr val="44546A"/>
      </a:dk2>
      <a:lt2>
        <a:srgbClr val="E7E6E6"/>
      </a:lt2>
      <a:accent1>
        <a:srgbClr val="5D9B9B"/>
      </a:accent1>
      <a:accent2>
        <a:srgbClr val="CBEDFE"/>
      </a:accent2>
      <a:accent3>
        <a:srgbClr val="F7C800"/>
      </a:accent3>
      <a:accent4>
        <a:srgbClr val="AAAAAA"/>
      </a:accent4>
      <a:accent5>
        <a:srgbClr val="00CCCC"/>
      </a:accent5>
      <a:accent6>
        <a:srgbClr val="DBDBDB"/>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1452</TotalTime>
  <Words>1445</Words>
  <Application>Microsoft Office PowerPoint</Application>
  <PresentationFormat>Widescreen</PresentationFormat>
  <Paragraphs>226</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微软雅黑</vt:lpstr>
      <vt:lpstr>Agency FB</vt:lpstr>
      <vt:lpstr>Arial</vt:lpstr>
      <vt:lpstr>Calibri</vt:lpstr>
      <vt:lpstr>等线</vt:lpstr>
      <vt:lpstr>Helvetica</vt:lpstr>
      <vt:lpstr>Tahoma</vt:lpstr>
      <vt:lpstr>Times New Roman</vt:lpstr>
      <vt:lpstr>Wingdings</vt:lpstr>
      <vt:lpstr>方正悠黑简体_502L</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科技工作汇报PPT</dc:title>
  <dc:creator>逆流的小鱼</dc:creator>
  <cp:lastModifiedBy>Chuong Le Minh</cp:lastModifiedBy>
  <cp:revision>87</cp:revision>
  <dcterms:created xsi:type="dcterms:W3CDTF">2017-07-07T05:34:34Z</dcterms:created>
  <dcterms:modified xsi:type="dcterms:W3CDTF">2018-12-21T02:32:16Z</dcterms:modified>
</cp:coreProperties>
</file>