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187"/>
    <a:srgbClr val="F5B87F"/>
    <a:srgbClr val="FDF3D8"/>
    <a:srgbClr val="6F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12628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90068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3444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1490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6E725-69F7-4CBF-99A0-C4DF1A186295}" type="datetimeFigureOut">
              <a:rPr lang="en-US" smtClean="0"/>
              <a:t>22/10/2019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55881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26E725-69F7-4CBF-99A0-C4DF1A186295}" type="datetimeFigureOut">
              <a:rPr lang="en-US" smtClean="0"/>
              <a:t>22/10/2019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5990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6E725-69F7-4CBF-99A0-C4DF1A186295}" type="datetimeFigureOut">
              <a:rPr lang="en-US" smtClean="0"/>
              <a:t>22/10/2019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20261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6E725-69F7-4CBF-99A0-C4DF1A186295}" type="datetimeFigureOut">
              <a:rPr lang="en-US" smtClean="0"/>
              <a:t>22/10/2019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22045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6E725-69F7-4CBF-99A0-C4DF1A186295}" type="datetimeFigureOut">
              <a:rPr lang="en-US" smtClean="0"/>
              <a:t>22/10/2019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741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62605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1391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E725-69F7-4CBF-99A0-C4DF1A186295}" type="datetimeFigureOut">
              <a:rPr lang="en-US" smtClean="0"/>
              <a:t>22/10/2019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6EAE-42F3-4C45-9A29-B18AA51FDC74}" type="slidenum">
              <a:rPr lang="en-US" smtClean="0"/>
              <a:t>‹#›</a:t>
            </a:fld>
            <a:endParaRPr lang="en-US"/>
          </a:p>
        </p:txBody>
      </p:sp>
    </p:spTree>
    <p:extLst>
      <p:ext uri="{BB962C8B-B14F-4D97-AF65-F5344CB8AC3E}">
        <p14:creationId xmlns:p14="http://schemas.microsoft.com/office/powerpoint/2010/main" val="71770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www.google.com/" TargetMode="External"/><Relationship Id="rId4" Type="http://schemas.openxmlformats.org/officeDocument/2006/relationships/hyperlink" Target="http://www.facebook.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grpSp>
        <p:nvGrpSpPr>
          <p:cNvPr id="9" name="Group 8"/>
          <p:cNvGrpSpPr/>
          <p:nvPr/>
        </p:nvGrpSpPr>
        <p:grpSpPr>
          <a:xfrm>
            <a:off x="8056573" y="-792169"/>
            <a:ext cx="3236631" cy="6380995"/>
            <a:chOff x="8274287" y="-966340"/>
            <a:chExt cx="3236631" cy="6380995"/>
          </a:xfrm>
          <a:blipFill>
            <a:blip r:embed="rId2"/>
            <a:stretch>
              <a:fillRect/>
            </a:stretch>
          </a:blipFill>
        </p:grpSpPr>
        <p:sp>
          <p:nvSpPr>
            <p:cNvPr id="4" name="Rounded Rectangle 3"/>
            <p:cNvSpPr/>
            <p:nvPr/>
          </p:nvSpPr>
          <p:spPr>
            <a:xfrm rot="18547672">
              <a:off x="6670458" y="667657"/>
              <a:ext cx="397691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18547672">
              <a:off x="7580367" y="772014"/>
              <a:ext cx="424596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18547672">
              <a:off x="7753480" y="1461112"/>
              <a:ext cx="5043339"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547672">
              <a:off x="9229616" y="1890127"/>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8547672">
              <a:off x="9292656" y="3196393"/>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914400" y="1179268"/>
            <a:ext cx="4844281" cy="1446550"/>
          </a:xfrm>
          <a:prstGeom prst="rect">
            <a:avLst/>
          </a:prstGeom>
          <a:noFill/>
        </p:spPr>
        <p:txBody>
          <a:bodyPr wrap="square" rtlCol="0">
            <a:spAutoFit/>
          </a:bodyPr>
          <a:lstStyle/>
          <a:p>
            <a:r>
              <a:rPr lang="en-US" sz="4400" smtClean="0">
                <a:latin typeface="Times New Roman" panose="02020603050405020304" pitchFamily="18" charset="0"/>
                <a:cs typeface="Times New Roman" panose="02020603050405020304" pitchFamily="18" charset="0"/>
              </a:rPr>
              <a:t>Lập Trình Mạng  Chương 3</a:t>
            </a:r>
            <a:endParaRPr lang="en-US" sz="4400">
              <a:latin typeface="Times New Roman" panose="02020603050405020304" pitchFamily="18" charset="0"/>
              <a:cs typeface="Times New Roman" panose="02020603050405020304" pitchFamily="18" charset="0"/>
            </a:endParaRPr>
          </a:p>
        </p:txBody>
      </p:sp>
      <p:sp>
        <p:nvSpPr>
          <p:cNvPr id="11" name="TextBox 10"/>
          <p:cNvSpPr txBox="1"/>
          <p:nvPr/>
        </p:nvSpPr>
        <p:spPr>
          <a:xfrm>
            <a:off x="1538514" y="3599543"/>
            <a:ext cx="3410857" cy="2317558"/>
          </a:xfrm>
          <a:prstGeom prst="rect">
            <a:avLst/>
          </a:prstGeom>
          <a:noFill/>
        </p:spPr>
        <p:txBody>
          <a:bodyPr wrap="square" rtlCol="0">
            <a:spAutoFit/>
          </a:bodyPr>
          <a:lstStyle/>
          <a:p>
            <a:pPr algn="ctr"/>
            <a:r>
              <a:rPr lang="en-US" sz="2410" smtClean="0"/>
              <a:t>Nhóm:</a:t>
            </a:r>
          </a:p>
          <a:p>
            <a:pPr marL="342900" indent="-342900">
              <a:buAutoNum type="arabicPeriod"/>
            </a:pPr>
            <a:r>
              <a:rPr lang="en-US" sz="2410" smtClean="0"/>
              <a:t>Trần Văn Anh Sơn </a:t>
            </a:r>
          </a:p>
          <a:p>
            <a:pPr marL="342900" indent="-342900">
              <a:buAutoNum type="arabicPeriod"/>
            </a:pPr>
            <a:r>
              <a:rPr lang="en-US" sz="2410" smtClean="0"/>
              <a:t>Hà Thị Huệ</a:t>
            </a:r>
          </a:p>
          <a:p>
            <a:pPr marL="342900" indent="-342900">
              <a:buAutoNum type="arabicPeriod"/>
            </a:pPr>
            <a:r>
              <a:rPr lang="en-US" sz="2410" smtClean="0"/>
              <a:t>Dương Thị Huệ</a:t>
            </a:r>
          </a:p>
          <a:p>
            <a:pPr marL="342900" indent="-342900">
              <a:buAutoNum type="arabicPeriod"/>
            </a:pPr>
            <a:r>
              <a:rPr lang="en-US" sz="2410" smtClean="0"/>
              <a:t>Deng Phomachat</a:t>
            </a:r>
          </a:p>
          <a:p>
            <a:pPr marL="342900" indent="-342900">
              <a:buAutoNum type="arabicPeriod"/>
            </a:pPr>
            <a:r>
              <a:rPr lang="en-US" sz="2410" smtClean="0"/>
              <a:t>Đặng Văn Hải</a:t>
            </a:r>
          </a:p>
        </p:txBody>
      </p:sp>
    </p:spTree>
    <p:extLst>
      <p:ext uri="{BB962C8B-B14F-4D97-AF65-F5344CB8AC3E}">
        <p14:creationId xmlns:p14="http://schemas.microsoft.com/office/powerpoint/2010/main" val="1438109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479245" y="1118017"/>
            <a:ext cx="7553099" cy="4491754"/>
          </a:xfrm>
          <a:prstGeom prst="rect">
            <a:avLst/>
          </a:prstGeom>
        </p:spPr>
      </p:pic>
      <p:sp>
        <p:nvSpPr>
          <p:cNvPr id="7" name="TextBox 6"/>
          <p:cNvSpPr txBox="1"/>
          <p:nvPr/>
        </p:nvSpPr>
        <p:spPr>
          <a:xfrm>
            <a:off x="435429" y="1291771"/>
            <a:ext cx="3860800" cy="3785652"/>
          </a:xfrm>
          <a:prstGeom prst="rect">
            <a:avLst/>
          </a:prstGeom>
          <a:noFill/>
        </p:spPr>
        <p:txBody>
          <a:bodyPr wrap="square" rtlCol="0">
            <a:spAutoFit/>
          </a:bodyPr>
          <a:lstStyle/>
          <a:p>
            <a:pPr algn="ctr"/>
            <a:r>
              <a:rPr lang="en-US" sz="2000" smtClean="0"/>
              <a:t>Bài 4:</a:t>
            </a:r>
          </a:p>
          <a:p>
            <a:r>
              <a:rPr lang="en-US" sz="2000" smtClean="0"/>
              <a:t>Xây dựng chương trình nhập url.</a:t>
            </a:r>
          </a:p>
          <a:p>
            <a:endParaRPr lang="en-US" sz="2000"/>
          </a:p>
          <a:p>
            <a:r>
              <a:rPr lang="en-US" sz="2000" smtClean="0"/>
              <a:t>Sử dụng phương thức openConnection() để mở kết nối đến url.</a:t>
            </a:r>
          </a:p>
          <a:p>
            <a:endParaRPr lang="en-US" sz="2000"/>
          </a:p>
          <a:p>
            <a:r>
              <a:rPr lang="en-US" sz="2000" smtClean="0"/>
              <a:t>Sử dụng phương thức getDate(), getLastModified(), getExpiration() để nhận các dữ liệu, dữ liệu trả về ở kiểu ‘long’ nên ta chuyển sang Date để xuất dữ liệu ra màn hình </a:t>
            </a:r>
            <a:endParaRPr lang="en-US" sz="2000"/>
          </a:p>
        </p:txBody>
      </p:sp>
    </p:spTree>
    <p:extLst>
      <p:ext uri="{BB962C8B-B14F-4D97-AF65-F5344CB8AC3E}">
        <p14:creationId xmlns:p14="http://schemas.microsoft.com/office/powerpoint/2010/main" val="12445541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65069" y="1915886"/>
            <a:ext cx="6266574" cy="2924401"/>
          </a:xfrm>
          <a:prstGeom prst="rect">
            <a:avLst/>
          </a:prstGeom>
        </p:spPr>
      </p:pic>
      <p:sp>
        <p:nvSpPr>
          <p:cNvPr id="5" name="TextBox 4"/>
          <p:cNvSpPr txBox="1"/>
          <p:nvPr/>
        </p:nvSpPr>
        <p:spPr>
          <a:xfrm>
            <a:off x="1016000" y="1480457"/>
            <a:ext cx="3381829" cy="1015663"/>
          </a:xfrm>
          <a:prstGeom prst="rect">
            <a:avLst/>
          </a:prstGeom>
          <a:noFill/>
        </p:spPr>
        <p:txBody>
          <a:bodyPr wrap="square" rtlCol="0">
            <a:spAutoFit/>
          </a:bodyPr>
          <a:lstStyle/>
          <a:p>
            <a:r>
              <a:rPr lang="en-US" sz="2000" smtClean="0"/>
              <a:t>Ta chạy chương trình với input được nhập từ bàn phím và thu được kết quả</a:t>
            </a:r>
            <a:endParaRPr lang="en-US" sz="2000"/>
          </a:p>
        </p:txBody>
      </p:sp>
    </p:spTree>
    <p:extLst>
      <p:ext uri="{BB962C8B-B14F-4D97-AF65-F5344CB8AC3E}">
        <p14:creationId xmlns:p14="http://schemas.microsoft.com/office/powerpoint/2010/main" val="196011273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95413" y="362857"/>
            <a:ext cx="7449844" cy="6245452"/>
          </a:xfrm>
          <a:prstGeom prst="rect">
            <a:avLst/>
          </a:prstGeom>
        </p:spPr>
      </p:pic>
      <p:sp>
        <p:nvSpPr>
          <p:cNvPr id="5" name="TextBox 4"/>
          <p:cNvSpPr txBox="1"/>
          <p:nvPr/>
        </p:nvSpPr>
        <p:spPr>
          <a:xfrm>
            <a:off x="362856" y="362857"/>
            <a:ext cx="3889830" cy="5324535"/>
          </a:xfrm>
          <a:prstGeom prst="rect">
            <a:avLst/>
          </a:prstGeom>
          <a:noFill/>
        </p:spPr>
        <p:txBody>
          <a:bodyPr wrap="square" rtlCol="0">
            <a:spAutoFit/>
          </a:bodyPr>
          <a:lstStyle/>
          <a:p>
            <a:pPr algn="ctr"/>
            <a:r>
              <a:rPr lang="en-US" sz="2000" smtClean="0"/>
              <a:t>Bài 5:</a:t>
            </a:r>
          </a:p>
          <a:p>
            <a:r>
              <a:rPr lang="en-US" sz="2000" smtClean="0"/>
              <a:t>Sử dụng 1 mảng được set cứng các trang web bị cấm.</a:t>
            </a:r>
          </a:p>
          <a:p>
            <a:endParaRPr lang="en-US" sz="2000"/>
          </a:p>
          <a:p>
            <a:r>
              <a:rPr lang="en-US" sz="2000" smtClean="0"/>
              <a:t>Viết chương trình người dung nhập vào Hostnam or IP.</a:t>
            </a:r>
          </a:p>
          <a:p>
            <a:endParaRPr lang="en-US" sz="2000"/>
          </a:p>
          <a:p>
            <a:r>
              <a:rPr lang="en-US" sz="2000" smtClean="0"/>
              <a:t>Sử dụng lớp InetAddress để nhận ip của trang web và ip trang cần truy cập.</a:t>
            </a:r>
          </a:p>
          <a:p>
            <a:endParaRPr lang="en-US" sz="2000"/>
          </a:p>
          <a:p>
            <a:r>
              <a:rPr lang="en-US" sz="2000" smtClean="0"/>
              <a:t>Xây dựng hàm điều kiện để kiểm tra trang web có bị cấm hay không.</a:t>
            </a:r>
          </a:p>
          <a:p>
            <a:endParaRPr lang="en-US" sz="2000"/>
          </a:p>
          <a:p>
            <a:r>
              <a:rPr lang="en-US" sz="2000" smtClean="0"/>
              <a:t>Nếu trang web không bị cấm thì xuất complete và xuất ra toàn bộ nội dung trang web.</a:t>
            </a:r>
            <a:endParaRPr lang="en-US" sz="2000"/>
          </a:p>
        </p:txBody>
      </p:sp>
    </p:spTree>
    <p:extLst>
      <p:ext uri="{BB962C8B-B14F-4D97-AF65-F5344CB8AC3E}">
        <p14:creationId xmlns:p14="http://schemas.microsoft.com/office/powerpoint/2010/main" val="310852490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7495" y="559350"/>
            <a:ext cx="5146448" cy="1786749"/>
          </a:xfrm>
          <a:prstGeom prst="rect">
            <a:avLst/>
          </a:prstGeom>
        </p:spPr>
      </p:pic>
      <p:pic>
        <p:nvPicPr>
          <p:cNvPr id="5" name="Picture 4"/>
          <p:cNvPicPr>
            <a:picLocks noChangeAspect="1"/>
          </p:cNvPicPr>
          <p:nvPr/>
        </p:nvPicPr>
        <p:blipFill>
          <a:blip r:embed="rId3"/>
          <a:stretch>
            <a:fillRect/>
          </a:stretch>
        </p:blipFill>
        <p:spPr>
          <a:xfrm>
            <a:off x="4447495" y="3171254"/>
            <a:ext cx="6293076" cy="2665303"/>
          </a:xfrm>
          <a:prstGeom prst="rect">
            <a:avLst/>
          </a:prstGeom>
        </p:spPr>
      </p:pic>
      <p:sp>
        <p:nvSpPr>
          <p:cNvPr id="6" name="TextBox 5"/>
          <p:cNvSpPr txBox="1"/>
          <p:nvPr/>
        </p:nvSpPr>
        <p:spPr>
          <a:xfrm>
            <a:off x="682171" y="725714"/>
            <a:ext cx="3004458" cy="1631216"/>
          </a:xfrm>
          <a:prstGeom prst="rect">
            <a:avLst/>
          </a:prstGeom>
          <a:noFill/>
        </p:spPr>
        <p:txBody>
          <a:bodyPr wrap="square" rtlCol="0">
            <a:spAutoFit/>
          </a:bodyPr>
          <a:lstStyle/>
          <a:p>
            <a:r>
              <a:rPr lang="en-US" sz="2000" smtClean="0"/>
              <a:t>Ta chạy chương trình với input lần lượt là </a:t>
            </a:r>
            <a:r>
              <a:rPr lang="en-US" sz="2000" smtClean="0">
                <a:hlinkClick r:id="rId4"/>
              </a:rPr>
              <a:t>www.facebook.com</a:t>
            </a:r>
            <a:r>
              <a:rPr lang="en-US" sz="2000" smtClean="0"/>
              <a:t> và </a:t>
            </a:r>
            <a:r>
              <a:rPr lang="en-US" sz="2000" smtClean="0">
                <a:hlinkClick r:id="rId5"/>
              </a:rPr>
              <a:t>www.google.com</a:t>
            </a:r>
            <a:r>
              <a:rPr lang="en-US" sz="2000" smtClean="0"/>
              <a:t> rồi nhận kết quả</a:t>
            </a:r>
            <a:endParaRPr lang="en-US" sz="2000"/>
          </a:p>
        </p:txBody>
      </p:sp>
    </p:spTree>
    <p:extLst>
      <p:ext uri="{BB962C8B-B14F-4D97-AF65-F5344CB8AC3E}">
        <p14:creationId xmlns:p14="http://schemas.microsoft.com/office/powerpoint/2010/main" val="83530694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25609" y="64866"/>
            <a:ext cx="6721249" cy="6793134"/>
          </a:xfrm>
          <a:prstGeom prst="rect">
            <a:avLst/>
          </a:prstGeom>
        </p:spPr>
      </p:pic>
      <p:sp>
        <p:nvSpPr>
          <p:cNvPr id="5" name="TextBox 4"/>
          <p:cNvSpPr txBox="1"/>
          <p:nvPr/>
        </p:nvSpPr>
        <p:spPr>
          <a:xfrm>
            <a:off x="246743" y="304800"/>
            <a:ext cx="4920343" cy="5632311"/>
          </a:xfrm>
          <a:prstGeom prst="rect">
            <a:avLst/>
          </a:prstGeom>
          <a:noFill/>
        </p:spPr>
        <p:txBody>
          <a:bodyPr wrap="square" rtlCol="0">
            <a:spAutoFit/>
          </a:bodyPr>
          <a:lstStyle/>
          <a:p>
            <a:pPr algn="ctr"/>
            <a:r>
              <a:rPr lang="en-US" sz="2000" smtClean="0"/>
              <a:t>Bài 6:</a:t>
            </a:r>
          </a:p>
          <a:p>
            <a:r>
              <a:rPr lang="en-US" sz="2000" smtClean="0"/>
              <a:t>Xây dựng function resultList(List l) để thực hiện xóa bỏ các dữ liệu trùng lặp</a:t>
            </a:r>
          </a:p>
          <a:p>
            <a:endParaRPr lang="en-US" sz="2000"/>
          </a:p>
          <a:p>
            <a:r>
              <a:rPr lang="en-US" sz="2000" smtClean="0"/>
              <a:t>Tạo 2 List: listHost và listIP để lưu hostname và IP các trang được nhập.</a:t>
            </a:r>
          </a:p>
          <a:p>
            <a:endParaRPr lang="en-US" sz="2000"/>
          </a:p>
          <a:p>
            <a:r>
              <a:rPr lang="en-US" sz="2000" smtClean="0"/>
              <a:t>Sử dụng vòng while nhận liên tục các url cho đến khi người dung nhập ‘DUNG’.</a:t>
            </a:r>
          </a:p>
          <a:p>
            <a:endParaRPr lang="en-US" sz="2000"/>
          </a:p>
          <a:p>
            <a:r>
              <a:rPr lang="en-US" sz="2000" smtClean="0"/>
              <a:t>Sử dụng phương thức cần thiết (như các bài trước) để lấy hostname và IP của trang web.</a:t>
            </a:r>
          </a:p>
          <a:p>
            <a:endParaRPr lang="en-US" sz="2000"/>
          </a:p>
          <a:p>
            <a:r>
              <a:rPr lang="en-US" sz="2000" smtClean="0"/>
              <a:t>Add các dữ liệu nhận được vào các list vừa tạo</a:t>
            </a:r>
          </a:p>
          <a:p>
            <a:endParaRPr lang="en-US" sz="2000"/>
          </a:p>
          <a:p>
            <a:r>
              <a:rPr lang="en-US" sz="2000" smtClean="0"/>
              <a:t>Sử dụng function resultList() để loại bỏ trùng lặp rồi xuất các List ra màn hình</a:t>
            </a:r>
            <a:endParaRPr lang="en-US" sz="2000"/>
          </a:p>
        </p:txBody>
      </p:sp>
    </p:spTree>
    <p:extLst>
      <p:ext uri="{BB962C8B-B14F-4D97-AF65-F5344CB8AC3E}">
        <p14:creationId xmlns:p14="http://schemas.microsoft.com/office/powerpoint/2010/main" val="129947904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80403" y="1343546"/>
            <a:ext cx="6742339" cy="4324964"/>
          </a:xfrm>
          <a:prstGeom prst="rect">
            <a:avLst/>
          </a:prstGeom>
        </p:spPr>
      </p:pic>
      <p:sp>
        <p:nvSpPr>
          <p:cNvPr id="5" name="TextBox 4"/>
          <p:cNvSpPr txBox="1"/>
          <p:nvPr/>
        </p:nvSpPr>
        <p:spPr>
          <a:xfrm>
            <a:off x="725714" y="1088571"/>
            <a:ext cx="3280229" cy="1015663"/>
          </a:xfrm>
          <a:prstGeom prst="rect">
            <a:avLst/>
          </a:prstGeom>
          <a:noFill/>
        </p:spPr>
        <p:txBody>
          <a:bodyPr wrap="square" rtlCol="0">
            <a:spAutoFit/>
          </a:bodyPr>
          <a:lstStyle/>
          <a:p>
            <a:r>
              <a:rPr lang="en-US" sz="2000" smtClean="0"/>
              <a:t>Chạy chương trình với các test như hình ta được kết quả trên</a:t>
            </a:r>
            <a:endParaRPr lang="en-US" sz="2000"/>
          </a:p>
        </p:txBody>
      </p:sp>
    </p:spTree>
    <p:extLst>
      <p:ext uri="{BB962C8B-B14F-4D97-AF65-F5344CB8AC3E}">
        <p14:creationId xmlns:p14="http://schemas.microsoft.com/office/powerpoint/2010/main" val="12450009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6096000"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36571" y="1669143"/>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26856" y="769256"/>
            <a:ext cx="885371" cy="446276"/>
          </a:xfrm>
          <a:prstGeom prst="rect">
            <a:avLst/>
          </a:prstGeom>
          <a:noFill/>
        </p:spPr>
        <p:txBody>
          <a:bodyPr wrap="square" rtlCol="0">
            <a:spAutoFit/>
          </a:bodyPr>
          <a:lstStyle/>
          <a:p>
            <a:r>
              <a:rPr lang="en-US" sz="2300" smtClean="0">
                <a:solidFill>
                  <a:schemeClr val="bg1"/>
                </a:solidFill>
              </a:rPr>
              <a:t>01</a:t>
            </a:r>
            <a:endParaRPr lang="en-US" sz="2300">
              <a:solidFill>
                <a:schemeClr val="bg1"/>
              </a:solidFill>
            </a:endParaRPr>
          </a:p>
        </p:txBody>
      </p:sp>
      <p:sp>
        <p:nvSpPr>
          <p:cNvPr id="10" name="Oval 9"/>
          <p:cNvSpPr/>
          <p:nvPr/>
        </p:nvSpPr>
        <p:spPr>
          <a:xfrm>
            <a:off x="5892800" y="1465943"/>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299200" y="392229"/>
            <a:ext cx="3918857" cy="1107996"/>
          </a:xfrm>
          <a:prstGeom prst="rect">
            <a:avLst/>
          </a:prstGeom>
          <a:noFill/>
        </p:spPr>
        <p:txBody>
          <a:bodyPr wrap="square" rtlCol="0">
            <a:spAutoFit/>
          </a:bodyPr>
          <a:lstStyle/>
          <a:p>
            <a:r>
              <a:rPr lang="en-US" sz="2200" smtClean="0">
                <a:solidFill>
                  <a:schemeClr val="bg1"/>
                </a:solidFill>
              </a:rPr>
              <a:t>Viết chương trình truy cập đến đối tượng và trả về thông tin liên quan</a:t>
            </a:r>
            <a:endParaRPr lang="en-US" sz="2200">
              <a:solidFill>
                <a:schemeClr val="bg1"/>
              </a:solidFill>
            </a:endParaRPr>
          </a:p>
        </p:txBody>
      </p:sp>
      <p:sp>
        <p:nvSpPr>
          <p:cNvPr id="12" name="Oval 11"/>
          <p:cNvSpPr/>
          <p:nvPr/>
        </p:nvSpPr>
        <p:spPr>
          <a:xfrm>
            <a:off x="5892800" y="3225800"/>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936171" y="3429000"/>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83827" y="2433127"/>
            <a:ext cx="885371" cy="446276"/>
          </a:xfrm>
          <a:prstGeom prst="rect">
            <a:avLst/>
          </a:prstGeom>
          <a:noFill/>
        </p:spPr>
        <p:txBody>
          <a:bodyPr wrap="square" rtlCol="0">
            <a:spAutoFit/>
          </a:bodyPr>
          <a:lstStyle/>
          <a:p>
            <a:r>
              <a:rPr lang="en-US" sz="2300" smtClean="0">
                <a:solidFill>
                  <a:schemeClr val="bg1"/>
                </a:solidFill>
              </a:rPr>
              <a:t>02</a:t>
            </a:r>
            <a:endParaRPr lang="en-US" sz="2300">
              <a:solidFill>
                <a:schemeClr val="bg1"/>
              </a:solidFill>
            </a:endParaRPr>
          </a:p>
        </p:txBody>
      </p:sp>
      <p:sp>
        <p:nvSpPr>
          <p:cNvPr id="17" name="TextBox 16"/>
          <p:cNvSpPr txBox="1"/>
          <p:nvPr/>
        </p:nvSpPr>
        <p:spPr>
          <a:xfrm>
            <a:off x="609600" y="1832429"/>
            <a:ext cx="5283200" cy="1446550"/>
          </a:xfrm>
          <a:prstGeom prst="rect">
            <a:avLst/>
          </a:prstGeom>
          <a:noFill/>
        </p:spPr>
        <p:txBody>
          <a:bodyPr wrap="square" rtlCol="0">
            <a:spAutoFit/>
          </a:bodyPr>
          <a:lstStyle/>
          <a:p>
            <a:r>
              <a:rPr lang="vi-VN" sz="2200">
                <a:solidFill>
                  <a:schemeClr val="bg1"/>
                </a:solidFill>
                <a:latin typeface="Calibri" panose="020F0502020204030204" pitchFamily="34" charset="0"/>
                <a:cs typeface="Calibri" panose="020F0502020204030204" pitchFamily="34" charset="0"/>
              </a:rPr>
              <a:t>Viết chương trình liên kết đến URL và sử dụng phương thức getContent() của đối tượng URL để nhận toàn bộ nội dung của trang web rồi hiển thị lên màn hình.</a:t>
            </a:r>
            <a:endParaRPr lang="en-US" sz="2200">
              <a:solidFill>
                <a:schemeClr val="bg1"/>
              </a:solidFill>
              <a:latin typeface="Calibri" panose="020F0502020204030204" pitchFamily="34" charset="0"/>
              <a:cs typeface="Calibri" panose="020F0502020204030204" pitchFamily="34" charset="0"/>
            </a:endParaRPr>
          </a:p>
        </p:txBody>
      </p:sp>
      <p:cxnSp>
        <p:nvCxnSpPr>
          <p:cNvPr id="18" name="Straight Connector 17"/>
          <p:cNvCxnSpPr/>
          <p:nvPr/>
        </p:nvCxnSpPr>
        <p:spPr>
          <a:xfrm>
            <a:off x="4572000" y="5323114"/>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892800" y="5119914"/>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88115" y="4423226"/>
            <a:ext cx="885371" cy="446276"/>
          </a:xfrm>
          <a:prstGeom prst="rect">
            <a:avLst/>
          </a:prstGeom>
          <a:noFill/>
        </p:spPr>
        <p:txBody>
          <a:bodyPr wrap="square" rtlCol="0">
            <a:spAutoFit/>
          </a:bodyPr>
          <a:lstStyle/>
          <a:p>
            <a:r>
              <a:rPr lang="en-US" sz="2300" smtClean="0">
                <a:solidFill>
                  <a:schemeClr val="bg1"/>
                </a:solidFill>
              </a:rPr>
              <a:t>03</a:t>
            </a:r>
            <a:endParaRPr lang="en-US" sz="2300">
              <a:solidFill>
                <a:schemeClr val="bg1"/>
              </a:solidFill>
            </a:endParaRPr>
          </a:p>
        </p:txBody>
      </p:sp>
      <p:sp>
        <p:nvSpPr>
          <p:cNvPr id="21" name="TextBox 20"/>
          <p:cNvSpPr txBox="1"/>
          <p:nvPr/>
        </p:nvSpPr>
        <p:spPr>
          <a:xfrm>
            <a:off x="6299200" y="3685872"/>
            <a:ext cx="5283200" cy="1200329"/>
          </a:xfrm>
          <a:prstGeom prst="rect">
            <a:avLst/>
          </a:prstGeom>
          <a:noFill/>
        </p:spPr>
        <p:txBody>
          <a:bodyPr wrap="square" rtlCol="0">
            <a:spAutoFit/>
          </a:bodyPr>
          <a:lstStyle/>
          <a:p>
            <a:pPr lvl="0"/>
            <a:r>
              <a:rPr lang="vi-VN">
                <a:solidFill>
                  <a:schemeClr val="bg1"/>
                </a:solidFill>
              </a:rPr>
              <a:t>Viết chương trình sử dụng các phương thức getLocalHost(), getByName() của đối tượng InetAddress để in ra địa chỉ của localhost, địa chỉ URL của một website.</a:t>
            </a:r>
            <a:endParaRPr lang="en-US">
              <a:solidFill>
                <a:schemeClr val="bg1"/>
              </a:solidFill>
            </a:endParaRPr>
          </a:p>
        </p:txBody>
      </p:sp>
    </p:spTree>
    <p:extLst>
      <p:ext uri="{BB962C8B-B14F-4D97-AF65-F5344CB8AC3E}">
        <p14:creationId xmlns:p14="http://schemas.microsoft.com/office/powerpoint/2010/main" val="87253695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6096000"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136571" y="1669143"/>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26856" y="769256"/>
            <a:ext cx="885371" cy="446276"/>
          </a:xfrm>
          <a:prstGeom prst="rect">
            <a:avLst/>
          </a:prstGeom>
          <a:noFill/>
        </p:spPr>
        <p:txBody>
          <a:bodyPr wrap="square" rtlCol="0">
            <a:spAutoFit/>
          </a:bodyPr>
          <a:lstStyle/>
          <a:p>
            <a:r>
              <a:rPr lang="en-US" sz="2300" smtClean="0">
                <a:solidFill>
                  <a:schemeClr val="bg1"/>
                </a:solidFill>
              </a:rPr>
              <a:t>04</a:t>
            </a:r>
            <a:endParaRPr lang="en-US" sz="2300">
              <a:solidFill>
                <a:schemeClr val="bg1"/>
              </a:solidFill>
            </a:endParaRPr>
          </a:p>
        </p:txBody>
      </p:sp>
      <p:sp>
        <p:nvSpPr>
          <p:cNvPr id="7" name="Oval 6"/>
          <p:cNvSpPr/>
          <p:nvPr/>
        </p:nvSpPr>
        <p:spPr>
          <a:xfrm>
            <a:off x="5892800" y="1465943"/>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99200" y="392229"/>
            <a:ext cx="4876800" cy="1200329"/>
          </a:xfrm>
          <a:prstGeom prst="rect">
            <a:avLst/>
          </a:prstGeom>
          <a:noFill/>
        </p:spPr>
        <p:txBody>
          <a:bodyPr wrap="square" rtlCol="0">
            <a:spAutoFit/>
          </a:bodyPr>
          <a:lstStyle/>
          <a:p>
            <a:pPr lvl="0"/>
            <a:r>
              <a:rPr lang="vi-VN">
                <a:solidFill>
                  <a:schemeClr val="bg1"/>
                </a:solidFill>
              </a:rPr>
              <a:t>Viết chương trình kết nối đến đối tượng URL để lấy các thông tin về liên quan như ngày tạo, ngày chỉnh sửa sau cùng, ngày hết hạn… hiển thị lên màn hình.</a:t>
            </a:r>
            <a:endParaRPr lang="en-US">
              <a:solidFill>
                <a:schemeClr val="bg1"/>
              </a:solidFill>
            </a:endParaRPr>
          </a:p>
        </p:txBody>
      </p:sp>
      <p:sp>
        <p:nvSpPr>
          <p:cNvPr id="9" name="Oval 8"/>
          <p:cNvSpPr/>
          <p:nvPr/>
        </p:nvSpPr>
        <p:spPr>
          <a:xfrm>
            <a:off x="5892800" y="3225800"/>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83027" y="4522980"/>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83827" y="2433127"/>
            <a:ext cx="885371" cy="446276"/>
          </a:xfrm>
          <a:prstGeom prst="rect">
            <a:avLst/>
          </a:prstGeom>
          <a:noFill/>
        </p:spPr>
        <p:txBody>
          <a:bodyPr wrap="square" rtlCol="0">
            <a:spAutoFit/>
          </a:bodyPr>
          <a:lstStyle/>
          <a:p>
            <a:r>
              <a:rPr lang="en-US" sz="2300" smtClean="0">
                <a:solidFill>
                  <a:schemeClr val="bg1"/>
                </a:solidFill>
              </a:rPr>
              <a:t>05</a:t>
            </a:r>
            <a:endParaRPr lang="en-US" sz="2300">
              <a:solidFill>
                <a:schemeClr val="bg1"/>
              </a:solidFill>
            </a:endParaRPr>
          </a:p>
        </p:txBody>
      </p:sp>
      <p:sp>
        <p:nvSpPr>
          <p:cNvPr id="12" name="TextBox 11"/>
          <p:cNvSpPr txBox="1"/>
          <p:nvPr/>
        </p:nvSpPr>
        <p:spPr>
          <a:xfrm>
            <a:off x="518887" y="1716049"/>
            <a:ext cx="5283200" cy="2862322"/>
          </a:xfrm>
          <a:prstGeom prst="rect">
            <a:avLst/>
          </a:prstGeom>
          <a:noFill/>
        </p:spPr>
        <p:txBody>
          <a:bodyPr wrap="square" rtlCol="0">
            <a:spAutoFit/>
          </a:bodyPr>
          <a:lstStyle/>
          <a:p>
            <a:r>
              <a:rPr lang="vi-VN" sz="2000">
                <a:solidFill>
                  <a:schemeClr val="bg1"/>
                </a:solidFill>
                <a:latin typeface="Calibri" panose="020F0502020204030204" pitchFamily="34" charset="0"/>
                <a:cs typeface="Calibri" panose="020F0502020204030204" pitchFamily="34" charset="0"/>
              </a:rPr>
              <a:t>Viết chương trình cho phép người dùng nhập vào địa chỉ các trang web và kiểm soát việc truy cập các trang web của người dùng. Trong đó, khi người dùng truy cập đến 1 trang web có trong danh sách cấm thì thông báo cho người dùng biết. Khi người dùng truy cập đến trang web không có trong danh sách cấm thì lấy nội dung trang web về hiển thị lên màn hình. Người dùng có thể nhập địa chỉ IP hoặc Hostname.</a:t>
            </a:r>
            <a:endParaRPr lang="en-US" sz="2000">
              <a:solidFill>
                <a:schemeClr val="bg1"/>
              </a:solidFill>
              <a:latin typeface="Calibri" panose="020F0502020204030204" pitchFamily="34" charset="0"/>
              <a:cs typeface="Calibri" panose="020F0502020204030204" pitchFamily="34" charset="0"/>
            </a:endParaRPr>
          </a:p>
        </p:txBody>
      </p:sp>
      <p:cxnSp>
        <p:nvCxnSpPr>
          <p:cNvPr id="13" name="Straight Connector 12"/>
          <p:cNvCxnSpPr/>
          <p:nvPr/>
        </p:nvCxnSpPr>
        <p:spPr>
          <a:xfrm>
            <a:off x="4688115" y="638265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92800" y="6179457"/>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65488" y="5508209"/>
            <a:ext cx="885371" cy="446276"/>
          </a:xfrm>
          <a:prstGeom prst="rect">
            <a:avLst/>
          </a:prstGeom>
          <a:noFill/>
        </p:spPr>
        <p:txBody>
          <a:bodyPr wrap="square" rtlCol="0">
            <a:spAutoFit/>
          </a:bodyPr>
          <a:lstStyle/>
          <a:p>
            <a:r>
              <a:rPr lang="en-US" sz="2300" smtClean="0">
                <a:solidFill>
                  <a:schemeClr val="bg1"/>
                </a:solidFill>
              </a:rPr>
              <a:t>03</a:t>
            </a:r>
            <a:endParaRPr lang="en-US" sz="2300">
              <a:solidFill>
                <a:schemeClr val="bg1"/>
              </a:solidFill>
            </a:endParaRPr>
          </a:p>
        </p:txBody>
      </p:sp>
      <p:sp>
        <p:nvSpPr>
          <p:cNvPr id="16" name="TextBox 15"/>
          <p:cNvSpPr txBox="1"/>
          <p:nvPr/>
        </p:nvSpPr>
        <p:spPr>
          <a:xfrm>
            <a:off x="6241142" y="4696051"/>
            <a:ext cx="5283200" cy="1631216"/>
          </a:xfrm>
          <a:prstGeom prst="rect">
            <a:avLst/>
          </a:prstGeom>
          <a:noFill/>
        </p:spPr>
        <p:txBody>
          <a:bodyPr wrap="square" rtlCol="0">
            <a:spAutoFit/>
          </a:bodyPr>
          <a:lstStyle/>
          <a:p>
            <a:pPr lvl="0"/>
            <a:r>
              <a:rPr lang="vi-VN" sz="2000">
                <a:solidFill>
                  <a:schemeClr val="bg1"/>
                </a:solidFill>
                <a:latin typeface="Calibri" panose="020F0502020204030204" pitchFamily="34" charset="0"/>
                <a:cs typeface="Calibri" panose="020F0502020204030204" pitchFamily="34" charset="0"/>
              </a:rPr>
              <a:t>Viết chương trình cho phép người dùng nhập vào các địa chỉ URL và lưu lại các thông tin (Hostname, địa chỉ IP) của các trang web mà người dùng đã truy cập (không trùng lặp thông tin)</a:t>
            </a:r>
            <a:endParaRPr lang="en-US" sz="20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060553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sp>
        <p:nvSpPr>
          <p:cNvPr id="4" name="TextBox 3"/>
          <p:cNvSpPr txBox="1"/>
          <p:nvPr/>
        </p:nvSpPr>
        <p:spPr>
          <a:xfrm>
            <a:off x="481807" y="1378856"/>
            <a:ext cx="2917371" cy="3170099"/>
          </a:xfrm>
          <a:prstGeom prst="rect">
            <a:avLst/>
          </a:prstGeom>
          <a:noFill/>
        </p:spPr>
        <p:txBody>
          <a:bodyPr wrap="square" rtlCol="0">
            <a:spAutoFit/>
          </a:bodyPr>
          <a:lstStyle/>
          <a:p>
            <a:pPr algn="ctr"/>
            <a:r>
              <a:rPr lang="en-US" sz="2000" smtClean="0"/>
              <a:t>Bài 1:</a:t>
            </a:r>
          </a:p>
          <a:p>
            <a:r>
              <a:rPr lang="en-US" sz="2000" smtClean="0"/>
              <a:t>Xây dựng chương trình cho người dung nhập vào url cần truy xuất thông tin.</a:t>
            </a:r>
          </a:p>
          <a:p>
            <a:r>
              <a:rPr lang="en-US" sz="2000" smtClean="0"/>
              <a:t>Sử dụng các phương thức getFile(), getHost(), getPort, getProtocol(), của lớp URL để truy xuất các thông tin cần thiết </a:t>
            </a:r>
            <a:endParaRPr lang="en-US" sz="2000"/>
          </a:p>
        </p:txBody>
      </p:sp>
      <p:pic>
        <p:nvPicPr>
          <p:cNvPr id="6" name="Picture 5"/>
          <p:cNvPicPr>
            <a:picLocks noChangeAspect="1"/>
          </p:cNvPicPr>
          <p:nvPr/>
        </p:nvPicPr>
        <p:blipFill>
          <a:blip r:embed="rId2"/>
          <a:stretch>
            <a:fillRect/>
          </a:stretch>
        </p:blipFill>
        <p:spPr>
          <a:xfrm>
            <a:off x="4548640" y="1016001"/>
            <a:ext cx="6993862" cy="4615542"/>
          </a:xfrm>
          <a:prstGeom prst="rect">
            <a:avLst/>
          </a:prstGeom>
        </p:spPr>
      </p:pic>
    </p:spTree>
    <p:extLst>
      <p:ext uri="{BB962C8B-B14F-4D97-AF65-F5344CB8AC3E}">
        <p14:creationId xmlns:p14="http://schemas.microsoft.com/office/powerpoint/2010/main" val="191755183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sp>
        <p:nvSpPr>
          <p:cNvPr id="4" name="TextBox 3"/>
          <p:cNvSpPr txBox="1"/>
          <p:nvPr/>
        </p:nvSpPr>
        <p:spPr>
          <a:xfrm>
            <a:off x="595086" y="1451429"/>
            <a:ext cx="2859314" cy="1015663"/>
          </a:xfrm>
          <a:prstGeom prst="rect">
            <a:avLst/>
          </a:prstGeom>
          <a:noFill/>
        </p:spPr>
        <p:txBody>
          <a:bodyPr wrap="square" rtlCol="0">
            <a:spAutoFit/>
          </a:bodyPr>
          <a:lstStyle/>
          <a:p>
            <a:r>
              <a:rPr lang="en-US" sz="2000" smtClean="0"/>
              <a:t>Ta chạy chương trình với input nhập từ bàn phím, và thu được kết quả</a:t>
            </a:r>
            <a:endParaRPr lang="en-US" sz="2000"/>
          </a:p>
        </p:txBody>
      </p:sp>
      <p:pic>
        <p:nvPicPr>
          <p:cNvPr id="5" name="Picture 4"/>
          <p:cNvPicPr>
            <a:picLocks noChangeAspect="1"/>
          </p:cNvPicPr>
          <p:nvPr/>
        </p:nvPicPr>
        <p:blipFill>
          <a:blip r:embed="rId2"/>
          <a:stretch>
            <a:fillRect/>
          </a:stretch>
        </p:blipFill>
        <p:spPr>
          <a:xfrm>
            <a:off x="3454400" y="1451429"/>
            <a:ext cx="8408901" cy="3185886"/>
          </a:xfrm>
          <a:prstGeom prst="rect">
            <a:avLst/>
          </a:prstGeom>
        </p:spPr>
      </p:pic>
    </p:spTree>
    <p:extLst>
      <p:ext uri="{BB962C8B-B14F-4D97-AF65-F5344CB8AC3E}">
        <p14:creationId xmlns:p14="http://schemas.microsoft.com/office/powerpoint/2010/main" val="102734447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08248" y="1006130"/>
            <a:ext cx="7448324" cy="4800945"/>
          </a:xfrm>
          <a:prstGeom prst="rect">
            <a:avLst/>
          </a:prstGeom>
        </p:spPr>
      </p:pic>
      <p:sp>
        <p:nvSpPr>
          <p:cNvPr id="5" name="TextBox 4"/>
          <p:cNvSpPr txBox="1"/>
          <p:nvPr/>
        </p:nvSpPr>
        <p:spPr>
          <a:xfrm>
            <a:off x="275772" y="1233713"/>
            <a:ext cx="3713162" cy="5016758"/>
          </a:xfrm>
          <a:prstGeom prst="rect">
            <a:avLst/>
          </a:prstGeom>
          <a:noFill/>
        </p:spPr>
        <p:txBody>
          <a:bodyPr wrap="square" rtlCol="0">
            <a:spAutoFit/>
          </a:bodyPr>
          <a:lstStyle/>
          <a:p>
            <a:pPr algn="ctr"/>
            <a:r>
              <a:rPr lang="en-US" sz="2000" smtClean="0"/>
              <a:t>Bài 2:</a:t>
            </a:r>
          </a:p>
          <a:p>
            <a:r>
              <a:rPr lang="en-US" sz="2000" smtClean="0"/>
              <a:t>Xây dựng chương trình cho phép nhập url được nhập từ bàn phím</a:t>
            </a:r>
          </a:p>
          <a:p>
            <a:endParaRPr lang="en-US" sz="2000"/>
          </a:p>
          <a:p>
            <a:r>
              <a:rPr lang="en-US" sz="2000" smtClean="0"/>
              <a:t>Sử dụng phương thức openConnection() để mở kết nối đến url.</a:t>
            </a:r>
          </a:p>
          <a:p>
            <a:endParaRPr lang="en-US" sz="2000"/>
          </a:p>
          <a:p>
            <a:r>
              <a:rPr lang="en-US" sz="2000" smtClean="0"/>
              <a:t>Sử dụng phương thức getContent() để đọc dữ liệu từ nguồn sau đó lưu vào InputStream.</a:t>
            </a:r>
          </a:p>
          <a:p>
            <a:endParaRPr lang="en-US" sz="2000"/>
          </a:p>
          <a:p>
            <a:r>
              <a:rPr lang="en-US" sz="2000" smtClean="0"/>
              <a:t>Cuối cùng ta xây dựng chương trình đọc từng kí tự của InputStream rồi in ra màn hình.</a:t>
            </a:r>
            <a:endParaRPr lang="en-US" sz="2000"/>
          </a:p>
        </p:txBody>
      </p:sp>
    </p:spTree>
    <p:extLst>
      <p:ext uri="{BB962C8B-B14F-4D97-AF65-F5344CB8AC3E}">
        <p14:creationId xmlns:p14="http://schemas.microsoft.com/office/powerpoint/2010/main" val="15321600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56164" y="783771"/>
            <a:ext cx="8969708" cy="4652736"/>
          </a:xfrm>
          <a:prstGeom prst="rect">
            <a:avLst/>
          </a:prstGeom>
        </p:spPr>
      </p:pic>
      <p:sp>
        <p:nvSpPr>
          <p:cNvPr id="5" name="TextBox 4"/>
          <p:cNvSpPr txBox="1"/>
          <p:nvPr/>
        </p:nvSpPr>
        <p:spPr>
          <a:xfrm>
            <a:off x="232228" y="1059543"/>
            <a:ext cx="2823935" cy="1323439"/>
          </a:xfrm>
          <a:prstGeom prst="rect">
            <a:avLst/>
          </a:prstGeom>
          <a:noFill/>
        </p:spPr>
        <p:txBody>
          <a:bodyPr wrap="square" rtlCol="0">
            <a:spAutoFit/>
          </a:bodyPr>
          <a:lstStyle/>
          <a:p>
            <a:r>
              <a:rPr lang="en-US" sz="2000" smtClean="0"/>
              <a:t>Ta chạy chương trình với input được nhập từ bàn phím ta được kết quả như hình bên</a:t>
            </a:r>
            <a:endParaRPr lang="en-US" sz="2000"/>
          </a:p>
        </p:txBody>
      </p:sp>
    </p:spTree>
    <p:extLst>
      <p:ext uri="{BB962C8B-B14F-4D97-AF65-F5344CB8AC3E}">
        <p14:creationId xmlns:p14="http://schemas.microsoft.com/office/powerpoint/2010/main" val="329222436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30171" y="957944"/>
            <a:ext cx="8161552" cy="4426856"/>
          </a:xfrm>
          <a:prstGeom prst="rect">
            <a:avLst/>
          </a:prstGeom>
        </p:spPr>
      </p:pic>
      <p:sp>
        <p:nvSpPr>
          <p:cNvPr id="5" name="TextBox 4"/>
          <p:cNvSpPr txBox="1"/>
          <p:nvPr/>
        </p:nvSpPr>
        <p:spPr>
          <a:xfrm>
            <a:off x="232229" y="1364344"/>
            <a:ext cx="3381828" cy="5016758"/>
          </a:xfrm>
          <a:prstGeom prst="rect">
            <a:avLst/>
          </a:prstGeom>
          <a:noFill/>
        </p:spPr>
        <p:txBody>
          <a:bodyPr wrap="square" rtlCol="0">
            <a:spAutoFit/>
          </a:bodyPr>
          <a:lstStyle/>
          <a:p>
            <a:pPr algn="ctr"/>
            <a:r>
              <a:rPr lang="en-US" sz="2000" smtClean="0"/>
              <a:t>Bài 3:</a:t>
            </a:r>
          </a:p>
          <a:p>
            <a:r>
              <a:rPr lang="en-US" sz="2000" smtClean="0"/>
              <a:t>Xây dựng chương trình cho phép người dùng nhập host từ bàn phím</a:t>
            </a:r>
          </a:p>
          <a:p>
            <a:endParaRPr lang="en-US" sz="2000" smtClean="0"/>
          </a:p>
          <a:p>
            <a:r>
              <a:rPr lang="en-US" sz="2000" smtClean="0"/>
              <a:t>Ta sử dụng phương thức getByName() của lớp InetAddress để nhận các thông tin cần thiết.</a:t>
            </a:r>
          </a:p>
          <a:p>
            <a:endParaRPr lang="en-US" sz="2000"/>
          </a:p>
          <a:p>
            <a:r>
              <a:rPr lang="en-US" sz="2000" smtClean="0"/>
              <a:t>Sử dụng phương thức getHostName() và getHostAddress() để xuất ra màn hình hostname và địa chỉ   ip của trang</a:t>
            </a:r>
            <a:endParaRPr lang="en-US" sz="2000"/>
          </a:p>
          <a:p>
            <a:endParaRPr lang="en-US" sz="2000" smtClean="0"/>
          </a:p>
        </p:txBody>
      </p:sp>
    </p:spTree>
    <p:extLst>
      <p:ext uri="{BB962C8B-B14F-4D97-AF65-F5344CB8AC3E}">
        <p14:creationId xmlns:p14="http://schemas.microsoft.com/office/powerpoint/2010/main" val="229181664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399869" y="1756228"/>
            <a:ext cx="7476330" cy="2483304"/>
          </a:xfrm>
          <a:prstGeom prst="rect">
            <a:avLst/>
          </a:prstGeom>
        </p:spPr>
      </p:pic>
      <p:sp>
        <p:nvSpPr>
          <p:cNvPr id="7" name="TextBox 6"/>
          <p:cNvSpPr txBox="1"/>
          <p:nvPr/>
        </p:nvSpPr>
        <p:spPr>
          <a:xfrm>
            <a:off x="580570" y="2177143"/>
            <a:ext cx="3701143" cy="1015663"/>
          </a:xfrm>
          <a:prstGeom prst="rect">
            <a:avLst/>
          </a:prstGeom>
          <a:noFill/>
        </p:spPr>
        <p:txBody>
          <a:bodyPr wrap="square" rtlCol="0">
            <a:spAutoFit/>
          </a:bodyPr>
          <a:lstStyle/>
          <a:p>
            <a:r>
              <a:rPr lang="en-US" sz="2000" smtClean="0"/>
              <a:t>Ta chạy chương trình với input </a:t>
            </a:r>
            <a:r>
              <a:rPr lang="en-US" sz="2000" smtClean="0">
                <a:hlinkClick r:id="rId3"/>
              </a:rPr>
              <a:t>www.facebook.com</a:t>
            </a:r>
            <a:r>
              <a:rPr lang="en-US" sz="2000" smtClean="0"/>
              <a:t> com và thu được kết quả</a:t>
            </a:r>
            <a:endParaRPr lang="en-US" sz="2000"/>
          </a:p>
        </p:txBody>
      </p:sp>
    </p:spTree>
    <p:extLst>
      <p:ext uri="{BB962C8B-B14F-4D97-AF65-F5344CB8AC3E}">
        <p14:creationId xmlns:p14="http://schemas.microsoft.com/office/powerpoint/2010/main" val="133143126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776</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2019-10-21T04:36:03Z</dcterms:created>
  <dcterms:modified xsi:type="dcterms:W3CDTF">2019-10-21T17:17:07Z</dcterms:modified>
</cp:coreProperties>
</file>