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74" r:id="rId5"/>
    <p:sldId id="275" r:id="rId6"/>
    <p:sldId id="276" r:id="rId7"/>
    <p:sldId id="277" r:id="rId8"/>
    <p:sldId id="271" r:id="rId9"/>
    <p:sldId id="278" r:id="rId10"/>
    <p:sldId id="279" r:id="rId11"/>
    <p:sldId id="280" r:id="rId12"/>
    <p:sldId id="281" r:id="rId13"/>
    <p:sldId id="282" r:id="rId14"/>
    <p:sldId id="272" r:id="rId15"/>
    <p:sldId id="283" r:id="rId16"/>
    <p:sldId id="284" r:id="rId17"/>
    <p:sldId id="285" r:id="rId18"/>
    <p:sldId id="286" r:id="rId19"/>
    <p:sldId id="287" r:id="rId20"/>
    <p:sldId id="288" r:id="rId21"/>
    <p:sldId id="289" r:id="rId22"/>
    <p:sldId id="29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B87F"/>
    <a:srgbClr val="FCC187"/>
    <a:srgbClr val="FDF3D8"/>
    <a:srgbClr val="6FA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26E725-69F7-4CBF-99A0-C4DF1A186295}"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2126283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26E725-69F7-4CBF-99A0-C4DF1A186295}"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90068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26E725-69F7-4CBF-99A0-C4DF1A186295}"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1344427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26E725-69F7-4CBF-99A0-C4DF1A186295}"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1149074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26E725-69F7-4CBF-99A0-C4DF1A186295}" type="datetimeFigureOut">
              <a:rPr lang="en-US" smtClean="0"/>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1558812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26E725-69F7-4CBF-99A0-C4DF1A186295}"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2859901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26E725-69F7-4CBF-99A0-C4DF1A186295}" type="datetimeFigureOut">
              <a:rPr lang="en-US" smtClean="0"/>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3202615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26E725-69F7-4CBF-99A0-C4DF1A186295}" type="datetimeFigureOut">
              <a:rPr lang="en-US" smtClean="0"/>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2220458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26E725-69F7-4CBF-99A0-C4DF1A186295}" type="datetimeFigureOut">
              <a:rPr lang="en-US" smtClean="0"/>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2874114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26E725-69F7-4CBF-99A0-C4DF1A186295}"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2626057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26E725-69F7-4CBF-99A0-C4DF1A186295}" type="datetimeFigureOut">
              <a:rPr lang="en-US" smtClean="0"/>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C6EAE-42F3-4C45-9A29-B18AA51FDC74}" type="slidenum">
              <a:rPr lang="en-US" smtClean="0"/>
              <a:t>‹#›</a:t>
            </a:fld>
            <a:endParaRPr lang="en-US"/>
          </a:p>
        </p:txBody>
      </p:sp>
    </p:spTree>
    <p:extLst>
      <p:ext uri="{BB962C8B-B14F-4D97-AF65-F5344CB8AC3E}">
        <p14:creationId xmlns:p14="http://schemas.microsoft.com/office/powerpoint/2010/main" val="313910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26E725-69F7-4CBF-99A0-C4DF1A186295}" type="datetimeFigureOut">
              <a:rPr lang="en-US" smtClean="0"/>
              <a:t>12/11/2019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C6EAE-42F3-4C45-9A29-B18AA51FDC74}" type="slidenum">
              <a:rPr lang="en-US" smtClean="0"/>
              <a:t>‹#›</a:t>
            </a:fld>
            <a:endParaRPr lang="en-US"/>
          </a:p>
        </p:txBody>
      </p:sp>
    </p:spTree>
    <p:extLst>
      <p:ext uri="{BB962C8B-B14F-4D97-AF65-F5344CB8AC3E}">
        <p14:creationId xmlns:p14="http://schemas.microsoft.com/office/powerpoint/2010/main" val="717708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B87F"/>
        </a:solidFill>
        <a:effectLst/>
      </p:bgPr>
    </p:bg>
    <p:spTree>
      <p:nvGrpSpPr>
        <p:cNvPr id="1" name=""/>
        <p:cNvGrpSpPr/>
        <p:nvPr/>
      </p:nvGrpSpPr>
      <p:grpSpPr>
        <a:xfrm>
          <a:off x="0" y="0"/>
          <a:ext cx="0" cy="0"/>
          <a:chOff x="0" y="0"/>
          <a:chExt cx="0" cy="0"/>
        </a:xfrm>
      </p:grpSpPr>
      <p:grpSp>
        <p:nvGrpSpPr>
          <p:cNvPr id="9" name="Group 8"/>
          <p:cNvGrpSpPr/>
          <p:nvPr/>
        </p:nvGrpSpPr>
        <p:grpSpPr>
          <a:xfrm>
            <a:off x="8056573" y="-792169"/>
            <a:ext cx="3236631" cy="6380995"/>
            <a:chOff x="8274287" y="-966340"/>
            <a:chExt cx="3236631" cy="6380995"/>
          </a:xfrm>
          <a:blipFill>
            <a:blip r:embed="rId2"/>
            <a:stretch>
              <a:fillRect/>
            </a:stretch>
          </a:blipFill>
        </p:grpSpPr>
        <p:sp>
          <p:nvSpPr>
            <p:cNvPr id="4" name="Rounded Rectangle 3"/>
            <p:cNvSpPr/>
            <p:nvPr/>
          </p:nvSpPr>
          <p:spPr>
            <a:xfrm rot="18547672">
              <a:off x="6670458" y="667657"/>
              <a:ext cx="3976915" cy="769257"/>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rot="18547672">
              <a:off x="7580367" y="772014"/>
              <a:ext cx="4245965" cy="769257"/>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rot="18547672">
              <a:off x="7753480" y="1461112"/>
              <a:ext cx="5043339" cy="769257"/>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rot="18547672">
              <a:off x="9229616" y="1890127"/>
              <a:ext cx="3667267" cy="769257"/>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rot="18547672">
              <a:off x="9292656" y="3196393"/>
              <a:ext cx="3667267" cy="769257"/>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914400" y="1179268"/>
            <a:ext cx="4844281" cy="1446550"/>
          </a:xfrm>
          <a:prstGeom prst="rect">
            <a:avLst/>
          </a:prstGeom>
          <a:noFill/>
        </p:spPr>
        <p:txBody>
          <a:bodyPr wrap="square" rtlCol="0">
            <a:spAutoFit/>
          </a:bodyPr>
          <a:lstStyle/>
          <a:p>
            <a:r>
              <a:rPr lang="en-US" sz="4400" dirty="0" err="1" smtClean="0">
                <a:latin typeface="Times New Roman" panose="02020603050405020304" pitchFamily="18" charset="0"/>
                <a:cs typeface="Times New Roman" panose="02020603050405020304" pitchFamily="18" charset="0"/>
              </a:rPr>
              <a:t>Lập</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Trình</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Mạng</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Chương</a:t>
            </a:r>
            <a:r>
              <a:rPr lang="en-US" sz="4400" dirty="0" smtClean="0">
                <a:latin typeface="Times New Roman" panose="02020603050405020304" pitchFamily="18" charset="0"/>
                <a:cs typeface="Times New Roman" panose="02020603050405020304" pitchFamily="18" charset="0"/>
              </a:rPr>
              <a:t> 4</a:t>
            </a:r>
            <a:endParaRPr lang="en-US" sz="4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538514" y="3599543"/>
            <a:ext cx="3410857" cy="2317558"/>
          </a:xfrm>
          <a:prstGeom prst="rect">
            <a:avLst/>
          </a:prstGeom>
          <a:noFill/>
        </p:spPr>
        <p:txBody>
          <a:bodyPr wrap="square" rtlCol="0">
            <a:spAutoFit/>
          </a:bodyPr>
          <a:lstStyle/>
          <a:p>
            <a:pPr algn="ctr"/>
            <a:r>
              <a:rPr lang="en-US" sz="2410" dirty="0" err="1" smtClean="0"/>
              <a:t>Nhóm</a:t>
            </a:r>
            <a:r>
              <a:rPr lang="en-US" sz="2410" dirty="0" smtClean="0"/>
              <a:t>:</a:t>
            </a:r>
          </a:p>
          <a:p>
            <a:pPr marL="342900" indent="-342900">
              <a:buAutoNum type="arabicPeriod"/>
            </a:pPr>
            <a:r>
              <a:rPr lang="en-US" sz="2410" dirty="0" err="1" smtClean="0"/>
              <a:t>Trần</a:t>
            </a:r>
            <a:r>
              <a:rPr lang="en-US" sz="2410" dirty="0" smtClean="0"/>
              <a:t> </a:t>
            </a:r>
            <a:r>
              <a:rPr lang="en-US" sz="2410" dirty="0" err="1" smtClean="0"/>
              <a:t>Văn</a:t>
            </a:r>
            <a:r>
              <a:rPr lang="en-US" sz="2410" dirty="0" smtClean="0"/>
              <a:t> </a:t>
            </a:r>
            <a:r>
              <a:rPr lang="en-US" sz="2410" dirty="0" err="1" smtClean="0"/>
              <a:t>Anh</a:t>
            </a:r>
            <a:r>
              <a:rPr lang="en-US" sz="2410" dirty="0" smtClean="0"/>
              <a:t> </a:t>
            </a:r>
            <a:r>
              <a:rPr lang="en-US" sz="2410" dirty="0" err="1" smtClean="0"/>
              <a:t>Sơn</a:t>
            </a:r>
            <a:r>
              <a:rPr lang="en-US" sz="2410" dirty="0" smtClean="0"/>
              <a:t> </a:t>
            </a:r>
          </a:p>
          <a:p>
            <a:pPr marL="342900" indent="-342900">
              <a:buAutoNum type="arabicPeriod"/>
            </a:pPr>
            <a:r>
              <a:rPr lang="en-US" sz="2410" dirty="0" err="1" smtClean="0"/>
              <a:t>Hà</a:t>
            </a:r>
            <a:r>
              <a:rPr lang="en-US" sz="2410" dirty="0" smtClean="0"/>
              <a:t> </a:t>
            </a:r>
            <a:r>
              <a:rPr lang="en-US" sz="2410" dirty="0" err="1" smtClean="0"/>
              <a:t>Thị</a:t>
            </a:r>
            <a:r>
              <a:rPr lang="en-US" sz="2410" dirty="0" smtClean="0"/>
              <a:t> </a:t>
            </a:r>
            <a:r>
              <a:rPr lang="en-US" sz="2410" dirty="0" err="1" smtClean="0"/>
              <a:t>Huệ</a:t>
            </a:r>
            <a:endParaRPr lang="en-US" sz="2410" dirty="0" smtClean="0"/>
          </a:p>
          <a:p>
            <a:pPr marL="342900" indent="-342900">
              <a:buAutoNum type="arabicPeriod"/>
            </a:pPr>
            <a:r>
              <a:rPr lang="en-US" sz="2410" dirty="0" err="1" smtClean="0"/>
              <a:t>Dương</a:t>
            </a:r>
            <a:r>
              <a:rPr lang="en-US" sz="2410" dirty="0" smtClean="0"/>
              <a:t> </a:t>
            </a:r>
            <a:r>
              <a:rPr lang="en-US" sz="2410" dirty="0" err="1" smtClean="0"/>
              <a:t>Thị</a:t>
            </a:r>
            <a:r>
              <a:rPr lang="en-US" sz="2410" dirty="0" smtClean="0"/>
              <a:t> </a:t>
            </a:r>
            <a:r>
              <a:rPr lang="en-US" sz="2410" dirty="0" err="1" smtClean="0"/>
              <a:t>Huệ</a:t>
            </a:r>
            <a:endParaRPr lang="en-US" sz="2410" dirty="0" smtClean="0"/>
          </a:p>
          <a:p>
            <a:pPr marL="342900" indent="-342900">
              <a:buAutoNum type="arabicPeriod"/>
            </a:pPr>
            <a:r>
              <a:rPr lang="en-US" sz="2410" dirty="0" smtClean="0"/>
              <a:t>Deng </a:t>
            </a:r>
            <a:r>
              <a:rPr lang="en-US" sz="2410" dirty="0" err="1" smtClean="0"/>
              <a:t>Phomachat</a:t>
            </a:r>
            <a:endParaRPr lang="en-US" sz="2410" dirty="0" smtClean="0"/>
          </a:p>
          <a:p>
            <a:pPr marL="342900" indent="-342900">
              <a:buAutoNum type="arabicPeriod"/>
            </a:pPr>
            <a:r>
              <a:rPr lang="en-US" sz="2410" dirty="0" err="1" smtClean="0"/>
              <a:t>Đặng</a:t>
            </a:r>
            <a:r>
              <a:rPr lang="en-US" sz="2410" dirty="0" smtClean="0"/>
              <a:t> </a:t>
            </a:r>
            <a:r>
              <a:rPr lang="en-US" sz="2410" dirty="0" err="1" smtClean="0"/>
              <a:t>Văn</a:t>
            </a:r>
            <a:r>
              <a:rPr lang="en-US" sz="2410" dirty="0" smtClean="0"/>
              <a:t> </a:t>
            </a:r>
            <a:r>
              <a:rPr lang="en-US" sz="2410" dirty="0" err="1" smtClean="0"/>
              <a:t>Hải</a:t>
            </a:r>
            <a:endParaRPr lang="en-US" sz="2410" dirty="0" smtClean="0"/>
          </a:p>
        </p:txBody>
      </p:sp>
    </p:spTree>
    <p:extLst>
      <p:ext uri="{BB962C8B-B14F-4D97-AF65-F5344CB8AC3E}">
        <p14:creationId xmlns:p14="http://schemas.microsoft.com/office/powerpoint/2010/main" val="14381096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95131" y="745587"/>
            <a:ext cx="8528056" cy="4415863"/>
          </a:xfrm>
          <a:prstGeom prst="rect">
            <a:avLst/>
          </a:prstGeom>
        </p:spPr>
      </p:pic>
      <p:sp>
        <p:nvSpPr>
          <p:cNvPr id="5" name="TextBox 4"/>
          <p:cNvSpPr txBox="1"/>
          <p:nvPr/>
        </p:nvSpPr>
        <p:spPr>
          <a:xfrm>
            <a:off x="309490" y="1969477"/>
            <a:ext cx="2940148" cy="1938992"/>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cổng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đợi</a:t>
            </a:r>
            <a:r>
              <a:rPr lang="en-US" sz="2000" dirty="0" smtClean="0">
                <a:latin typeface="Times New Roman" panose="02020603050405020304" pitchFamily="18" charset="0"/>
                <a:cs typeface="Times New Roman" panose="02020603050405020304" pitchFamily="18" charset="0"/>
              </a:rPr>
              <a:t> client.</a:t>
            </a:r>
          </a:p>
          <a:p>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từ</a:t>
            </a:r>
            <a:r>
              <a:rPr lang="en-US" sz="2000" dirty="0" smtClean="0">
                <a:latin typeface="Times New Roman" panose="02020603050405020304" pitchFamily="18" charset="0"/>
                <a:cs typeface="Times New Roman" panose="02020603050405020304" pitchFamily="18" charset="0"/>
              </a:rPr>
              <a:t> client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phép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client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1604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627999" y="1097281"/>
            <a:ext cx="8426148" cy="4302442"/>
          </a:xfrm>
          <a:prstGeom prst="rect">
            <a:avLst/>
          </a:prstGeom>
        </p:spPr>
      </p:pic>
      <p:sp>
        <p:nvSpPr>
          <p:cNvPr id="5" name="TextBox 4"/>
          <p:cNvSpPr txBox="1"/>
          <p:nvPr/>
        </p:nvSpPr>
        <p:spPr>
          <a:xfrm>
            <a:off x="422030" y="1925063"/>
            <a:ext cx="2518117" cy="1323439"/>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Xây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dựng</a:t>
            </a:r>
            <a:r>
              <a:rPr lang="en-US" sz="2000" dirty="0" smtClean="0">
                <a:latin typeface="Times New Roman" panose="02020603050405020304" pitchFamily="18" charset="0"/>
                <a:cs typeface="Times New Roman" panose="02020603050405020304" pitchFamily="18" charset="0"/>
              </a:rPr>
              <a:t> function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đổi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chuỗi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phép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theo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khuôn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dạng</a:t>
            </a:r>
            <a:r>
              <a:rPr lang="en-US" sz="2000" dirty="0" smtClean="0">
                <a:latin typeface="Times New Roman" panose="02020603050405020304" pitchFamily="18" charset="0"/>
                <a:cs typeface="Times New Roman" panose="02020603050405020304" pitchFamily="18" charset="0"/>
              </a:rPr>
              <a:t> sever </a:t>
            </a:r>
            <a:r>
              <a:rPr lang="en-US" sz="2000" dirty="0" err="1" smtClean="0">
                <a:latin typeface="Times New Roman" panose="02020603050405020304" pitchFamily="18" charset="0"/>
                <a:cs typeface="Times New Roman" panose="02020603050405020304" pitchFamily="18" charset="0"/>
              </a:rPr>
              <a:t>chấp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4702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B87F"/>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04651" y="1060422"/>
            <a:ext cx="8279497" cy="4696635"/>
          </a:xfrm>
          <a:prstGeom prst="rect">
            <a:avLst/>
          </a:prstGeom>
        </p:spPr>
      </p:pic>
      <p:sp>
        <p:nvSpPr>
          <p:cNvPr id="5" name="TextBox 4"/>
          <p:cNvSpPr txBox="1"/>
          <p:nvPr/>
        </p:nvSpPr>
        <p:spPr>
          <a:xfrm>
            <a:off x="379828" y="1758462"/>
            <a:ext cx="3094892" cy="1569660"/>
          </a:xfrm>
          <a:prstGeom prst="rect">
            <a:avLst/>
          </a:prstGeom>
          <a:noFill/>
        </p:spPr>
        <p:txBody>
          <a:bodyPr wrap="square" rtlCol="0">
            <a:spAutoFit/>
          </a:bodyPr>
          <a:lstStyle/>
          <a:p>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gửi</a:t>
            </a:r>
            <a:r>
              <a:rPr lang="en-US" sz="2400" dirty="0" smtClean="0">
                <a:latin typeface="Times New Roman" panose="02020603050405020304" pitchFamily="18" charset="0"/>
                <a:cs typeface="Times New Roman" panose="02020603050405020304" pitchFamily="18" charset="0"/>
              </a:rPr>
              <a:t> data </a:t>
            </a:r>
            <a:r>
              <a:rPr lang="en-US" sz="2400" dirty="0" err="1" smtClean="0">
                <a:latin typeface="Times New Roman" panose="02020603050405020304" pitchFamily="18" charset="0"/>
                <a:cs typeface="Times New Roman" panose="02020603050405020304" pitchFamily="18" charset="0"/>
              </a:rPr>
              <a:t>đến</a:t>
            </a:r>
            <a:r>
              <a:rPr lang="en-US" sz="2400" dirty="0" smtClean="0">
                <a:latin typeface="Times New Roman" panose="02020603050405020304" pitchFamily="18" charset="0"/>
                <a:cs typeface="Times New Roman" panose="02020603050405020304" pitchFamily="18" charset="0"/>
              </a:rPr>
              <a:t> sever.</a:t>
            </a:r>
          </a:p>
          <a:p>
            <a:r>
              <a:rPr lang="en-US" sz="2400" dirty="0" err="1" smtClean="0">
                <a:latin typeface="Times New Roman" panose="02020603050405020304" pitchFamily="18" charset="0"/>
                <a:cs typeface="Times New Roman" panose="02020603050405020304" pitchFamily="18" charset="0"/>
              </a:rPr>
              <a:t>Nhận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về</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in </a:t>
            </a:r>
            <a:r>
              <a:rPr lang="en-US" sz="2400" dirty="0" err="1" smtClean="0">
                <a:latin typeface="Times New Roman" panose="02020603050405020304" pitchFamily="18" charset="0"/>
                <a:cs typeface="Times New Roman" panose="02020603050405020304" pitchFamily="18" charset="0"/>
              </a:rPr>
              <a:t>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màn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hình</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4184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60972" y="365760"/>
            <a:ext cx="6536645" cy="1727542"/>
          </a:xfrm>
          <a:prstGeom prst="rect">
            <a:avLst/>
          </a:prstGeom>
        </p:spPr>
      </p:pic>
      <p:pic>
        <p:nvPicPr>
          <p:cNvPr id="5" name="Picture 4"/>
          <p:cNvPicPr>
            <a:picLocks noChangeAspect="1"/>
          </p:cNvPicPr>
          <p:nvPr/>
        </p:nvPicPr>
        <p:blipFill>
          <a:blip r:embed="rId3"/>
          <a:stretch>
            <a:fillRect/>
          </a:stretch>
        </p:blipFill>
        <p:spPr>
          <a:xfrm>
            <a:off x="4860972" y="4164037"/>
            <a:ext cx="6416598" cy="1765641"/>
          </a:xfrm>
          <a:prstGeom prst="rect">
            <a:avLst/>
          </a:prstGeom>
        </p:spPr>
      </p:pic>
      <p:sp>
        <p:nvSpPr>
          <p:cNvPr id="6" name="TextBox 5"/>
          <p:cNvSpPr txBox="1"/>
          <p:nvPr/>
        </p:nvSpPr>
        <p:spPr>
          <a:xfrm>
            <a:off x="956603" y="2377440"/>
            <a:ext cx="4613764" cy="707886"/>
          </a:xfrm>
          <a:prstGeom prst="rect">
            <a:avLst/>
          </a:prstGeom>
          <a:noFill/>
        </p:spPr>
        <p:txBody>
          <a:bodyPr wrap="none" rtlCol="0">
            <a:spAutoFit/>
          </a:bodyPr>
          <a:lstStyle/>
          <a:p>
            <a:r>
              <a:rPr lang="en-US" sz="2000" dirty="0" err="1" smtClean="0">
                <a:latin typeface="Times New Roman" panose="02020603050405020304" pitchFamily="18" charset="0"/>
                <a:cs typeface="Times New Roman" panose="02020603050405020304" pitchFamily="18" charset="0"/>
              </a:rPr>
              <a:t>Chạy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ta </a:t>
            </a:r>
            <a:r>
              <a:rPr lang="en-US" sz="2000" dirty="0" err="1" smtClean="0">
                <a:latin typeface="Times New Roman" panose="02020603050405020304" pitchFamily="18" charset="0"/>
                <a:cs typeface="Times New Roman" panose="02020603050405020304" pitchFamily="18" charset="0"/>
              </a:rPr>
              <a:t>thu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sau</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Ta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tự</a:t>
            </a:r>
            <a:r>
              <a:rPr lang="en-US" sz="2000" dirty="0" smtClean="0">
                <a:latin typeface="Times New Roman" panose="02020603050405020304" pitchFamily="18" charset="0"/>
                <a:cs typeface="Times New Roman" panose="02020603050405020304" pitchFamily="18" charset="0"/>
              </a:rPr>
              <a:t> ở </a:t>
            </a:r>
            <a:r>
              <a:rPr lang="en-US" sz="2000"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a:t>
            </a:r>
            <a:r>
              <a:rPr lang="en-US" sz="2000" dirty="0" smtClean="0">
                <a:latin typeface="Times New Roman" panose="02020603050405020304" pitchFamily="18" charset="0"/>
                <a:cs typeface="Times New Roman" panose="02020603050405020304" pitchFamily="18" charset="0"/>
              </a:rPr>
              <a:t> song </a:t>
            </a:r>
            <a:r>
              <a:rPr lang="en-US" sz="2000" dirty="0" err="1" smtClean="0">
                <a:latin typeface="Times New Roman" panose="02020603050405020304" pitchFamily="18" charset="0"/>
                <a:cs typeface="Times New Roman" panose="02020603050405020304" pitchFamily="18" charset="0"/>
              </a:rPr>
              <a:t>song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401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cxnSp>
        <p:nvCxnSpPr>
          <p:cNvPr id="6" name="Straight Connector 5"/>
          <p:cNvCxnSpPr/>
          <p:nvPr/>
        </p:nvCxnSpPr>
        <p:spPr>
          <a:xfrm>
            <a:off x="4264295" y="49793"/>
            <a:ext cx="0"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775575" y="4552387"/>
            <a:ext cx="6400800" cy="0"/>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01943" y="2924795"/>
            <a:ext cx="2442758" cy="1107996"/>
          </a:xfrm>
          <a:prstGeom prst="rect">
            <a:avLst/>
          </a:prstGeom>
          <a:noFill/>
        </p:spPr>
        <p:txBody>
          <a:bodyPr wrap="square" rtlCol="0">
            <a:spAutoFit/>
          </a:bodyPr>
          <a:lstStyle/>
          <a:p>
            <a:r>
              <a:rPr lang="en-US" sz="6600" dirty="0" smtClean="0">
                <a:solidFill>
                  <a:schemeClr val="bg1"/>
                </a:solidFill>
              </a:rPr>
              <a:t>03</a:t>
            </a:r>
            <a:endParaRPr lang="en-US" sz="6600" dirty="0">
              <a:solidFill>
                <a:schemeClr val="bg1"/>
              </a:solidFill>
            </a:endParaRPr>
          </a:p>
        </p:txBody>
      </p:sp>
      <p:sp>
        <p:nvSpPr>
          <p:cNvPr id="10" name="Oval 9"/>
          <p:cNvSpPr/>
          <p:nvPr/>
        </p:nvSpPr>
        <p:spPr>
          <a:xfrm>
            <a:off x="4061095" y="4349187"/>
            <a:ext cx="406400" cy="406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467495" y="2924795"/>
            <a:ext cx="7521305" cy="1015663"/>
          </a:xfrm>
          <a:prstGeom prst="rect">
            <a:avLst/>
          </a:prstGeom>
          <a:noFill/>
        </p:spPr>
        <p:txBody>
          <a:bodyPr wrap="square" rtlCol="0">
            <a:spAutoFit/>
          </a:bodyPr>
          <a:lstStyle/>
          <a:p>
            <a:pPr lvl="0"/>
            <a:r>
              <a:rPr lang="vi-VN" sz="2000" dirty="0">
                <a:latin typeface="+mj-lt"/>
              </a:rPr>
              <a:t>Viết chương trình Talk theo chế độ nối kết / không nối kết (tcp (TT/SS) / udp). Cho phép hai người ngồi trên hai máy tính có thể tán gẫu (chat) với nhau.</a:t>
            </a:r>
            <a:endParaRPr lang="en-US" sz="2000" dirty="0">
              <a:latin typeface="+mj-lt"/>
            </a:endParaRPr>
          </a:p>
        </p:txBody>
      </p:sp>
    </p:spTree>
    <p:extLst>
      <p:ext uri="{BB962C8B-B14F-4D97-AF65-F5344CB8AC3E}">
        <p14:creationId xmlns:p14="http://schemas.microsoft.com/office/powerpoint/2010/main" val="2974475781"/>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5B87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95286" y="801859"/>
            <a:ext cx="8186992" cy="4949409"/>
          </a:xfrm>
          <a:prstGeom prst="rect">
            <a:avLst/>
          </a:prstGeom>
        </p:spPr>
      </p:pic>
      <p:sp>
        <p:nvSpPr>
          <p:cNvPr id="3" name="TextBox 2"/>
          <p:cNvSpPr txBox="1"/>
          <p:nvPr/>
        </p:nvSpPr>
        <p:spPr>
          <a:xfrm>
            <a:off x="281354" y="1336431"/>
            <a:ext cx="3221501" cy="1323439"/>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Ta </a:t>
            </a:r>
            <a:r>
              <a:rPr lang="en-US" sz="2000" dirty="0" err="1" smtClean="0">
                <a:latin typeface="Times New Roman" panose="02020603050405020304" pitchFamily="18" charset="0"/>
                <a:cs typeface="Times New Roman" panose="02020603050405020304" pitchFamily="18" charset="0"/>
              </a:rPr>
              <a:t>thiết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nối</a:t>
            </a:r>
            <a:r>
              <a:rPr lang="en-US" sz="2000" dirty="0" smtClean="0">
                <a:latin typeface="Times New Roman" panose="02020603050405020304" pitchFamily="18" charset="0"/>
                <a:cs typeface="Times New Roman" panose="02020603050405020304" pitchFamily="18" charset="0"/>
              </a:rPr>
              <a:t> socket </a:t>
            </a:r>
            <a:r>
              <a:rPr lang="en-US" sz="2000" dirty="0" err="1" smtClean="0">
                <a:latin typeface="Times New Roman" panose="02020603050405020304" pitchFamily="18" charset="0"/>
                <a:cs typeface="Times New Roman" panose="02020603050405020304" pitchFamily="18" charset="0"/>
              </a:rPr>
              <a:t>giữa</a:t>
            </a:r>
            <a:r>
              <a:rPr lang="en-US" sz="2000" dirty="0" smtClean="0">
                <a:latin typeface="Times New Roman" panose="02020603050405020304" pitchFamily="18" charset="0"/>
                <a:cs typeface="Times New Roman" panose="02020603050405020304" pitchFamily="18" charset="0"/>
              </a:rPr>
              <a:t> 2 </a:t>
            </a:r>
            <a:r>
              <a:rPr lang="en-US" sz="2000" dirty="0" err="1" smtClean="0">
                <a:latin typeface="Times New Roman" panose="02020603050405020304" pitchFamily="18" charset="0"/>
                <a:cs typeface="Times New Roman" panose="02020603050405020304" pitchFamily="18" charset="0"/>
              </a:rPr>
              <a:t>máy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nhau</a:t>
            </a:r>
            <a:endParaRPr lang="en-US" sz="2000" dirty="0" smtClean="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Khởi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đọc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ghi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gửi</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nhắn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0041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84661" y="1336432"/>
            <a:ext cx="8168309" cy="4572805"/>
          </a:xfrm>
          <a:prstGeom prst="rect">
            <a:avLst/>
          </a:prstGeom>
        </p:spPr>
      </p:pic>
      <p:sp>
        <p:nvSpPr>
          <p:cNvPr id="5" name="TextBox 4"/>
          <p:cNvSpPr txBox="1"/>
          <p:nvPr/>
        </p:nvSpPr>
        <p:spPr>
          <a:xfrm>
            <a:off x="239151" y="1336432"/>
            <a:ext cx="3235569" cy="646331"/>
          </a:xfrm>
          <a:prstGeom prst="rect">
            <a:avLst/>
          </a:prstGeom>
          <a:noFill/>
        </p:spPr>
        <p:txBody>
          <a:bodyPr wrap="square" rtlCol="0">
            <a:spAutoFit/>
          </a:bodyPr>
          <a:lstStyle/>
          <a:p>
            <a:r>
              <a:rPr lang="en-US" dirty="0" err="1" smtClean="0"/>
              <a:t>Tương</a:t>
            </a:r>
            <a:r>
              <a:rPr lang="en-US" dirty="0" smtClean="0"/>
              <a:t> </a:t>
            </a:r>
            <a:r>
              <a:rPr lang="en-US" dirty="0" err="1" smtClean="0"/>
              <a:t>tự</a:t>
            </a:r>
            <a:r>
              <a:rPr lang="en-US" dirty="0" smtClean="0"/>
              <a:t> ta </a:t>
            </a:r>
            <a:r>
              <a:rPr lang="en-US" dirty="0" err="1" smtClean="0"/>
              <a:t>mở</a:t>
            </a:r>
            <a:r>
              <a:rPr lang="en-US" dirty="0" smtClean="0"/>
              <a:t> </a:t>
            </a:r>
            <a:r>
              <a:rPr lang="en-US" dirty="0" err="1" smtClean="0"/>
              <a:t>luồng</a:t>
            </a:r>
            <a:r>
              <a:rPr lang="en-US" dirty="0" smtClean="0"/>
              <a:t> </a:t>
            </a:r>
            <a:r>
              <a:rPr lang="en-US" dirty="0" err="1" smtClean="0"/>
              <a:t>vào</a:t>
            </a:r>
            <a:r>
              <a:rPr lang="en-US" dirty="0" smtClean="0"/>
              <a:t> </a:t>
            </a:r>
            <a:r>
              <a:rPr lang="en-US" dirty="0" err="1" smtClean="0"/>
              <a:t>ra</a:t>
            </a:r>
            <a:r>
              <a:rPr lang="en-US" dirty="0" smtClean="0"/>
              <a:t> ở </a:t>
            </a:r>
            <a:r>
              <a:rPr lang="en-US" dirty="0" err="1" smtClean="0"/>
              <a:t>máy</a:t>
            </a:r>
            <a:r>
              <a:rPr lang="en-US" dirty="0" smtClean="0"/>
              <a:t> </a:t>
            </a:r>
            <a:r>
              <a:rPr lang="en-US" dirty="0" err="1" smtClean="0"/>
              <a:t>còn</a:t>
            </a:r>
            <a:r>
              <a:rPr lang="en-US" dirty="0" smtClean="0"/>
              <a:t> </a:t>
            </a:r>
            <a:r>
              <a:rPr lang="en-US" dirty="0" err="1" smtClean="0"/>
              <a:t>lại</a:t>
            </a:r>
            <a:endParaRPr lang="en-US" dirty="0"/>
          </a:p>
        </p:txBody>
      </p:sp>
    </p:spTree>
    <p:extLst>
      <p:ext uri="{BB962C8B-B14F-4D97-AF65-F5344CB8AC3E}">
        <p14:creationId xmlns:p14="http://schemas.microsoft.com/office/powerpoint/2010/main" val="2317471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5B87F"/>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51804" y="825096"/>
            <a:ext cx="6507261" cy="4976141"/>
          </a:xfrm>
          <a:prstGeom prst="rect">
            <a:avLst/>
          </a:prstGeom>
        </p:spPr>
      </p:pic>
      <p:sp>
        <p:nvSpPr>
          <p:cNvPr id="5" name="TextBox 4"/>
          <p:cNvSpPr txBox="1"/>
          <p:nvPr/>
        </p:nvSpPr>
        <p:spPr>
          <a:xfrm>
            <a:off x="422031" y="1111348"/>
            <a:ext cx="4248443" cy="1015663"/>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Thiết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gửi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dạng</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nhắn</a:t>
            </a:r>
            <a:r>
              <a:rPr lang="en-US" sz="2000" dirty="0" smtClean="0">
                <a:latin typeface="Times New Roman" panose="02020603050405020304" pitchFamily="18" charset="0"/>
                <a:cs typeface="Times New Roman" panose="02020603050405020304" pitchFamily="18" charset="0"/>
              </a:rPr>
              <a:t>,</a:t>
            </a:r>
          </a:p>
          <a:p>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nhận</a:t>
            </a:r>
            <a:r>
              <a:rPr lang="en-US" sz="2000" dirty="0" smtClean="0">
                <a:latin typeface="Times New Roman" panose="02020603050405020304" pitchFamily="18" charset="0"/>
                <a:cs typeface="Times New Roman" panose="02020603050405020304" pitchFamily="18" charset="0"/>
              </a:rPr>
              <a:t> tin </a:t>
            </a:r>
            <a:r>
              <a:rPr lang="en-US" sz="2000" dirty="0" err="1" smtClean="0">
                <a:latin typeface="Times New Roman" panose="02020603050405020304" pitchFamily="18" charset="0"/>
                <a:cs typeface="Times New Roman" panose="02020603050405020304" pitchFamily="18" charset="0"/>
              </a:rPr>
              <a:t>nhắn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lời</a:t>
            </a:r>
            <a:r>
              <a:rPr lang="en-US" sz="2000" dirty="0" smtClean="0">
                <a:latin typeface="Times New Roman" panose="02020603050405020304" pitchFamily="18" charset="0"/>
                <a:cs typeface="Times New Roman" panose="02020603050405020304" pitchFamily="18" charset="0"/>
              </a:rPr>
              <a:t> ở </a:t>
            </a:r>
            <a:r>
              <a:rPr lang="en-US" sz="2000" dirty="0" err="1" smtClean="0">
                <a:latin typeface="Times New Roman" panose="02020603050405020304" pitchFamily="18" charset="0"/>
                <a:cs typeface="Times New Roman" panose="02020603050405020304" pitchFamily="18" charset="0"/>
              </a:rPr>
              <a:t>máy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còn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lại</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5939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31363" y="422030"/>
            <a:ext cx="8768918" cy="1645993"/>
          </a:xfrm>
          <a:prstGeom prst="rect">
            <a:avLst/>
          </a:prstGeom>
        </p:spPr>
      </p:pic>
      <p:pic>
        <p:nvPicPr>
          <p:cNvPr id="5" name="Picture 4"/>
          <p:cNvPicPr>
            <a:picLocks noChangeAspect="1"/>
          </p:cNvPicPr>
          <p:nvPr/>
        </p:nvPicPr>
        <p:blipFill>
          <a:blip r:embed="rId3"/>
          <a:stretch>
            <a:fillRect/>
          </a:stretch>
        </p:blipFill>
        <p:spPr>
          <a:xfrm>
            <a:off x="1231363" y="4406264"/>
            <a:ext cx="8478889" cy="1544369"/>
          </a:xfrm>
          <a:prstGeom prst="rect">
            <a:avLst/>
          </a:prstGeom>
        </p:spPr>
      </p:pic>
      <p:sp>
        <p:nvSpPr>
          <p:cNvPr id="6" name="TextBox 5"/>
          <p:cNvSpPr txBox="1"/>
          <p:nvPr/>
        </p:nvSpPr>
        <p:spPr>
          <a:xfrm>
            <a:off x="1420837" y="2757268"/>
            <a:ext cx="3359959"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Ta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1639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cxnSp>
        <p:nvCxnSpPr>
          <p:cNvPr id="4" name="Straight Connector 3"/>
          <p:cNvCxnSpPr/>
          <p:nvPr/>
        </p:nvCxnSpPr>
        <p:spPr>
          <a:xfrm>
            <a:off x="4264295" y="49793"/>
            <a:ext cx="0"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775575" y="4552387"/>
            <a:ext cx="6400800" cy="0"/>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01943" y="2924795"/>
            <a:ext cx="2442758" cy="1107996"/>
          </a:xfrm>
          <a:prstGeom prst="rect">
            <a:avLst/>
          </a:prstGeom>
          <a:noFill/>
        </p:spPr>
        <p:txBody>
          <a:bodyPr wrap="square" rtlCol="0">
            <a:spAutoFit/>
          </a:bodyPr>
          <a:lstStyle/>
          <a:p>
            <a:r>
              <a:rPr lang="en-US" sz="6600" dirty="0" smtClean="0">
                <a:solidFill>
                  <a:schemeClr val="bg1"/>
                </a:solidFill>
              </a:rPr>
              <a:t>04</a:t>
            </a:r>
            <a:endParaRPr lang="en-US" sz="6600" dirty="0">
              <a:solidFill>
                <a:schemeClr val="bg1"/>
              </a:solidFill>
            </a:endParaRPr>
          </a:p>
        </p:txBody>
      </p:sp>
      <p:sp>
        <p:nvSpPr>
          <p:cNvPr id="7" name="Oval 6"/>
          <p:cNvSpPr/>
          <p:nvPr/>
        </p:nvSpPr>
        <p:spPr>
          <a:xfrm>
            <a:off x="4061095" y="4349187"/>
            <a:ext cx="406400" cy="406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467495" y="2924795"/>
            <a:ext cx="7521305" cy="1015663"/>
          </a:xfrm>
          <a:prstGeom prst="rect">
            <a:avLst/>
          </a:prstGeom>
          <a:noFill/>
        </p:spPr>
        <p:txBody>
          <a:bodyPr wrap="square" rtlCol="0">
            <a:spAutoFit/>
          </a:bodyPr>
          <a:lstStyle/>
          <a:p>
            <a:pPr lvl="0"/>
            <a:r>
              <a:rPr lang="vi-VN" sz="2000" dirty="0">
                <a:latin typeface="+mj-lt"/>
              </a:rPr>
              <a:t>Viết chương </a:t>
            </a:r>
            <a:r>
              <a:rPr lang="vi-VN" sz="2000" dirty="0" smtClean="0">
                <a:latin typeface="+mj-lt"/>
              </a:rPr>
              <a:t>trình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phép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khoản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khoản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sever</a:t>
            </a:r>
          </a:p>
          <a:p>
            <a:pPr lvl="0"/>
            <a:r>
              <a:rPr lang="vi-VN" sz="2000" dirty="0" smtClean="0">
                <a:latin typeface="+mj-lt"/>
              </a:rPr>
              <a:t>.</a:t>
            </a:r>
            <a:endParaRPr lang="en-US" sz="2000" dirty="0">
              <a:latin typeface="+mj-lt"/>
            </a:endParaRPr>
          </a:p>
        </p:txBody>
      </p:sp>
    </p:spTree>
    <p:extLst>
      <p:ext uri="{BB962C8B-B14F-4D97-AF65-F5344CB8AC3E}">
        <p14:creationId xmlns:p14="http://schemas.microsoft.com/office/powerpoint/2010/main" val="1890544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cxnSp>
        <p:nvCxnSpPr>
          <p:cNvPr id="6" name="Straight Connector 5"/>
          <p:cNvCxnSpPr/>
          <p:nvPr/>
        </p:nvCxnSpPr>
        <p:spPr>
          <a:xfrm>
            <a:off x="4264295" y="49793"/>
            <a:ext cx="0"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155403" y="3510574"/>
            <a:ext cx="6400800" cy="0"/>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361800" y="2747802"/>
            <a:ext cx="2442758" cy="1107996"/>
          </a:xfrm>
          <a:prstGeom prst="rect">
            <a:avLst/>
          </a:prstGeom>
          <a:noFill/>
        </p:spPr>
        <p:txBody>
          <a:bodyPr wrap="square" rtlCol="0">
            <a:spAutoFit/>
          </a:bodyPr>
          <a:lstStyle/>
          <a:p>
            <a:r>
              <a:rPr lang="en-US" sz="6600" dirty="0" smtClean="0">
                <a:solidFill>
                  <a:schemeClr val="bg1"/>
                </a:solidFill>
              </a:rPr>
              <a:t>01</a:t>
            </a:r>
            <a:endParaRPr lang="en-US" sz="6600" dirty="0">
              <a:solidFill>
                <a:schemeClr val="bg1"/>
              </a:solidFill>
            </a:endParaRPr>
          </a:p>
        </p:txBody>
      </p:sp>
      <p:sp>
        <p:nvSpPr>
          <p:cNvPr id="10" name="Oval 9"/>
          <p:cNvSpPr/>
          <p:nvPr/>
        </p:nvSpPr>
        <p:spPr>
          <a:xfrm>
            <a:off x="4061095" y="3301800"/>
            <a:ext cx="406400" cy="406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724032" y="758404"/>
            <a:ext cx="6123577" cy="2554545"/>
          </a:xfrm>
          <a:prstGeom prst="rect">
            <a:avLst/>
          </a:prstGeom>
          <a:noFill/>
        </p:spPr>
        <p:txBody>
          <a:bodyPr wrap="square" rtlCol="0">
            <a:spAutoFit/>
          </a:bodyPr>
          <a:lstStyle/>
          <a:p>
            <a:pPr lvl="0"/>
            <a:r>
              <a:rPr lang="vi-VN" sz="2000" dirty="0">
                <a:latin typeface="+mj-lt"/>
              </a:rPr>
              <a:t>Viết chương trình theo mô hình Client-Server sử dụng dụng Socket ở chế độ có nối kết (tuần tự và song song). Trong đó:</a:t>
            </a:r>
            <a:endParaRPr lang="en-US" sz="2000" dirty="0">
              <a:latin typeface="+mj-lt"/>
            </a:endParaRPr>
          </a:p>
          <a:p>
            <a:r>
              <a:rPr lang="vi-VN" sz="2000" dirty="0">
                <a:latin typeface="+mj-lt"/>
              </a:rPr>
              <a:t>+ Server làm nhiệm vụ đọc một ký tự số trả về số đó dạng chữ. (Ví dụ: nhận số 12 trả về "Mười hai", nếu nhận ký tự khác số thì trả về "Không phải số nguyên").</a:t>
            </a:r>
            <a:endParaRPr lang="en-US" sz="2000" dirty="0">
              <a:latin typeface="+mj-lt"/>
            </a:endParaRPr>
          </a:p>
          <a:p>
            <a:r>
              <a:rPr lang="vi-VN" sz="2000" dirty="0">
                <a:latin typeface="+mj-lt"/>
              </a:rPr>
              <a:t>+ Client sẽ nhập vào 1 ký tự hoặc số, gửi qua Server, nhận kết quả trả về từ Server và thể hiện lên màn hình</a:t>
            </a:r>
            <a:endParaRPr lang="en-US" sz="2000" dirty="0">
              <a:latin typeface="+mj-lt"/>
            </a:endParaRPr>
          </a:p>
        </p:txBody>
      </p:sp>
    </p:spTree>
    <p:extLst>
      <p:ext uri="{BB962C8B-B14F-4D97-AF65-F5344CB8AC3E}">
        <p14:creationId xmlns:p14="http://schemas.microsoft.com/office/powerpoint/2010/main" val="872536958"/>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5B87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50443" y="956508"/>
            <a:ext cx="7490002" cy="4691288"/>
          </a:xfrm>
          <a:prstGeom prst="rect">
            <a:avLst/>
          </a:prstGeom>
        </p:spPr>
      </p:pic>
      <p:sp>
        <p:nvSpPr>
          <p:cNvPr id="3" name="TextBox 2"/>
          <p:cNvSpPr txBox="1"/>
          <p:nvPr/>
        </p:nvSpPr>
        <p:spPr>
          <a:xfrm>
            <a:off x="327377" y="1298222"/>
            <a:ext cx="3522133" cy="1323439"/>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socket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đến</a:t>
            </a:r>
            <a:r>
              <a:rPr lang="en-US" sz="2000" dirty="0" smtClean="0">
                <a:latin typeface="Times New Roman" panose="02020603050405020304" pitchFamily="18" charset="0"/>
                <a:cs typeface="Times New Roman" panose="02020603050405020304" pitchFamily="18" charset="0"/>
              </a:rPr>
              <a:t> sever</a:t>
            </a:r>
          </a:p>
          <a:p>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xác</a:t>
            </a:r>
            <a:r>
              <a:rPr lang="en-US" sz="2000" dirty="0" smtClean="0">
                <a:latin typeface="Times New Roman" panose="02020603050405020304" pitchFamily="18" charset="0"/>
                <a:cs typeface="Times New Roman" panose="02020603050405020304" pitchFamily="18" charset="0"/>
              </a:rPr>
              <a:t> account </a:t>
            </a:r>
            <a:r>
              <a:rPr lang="en-US" sz="2000" dirty="0" err="1" smtClean="0">
                <a:latin typeface="Times New Roman" panose="02020603050405020304" pitchFamily="18" charset="0"/>
                <a:cs typeface="Times New Roman" panose="02020603050405020304" pitchFamily="18" charset="0"/>
              </a:rPr>
              <a:t>vừa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sever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duy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nối</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5900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83720" y="1084257"/>
            <a:ext cx="8808280" cy="3928017"/>
          </a:xfrm>
          <a:prstGeom prst="rect">
            <a:avLst/>
          </a:prstGeom>
        </p:spPr>
      </p:pic>
      <p:sp>
        <p:nvSpPr>
          <p:cNvPr id="5" name="TextBox 4"/>
          <p:cNvSpPr txBox="1"/>
          <p:nvPr/>
        </p:nvSpPr>
        <p:spPr>
          <a:xfrm>
            <a:off x="323557" y="1266092"/>
            <a:ext cx="2700997" cy="163121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Ở </a:t>
            </a:r>
            <a:r>
              <a:rPr lang="en-US" sz="2000" dirty="0" err="1" smtClean="0">
                <a:latin typeface="Times New Roman" panose="02020603050405020304" pitchFamily="18" charset="0"/>
                <a:cs typeface="Times New Roman" panose="02020603050405020304" pitchFamily="18" charset="0"/>
              </a:rPr>
              <a:t>phía</a:t>
            </a:r>
            <a:r>
              <a:rPr lang="en-US" sz="2000" dirty="0" smtClean="0">
                <a:latin typeface="Times New Roman" panose="02020603050405020304" pitchFamily="18" charset="0"/>
                <a:cs typeface="Times New Roman" panose="02020603050405020304" pitchFamily="18" charset="0"/>
              </a:rPr>
              <a:t> client. Ta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sever qua socket </a:t>
            </a:r>
            <a:r>
              <a:rPr lang="en-US" sz="2000" dirty="0" err="1" smtClean="0">
                <a:latin typeface="Times New Roman" panose="02020603050405020304" pitchFamily="18" charset="0"/>
                <a:cs typeface="Times New Roman" panose="02020603050405020304" pitchFamily="18" charset="0"/>
              </a:rPr>
              <a:t>đã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tạo</a:t>
            </a:r>
            <a:endParaRPr lang="en-US" sz="2000" dirty="0" smtClean="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Gửi</a:t>
            </a:r>
            <a:r>
              <a:rPr lang="en-US" sz="2000" dirty="0" smtClean="0">
                <a:latin typeface="Times New Roman" panose="02020603050405020304" pitchFamily="18" charset="0"/>
                <a:cs typeface="Times New Roman" panose="02020603050405020304" pitchFamily="18" charset="0"/>
              </a:rPr>
              <a:t> username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password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sever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8909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5B87F"/>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68787" y="1730326"/>
            <a:ext cx="7910672" cy="1650535"/>
          </a:xfrm>
          <a:prstGeom prst="rect">
            <a:avLst/>
          </a:prstGeom>
        </p:spPr>
      </p:pic>
      <p:sp>
        <p:nvSpPr>
          <p:cNvPr id="5" name="TextBox 4"/>
          <p:cNvSpPr txBox="1"/>
          <p:nvPr/>
        </p:nvSpPr>
        <p:spPr>
          <a:xfrm>
            <a:off x="253218" y="1547446"/>
            <a:ext cx="2528000"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Ta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5919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74719" y="2259874"/>
            <a:ext cx="8248027" cy="4194266"/>
          </a:xfrm>
          <a:prstGeom prst="rect">
            <a:avLst/>
          </a:prstGeom>
        </p:spPr>
      </p:pic>
      <p:sp>
        <p:nvSpPr>
          <p:cNvPr id="3" name="TextBox 2"/>
          <p:cNvSpPr txBox="1"/>
          <p:nvPr/>
        </p:nvSpPr>
        <p:spPr>
          <a:xfrm>
            <a:off x="836023" y="692331"/>
            <a:ext cx="6492483" cy="707886"/>
          </a:xfrm>
          <a:prstGeom prst="rect">
            <a:avLst/>
          </a:prstGeom>
          <a:noFill/>
        </p:spPr>
        <p:txBody>
          <a:bodyPr wrap="none" rtlCol="0">
            <a:spAutoFit/>
          </a:bodyPr>
          <a:lstStyle/>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Ta </a:t>
            </a:r>
            <a:r>
              <a:rPr lang="en-US" sz="2000" dirty="0" err="1" smtClean="0">
                <a:latin typeface="Times New Roman" panose="02020603050405020304" pitchFamily="18" charset="0"/>
                <a:cs typeface="Times New Roman" panose="02020603050405020304" pitchFamily="18" charset="0"/>
              </a:rPr>
              <a:t>tiến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dựng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đọc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ghi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ở sever.</a:t>
            </a:r>
          </a:p>
          <a:p>
            <a:pPr marL="342900" indent="-342900">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Xây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dựng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cổng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chờ</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từ</a:t>
            </a:r>
            <a:r>
              <a:rPr lang="en-US" sz="2000" dirty="0" smtClean="0">
                <a:latin typeface="Times New Roman" panose="02020603050405020304" pitchFamily="18" charset="0"/>
                <a:cs typeface="Times New Roman" panose="02020603050405020304" pitchFamily="18" charset="0"/>
              </a:rPr>
              <a:t> client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105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B87F"/>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725404" y="709996"/>
            <a:ext cx="5796036" cy="5564195"/>
          </a:xfrm>
          <a:prstGeom prst="rect">
            <a:avLst/>
          </a:prstGeom>
        </p:spPr>
      </p:pic>
      <p:sp>
        <p:nvSpPr>
          <p:cNvPr id="5" name="TextBox 4"/>
          <p:cNvSpPr txBox="1"/>
          <p:nvPr/>
        </p:nvSpPr>
        <p:spPr>
          <a:xfrm>
            <a:off x="196947" y="1378634"/>
            <a:ext cx="5213030" cy="1015663"/>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Ta </a:t>
            </a:r>
            <a:r>
              <a:rPr lang="en-US" sz="2000" dirty="0" err="1" smtClean="0">
                <a:latin typeface="Times New Roman" panose="02020603050405020304" pitchFamily="18" charset="0"/>
                <a:cs typeface="Times New Roman" panose="02020603050405020304" pitchFamily="18" charset="0"/>
              </a:rPr>
              <a:t>xây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dựng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thuật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đọc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ở client.</a:t>
            </a:r>
          </a:p>
          <a:p>
            <a:r>
              <a:rPr lang="en-US" sz="2000" dirty="0" err="1" smtClean="0">
                <a:latin typeface="Times New Roman" panose="02020603050405020304" pitchFamily="18" charset="0"/>
                <a:cs typeface="Times New Roman" panose="02020603050405020304" pitchFamily="18" charset="0"/>
              </a:rPr>
              <a:t>Sau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đọc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thành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chữ</a:t>
            </a:r>
            <a:r>
              <a:rPr lang="en-US" sz="2000" dirty="0" smtClean="0">
                <a:latin typeface="Times New Roman" panose="02020603050405020304" pitchFamily="18" charset="0"/>
                <a:cs typeface="Times New Roman" panose="02020603050405020304" pitchFamily="18" charset="0"/>
              </a:rPr>
              <a:t> r </a:t>
            </a:r>
            <a:r>
              <a:rPr lang="en-US" sz="2000" dirty="0" err="1" smtClean="0">
                <a:latin typeface="Times New Roman" panose="02020603050405020304" pitchFamily="18" charset="0"/>
                <a:cs typeface="Times New Roman" panose="02020603050405020304" pitchFamily="18" charset="0"/>
              </a:rPr>
              <a:t>gửi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lại</a:t>
            </a:r>
            <a:r>
              <a:rPr lang="en-US" sz="2000" dirty="0" smtClean="0">
                <a:latin typeface="Times New Roman" panose="02020603050405020304" pitchFamily="18" charset="0"/>
                <a:cs typeface="Times New Roman" panose="02020603050405020304" pitchFamily="18" charset="0"/>
              </a:rPr>
              <a:t> client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9160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81157" y="1463040"/>
            <a:ext cx="8091912" cy="4273867"/>
          </a:xfrm>
          <a:prstGeom prst="rect">
            <a:avLst/>
          </a:prstGeom>
        </p:spPr>
      </p:pic>
      <p:sp>
        <p:nvSpPr>
          <p:cNvPr id="5" name="TextBox 4"/>
          <p:cNvSpPr txBox="1"/>
          <p:nvPr/>
        </p:nvSpPr>
        <p:spPr>
          <a:xfrm>
            <a:off x="196948" y="1294228"/>
            <a:ext cx="3629464" cy="163121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Ở </a:t>
            </a:r>
            <a:r>
              <a:rPr lang="en-US" sz="2000" dirty="0" err="1" smtClean="0">
                <a:latin typeface="Times New Roman" panose="02020603050405020304" pitchFamily="18" charset="0"/>
                <a:cs typeface="Times New Roman" panose="02020603050405020304" pitchFamily="18" charset="0"/>
              </a:rPr>
              <a:t>phía</a:t>
            </a:r>
            <a:r>
              <a:rPr lang="en-US" sz="2000" dirty="0" smtClean="0">
                <a:latin typeface="Times New Roman" panose="02020603050405020304" pitchFamily="18" charset="0"/>
                <a:cs typeface="Times New Roman" panose="02020603050405020304" pitchFamily="18" charset="0"/>
              </a:rPr>
              <a:t> client:</a:t>
            </a:r>
          </a:p>
          <a:p>
            <a:r>
              <a:rPr lang="en-US" sz="2000" dirty="0" smtClean="0">
                <a:latin typeface="Times New Roman" panose="02020603050405020304" pitchFamily="18" charset="0"/>
                <a:cs typeface="Times New Roman" panose="02020603050405020304" pitchFamily="18" charset="0"/>
              </a:rPr>
              <a:t>Ta </a:t>
            </a:r>
            <a:r>
              <a:rPr lang="en-US" sz="2000" dirty="0" err="1" smtClean="0">
                <a:latin typeface="Times New Roman" panose="02020603050405020304" pitchFamily="18" charset="0"/>
                <a:cs typeface="Times New Roman" panose="02020603050405020304" pitchFamily="18" charset="0"/>
              </a:rPr>
              <a:t>xây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dựng</a:t>
            </a:r>
            <a:r>
              <a:rPr lang="en-US" sz="2000" dirty="0" smtClean="0">
                <a:latin typeface="Times New Roman" panose="02020603050405020304" pitchFamily="18" charset="0"/>
                <a:cs typeface="Times New Roman" panose="02020603050405020304" pitchFamily="18" charset="0"/>
              </a:rPr>
              <a:t> socket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tới</a:t>
            </a:r>
            <a:r>
              <a:rPr lang="en-US" sz="2000" dirty="0" smtClean="0">
                <a:latin typeface="Times New Roman" panose="02020603050405020304" pitchFamily="18" charset="0"/>
                <a:cs typeface="Times New Roman" panose="02020603050405020304" pitchFamily="18" charset="0"/>
              </a:rPr>
              <a:t> sever</a:t>
            </a:r>
          </a:p>
          <a:p>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biến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phép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ghi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đọc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từ</a:t>
            </a:r>
            <a:r>
              <a:rPr lang="en-US" sz="2000" dirty="0" smtClean="0">
                <a:latin typeface="Times New Roman" panose="02020603050405020304" pitchFamily="18" charset="0"/>
                <a:cs typeface="Times New Roman" panose="02020603050405020304" pitchFamily="18" charset="0"/>
              </a:rPr>
              <a:t> sever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6718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B87F"/>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79484" y="795004"/>
            <a:ext cx="7695174" cy="5094157"/>
          </a:xfrm>
          <a:prstGeom prst="rect">
            <a:avLst/>
          </a:prstGeom>
        </p:spPr>
      </p:pic>
      <p:sp>
        <p:nvSpPr>
          <p:cNvPr id="5" name="TextBox 4"/>
          <p:cNvSpPr txBox="1"/>
          <p:nvPr/>
        </p:nvSpPr>
        <p:spPr>
          <a:xfrm>
            <a:off x="253220" y="2321169"/>
            <a:ext cx="3305908" cy="1323439"/>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Tạo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gửi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sever</a:t>
            </a:r>
          </a:p>
          <a:p>
            <a:r>
              <a:rPr lang="en-US" sz="2000" dirty="0" err="1" smtClean="0">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dung </a:t>
            </a:r>
            <a:r>
              <a:rPr lang="en-US" sz="2000" dirty="0" err="1" smtClean="0">
                <a:latin typeface="Times New Roman" panose="02020603050405020304" pitchFamily="18" charset="0"/>
                <a:cs typeface="Times New Roman" panose="02020603050405020304" pitchFamily="18" charset="0"/>
              </a:rPr>
              <a:t>nhập</a:t>
            </a:r>
            <a:r>
              <a:rPr lang="en-US" sz="2000" dirty="0" smtClean="0">
                <a:latin typeface="Times New Roman" panose="02020603050405020304" pitchFamily="18" charset="0"/>
                <a:cs typeface="Times New Roman" panose="02020603050405020304" pitchFamily="18" charset="0"/>
              </a:rPr>
              <a:t> quit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thúc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nhập</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5846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C187"/>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00515" y="2138290"/>
            <a:ext cx="6599452" cy="2466462"/>
          </a:xfrm>
          <a:prstGeom prst="rect">
            <a:avLst/>
          </a:prstGeom>
        </p:spPr>
      </p:pic>
      <p:sp>
        <p:nvSpPr>
          <p:cNvPr id="5" name="TextBox 4"/>
          <p:cNvSpPr txBox="1"/>
          <p:nvPr/>
        </p:nvSpPr>
        <p:spPr>
          <a:xfrm>
            <a:off x="450167" y="2616591"/>
            <a:ext cx="4532010" cy="1015663"/>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Ta </a:t>
            </a:r>
            <a:r>
              <a:rPr lang="en-US" sz="2000" dirty="0" err="1" smtClean="0">
                <a:latin typeface="Times New Roman" panose="02020603050405020304" pitchFamily="18" charset="0"/>
                <a:cs typeface="Times New Roman" panose="02020603050405020304" pitchFamily="18" charset="0"/>
              </a:rPr>
              <a:t>chạy</a:t>
            </a:r>
            <a:r>
              <a:rPr lang="en-US" sz="2000" dirty="0" smtClean="0">
                <a:latin typeface="Times New Roman" panose="02020603050405020304" pitchFamily="18" charset="0"/>
                <a:cs typeface="Times New Roman" panose="02020603050405020304" pitchFamily="18" charset="0"/>
              </a:rPr>
              <a:t> sever </a:t>
            </a:r>
            <a:r>
              <a:rPr lang="en-US" sz="2000" dirty="0" err="1" smtClean="0">
                <a:latin typeface="Times New Roman" panose="02020603050405020304" pitchFamily="18" charset="0"/>
                <a:cs typeface="Times New Roman" panose="02020603050405020304" pitchFamily="18" charset="0"/>
              </a:rPr>
              <a:t>sau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chạy</a:t>
            </a:r>
            <a:r>
              <a:rPr lang="en-US" sz="2000" dirty="0" smtClean="0">
                <a:latin typeface="Times New Roman" panose="02020603050405020304" pitchFamily="18" charset="0"/>
                <a:cs typeface="Times New Roman" panose="02020603050405020304" pitchFamily="18" charset="0"/>
              </a:rPr>
              <a:t> file client.</a:t>
            </a:r>
          </a:p>
          <a:p>
            <a:r>
              <a:rPr lang="en-US" sz="2000" dirty="0" err="1" smtClean="0">
                <a:latin typeface="Times New Roman" panose="02020603050405020304" pitchFamily="18" charset="0"/>
                <a:cs typeface="Times New Roman" panose="02020603050405020304" pitchFamily="18" charset="0"/>
              </a:rPr>
              <a:t>Nhập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dữ</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liệu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trên</a:t>
            </a:r>
            <a:endParaRPr lang="en-US" sz="2000" dirty="0" smtClean="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Tương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tự</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nối</a:t>
            </a:r>
            <a:r>
              <a:rPr lang="en-US" sz="2000" dirty="0" smtClean="0">
                <a:latin typeface="Times New Roman" panose="02020603050405020304" pitchFamily="18" charset="0"/>
                <a:cs typeface="Times New Roman" panose="02020603050405020304" pitchFamily="18" charset="0"/>
              </a:rPr>
              <a:t> song </a:t>
            </a:r>
            <a:r>
              <a:rPr lang="en-US" sz="2000" dirty="0" err="1" smtClean="0">
                <a:latin typeface="Times New Roman" panose="02020603050405020304" pitchFamily="18" charset="0"/>
                <a:cs typeface="Times New Roman" panose="02020603050405020304" pitchFamily="18" charset="0"/>
              </a:rPr>
              <a:t>song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3945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B87F"/>
        </a:solidFill>
        <a:effectLst/>
      </p:bgPr>
    </p:bg>
    <p:spTree>
      <p:nvGrpSpPr>
        <p:cNvPr id="1" name=""/>
        <p:cNvGrpSpPr/>
        <p:nvPr/>
      </p:nvGrpSpPr>
      <p:grpSpPr>
        <a:xfrm>
          <a:off x="0" y="0"/>
          <a:ext cx="0" cy="0"/>
          <a:chOff x="0" y="0"/>
          <a:chExt cx="0" cy="0"/>
        </a:xfrm>
      </p:grpSpPr>
      <p:cxnSp>
        <p:nvCxnSpPr>
          <p:cNvPr id="6" name="Straight Connector 5"/>
          <p:cNvCxnSpPr/>
          <p:nvPr/>
        </p:nvCxnSpPr>
        <p:spPr>
          <a:xfrm>
            <a:off x="4264295" y="49793"/>
            <a:ext cx="0" cy="6858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99132" y="6295977"/>
            <a:ext cx="6400800" cy="0"/>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01943" y="2924795"/>
            <a:ext cx="2442758" cy="1107996"/>
          </a:xfrm>
          <a:prstGeom prst="rect">
            <a:avLst/>
          </a:prstGeom>
          <a:noFill/>
        </p:spPr>
        <p:txBody>
          <a:bodyPr wrap="square" rtlCol="0">
            <a:spAutoFit/>
          </a:bodyPr>
          <a:lstStyle/>
          <a:p>
            <a:r>
              <a:rPr lang="en-US" sz="6600" dirty="0" smtClean="0">
                <a:solidFill>
                  <a:schemeClr val="bg1"/>
                </a:solidFill>
              </a:rPr>
              <a:t>02</a:t>
            </a:r>
            <a:endParaRPr lang="en-US" sz="6600" dirty="0">
              <a:solidFill>
                <a:schemeClr val="bg1"/>
              </a:solidFill>
            </a:endParaRPr>
          </a:p>
        </p:txBody>
      </p:sp>
      <p:sp>
        <p:nvSpPr>
          <p:cNvPr id="10" name="Oval 9"/>
          <p:cNvSpPr/>
          <p:nvPr/>
        </p:nvSpPr>
        <p:spPr>
          <a:xfrm>
            <a:off x="4061095" y="6149852"/>
            <a:ext cx="406400" cy="406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467495" y="209764"/>
            <a:ext cx="7521305" cy="5940088"/>
          </a:xfrm>
          <a:prstGeom prst="rect">
            <a:avLst/>
          </a:prstGeom>
          <a:noFill/>
        </p:spPr>
        <p:txBody>
          <a:bodyPr wrap="square" rtlCol="0">
            <a:spAutoFit/>
          </a:bodyPr>
          <a:lstStyle/>
          <a:p>
            <a:pPr lvl="0"/>
            <a:r>
              <a:rPr lang="vi-VN" sz="2000" dirty="0">
                <a:latin typeface="+mj-lt"/>
              </a:rPr>
              <a:t>Viết chương trình theo mô hình Client-Server sử dụng Socket ở chế độ có nối kết (tuần tự và song song). Trong đó:</a:t>
            </a:r>
            <a:endParaRPr lang="en-US" sz="2000" dirty="0">
              <a:latin typeface="+mj-lt"/>
            </a:endParaRPr>
          </a:p>
          <a:p>
            <a:r>
              <a:rPr lang="vi-VN" sz="2000" dirty="0">
                <a:latin typeface="+mj-lt"/>
              </a:rPr>
              <a:t>	+  Server sẽ nhận các yêu cầu là một chuỗi có khuôn dạng như sau:</a:t>
            </a:r>
            <a:endParaRPr lang="en-US" sz="2000" dirty="0">
              <a:latin typeface="+mj-lt"/>
            </a:endParaRPr>
          </a:p>
          <a:p>
            <a:r>
              <a:rPr lang="vi-VN" sz="2000" dirty="0">
                <a:latin typeface="+mj-lt"/>
              </a:rPr>
              <a:t>	"OP Operant1 Operant2\n"</a:t>
            </a:r>
            <a:endParaRPr lang="en-US" sz="2000" dirty="0">
              <a:latin typeface="+mj-lt"/>
            </a:endParaRPr>
          </a:p>
          <a:p>
            <a:r>
              <a:rPr lang="vi-VN" sz="2000" dirty="0">
                <a:latin typeface="+mj-lt"/>
              </a:rPr>
              <a:t>	Trong đó:</a:t>
            </a:r>
            <a:endParaRPr lang="en-US" sz="2000" dirty="0">
              <a:latin typeface="+mj-lt"/>
            </a:endParaRPr>
          </a:p>
          <a:p>
            <a:r>
              <a:rPr lang="vi-VN" sz="2000" dirty="0">
                <a:latin typeface="+mj-lt"/>
              </a:rPr>
              <a:t>		- OP là một ký tự chỉ phép toán muốn thực hiện: '+','-', '*', '/'.</a:t>
            </a:r>
            <a:endParaRPr lang="en-US" sz="2000" dirty="0">
              <a:latin typeface="+mj-lt"/>
            </a:endParaRPr>
          </a:p>
          <a:p>
            <a:r>
              <a:rPr lang="vi-VN" sz="2000" dirty="0">
                <a:latin typeface="+mj-lt"/>
              </a:rPr>
              <a:t>		- Operant1, Operant2 là đối số của phép toán.</a:t>
            </a:r>
            <a:endParaRPr lang="en-US" sz="2000" dirty="0">
              <a:latin typeface="+mj-lt"/>
            </a:endParaRPr>
          </a:p>
          <a:p>
            <a:r>
              <a:rPr lang="vi-VN" sz="2000" dirty="0">
                <a:latin typeface="+mj-lt"/>
              </a:rPr>
              <a:t>		- Các thành phần trên cách nhau bởi 1 ký tự trắng ' '.</a:t>
            </a:r>
            <a:endParaRPr lang="en-US" sz="2000" dirty="0">
              <a:latin typeface="+mj-lt"/>
            </a:endParaRPr>
          </a:p>
          <a:p>
            <a:r>
              <a:rPr lang="vi-VN" sz="2000" dirty="0">
                <a:latin typeface="+mj-lt"/>
              </a:rPr>
              <a:t>		- Kết thúc yêu cầu bằng ký tự xuống dòng '\n'.</a:t>
            </a:r>
            <a:endParaRPr lang="en-US" sz="2000" dirty="0">
              <a:latin typeface="+mj-lt"/>
            </a:endParaRPr>
          </a:p>
          <a:p>
            <a:r>
              <a:rPr lang="vi-VN" sz="2000" dirty="0">
                <a:latin typeface="+mj-lt"/>
              </a:rPr>
              <a:t>	Mỗi khi server nhận được một thông điệp nó sẽ thực hiện phép toán: Operant1 OP Operant2  để cho ra kết quả, sau đó đổi kết quá thành chuỗi và gởi về Client.</a:t>
            </a:r>
            <a:endParaRPr lang="en-US" sz="2000" dirty="0">
              <a:latin typeface="+mj-lt"/>
            </a:endParaRPr>
          </a:p>
          <a:p>
            <a:r>
              <a:rPr lang="vi-VN" sz="2000" dirty="0">
                <a:latin typeface="+mj-lt"/>
              </a:rPr>
              <a:t>+ Client cho phép người dùng nhập các phép toán muốn tính theo cách thức thông thường. Ví dụ: 100+200 hoặc 100 + 200. Client tạo ra thông điệp yêu cầu theo đúng dạng do Server qui định, mô tả về phép toán muốn Server thực thi, rồi gởi sang Server, chờ nhận kết quả trả về và in ra màn hình.</a:t>
            </a:r>
            <a:endParaRPr lang="en-US" sz="2000" dirty="0">
              <a:latin typeface="+mj-lt"/>
            </a:endParaRPr>
          </a:p>
        </p:txBody>
      </p:sp>
    </p:spTree>
    <p:extLst>
      <p:ext uri="{BB962C8B-B14F-4D97-AF65-F5344CB8AC3E}">
        <p14:creationId xmlns:p14="http://schemas.microsoft.com/office/powerpoint/2010/main" val="166972638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B87F"/>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30443" y="1033563"/>
            <a:ext cx="7527095" cy="4467417"/>
          </a:xfrm>
          <a:prstGeom prst="rect">
            <a:avLst/>
          </a:prstGeom>
        </p:spPr>
      </p:pic>
      <p:sp>
        <p:nvSpPr>
          <p:cNvPr id="5" name="TextBox 4"/>
          <p:cNvSpPr txBox="1"/>
          <p:nvPr/>
        </p:nvSpPr>
        <p:spPr>
          <a:xfrm>
            <a:off x="562709" y="1941342"/>
            <a:ext cx="3742006" cy="1015663"/>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Phía</a:t>
            </a:r>
            <a:r>
              <a:rPr lang="en-US" sz="2000" dirty="0" smtClean="0">
                <a:latin typeface="Times New Roman" panose="02020603050405020304" pitchFamily="18" charset="0"/>
                <a:cs typeface="Times New Roman" panose="02020603050405020304" pitchFamily="18" charset="0"/>
              </a:rPr>
              <a:t> Sever. Ta </a:t>
            </a:r>
            <a:r>
              <a:rPr lang="en-US" sz="2000" dirty="0" err="1" smtClean="0">
                <a:latin typeface="Times New Roman" panose="02020603050405020304" pitchFamily="18" charset="0"/>
                <a:cs typeface="Times New Roman" panose="02020603050405020304" pitchFamily="18" charset="0"/>
              </a:rPr>
              <a:t>xây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dựng</a:t>
            </a:r>
            <a:r>
              <a:rPr lang="en-US" sz="2000" dirty="0" smtClean="0">
                <a:latin typeface="Times New Roman" panose="02020603050405020304" pitchFamily="18" charset="0"/>
                <a:cs typeface="Times New Roman" panose="02020603050405020304" pitchFamily="18" charset="0"/>
              </a:rPr>
              <a:t> function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chuỗi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từ</a:t>
            </a:r>
            <a:r>
              <a:rPr lang="en-US" sz="2000" dirty="0" smtClean="0">
                <a:latin typeface="Times New Roman" panose="02020603050405020304" pitchFamily="18" charset="0"/>
                <a:cs typeface="Times New Roman" panose="02020603050405020304" pitchFamily="18" charset="0"/>
              </a:rPr>
              <a:t> client </a:t>
            </a:r>
            <a:r>
              <a:rPr lang="en-US" sz="2000" dirty="0" err="1" smtClean="0">
                <a:latin typeface="Times New Roman" panose="02020603050405020304" pitchFamily="18" charset="0"/>
                <a:cs typeface="Times New Roman" panose="02020603050405020304" pitchFamily="18" charset="0"/>
              </a:rPr>
              <a:t>gửi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toán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35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541</Words>
  <Application>Microsoft Office PowerPoint</Application>
  <PresentationFormat>Widescreen</PresentationFormat>
  <Paragraphs>58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61</cp:revision>
  <dcterms:created xsi:type="dcterms:W3CDTF">2019-10-21T04:36:03Z</dcterms:created>
  <dcterms:modified xsi:type="dcterms:W3CDTF">2019-11-12T00:29:27Z</dcterms:modified>
</cp:coreProperties>
</file>