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4" r:id="rId6"/>
    <p:sldId id="275" r:id="rId7"/>
    <p:sldId id="276" r:id="rId8"/>
    <p:sldId id="271" r:id="rId9"/>
    <p:sldId id="277" r:id="rId10"/>
    <p:sldId id="278" r:id="rId11"/>
    <p:sldId id="279"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C187"/>
    <a:srgbClr val="F5B87F"/>
    <a:srgbClr val="FDF3D8"/>
    <a:srgbClr val="6FA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12628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90068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34442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14907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26E725-69F7-4CBF-99A0-C4DF1A186295}"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55881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26E725-69F7-4CBF-99A0-C4DF1A186295}"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85990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6E725-69F7-4CBF-99A0-C4DF1A186295}"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320261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26E725-69F7-4CBF-99A0-C4DF1A186295}" type="datetimeFigureOut">
              <a:rPr lang="en-US" smtClean="0"/>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22045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6E725-69F7-4CBF-99A0-C4DF1A186295}" type="datetimeFigureOut">
              <a:rPr lang="en-US" smtClean="0"/>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87411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26E725-69F7-4CBF-99A0-C4DF1A186295}"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62605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26E725-69F7-4CBF-99A0-C4DF1A186295}"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313910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6E725-69F7-4CBF-99A0-C4DF1A186295}" type="datetimeFigureOut">
              <a:rPr lang="en-US" smtClean="0"/>
              <a:t>2/12/2019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C6EAE-42F3-4C45-9A29-B18AA51FDC74}" type="slidenum">
              <a:rPr lang="en-US" smtClean="0"/>
              <a:t>‹#›</a:t>
            </a:fld>
            <a:endParaRPr lang="en-US"/>
          </a:p>
        </p:txBody>
      </p:sp>
    </p:spTree>
    <p:extLst>
      <p:ext uri="{BB962C8B-B14F-4D97-AF65-F5344CB8AC3E}">
        <p14:creationId xmlns:p14="http://schemas.microsoft.com/office/powerpoint/2010/main" val="71770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grpSp>
        <p:nvGrpSpPr>
          <p:cNvPr id="9" name="Group 8"/>
          <p:cNvGrpSpPr/>
          <p:nvPr/>
        </p:nvGrpSpPr>
        <p:grpSpPr>
          <a:xfrm>
            <a:off x="8056573" y="-792169"/>
            <a:ext cx="3236631" cy="6380995"/>
            <a:chOff x="8274287" y="-966340"/>
            <a:chExt cx="3236631" cy="6380995"/>
          </a:xfrm>
          <a:blipFill>
            <a:blip r:embed="rId2"/>
            <a:stretch>
              <a:fillRect/>
            </a:stretch>
          </a:blipFill>
        </p:grpSpPr>
        <p:sp>
          <p:nvSpPr>
            <p:cNvPr id="4" name="Rounded Rectangle 3"/>
            <p:cNvSpPr/>
            <p:nvPr/>
          </p:nvSpPr>
          <p:spPr>
            <a:xfrm rot="18547672">
              <a:off x="6670458" y="667657"/>
              <a:ext cx="3976915"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rot="18547672">
              <a:off x="7580367" y="772014"/>
              <a:ext cx="4245965"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18547672">
              <a:off x="7753480" y="1461112"/>
              <a:ext cx="5043339"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18547672">
              <a:off x="9229616" y="1890127"/>
              <a:ext cx="3667267"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18547672">
              <a:off x="9292656" y="3196393"/>
              <a:ext cx="3667267"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914400" y="1179268"/>
            <a:ext cx="4844281" cy="1446550"/>
          </a:xfrm>
          <a:prstGeom prst="rect">
            <a:avLst/>
          </a:prstGeom>
          <a:noFill/>
        </p:spPr>
        <p:txBody>
          <a:bodyPr wrap="square" rtlCol="0">
            <a:spAutoFit/>
          </a:bodyPr>
          <a:lstStyle/>
          <a:p>
            <a:r>
              <a:rPr lang="en-US" sz="4400" dirty="0" err="1" smtClean="0">
                <a:latin typeface="Times New Roman" panose="02020603050405020304" pitchFamily="18" charset="0"/>
                <a:cs typeface="Times New Roman" panose="02020603050405020304" pitchFamily="18" charset="0"/>
              </a:rPr>
              <a:t>Lập</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Trình</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Mạng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Chương</a:t>
            </a:r>
            <a:r>
              <a:rPr lang="en-US" sz="4400"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5</a:t>
            </a:r>
            <a:endParaRPr lang="en-US" sz="4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38514" y="3599543"/>
            <a:ext cx="3410857" cy="2688428"/>
          </a:xfrm>
          <a:prstGeom prst="rect">
            <a:avLst/>
          </a:prstGeom>
          <a:noFill/>
        </p:spPr>
        <p:txBody>
          <a:bodyPr wrap="square" rtlCol="0">
            <a:spAutoFit/>
          </a:bodyPr>
          <a:lstStyle/>
          <a:p>
            <a:pPr algn="ctr"/>
            <a:r>
              <a:rPr lang="en-US" sz="2410" dirty="0" err="1" smtClean="0"/>
              <a:t>Nhóm</a:t>
            </a:r>
            <a:r>
              <a:rPr lang="en-US" sz="2410" dirty="0" smtClean="0"/>
              <a:t>:</a:t>
            </a:r>
          </a:p>
          <a:p>
            <a:pPr marL="342900" indent="-342900">
              <a:buAutoNum type="arabicPeriod"/>
            </a:pPr>
            <a:r>
              <a:rPr lang="en-US" sz="2410" dirty="0" err="1" smtClean="0"/>
              <a:t>Trần</a:t>
            </a:r>
            <a:r>
              <a:rPr lang="en-US" sz="2410" dirty="0" smtClean="0"/>
              <a:t> </a:t>
            </a:r>
            <a:r>
              <a:rPr lang="en-US" sz="2410" dirty="0" err="1" smtClean="0"/>
              <a:t>Văn</a:t>
            </a:r>
            <a:r>
              <a:rPr lang="en-US" sz="2410" dirty="0" smtClean="0"/>
              <a:t> </a:t>
            </a:r>
            <a:r>
              <a:rPr lang="en-US" sz="2410" dirty="0" err="1" smtClean="0"/>
              <a:t>Anh</a:t>
            </a:r>
            <a:r>
              <a:rPr lang="en-US" sz="2410" dirty="0" smtClean="0"/>
              <a:t> </a:t>
            </a:r>
            <a:r>
              <a:rPr lang="en-US" sz="2410" dirty="0" err="1" smtClean="0"/>
              <a:t>Sơn</a:t>
            </a:r>
            <a:r>
              <a:rPr lang="en-US" sz="2410" dirty="0" smtClean="0"/>
              <a:t> </a:t>
            </a:r>
          </a:p>
          <a:p>
            <a:pPr marL="342900" indent="-342900">
              <a:buAutoNum type="arabicPeriod"/>
            </a:pPr>
            <a:r>
              <a:rPr lang="en-US" sz="2410" dirty="0" err="1" smtClean="0"/>
              <a:t>Hà</a:t>
            </a:r>
            <a:r>
              <a:rPr lang="en-US" sz="2410" dirty="0" smtClean="0"/>
              <a:t> </a:t>
            </a:r>
            <a:r>
              <a:rPr lang="en-US" sz="2410" dirty="0" err="1" smtClean="0"/>
              <a:t>Thị</a:t>
            </a:r>
            <a:r>
              <a:rPr lang="en-US" sz="2410" dirty="0" smtClean="0"/>
              <a:t> </a:t>
            </a:r>
            <a:r>
              <a:rPr lang="en-US" sz="2410" dirty="0" err="1" smtClean="0"/>
              <a:t>Huệ</a:t>
            </a:r>
            <a:endParaRPr lang="en-US" sz="2410" dirty="0" smtClean="0"/>
          </a:p>
          <a:p>
            <a:pPr marL="342900" indent="-342900">
              <a:buAutoNum type="arabicPeriod"/>
            </a:pPr>
            <a:r>
              <a:rPr lang="en-US" sz="2410" dirty="0" err="1" smtClean="0"/>
              <a:t>Dương</a:t>
            </a:r>
            <a:r>
              <a:rPr lang="en-US" sz="2410" dirty="0" smtClean="0"/>
              <a:t> </a:t>
            </a:r>
            <a:r>
              <a:rPr lang="en-US" sz="2410" dirty="0" err="1" smtClean="0"/>
              <a:t>Thị</a:t>
            </a:r>
            <a:r>
              <a:rPr lang="en-US" sz="2410" dirty="0" smtClean="0"/>
              <a:t> </a:t>
            </a:r>
            <a:r>
              <a:rPr lang="en-US" sz="2410" dirty="0" err="1" smtClean="0"/>
              <a:t>Huệ</a:t>
            </a:r>
            <a:endParaRPr lang="en-US" sz="2410" dirty="0" smtClean="0"/>
          </a:p>
          <a:p>
            <a:pPr marL="342900" indent="-342900">
              <a:buAutoNum type="arabicPeriod"/>
            </a:pPr>
            <a:r>
              <a:rPr lang="en-US" sz="2410" dirty="0" smtClean="0"/>
              <a:t>Deng </a:t>
            </a:r>
            <a:r>
              <a:rPr lang="en-US" sz="2410" dirty="0" err="1" smtClean="0"/>
              <a:t>Phomachat</a:t>
            </a:r>
            <a:endParaRPr lang="en-US" sz="2410" dirty="0" smtClean="0"/>
          </a:p>
          <a:p>
            <a:pPr marL="342900" indent="-342900">
              <a:buAutoNum type="arabicPeriod"/>
            </a:pPr>
            <a:r>
              <a:rPr lang="en-US" sz="2410" dirty="0" err="1" smtClean="0"/>
              <a:t>Đặng</a:t>
            </a:r>
            <a:r>
              <a:rPr lang="en-US" sz="2410" dirty="0" smtClean="0"/>
              <a:t> </a:t>
            </a:r>
            <a:r>
              <a:rPr lang="en-US" sz="2410" dirty="0" err="1" smtClean="0"/>
              <a:t>Văn</a:t>
            </a:r>
            <a:r>
              <a:rPr lang="en-US" sz="2410" dirty="0" smtClean="0"/>
              <a:t> </a:t>
            </a:r>
            <a:r>
              <a:rPr lang="en-US" sz="2410" dirty="0" err="1" smtClean="0"/>
              <a:t>Hải</a:t>
            </a:r>
            <a:endParaRPr lang="en-US" sz="2410" dirty="0" smtClean="0"/>
          </a:p>
          <a:p>
            <a:pPr marL="342900" indent="-342900">
              <a:buAutoNum type="arabicPeriod"/>
            </a:pPr>
            <a:r>
              <a:rPr lang="en-US" sz="2410" dirty="0" err="1" smtClean="0"/>
              <a:t>Phạm</a:t>
            </a:r>
            <a:r>
              <a:rPr lang="en-US" sz="2410" dirty="0" smtClean="0"/>
              <a:t> </a:t>
            </a:r>
            <a:r>
              <a:rPr lang="en-US" sz="2410" dirty="0" err="1" smtClean="0"/>
              <a:t>Khắc</a:t>
            </a:r>
            <a:r>
              <a:rPr lang="en-US" sz="2410" dirty="0" smtClean="0"/>
              <a:t> </a:t>
            </a:r>
            <a:r>
              <a:rPr lang="en-US" sz="2410" dirty="0" err="1" smtClean="0"/>
              <a:t>Khánh</a:t>
            </a:r>
            <a:endParaRPr lang="en-US" sz="2410" dirty="0" smtClean="0"/>
          </a:p>
        </p:txBody>
      </p:sp>
    </p:spTree>
    <p:extLst>
      <p:ext uri="{BB962C8B-B14F-4D97-AF65-F5344CB8AC3E}">
        <p14:creationId xmlns:p14="http://schemas.microsoft.com/office/powerpoint/2010/main" val="1438109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89686" y="2754776"/>
            <a:ext cx="7329561" cy="3667125"/>
          </a:xfrm>
          <a:prstGeom prst="rect">
            <a:avLst/>
          </a:prstGeom>
        </p:spPr>
      </p:pic>
      <p:sp>
        <p:nvSpPr>
          <p:cNvPr id="6" name="TextBox 5"/>
          <p:cNvSpPr txBox="1"/>
          <p:nvPr/>
        </p:nvSpPr>
        <p:spPr>
          <a:xfrm>
            <a:off x="666008" y="759655"/>
            <a:ext cx="10976918"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B2: Ta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2 class server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máy</a:t>
            </a:r>
            <a:r>
              <a:rPr lang="en-US" sz="2400" dirty="0" smtClean="0">
                <a:latin typeface="Times New Roman" panose="02020603050405020304" pitchFamily="18" charset="0"/>
                <a:cs typeface="Times New Roman" panose="02020603050405020304" pitchFamily="18" charset="0"/>
              </a:rPr>
              <a:t>. Ở </a:t>
            </a:r>
            <a:r>
              <a:rPr lang="en-US" sz="2400" dirty="0" err="1" smtClean="0">
                <a:latin typeface="Times New Roman" panose="02020603050405020304" pitchFamily="18" charset="0"/>
                <a:cs typeface="Times New Roman" panose="02020603050405020304" pitchFamily="18" charset="0"/>
              </a:rPr>
              <a:t>đây</a:t>
            </a:r>
            <a:r>
              <a:rPr lang="en-US" sz="2400" dirty="0" smtClean="0">
                <a:latin typeface="Times New Roman" panose="02020603050405020304" pitchFamily="18" charset="0"/>
                <a:cs typeface="Times New Roman" panose="02020603050405020304" pitchFamily="18" charset="0"/>
              </a:rPr>
              <a:t> ta implements </a:t>
            </a:r>
            <a:r>
              <a:rPr lang="en-US" sz="2400" dirty="0" err="1" smtClean="0">
                <a:latin typeface="Times New Roman" panose="02020603050405020304" pitchFamily="18" charset="0"/>
                <a:cs typeface="Times New Roman" panose="02020603050405020304" pitchFamily="18" charset="0"/>
              </a:rPr>
              <a:t>lần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lượt</a:t>
            </a:r>
            <a:r>
              <a:rPr lang="en-US" sz="2400" dirty="0" smtClean="0">
                <a:latin typeface="Times New Roman" panose="02020603050405020304" pitchFamily="18" charset="0"/>
                <a:cs typeface="Times New Roman" panose="02020603050405020304" pitchFamily="18" charset="0"/>
              </a:rPr>
              <a:t> 2 interface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ở </a:t>
            </a:r>
            <a:r>
              <a:rPr lang="en-US" sz="2400" dirty="0" err="1" smtClean="0">
                <a:latin typeface="Times New Roman" panose="02020603050405020304" pitchFamily="18" charset="0"/>
                <a:cs typeface="Times New Roman" panose="02020603050405020304" pitchFamily="18" charset="0"/>
              </a:rPr>
              <a:t>bước</a:t>
            </a:r>
            <a:r>
              <a:rPr lang="en-US" sz="2400" dirty="0" smtClean="0">
                <a:latin typeface="Times New Roman" panose="02020603050405020304" pitchFamily="18" charset="0"/>
                <a:cs typeface="Times New Roman" panose="02020603050405020304" pitchFamily="18" charset="0"/>
              </a:rPr>
              <a:t> 1.</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1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554" y="3348111"/>
            <a:ext cx="6749950" cy="2952237"/>
          </a:xfrm>
          <a:prstGeom prst="rect">
            <a:avLst/>
          </a:prstGeom>
        </p:spPr>
      </p:pic>
      <p:sp>
        <p:nvSpPr>
          <p:cNvPr id="5" name="TextBox 4"/>
          <p:cNvSpPr txBox="1"/>
          <p:nvPr/>
        </p:nvSpPr>
        <p:spPr>
          <a:xfrm>
            <a:off x="253218" y="703384"/>
            <a:ext cx="9397219"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Ở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main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server. Ta </a:t>
            </a:r>
            <a:r>
              <a:rPr lang="en-US" sz="2400" dirty="0" err="1" smtClean="0">
                <a:latin typeface="Times New Roman" panose="02020603050405020304" pitchFamily="18" charset="0"/>
                <a:cs typeface="Times New Roman" panose="02020603050405020304" pitchFamily="18" charset="0"/>
              </a:rPr>
              <a:t>tiến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(1099),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rebind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Naming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dẫn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Obj.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cũng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ở server2</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04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46509" y="1917895"/>
            <a:ext cx="6076950" cy="3505200"/>
          </a:xfrm>
          <a:prstGeom prst="rect">
            <a:avLst/>
          </a:prstGeom>
        </p:spPr>
      </p:pic>
      <p:sp>
        <p:nvSpPr>
          <p:cNvPr id="6" name="TextBox 5"/>
          <p:cNvSpPr txBox="1"/>
          <p:nvPr/>
        </p:nvSpPr>
        <p:spPr>
          <a:xfrm>
            <a:off x="365760" y="492368"/>
            <a:ext cx="11599283" cy="769441"/>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B3: Ta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class Client. </a:t>
            </a:r>
            <a:r>
              <a:rPr lang="en-US" sz="2200" dirty="0" err="1" smtClean="0">
                <a:latin typeface="Times New Roman" panose="02020603050405020304" pitchFamily="18" charset="0"/>
                <a:cs typeface="Times New Roman" panose="02020603050405020304" pitchFamily="18" charset="0"/>
              </a:rPr>
              <a:t>Xây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dựng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thủ</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tục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phép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người</a:t>
            </a:r>
            <a:r>
              <a:rPr lang="en-US" sz="2200" dirty="0" smtClean="0">
                <a:latin typeface="Times New Roman" panose="02020603050405020304" pitchFamily="18" charset="0"/>
                <a:cs typeface="Times New Roman" panose="02020603050405020304" pitchFamily="18" charset="0"/>
              </a:rPr>
              <a:t> dung </a:t>
            </a:r>
            <a:r>
              <a:rPr lang="en-US" sz="2200" dirty="0" err="1" smtClean="0">
                <a:latin typeface="Times New Roman" panose="02020603050405020304" pitchFamily="18" charset="0"/>
                <a:cs typeface="Times New Roman" panose="02020603050405020304" pitchFamily="18" charset="0"/>
              </a:rPr>
              <a:t>chọn</a:t>
            </a:r>
            <a:r>
              <a:rPr lang="en-US" sz="2200" dirty="0" smtClean="0">
                <a:latin typeface="Times New Roman" panose="02020603050405020304" pitchFamily="18" charset="0"/>
                <a:cs typeface="Times New Roman" panose="02020603050405020304" pitchFamily="18" charset="0"/>
              </a:rPr>
              <a:t> server </a:t>
            </a:r>
            <a:r>
              <a:rPr lang="en-US" sz="2200" dirty="0" err="1" smtClean="0">
                <a:latin typeface="Times New Roman" panose="02020603050405020304" pitchFamily="18" charset="0"/>
                <a:cs typeface="Times New Roman" panose="02020603050405020304" pitchFamily="18" charset="0"/>
              </a:rPr>
              <a:t>cần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nối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Sau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đối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tượng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myR</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chọn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đường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dẫn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nối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rồi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gọi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phương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ở server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73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68711" y="2995623"/>
            <a:ext cx="4254451" cy="3120966"/>
          </a:xfrm>
          <a:prstGeom prst="rect">
            <a:avLst/>
          </a:prstGeom>
        </p:spPr>
      </p:pic>
      <p:sp>
        <p:nvSpPr>
          <p:cNvPr id="5" name="TextBox 4"/>
          <p:cNvSpPr txBox="1"/>
          <p:nvPr/>
        </p:nvSpPr>
        <p:spPr>
          <a:xfrm>
            <a:off x="3737094" y="1856935"/>
            <a:ext cx="3717684" cy="430887"/>
          </a:xfrm>
          <a:prstGeom prst="rect">
            <a:avLst/>
          </a:prstGeom>
          <a:noFill/>
        </p:spPr>
        <p:txBody>
          <a:bodyPr wrap="none" rtlCol="0">
            <a:spAutoFit/>
          </a:bodyPr>
          <a:lstStyle/>
          <a:p>
            <a:r>
              <a:rPr lang="en-US" sz="2200" dirty="0" err="1" smtClean="0">
                <a:latin typeface="Times New Roman" panose="02020603050405020304" pitchFamily="18" charset="0"/>
                <a:cs typeface="Times New Roman" panose="02020603050405020304" pitchFamily="18" charset="0"/>
              </a:rPr>
              <a:t>Kết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thực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hiện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chương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trình</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05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4264295" y="49793"/>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45714" y="4008592"/>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14865" y="2900596"/>
            <a:ext cx="2442758" cy="1107996"/>
          </a:xfrm>
          <a:prstGeom prst="rect">
            <a:avLst/>
          </a:prstGeom>
          <a:noFill/>
        </p:spPr>
        <p:txBody>
          <a:bodyPr wrap="square" rtlCol="0">
            <a:spAutoFit/>
          </a:bodyPr>
          <a:lstStyle/>
          <a:p>
            <a:r>
              <a:rPr lang="en-US" sz="6600" dirty="0" smtClean="0">
                <a:solidFill>
                  <a:schemeClr val="bg1"/>
                </a:solidFill>
              </a:rPr>
              <a:t>01</a:t>
            </a:r>
            <a:endParaRPr lang="en-US" sz="6600" dirty="0">
              <a:solidFill>
                <a:schemeClr val="bg1"/>
              </a:solidFill>
            </a:endParaRPr>
          </a:p>
        </p:txBody>
      </p:sp>
      <p:sp>
        <p:nvSpPr>
          <p:cNvPr id="10" name="Oval 9"/>
          <p:cNvSpPr/>
          <p:nvPr/>
        </p:nvSpPr>
        <p:spPr>
          <a:xfrm>
            <a:off x="4061094" y="3805392"/>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24032" y="758404"/>
            <a:ext cx="6123577" cy="3046988"/>
          </a:xfrm>
          <a:prstGeom prst="rect">
            <a:avLst/>
          </a:prstGeom>
          <a:noFill/>
        </p:spPr>
        <p:txBody>
          <a:bodyPr wrap="square" rtlCol="0">
            <a:spAutoFit/>
          </a:bodyPr>
          <a:lstStyle/>
          <a:p>
            <a:pPr lvl="0"/>
            <a:r>
              <a:rPr lang="vi-VN" sz="2400" dirty="0">
                <a:latin typeface="+mj-lt"/>
              </a:rPr>
              <a:t>Xây dựng một hệ thống phân tán theo yêu cầu sau: Một máy có 5 phương thức phục vụ cho việc xử lý các chuỗi, các phép toán, tính các giá trị liên quan đến các hình,... Máy này cho phép các máy khác có thể truy cập từ xa để sử dụng các phương thức này. Các máy khác thực hiện truy cập từ xa đến các phương thức trên để yêu cầu thực hiện công việc của mình.</a:t>
            </a:r>
            <a:endParaRPr lang="en-US" sz="2400" dirty="0">
              <a:latin typeface="+mj-lt"/>
            </a:endParaRPr>
          </a:p>
        </p:txBody>
      </p:sp>
    </p:spTree>
    <p:extLst>
      <p:ext uri="{BB962C8B-B14F-4D97-AF65-F5344CB8AC3E}">
        <p14:creationId xmlns:p14="http://schemas.microsoft.com/office/powerpoint/2010/main" val="87253695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33923" y="2700997"/>
            <a:ext cx="6409731" cy="3245094"/>
          </a:xfrm>
          <a:prstGeom prst="rect">
            <a:avLst/>
          </a:prstGeom>
        </p:spPr>
      </p:pic>
      <p:sp>
        <p:nvSpPr>
          <p:cNvPr id="5" name="TextBox 4"/>
          <p:cNvSpPr txBox="1"/>
          <p:nvPr/>
        </p:nvSpPr>
        <p:spPr>
          <a:xfrm>
            <a:off x="844061" y="1012874"/>
            <a:ext cx="8736037"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B1: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1 Interface extends Remote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Java.rmi.Remote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server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509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01662" y="1872751"/>
            <a:ext cx="7033846" cy="4540505"/>
          </a:xfrm>
          <a:prstGeom prst="rect">
            <a:avLst/>
          </a:prstGeom>
        </p:spPr>
      </p:pic>
      <p:sp>
        <p:nvSpPr>
          <p:cNvPr id="5" name="TextBox 4"/>
          <p:cNvSpPr txBox="1"/>
          <p:nvPr/>
        </p:nvSpPr>
        <p:spPr>
          <a:xfrm>
            <a:off x="506437" y="604911"/>
            <a:ext cx="10790967" cy="830997"/>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B2: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class server extends </a:t>
            </a:r>
            <a:r>
              <a:rPr lang="en-US" sz="2400" dirty="0" err="1" smtClean="0">
                <a:latin typeface="Times New Roman" panose="02020603050405020304" pitchFamily="18" charset="0"/>
                <a:cs typeface="Times New Roman" panose="02020603050405020304" pitchFamily="18" charset="0"/>
              </a:rPr>
              <a:t>UnicasRemoteObject</a:t>
            </a:r>
            <a:r>
              <a:rPr lang="en-US" sz="2400" dirty="0" smtClean="0">
                <a:latin typeface="Times New Roman" panose="02020603050405020304" pitchFamily="18" charset="0"/>
                <a:cs typeface="Times New Roman" panose="02020603050405020304" pitchFamily="18" charset="0"/>
              </a:rPr>
              <a:t> , implements interface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ở B1,</a:t>
            </a:r>
          </a:p>
          <a:p>
            <a:r>
              <a:rPr lang="en-US" sz="2400" dirty="0" smtClean="0">
                <a:latin typeface="Times New Roman" panose="02020603050405020304" pitchFamily="18" charset="0"/>
                <a:cs typeface="Times New Roman" panose="02020603050405020304" pitchFamily="18" charset="0"/>
              </a:rPr>
              <a:t>Ở </a:t>
            </a:r>
            <a:r>
              <a:rPr lang="en-US" sz="2400" dirty="0" err="1" smtClean="0">
                <a:latin typeface="Times New Roman" panose="02020603050405020304" pitchFamily="18" charset="0"/>
                <a:cs typeface="Times New Roman" panose="02020603050405020304" pitchFamily="18" charset="0"/>
              </a:rPr>
              <a:t>đây</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ở Interface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71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3460" y="2795519"/>
            <a:ext cx="6860711" cy="3423720"/>
          </a:xfrm>
          <a:prstGeom prst="rect">
            <a:avLst/>
          </a:prstGeom>
        </p:spPr>
      </p:pic>
      <p:sp>
        <p:nvSpPr>
          <p:cNvPr id="5" name="TextBox 4"/>
          <p:cNvSpPr txBox="1"/>
          <p:nvPr/>
        </p:nvSpPr>
        <p:spPr>
          <a:xfrm>
            <a:off x="253218" y="703384"/>
            <a:ext cx="9397219"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Ở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main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server. Ta </a:t>
            </a:r>
            <a:r>
              <a:rPr lang="en-US" sz="2400" dirty="0" err="1" smtClean="0">
                <a:latin typeface="Times New Roman" panose="02020603050405020304" pitchFamily="18" charset="0"/>
                <a:cs typeface="Times New Roman" panose="02020603050405020304" pitchFamily="18" charset="0"/>
              </a:rPr>
              <a:t>tiến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(1099),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rebind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Naming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dẫn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Obj</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13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30352" y="2897945"/>
            <a:ext cx="6754325" cy="3749699"/>
          </a:xfrm>
          <a:prstGeom prst="rect">
            <a:avLst/>
          </a:prstGeom>
        </p:spPr>
      </p:pic>
      <p:sp>
        <p:nvSpPr>
          <p:cNvPr id="5" name="TextBox 4"/>
          <p:cNvSpPr txBox="1"/>
          <p:nvPr/>
        </p:nvSpPr>
        <p:spPr>
          <a:xfrm>
            <a:off x="492370" y="506437"/>
            <a:ext cx="11106760"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B3: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class Client.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myR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Naming.lookup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server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Truyền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đúng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myR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gọi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38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86208" y="2546252"/>
            <a:ext cx="5174588" cy="4064757"/>
          </a:xfrm>
          <a:prstGeom prst="rect">
            <a:avLst/>
          </a:prstGeom>
        </p:spPr>
      </p:pic>
      <p:sp>
        <p:nvSpPr>
          <p:cNvPr id="5" name="TextBox 4"/>
          <p:cNvSpPr txBox="1"/>
          <p:nvPr/>
        </p:nvSpPr>
        <p:spPr>
          <a:xfrm>
            <a:off x="4215172" y="1336431"/>
            <a:ext cx="2316660" cy="461665"/>
          </a:xfrm>
          <a:prstGeom prst="rect">
            <a:avLst/>
          </a:prstGeom>
          <a:noFill/>
        </p:spPr>
        <p:txBody>
          <a:bodyPr wrap="none" rtlCol="0">
            <a:spAutoFit/>
          </a:bodyPr>
          <a:lstStyle/>
          <a:p>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1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4264295" y="49793"/>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72522" y="4235991"/>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1943" y="2924795"/>
            <a:ext cx="2442758" cy="1107996"/>
          </a:xfrm>
          <a:prstGeom prst="rect">
            <a:avLst/>
          </a:prstGeom>
          <a:noFill/>
        </p:spPr>
        <p:txBody>
          <a:bodyPr wrap="square" rtlCol="0">
            <a:spAutoFit/>
          </a:bodyPr>
          <a:lstStyle/>
          <a:p>
            <a:r>
              <a:rPr lang="en-US" sz="6600" dirty="0" smtClean="0">
                <a:solidFill>
                  <a:schemeClr val="bg1"/>
                </a:solidFill>
              </a:rPr>
              <a:t>02</a:t>
            </a:r>
            <a:endParaRPr lang="en-US" sz="6600" dirty="0">
              <a:solidFill>
                <a:schemeClr val="bg1"/>
              </a:solidFill>
            </a:endParaRPr>
          </a:p>
        </p:txBody>
      </p:sp>
      <p:sp>
        <p:nvSpPr>
          <p:cNvPr id="10" name="Oval 9"/>
          <p:cNvSpPr/>
          <p:nvPr/>
        </p:nvSpPr>
        <p:spPr>
          <a:xfrm>
            <a:off x="4061095" y="4032791"/>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67495" y="209764"/>
            <a:ext cx="7521305" cy="3416320"/>
          </a:xfrm>
          <a:prstGeom prst="rect">
            <a:avLst/>
          </a:prstGeom>
          <a:noFill/>
        </p:spPr>
        <p:txBody>
          <a:bodyPr wrap="square" rtlCol="0">
            <a:spAutoFit/>
          </a:bodyPr>
          <a:lstStyle/>
          <a:p>
            <a:pPr lvl="0"/>
            <a:r>
              <a:rPr lang="vi-VN" sz="2400" dirty="0">
                <a:latin typeface="+mj-lt"/>
              </a:rPr>
              <a:t>Xây dựng một hệ thống phân tán theo yêu cầu sau: Một máy có 3 phương thức phục vụ cho việc xử lý các chuỗi, các phép toán, tính các giá trị liên quan đến các hình,.... Một máy khác cũng có 3 phương thức phục vụ cho việc xử lý các chuỗi, các phép toán, tính các giá trị liên quan đến các hình,..... Hai máy này cho phép các máy khác có thể truy cập từ xa để sử dụng các phương thức này. Các máy khác thực hiện truy cập từ xa đến các phương thức trên để yêu cầu thực hiện công việc của mình.</a:t>
            </a:r>
            <a:endParaRPr lang="en-US" sz="2400" dirty="0">
              <a:latin typeface="+mj-lt"/>
            </a:endParaRPr>
          </a:p>
        </p:txBody>
      </p:sp>
    </p:spTree>
    <p:extLst>
      <p:ext uri="{BB962C8B-B14F-4D97-AF65-F5344CB8AC3E}">
        <p14:creationId xmlns:p14="http://schemas.microsoft.com/office/powerpoint/2010/main" val="166972638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sp>
        <p:nvSpPr>
          <p:cNvPr id="4" name="TextBox 3"/>
          <p:cNvSpPr txBox="1"/>
          <p:nvPr/>
        </p:nvSpPr>
        <p:spPr>
          <a:xfrm>
            <a:off x="506436" y="576775"/>
            <a:ext cx="9314662"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B1: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máy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gọi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máy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tiến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2 Interface </a:t>
            </a:r>
            <a:r>
              <a:rPr lang="en-US" sz="2400" dirty="0" err="1" smtClean="0">
                <a:latin typeface="Times New Roman" panose="02020603050405020304" pitchFamily="18" charset="0"/>
                <a:cs typeface="Times New Roman" panose="02020603050405020304" pitchFamily="18" charset="0"/>
              </a:rPr>
              <a:t>khai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a:t>
            </a: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đều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extends Remote</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66801" y="2466535"/>
            <a:ext cx="9806243" cy="2977662"/>
          </a:xfrm>
          <a:prstGeom prst="rect">
            <a:avLst/>
          </a:prstGeom>
        </p:spPr>
      </p:pic>
    </p:spTree>
    <p:extLst>
      <p:ext uri="{BB962C8B-B14F-4D97-AF65-F5344CB8AC3E}">
        <p14:creationId xmlns:p14="http://schemas.microsoft.com/office/powerpoint/2010/main" val="2794907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502</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77</cp:revision>
  <dcterms:created xsi:type="dcterms:W3CDTF">2019-10-21T04:36:03Z</dcterms:created>
  <dcterms:modified xsi:type="dcterms:W3CDTF">2019-12-02T13:15:26Z</dcterms:modified>
</cp:coreProperties>
</file>