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sldIdLst>
    <p:sldId id="256" r:id="rId3"/>
    <p:sldId id="257" r:id="rId4"/>
    <p:sldId id="258" r:id="rId5"/>
    <p:sldId id="259" r:id="rId6"/>
    <p:sldId id="260" r:id="rId7"/>
    <p:sldId id="261" r:id="rId8"/>
    <p:sldId id="262" r:id="rId9"/>
    <p:sldId id="266" r:id="rId10"/>
    <p:sldId id="263" r:id="rId11"/>
    <p:sldId id="264" r:id="rId12"/>
    <p:sldId id="265"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61578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88099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913017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3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6865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4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809969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5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00539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6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81706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7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924430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8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634898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9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026542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10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42534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806326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1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430669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1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660457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13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386163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14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80958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15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642489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16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24639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17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548611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724967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207580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69434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899168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6157920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472398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786089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3067214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425662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2A0E3B-8B1F-4D12-B378-0DF6DD91A142}" type="datetimeFigureOut">
              <a:rPr lang="en-US" smtClean="0"/>
              <a:t>16/9/2019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8619807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2A0E3B-8B1F-4D12-B378-0DF6DD91A142}" type="datetimeFigureOut">
              <a:rPr lang="en-US" smtClean="0"/>
              <a:t>16/9/2019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336547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2A0E3B-8B1F-4D12-B378-0DF6DD91A142}" type="datetimeFigureOut">
              <a:rPr lang="en-US" smtClean="0"/>
              <a:t>16/9/2019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8949314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2A0E3B-8B1F-4D12-B378-0DF6DD91A142}" type="datetimeFigureOut">
              <a:rPr lang="en-US" smtClean="0"/>
              <a:t>16/9/2019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42713982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A0E3B-8B1F-4D12-B378-0DF6DD91A142}" type="datetimeFigureOut">
              <a:rPr lang="en-US" smtClean="0"/>
              <a:t>16/9/2019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8096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1472649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6332322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A0E3B-8B1F-4D12-B378-0DF6DD91A142}" type="datetimeFigureOut">
              <a:rPr lang="en-US" smtClean="0"/>
              <a:t>16/9/2019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531691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40113985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A0E3B-8B1F-4D12-B378-0DF6DD91A142}" type="datetimeFigureOut">
              <a:rPr lang="en-US" smtClean="0"/>
              <a:t>16/9/2019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081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2A0E3B-8B1F-4D12-B378-0DF6DD91A142}" type="datetimeFigureOut">
              <a:rPr lang="en-US" smtClean="0"/>
              <a:t>16/9/2019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52180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2A0E3B-8B1F-4D12-B378-0DF6DD91A142}" type="datetimeFigureOut">
              <a:rPr lang="en-US" smtClean="0"/>
              <a:t>16/9/2019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291531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2A0E3B-8B1F-4D12-B378-0DF6DD91A142}" type="datetimeFigureOut">
              <a:rPr lang="en-US" smtClean="0"/>
              <a:t>16/9/2019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124733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2A0E3B-8B1F-4D12-B378-0DF6DD91A142}" type="datetimeFigureOut">
              <a:rPr lang="en-US" smtClean="0"/>
              <a:t>16/9/2019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75013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A0E3B-8B1F-4D12-B378-0DF6DD91A142}" type="datetimeFigureOut">
              <a:rPr lang="en-US" smtClean="0"/>
              <a:t>16/9/2019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F1C2F-82E1-40E8-BB11-0C59BC6136DA}" type="slidenum">
              <a:rPr lang="en-US" smtClean="0"/>
              <a:t>‹#›</a:t>
            </a:fld>
            <a:endParaRPr lang="en-US"/>
          </a:p>
        </p:txBody>
      </p:sp>
    </p:spTree>
    <p:extLst>
      <p:ext uri="{BB962C8B-B14F-4D97-AF65-F5344CB8AC3E}">
        <p14:creationId xmlns:p14="http://schemas.microsoft.com/office/powerpoint/2010/main" val="38139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A0E3B-8B1F-4D12-B378-0DF6DD91A142}" type="datetimeFigureOut">
              <a:rPr lang="en-US" smtClean="0"/>
              <a:t>16/9/2019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F1C2F-82E1-40E8-BB11-0C59BC6136DA}" type="slidenum">
              <a:rPr lang="en-US" smtClean="0"/>
              <a:t>‹#›</a:t>
            </a:fld>
            <a:endParaRPr lang="en-US"/>
          </a:p>
        </p:txBody>
      </p:sp>
    </p:spTree>
    <p:extLst>
      <p:ext uri="{BB962C8B-B14F-4D97-AF65-F5344CB8AC3E}">
        <p14:creationId xmlns:p14="http://schemas.microsoft.com/office/powerpoint/2010/main" val="2932446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54" r:id="rId8"/>
    <p:sldLayoutId id="2147483655" r:id="rId9"/>
    <p:sldLayoutId id="2147483656" r:id="rId10"/>
    <p:sldLayoutId id="214748365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77" r:id="rId27"/>
    <p:sldLayoutId id="2147483676" r:id="rId28"/>
    <p:sldLayoutId id="2147483658" r:id="rId29"/>
    <p:sldLayoutId id="2147483659" r:id="rId3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E9EFF"/>
            </a:gs>
            <a:gs pos="39999">
              <a:srgbClr val="85C2FF"/>
            </a:gs>
            <a:gs pos="70000">
              <a:srgbClr val="C4D6EB"/>
            </a:gs>
            <a:gs pos="100000">
              <a:srgbClr val="FFEBFA"/>
            </a:gs>
          </a:gsLst>
          <a:lin ang="5400000" scaled="0"/>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A0E3B-8B1F-4D12-B378-0DF6DD91A142}" type="datetimeFigureOut">
              <a:rPr lang="en-US" smtClean="0"/>
              <a:t>16/9/2019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F1C2F-82E1-40E8-BB11-0C59BC6136DA}" type="slidenum">
              <a:rPr lang="en-US" smtClean="0"/>
              <a:t>‹#›</a:t>
            </a:fld>
            <a:endParaRPr lang="en-US"/>
          </a:p>
        </p:txBody>
      </p:sp>
    </p:spTree>
    <p:extLst>
      <p:ext uri="{BB962C8B-B14F-4D97-AF65-F5344CB8AC3E}">
        <p14:creationId xmlns:p14="http://schemas.microsoft.com/office/powerpoint/2010/main" val="24797888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dirty="0" err="1" smtClean="0"/>
              <a:t>Thực</a:t>
            </a:r>
            <a:r>
              <a:rPr lang="en-US" dirty="0" smtClean="0"/>
              <a:t> </a:t>
            </a:r>
            <a:r>
              <a:rPr lang="en-US" dirty="0" err="1" smtClean="0"/>
              <a:t>hành</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mạng</a:t>
            </a:r>
            <a:endParaRPr lang="en-US" dirty="0"/>
          </a:p>
        </p:txBody>
      </p:sp>
      <p:sp>
        <p:nvSpPr>
          <p:cNvPr id="3" name="Subtitle 2"/>
          <p:cNvSpPr>
            <a:spLocks noGrp="1"/>
          </p:cNvSpPr>
          <p:nvPr>
            <p:ph type="subTitle" idx="1"/>
          </p:nvPr>
        </p:nvSpPr>
        <p:spPr>
          <a:xfrm>
            <a:off x="914400" y="2438400"/>
            <a:ext cx="6400800" cy="3810000"/>
          </a:xfrm>
        </p:spPr>
        <p:txBody>
          <a:bodyPr/>
          <a:lstStyle/>
          <a:p>
            <a:r>
              <a:rPr lang="en-US" dirty="0" err="1" smtClean="0">
                <a:solidFill>
                  <a:schemeClr val="tx1"/>
                </a:solidFill>
                <a:latin typeface="Times New Roman" pitchFamily="18" charset="0"/>
                <a:cs typeface="Times New Roman" pitchFamily="18" charset="0"/>
              </a:rPr>
              <a:t>Nhóm</a:t>
            </a:r>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1. </a:t>
            </a:r>
            <a:r>
              <a:rPr lang="en-US" dirty="0" err="1" smtClean="0">
                <a:solidFill>
                  <a:schemeClr val="tx1"/>
                </a:solidFill>
                <a:latin typeface="Times New Roman" pitchFamily="18" charset="0"/>
                <a:cs typeface="Times New Roman" pitchFamily="18" charset="0"/>
              </a:rPr>
              <a:t>Trần</a:t>
            </a:r>
            <a:r>
              <a:rPr lang="en-US" dirty="0" smtClean="0">
                <a:solidFill>
                  <a:schemeClr val="tx1"/>
                </a:solidFill>
                <a:latin typeface="Times New Roman" pitchFamily="18" charset="0"/>
                <a:cs typeface="Times New Roman" pitchFamily="18" charset="0"/>
              </a:rPr>
              <a:t> V</a:t>
            </a:r>
            <a:r>
              <a:rPr lang="vi-VN" dirty="0" smtClean="0">
                <a:solidFill>
                  <a:schemeClr val="tx1"/>
                </a:solidFill>
                <a:latin typeface="Times New Roman" pitchFamily="18" charset="0"/>
                <a:cs typeface="Times New Roman" pitchFamily="18" charset="0"/>
              </a:rPr>
              <a:t>ăn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Anh</a:t>
            </a:r>
            <a:r>
              <a:rPr lang="en-US" dirty="0" smtClean="0">
                <a:solidFill>
                  <a:schemeClr val="tx1"/>
                </a:solidFill>
                <a:latin typeface="Times New Roman" pitchFamily="18" charset="0"/>
                <a:cs typeface="Times New Roman" pitchFamily="18" charset="0"/>
              </a:rPr>
              <a:t> S</a:t>
            </a:r>
            <a:r>
              <a:rPr lang="vi-VN" dirty="0" smtClean="0">
                <a:solidFill>
                  <a:schemeClr val="tx1"/>
                </a:solidFill>
                <a:latin typeface="Times New Roman" pitchFamily="18" charset="0"/>
                <a:cs typeface="Times New Roman" pitchFamily="18" charset="0"/>
              </a:rPr>
              <a:t>ơ</a:t>
            </a:r>
            <a:r>
              <a:rPr lang="en-US" dirty="0" smtClean="0">
                <a:solidFill>
                  <a:schemeClr val="tx1"/>
                </a:solidFill>
                <a:latin typeface="Times New Roman" pitchFamily="18" charset="0"/>
                <a:cs typeface="Times New Roman" pitchFamily="18" charset="0"/>
              </a:rPr>
              <a:t>n</a:t>
            </a:r>
          </a:p>
          <a:p>
            <a:pPr algn="l"/>
            <a:r>
              <a:rPr lang="en-US" dirty="0" smtClean="0">
                <a:solidFill>
                  <a:schemeClr val="tx1"/>
                </a:solidFill>
                <a:latin typeface="Times New Roman" pitchFamily="18" charset="0"/>
                <a:cs typeface="Times New Roman" pitchFamily="18" charset="0"/>
              </a:rPr>
              <a:t>2</a:t>
            </a:r>
            <a:r>
              <a:rPr lang="en-US" smtClean="0">
                <a:solidFill>
                  <a:schemeClr val="tx1"/>
                </a:solidFill>
                <a:latin typeface="Times New Roman" pitchFamily="18" charset="0"/>
                <a:cs typeface="Times New Roman" pitchFamily="18" charset="0"/>
              </a:rPr>
              <a:t>. </a:t>
            </a:r>
            <a:r>
              <a:rPr lang="en-US" smtClean="0">
                <a:solidFill>
                  <a:schemeClr val="tx1"/>
                </a:solidFill>
                <a:latin typeface="Times New Roman" pitchFamily="18" charset="0"/>
                <a:cs typeface="Times New Roman" pitchFamily="18" charset="0"/>
              </a:rPr>
              <a:t>Hà Thị Huệ</a:t>
            </a:r>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3</a:t>
            </a:r>
            <a:r>
              <a:rPr lang="en-US" smtClean="0">
                <a:solidFill>
                  <a:schemeClr val="tx1"/>
                </a:solidFill>
                <a:latin typeface="Times New Roman" pitchFamily="18" charset="0"/>
                <a:cs typeface="Times New Roman" pitchFamily="18" charset="0"/>
              </a:rPr>
              <a:t>. </a:t>
            </a:r>
            <a:r>
              <a:rPr lang="en-US" smtClean="0">
                <a:solidFill>
                  <a:schemeClr val="tx1"/>
                </a:solidFill>
                <a:latin typeface="Times New Roman" pitchFamily="18" charset="0"/>
                <a:cs typeface="Times New Roman" pitchFamily="18" charset="0"/>
              </a:rPr>
              <a:t>Dương Thị Huệ</a:t>
            </a:r>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4. </a:t>
            </a:r>
            <a:r>
              <a:rPr lang="en-US" dirty="0" err="1" smtClean="0">
                <a:solidFill>
                  <a:schemeClr val="tx1"/>
                </a:solidFill>
                <a:latin typeface="Times New Roman" pitchFamily="18" charset="0"/>
                <a:cs typeface="Times New Roman" pitchFamily="18" charset="0"/>
              </a:rPr>
              <a:t>Đặng</a:t>
            </a:r>
            <a:r>
              <a:rPr lang="en-US" dirty="0" smtClean="0">
                <a:solidFill>
                  <a:schemeClr val="tx1"/>
                </a:solidFill>
                <a:latin typeface="Times New Roman" pitchFamily="18" charset="0"/>
                <a:cs typeface="Times New Roman" pitchFamily="18" charset="0"/>
              </a:rPr>
              <a:t> V</a:t>
            </a:r>
            <a:r>
              <a:rPr lang="vi-VN" dirty="0" smtClean="0">
                <a:solidFill>
                  <a:schemeClr val="tx1"/>
                </a:solidFill>
                <a:latin typeface="Times New Roman" pitchFamily="18" charset="0"/>
                <a:cs typeface="Times New Roman" pitchFamily="18" charset="0"/>
              </a:rPr>
              <a:t>ă</a:t>
            </a:r>
            <a:r>
              <a:rPr lang="en-US" smtClean="0">
                <a:solidFill>
                  <a:schemeClr val="tx1"/>
                </a:solidFill>
                <a:latin typeface="Times New Roman" pitchFamily="18" charset="0"/>
                <a:cs typeface="Times New Roman" pitchFamily="18" charset="0"/>
              </a:rPr>
              <a:t>n </a:t>
            </a:r>
            <a:r>
              <a:rPr lang="en-US" smtClean="0">
                <a:solidFill>
                  <a:schemeClr val="tx1"/>
                </a:solidFill>
                <a:latin typeface="Times New Roman" pitchFamily="18" charset="0"/>
                <a:cs typeface="Times New Roman" pitchFamily="18" charset="0"/>
              </a:rPr>
              <a:t>Hải</a:t>
            </a:r>
          </a:p>
          <a:p>
            <a:pPr algn="l"/>
            <a:r>
              <a:rPr lang="en-US" smtClean="0">
                <a:solidFill>
                  <a:schemeClr val="tx1"/>
                </a:solidFill>
                <a:latin typeface="Times New Roman" pitchFamily="18" charset="0"/>
                <a:cs typeface="Times New Roman" pitchFamily="18" charset="0"/>
              </a:rPr>
              <a:t>5. Deng Phommachac </a:t>
            </a:r>
            <a:endParaRPr lang="en-US" dirty="0" smtClean="0">
              <a:solidFill>
                <a:schemeClr val="tx1"/>
              </a:solidFill>
              <a:latin typeface="Times New Roman" pitchFamily="18" charset="0"/>
              <a:cs typeface="Times New Roman" pitchFamily="18" charset="0"/>
            </a:endParaRPr>
          </a:p>
          <a:p>
            <a:pPr algn="l"/>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9952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Times New Roman" pitchFamily="18" charset="0"/>
                <a:cs typeface="Times New Roman" pitchFamily="18" charset="0"/>
              </a:rPr>
              <a:t>Kiến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tầng</a:t>
            </a:r>
            <a:r>
              <a:rPr lang="en-US" dirty="0">
                <a:latin typeface="Times New Roman" pitchFamily="18" charset="0"/>
                <a:cs typeface="Times New Roman" pitchFamily="18" charset="0"/>
              </a:rPr>
              <a:t> (Two - Tier Architecture)</a:t>
            </a:r>
          </a:p>
        </p:txBody>
      </p:sp>
      <p:sp>
        <p:nvSpPr>
          <p:cNvPr id="3" name="Content Placeholder 2"/>
          <p:cNvSpPr>
            <a:spLocks noGrp="1"/>
          </p:cNvSpPr>
          <p:nvPr>
            <p:ph idx="1"/>
          </p:nvPr>
        </p:nvSpPr>
        <p:spPr/>
        <p:txBody>
          <a:bodyPr>
            <a:normAutofit fontScale="92500" lnSpcReduction="10000"/>
          </a:bodyPr>
          <a:lstStyle/>
          <a:p>
            <a:r>
              <a:rPr lang="en-US" dirty="0" err="1" smtClean="0">
                <a:latin typeface="Times New Roman" pitchFamily="18" charset="0"/>
                <a:cs typeface="Times New Roman" pitchFamily="18" charset="0"/>
              </a:rPr>
              <a:t>VD:Phần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lí</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bán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User Interface: </a:t>
            </a:r>
            <a:r>
              <a:rPr lang="en-US" dirty="0" err="1">
                <a:latin typeface="Times New Roman" pitchFamily="18" charset="0"/>
                <a:cs typeface="Times New Roman" pitchFamily="18" charset="0"/>
              </a:rPr>
              <a:t>giao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a:t>
            </a:r>
            <a:r>
              <a:rPr lang="vi-VN" dirty="0">
                <a:latin typeface="Times New Roman" pitchFamily="18" charset="0"/>
                <a:cs typeface="Times New Roman" pitchFamily="18" charset="0"/>
              </a:rPr>
              <a:t>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đượ</a:t>
            </a:r>
            <a:r>
              <a:rPr lang="en-US" dirty="0">
                <a:latin typeface="Times New Roman" pitchFamily="18" charset="0"/>
                <a:cs typeface="Times New Roman" pitchFamily="18" charset="0"/>
              </a:rPr>
              <a:t>c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Client. Bao gồm các chức năng: In hóa đơn, danh sách mặt hàng, tính tiền, truyền yêu cầu cho sever.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Data Storage </a:t>
            </a:r>
            <a:r>
              <a:rPr lang="en-US" dirty="0" smtClean="0">
                <a:latin typeface="Times New Roman" pitchFamily="18" charset="0"/>
                <a:cs typeface="Times New Roman" pitchFamily="18" charset="0"/>
              </a:rPr>
              <a:t>Service: </a:t>
            </a:r>
            <a:r>
              <a:rPr lang="vi-VN" dirty="0" smtClean="0">
                <a:latin typeface="Times New Roman" pitchFamily="18" charset="0"/>
                <a:cs typeface="Times New Roman" pitchFamily="18" charset="0"/>
              </a:rPr>
              <a:t>đượ</a:t>
            </a:r>
            <a:r>
              <a:rPr lang="en-US" dirty="0">
                <a:latin typeface="Times New Roman" pitchFamily="18" charset="0"/>
                <a:cs typeface="Times New Roman" pitchFamily="18" charset="0"/>
              </a:rPr>
              <a:t>c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ở sever </a:t>
            </a:r>
            <a:r>
              <a:rPr lang="vi-VN" dirty="0" smtClean="0">
                <a:latin typeface="Times New Roman" pitchFamily="18" charset="0"/>
                <a:cs typeface="Times New Roman" pitchFamily="18" charset="0"/>
              </a:rPr>
              <a:t>đị</a:t>
            </a:r>
            <a:r>
              <a:rPr lang="en-US" dirty="0" err="1" smtClean="0">
                <a:latin typeface="Times New Roman" pitchFamily="18" charset="0"/>
                <a:cs typeface="Times New Roman" pitchFamily="18" charset="0"/>
              </a:rPr>
              <a:t>nh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t>
            </a:r>
            <a:r>
              <a:rPr lang="vi-VN" dirty="0" smtClean="0">
                <a:latin typeface="Times New Roman" pitchFamily="18" charset="0"/>
                <a:cs typeface="Times New Roman" pitchFamily="18" charset="0"/>
              </a:rPr>
              <a:t>ứ</a:t>
            </a:r>
            <a:r>
              <a:rPr lang="en-US" dirty="0" smtClean="0">
                <a:latin typeface="Times New Roman" pitchFamily="18" charset="0"/>
                <a:cs typeface="Times New Roman" pitchFamily="18" charset="0"/>
              </a:rPr>
              <a:t>c protocol </a:t>
            </a:r>
            <a:r>
              <a:rPr lang="vi-VN" dirty="0"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trao</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gi</a:t>
            </a:r>
            <a:r>
              <a:rPr lang="vi-VN" dirty="0" smtClean="0">
                <a:latin typeface="Times New Roman" pitchFamily="18" charset="0"/>
                <a:cs typeface="Times New Roman" pitchFamily="18" charset="0"/>
              </a:rPr>
              <a:t>ữa</a:t>
            </a:r>
            <a:r>
              <a:rPr lang="en-US" dirty="0">
                <a:latin typeface="Times New Roman" pitchFamily="18" charset="0"/>
                <a:cs typeface="Times New Roman" pitchFamily="18" charset="0"/>
              </a:rPr>
              <a:t> Client </a:t>
            </a:r>
            <a:r>
              <a:rPr lang="en-US" dirty="0" err="1" smtClean="0">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Sever</a:t>
            </a:r>
            <a:r>
              <a:rPr lang="en-US" dirty="0">
                <a:latin typeface="Times New Roman" pitchFamily="18" charset="0"/>
                <a:cs typeface="Times New Roman" pitchFamily="18" charset="0"/>
              </a:rPr>
              <a:t>. Sever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chi </a:t>
            </a:r>
            <a:r>
              <a:rPr lang="en-US" dirty="0" err="1" smtClean="0">
                <a:latin typeface="Times New Roman" pitchFamily="18" charset="0"/>
                <a:cs typeface="Times New Roman" pitchFamily="18" charset="0"/>
              </a:rPr>
              <a:t>nhánh</a:t>
            </a:r>
            <a:r>
              <a:rPr lang="en-US" dirty="0" smtClean="0">
                <a:latin typeface="Times New Roman" pitchFamily="18" charset="0"/>
                <a:cs typeface="Times New Roman" pitchFamily="18" charset="0"/>
              </a:rPr>
              <a:t> c</a:t>
            </a:r>
            <a:r>
              <a:rPr lang="vi-VN" dirty="0" smtClean="0">
                <a:latin typeface="Times New Roman" pitchFamily="18" charset="0"/>
                <a:cs typeface="Times New Roman" pitchFamily="18" charset="0"/>
              </a:rPr>
              <a:t>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do </a:t>
            </a:r>
            <a:r>
              <a:rPr lang="en-US" dirty="0" err="1" smtClean="0">
                <a:latin typeface="Times New Roman" pitchFamily="18" charset="0"/>
                <a:cs typeface="Times New Roman" pitchFamily="18" charset="0"/>
              </a:rPr>
              <a:t>vậy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nâng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đượ</a:t>
            </a:r>
            <a:r>
              <a:rPr lang="en-US" dirty="0">
                <a:latin typeface="Times New Roman" pitchFamily="18" charset="0"/>
                <a:cs typeface="Times New Roman" pitchFamily="18" charset="0"/>
              </a:rPr>
              <a:t>c </a:t>
            </a:r>
            <a:r>
              <a:rPr lang="en-US" dirty="0" err="1" smtClean="0">
                <a:latin typeface="Times New Roman" pitchFamily="18" charset="0"/>
                <a:cs typeface="Times New Roman" pitchFamily="18" charset="0"/>
              </a:rPr>
              <a:t>dễ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4623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Times New Roman" pitchFamily="18" charset="0"/>
                <a:cs typeface="Times New Roman" pitchFamily="18" charset="0"/>
              </a:rPr>
              <a:t>Kiến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tầng</a:t>
            </a:r>
            <a:r>
              <a:rPr lang="en-US" dirty="0">
                <a:latin typeface="Times New Roman" pitchFamily="18" charset="0"/>
                <a:cs typeface="Times New Roman" pitchFamily="18" charset="0"/>
              </a:rPr>
              <a:t> (N-Tier Architecture)</a:t>
            </a:r>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VD: Game c</a:t>
            </a:r>
            <a:r>
              <a:rPr lang="vi-VN" dirty="0" smtClean="0">
                <a:latin typeface="Times New Roman" pitchFamily="18" charset="0"/>
                <a:cs typeface="Times New Roman" pitchFamily="18" charset="0"/>
              </a:rPr>
              <a:t>ờ</a:t>
            </a:r>
            <a:r>
              <a:rPr lang="en-US" dirty="0" smtClean="0">
                <a:latin typeface="Times New Roman" pitchFamily="18" charset="0"/>
                <a:cs typeface="Times New Roman" pitchFamily="18" charset="0"/>
              </a:rPr>
              <a:t> online</a:t>
            </a:r>
          </a:p>
          <a:p>
            <a:r>
              <a:rPr lang="en-US" dirty="0">
                <a:latin typeface="Times New Roman" pitchFamily="18" charset="0"/>
                <a:cs typeface="Times New Roman" pitchFamily="18" charset="0"/>
              </a:rPr>
              <a:t>User Interface: </a:t>
            </a:r>
            <a:r>
              <a:rPr lang="en-US" dirty="0" err="1">
                <a:latin typeface="Times New Roman" pitchFamily="18" charset="0"/>
                <a:cs typeface="Times New Roman" pitchFamily="18" charset="0"/>
              </a:rPr>
              <a:t>giao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a:t>
            </a:r>
            <a:r>
              <a:rPr lang="vi-VN" dirty="0">
                <a:latin typeface="Times New Roman" pitchFamily="18" charset="0"/>
                <a:cs typeface="Times New Roman" pitchFamily="18" charset="0"/>
              </a:rPr>
              <a:t>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đượ</a:t>
            </a:r>
            <a:r>
              <a:rPr lang="en-US" dirty="0">
                <a:latin typeface="Times New Roman" pitchFamily="18" charset="0"/>
                <a:cs typeface="Times New Roman" pitchFamily="18" charset="0"/>
              </a:rPr>
              <a:t>c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Client. Chức năng. Giao diện trò chơi, các cài đặt trò chơi, menu</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Data </a:t>
            </a:r>
            <a:r>
              <a:rPr lang="en-US" dirty="0" smtClean="0">
                <a:latin typeface="Times New Roman" pitchFamily="18" charset="0"/>
                <a:cs typeface="Times New Roman" pitchFamily="18" charset="0"/>
              </a:rPr>
              <a:t>Storage: D</a:t>
            </a:r>
            <a:r>
              <a:rPr lang="vi-VN" dirty="0" smtClean="0">
                <a:latin typeface="Times New Roman" pitchFamily="18" charset="0"/>
                <a:cs typeface="Times New Roman" pitchFamily="18" charset="0"/>
              </a:rPr>
              <a:t>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a:t>
            </a:r>
            <a:r>
              <a:rPr lang="vi-VN" dirty="0" smtClean="0">
                <a:latin typeface="Times New Roman" pitchFamily="18" charset="0"/>
                <a:cs typeface="Times New Roman" pitchFamily="18" charset="0"/>
              </a:rPr>
              <a:t>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t>
            </a:r>
            <a:r>
              <a:rPr lang="vi-VN" dirty="0" smtClean="0">
                <a:latin typeface="Times New Roman" pitchFamily="18" charset="0"/>
                <a:cs typeface="Times New Roman" pitchFamily="18" charset="0"/>
              </a:rPr>
              <a:t>ơi</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đượ</a:t>
            </a:r>
            <a:r>
              <a:rPr lang="en-US" dirty="0" smtClean="0">
                <a:latin typeface="Times New Roman" pitchFamily="18" charset="0"/>
                <a:cs typeface="Times New Roman" pitchFamily="18" charset="0"/>
              </a:rPr>
              <a:t>c l</a:t>
            </a:r>
            <a:r>
              <a:rPr lang="vi-VN" dirty="0" smtClean="0">
                <a:latin typeface="Times New Roman" pitchFamily="18" charset="0"/>
                <a:cs typeface="Times New Roman" pitchFamily="18" charset="0"/>
              </a:rPr>
              <a:t>ư</a:t>
            </a:r>
            <a:r>
              <a:rPr lang="en-US" dirty="0" smtClean="0">
                <a:latin typeface="Times New Roman" pitchFamily="18" charset="0"/>
                <a:cs typeface="Times New Roman" pitchFamily="18" charset="0"/>
              </a:rPr>
              <a:t>u </a:t>
            </a:r>
            <a:r>
              <a:rPr lang="en-US" dirty="0" err="1" smtClean="0">
                <a:latin typeface="Times New Roman" pitchFamily="18" charset="0"/>
                <a:cs typeface="Times New Roman" pitchFamily="18" charset="0"/>
              </a:rPr>
              <a:t>tr</a:t>
            </a:r>
            <a:r>
              <a:rPr lang="vi-VN" dirty="0" smtClean="0">
                <a:latin typeface="Times New Roman" pitchFamily="18" charset="0"/>
                <a:cs typeface="Times New Roman" pitchFamily="18" charset="0"/>
              </a:rPr>
              <a:t>ữ</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sever</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t>
            </a:r>
            <a:r>
              <a:rPr lang="vi-VN" dirty="0" smtClean="0">
                <a:latin typeface="Times New Roman" pitchFamily="18" charset="0"/>
                <a:cs typeface="Times New Roman" pitchFamily="18" charset="0"/>
              </a:rPr>
              <a:t>ứ</a:t>
            </a: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protocol </a:t>
            </a: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t>
            </a:r>
            <a:r>
              <a:rPr lang="vi-VN" smtClean="0">
                <a:latin typeface="Times New Roman" pitchFamily="18" charset="0"/>
                <a:cs typeface="Times New Roman" pitchFamily="18" charset="0"/>
              </a:rPr>
              <a:t>ữa</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các Client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sever,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đă</a:t>
            </a:r>
            <a:r>
              <a:rPr lang="en-US" dirty="0" err="1" smtClean="0">
                <a:latin typeface="Times New Roman" pitchFamily="18" charset="0"/>
                <a:cs typeface="Times New Roman" pitchFamily="18" charset="0"/>
              </a:rPr>
              <a:t>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nhập</a:t>
            </a:r>
            <a:r>
              <a:rPr lang="en-US" dirty="0" smtClean="0">
                <a:latin typeface="Times New Roman" pitchFamily="18" charset="0"/>
                <a:cs typeface="Times New Roman" pitchFamily="18" charset="0"/>
              </a:rPr>
              <a:t> d</a:t>
            </a:r>
            <a:r>
              <a:rPr lang="vi-VN" dirty="0" smtClean="0">
                <a:latin typeface="Times New Roman" pitchFamily="18" charset="0"/>
                <a:cs typeface="Times New Roman" pitchFamily="18" charset="0"/>
              </a:rPr>
              <a:t>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a:t>
            </a:r>
            <a:r>
              <a:rPr lang="vi-VN" dirty="0" smtClean="0">
                <a:latin typeface="Times New Roman" pitchFamily="18" charset="0"/>
                <a:cs typeface="Times New Roman" pitchFamily="18" charset="0"/>
              </a:rPr>
              <a:t>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t>
            </a:r>
            <a:r>
              <a:rPr lang="vi-VN" dirty="0" smtClean="0">
                <a:latin typeface="Times New Roman" pitchFamily="18" charset="0"/>
                <a:cs typeface="Times New Roman" pitchFamily="18" charset="0"/>
              </a:rPr>
              <a:t>ơ</a:t>
            </a:r>
            <a:r>
              <a:rPr lang="en-US" dirty="0">
                <a:latin typeface="Times New Roman" pitchFamily="18" charset="0"/>
                <a:cs typeface="Times New Roman" pitchFamily="18" charset="0"/>
              </a:rPr>
              <a:t>i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g</a:t>
            </a:r>
            <a:r>
              <a:rPr lang="vi-VN" dirty="0" smtClean="0">
                <a:latin typeface="Times New Roman" pitchFamily="18" charset="0"/>
                <a:cs typeface="Times New Roman" pitchFamily="18" charset="0"/>
              </a:rPr>
              <a:t>ửi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Client.</a:t>
            </a:r>
          </a:p>
          <a:p>
            <a:r>
              <a:rPr lang="en-US" dirty="0">
                <a:latin typeface="Times New Roman" pitchFamily="18" charset="0"/>
                <a:cs typeface="Times New Roman" pitchFamily="18" charset="0"/>
              </a:rPr>
              <a:t>Business Rule: </a:t>
            </a:r>
            <a:r>
              <a:rPr lang="en-US" dirty="0" smtClean="0">
                <a:latin typeface="Times New Roman" pitchFamily="18" charset="0"/>
                <a:cs typeface="Times New Roman" pitchFamily="18" charset="0"/>
              </a:rPr>
              <a:t>Đ</a:t>
            </a:r>
            <a:r>
              <a:rPr lang="vi-VN" dirty="0" smtClean="0">
                <a:latin typeface="Times New Roman" pitchFamily="18" charset="0"/>
                <a:cs typeface="Times New Roman" pitchFamily="18" charset="0"/>
              </a:rPr>
              <a:t>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sever </a:t>
            </a:r>
            <a:r>
              <a:rPr lang="en-US" dirty="0" err="1" smtClean="0">
                <a:latin typeface="Times New Roman" pitchFamily="18" charset="0"/>
                <a:cs typeface="Times New Roman" pitchFamily="18" charset="0"/>
              </a:rPr>
              <a:t>riêng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d</a:t>
            </a:r>
            <a:r>
              <a:rPr lang="vi-VN" dirty="0" smtClean="0">
                <a:latin typeface="Times New Roman" pitchFamily="18" charset="0"/>
                <a:cs typeface="Times New Roman" pitchFamily="18" charset="0"/>
              </a:rPr>
              <a:t>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giảm</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tải</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phía </a:t>
            </a:r>
            <a:r>
              <a:rPr lang="en-US" dirty="0">
                <a:latin typeface="Times New Roman" pitchFamily="18" charset="0"/>
                <a:cs typeface="Times New Roman" pitchFamily="18" charset="0"/>
              </a:rPr>
              <a:t>Data Storage </a:t>
            </a:r>
            <a:r>
              <a:rPr lang="en-US" dirty="0" err="1" smtClean="0">
                <a:latin typeface="Times New Roman" pitchFamily="18" charset="0"/>
                <a:cs typeface="Times New Roman" pitchFamily="18" charset="0"/>
              </a:rPr>
              <a:t>kéo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ổn</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đị</a:t>
            </a:r>
            <a:r>
              <a:rPr lang="en-US" dirty="0" err="1" smtClean="0">
                <a:latin typeface="Times New Roman" pitchFamily="18" charset="0"/>
                <a:cs typeface="Times New Roman" pitchFamily="18" charset="0"/>
              </a:rPr>
              <a:t>nh</a:t>
            </a:r>
            <a:r>
              <a:rPr lang="en-US" dirty="0" smtClean="0">
                <a:latin typeface="Times New Roman" pitchFamily="18" charset="0"/>
                <a:cs typeface="Times New Roman" pitchFamily="18" charset="0"/>
              </a:rPr>
              <a:t> h</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n </a:t>
            </a:r>
            <a:r>
              <a:rPr lang="en-US" dirty="0" err="1" smtClean="0">
                <a:latin typeface="Times New Roman" pitchFamily="18" charset="0"/>
                <a:cs typeface="Times New Roman" pitchFamily="18" charset="0"/>
              </a:rPr>
              <a:t>tuy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t>
            </a:r>
            <a:r>
              <a:rPr lang="vi-VN" dirty="0" smtClean="0">
                <a:latin typeface="Times New Roman" pitchFamily="18" charset="0"/>
                <a:cs typeface="Times New Roman" pitchFamily="18" charset="0"/>
              </a:rPr>
              <a:t>ă</a:t>
            </a:r>
            <a:r>
              <a:rPr lang="en-US" dirty="0" smtClean="0">
                <a:latin typeface="Times New Roman" pitchFamily="18" charset="0"/>
                <a:cs typeface="Times New Roman" pitchFamily="18" charset="0"/>
              </a:rPr>
              <a:t>n </a:t>
            </a:r>
            <a:r>
              <a:rPr lang="en-US" dirty="0" err="1" smtClean="0">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khâu</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thiết</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kế.</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8727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Chương 2</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227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t>
            </a:r>
            <a:r>
              <a:rPr lang="en-US" dirty="0" err="1" smtClean="0"/>
              <a:t>và</a:t>
            </a:r>
            <a:r>
              <a:rPr lang="en-US" dirty="0" smtClean="0"/>
              <a:t> HTTPS</a:t>
            </a:r>
            <a:endParaRPr lang="en-US" dirty="0"/>
          </a:p>
        </p:txBody>
      </p:sp>
      <p:sp>
        <p:nvSpPr>
          <p:cNvPr id="3" name="Content Placeholder 2"/>
          <p:cNvSpPr>
            <a:spLocks noGrp="1"/>
          </p:cNvSpPr>
          <p:nvPr>
            <p:ph sz="half" idx="1"/>
          </p:nvPr>
        </p:nvSpPr>
        <p:spPr/>
        <p:txBody>
          <a:bodyPr>
            <a:noAutofit/>
          </a:bodyPr>
          <a:lstStyle/>
          <a:p>
            <a:r>
              <a:rPr lang="vi-VN" sz="2600" dirty="0" smtClean="0">
                <a:latin typeface="+mj-lt"/>
              </a:rPr>
              <a:t>HTTPS </a:t>
            </a:r>
            <a:r>
              <a:rPr lang="en-US" sz="2600" dirty="0" smtClean="0">
                <a:latin typeface="+mj-lt"/>
              </a:rPr>
              <a:t>(</a:t>
            </a:r>
            <a:r>
              <a:rPr lang="vi-VN" sz="2600" dirty="0" smtClean="0">
                <a:latin typeface="+mj-lt"/>
              </a:rPr>
              <a:t>HyperText </a:t>
            </a:r>
            <a:r>
              <a:rPr lang="vi-VN" sz="2600" dirty="0">
                <a:latin typeface="+mj-lt"/>
              </a:rPr>
              <a:t>Transfer Protocol </a:t>
            </a:r>
            <a:r>
              <a:rPr lang="vi-VN" sz="2600" dirty="0" smtClean="0">
                <a:latin typeface="+mj-lt"/>
              </a:rPr>
              <a:t>Secure</a:t>
            </a:r>
            <a:r>
              <a:rPr lang="en-US" sz="2600" dirty="0">
                <a:latin typeface="+mj-lt"/>
              </a:rPr>
              <a:t>)</a:t>
            </a:r>
            <a:r>
              <a:rPr lang="vi-VN" sz="2600" dirty="0" smtClean="0">
                <a:latin typeface="+mj-lt"/>
              </a:rPr>
              <a:t> </a:t>
            </a:r>
            <a:r>
              <a:rPr lang="vi-VN" sz="2600" dirty="0">
                <a:latin typeface="+mj-lt"/>
              </a:rPr>
              <a:t>và chính là giao thức HTTP có sử dụng thêm các chứng chỉ SSL (secure Sockets Layer) giúp mã hóa dữ liệu truyền tải nhằm gia bảo mật giữa Web sever đến các trình duyệt web. Nói cách khác HTTPS là phiên bản HTTP nhưng an toàn hơn, bảo mật hơn</a:t>
            </a:r>
            <a:endParaRPr lang="en-US" sz="2600" dirty="0">
              <a:latin typeface="+mj-lt"/>
            </a:endParaRPr>
          </a:p>
        </p:txBody>
      </p:sp>
      <p:sp>
        <p:nvSpPr>
          <p:cNvPr id="4" name="Content Placeholder 3"/>
          <p:cNvSpPr>
            <a:spLocks noGrp="1"/>
          </p:cNvSpPr>
          <p:nvPr>
            <p:ph sz="half" idx="2"/>
          </p:nvPr>
        </p:nvSpPr>
        <p:spPr/>
        <p:txBody>
          <a:bodyPr>
            <a:normAutofit fontScale="92500" lnSpcReduction="10000"/>
          </a:bodyPr>
          <a:lstStyle/>
          <a:p>
            <a:r>
              <a:rPr lang="vi-VN" dirty="0">
                <a:latin typeface="+mj-lt"/>
              </a:rPr>
              <a:t>HTTP </a:t>
            </a:r>
            <a:r>
              <a:rPr lang="en-US" dirty="0">
                <a:latin typeface="+mj-lt"/>
              </a:rPr>
              <a:t>(</a:t>
            </a:r>
            <a:r>
              <a:rPr lang="vi-VN" dirty="0">
                <a:latin typeface="+mj-lt"/>
              </a:rPr>
              <a:t>HyperText Transfer Protocol</a:t>
            </a:r>
            <a:r>
              <a:rPr lang="en-US" dirty="0">
                <a:latin typeface="+mj-lt"/>
              </a:rPr>
              <a:t>)</a:t>
            </a:r>
            <a:r>
              <a:rPr lang="vi-VN" dirty="0">
                <a:latin typeface="+mj-lt"/>
              </a:rPr>
              <a:t> (giao thức truyền tải siêu văn bản), là một giao thức cơ bản dùng cho World Wide Web (www) để truyền tải dữ liệu dưới dạng văn bản, hình ảnh, video, âm thanh và các tập tin khác từ Web server đến các trình duyệt web và ngược lại.</a:t>
            </a:r>
            <a:endParaRPr lang="en-US" dirty="0">
              <a:latin typeface="+mj-lt"/>
            </a:endParaRPr>
          </a:p>
          <a:p>
            <a:endParaRPr lang="en-US" dirty="0">
              <a:latin typeface="+mj-lt"/>
            </a:endParaRPr>
          </a:p>
        </p:txBody>
      </p:sp>
    </p:spTree>
    <p:extLst>
      <p:ext uri="{BB962C8B-B14F-4D97-AF65-F5344CB8AC3E}">
        <p14:creationId xmlns:p14="http://schemas.microsoft.com/office/powerpoint/2010/main" val="156808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độ</a:t>
            </a:r>
            <a:r>
              <a:rPr lang="en-US" dirty="0" err="1" smtClean="0">
                <a:latin typeface="Times New Roman" pitchFamily="18" charset="0"/>
                <a:cs typeface="Times New Roman" pitchFamily="18" charset="0"/>
              </a:rPr>
              <a:t>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http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https</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fontScale="85000" lnSpcReduction="20000"/>
          </a:bodyPr>
          <a:lstStyle/>
          <a:p>
            <a:r>
              <a:rPr lang="vi-VN" dirty="0" smtClean="0">
                <a:latin typeface="+mj-lt"/>
              </a:rPr>
              <a:t>HTTPS </a:t>
            </a:r>
            <a:r>
              <a:rPr lang="vi-VN" dirty="0">
                <a:latin typeface="+mj-lt"/>
              </a:rPr>
              <a:t>hoạt động tương tự như HTTP nhưng được bổ sung thêm SSL và giao thức TSL. Các giao thức này đảm bảo rằng không ai khác ngoài các máy khách và máy chủ có thể hack thông tin, dữ liệu ra ngoài. Cho dù bạn sử dụng máy tính cá nhân hay công cộng đi chăng nữa, các chứng chỉ SSL vẫn đảm bảo thông tin liên lạc của máy khách với máy chủ luôn được an toàn và chống bị dòm ngó.</a:t>
            </a:r>
            <a:endParaRPr lang="en-US" dirty="0">
              <a:latin typeface="+mj-lt"/>
            </a:endParaRPr>
          </a:p>
        </p:txBody>
      </p:sp>
      <p:sp>
        <p:nvSpPr>
          <p:cNvPr id="4" name="Content Placeholder 3"/>
          <p:cNvSpPr>
            <a:spLocks noGrp="1"/>
          </p:cNvSpPr>
          <p:nvPr>
            <p:ph sz="half" idx="2"/>
          </p:nvPr>
        </p:nvSpPr>
        <p:spPr/>
        <p:txBody>
          <a:bodyPr>
            <a:normAutofit fontScale="85000" lnSpcReduction="20000"/>
          </a:bodyPr>
          <a:lstStyle/>
          <a:p>
            <a:r>
              <a:rPr lang="vi-VN" dirty="0">
                <a:latin typeface="+mj-lt"/>
              </a:rPr>
              <a:t>HTTP hoạt động trên mô hình Client (máy khách) –Server (máy chủ). Các máy khách sẽ gửi yêu cầu đến máy chủ và chờ sự hồi đáp của máy chủ. Để có thể trao đổi thông tin được với nhau, các mảy chủ và máy khách phải thực hiện trên một giao thức thống nhất, đó chính là HTTP</a:t>
            </a:r>
            <a:r>
              <a:rPr lang="en-US" dirty="0">
                <a:latin typeface="+mj-lt"/>
              </a:rPr>
              <a:t>.</a:t>
            </a:r>
          </a:p>
          <a:p>
            <a:endParaRPr lang="en-US" dirty="0">
              <a:latin typeface="+mj-lt"/>
            </a:endParaRPr>
          </a:p>
        </p:txBody>
      </p:sp>
    </p:spTree>
    <p:extLst>
      <p:ext uri="{BB962C8B-B14F-4D97-AF65-F5344CB8AC3E}">
        <p14:creationId xmlns:p14="http://schemas.microsoft.com/office/powerpoint/2010/main" val="290487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Port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http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https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sz="2800" dirty="0">
                <a:latin typeface="+mj-lt"/>
              </a:rPr>
              <a:t>Định nghĩa đơn giản Port chính là một cổng để xác định thông tin nhận được trên máy khách sau đó phân loại gửi đến máy chủ. Mỗi một Port có số hiệu riêng với chức năng riêng biệt. Ví dụ như để gửi và nhận email được thực hiện  qua Port 25, giao thức truyền tải file thực hiện qua Port 21. Còn HTTP sử dụng Port 80 trong khi HTTPS là Port 443.</a:t>
            </a:r>
            <a:endParaRPr lang="en-US" sz="2800" dirty="0">
              <a:latin typeface="+mj-lt"/>
            </a:endParaRPr>
          </a:p>
        </p:txBody>
      </p:sp>
    </p:spTree>
    <p:extLst>
      <p:ext uri="{BB962C8B-B14F-4D97-AF65-F5344CB8AC3E}">
        <p14:creationId xmlns:p14="http://schemas.microsoft.com/office/powerpoint/2010/main" val="62516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r>
              <a:rPr lang="en-US" dirty="0" smtClean="0">
                <a:latin typeface="Times New Roman" pitchFamily="18" charset="0"/>
                <a:cs typeface="Times New Roman" pitchFamily="18" charset="0"/>
              </a:rPr>
              <a:t> http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https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vi-VN" sz="2600" dirty="0">
                <a:latin typeface="+mj-lt"/>
              </a:rPr>
              <a:t>HTTPS hỗ trợ việc xác thực tính đích danh của website mà máy khách truy cập thông qua việc kiểm tra xác thực bảo mật (Security Certificate). Các xác thực bảo mật này được cung cấp và xác minh bởi các CA (Certificate Authority) uy tín. Khi được xác </a:t>
            </a:r>
            <a:r>
              <a:rPr lang="vi-VN" sz="2600" dirty="0" smtClean="0">
                <a:latin typeface="+mj-lt"/>
              </a:rPr>
              <a:t>thực </a:t>
            </a:r>
            <a:r>
              <a:rPr lang="vi-VN" sz="2600" dirty="0">
                <a:latin typeface="+mj-lt"/>
              </a:rPr>
              <a:t>từ CA người dùng sẽ biết được mình đang truy cập vào đúng website cần tìm thay vì một web mạo danh nào đó. Việc bảo mật HTTPS không phải là 100% an toàn nhưng tốt hơn HTTP rất nhiều. Tất nhiên với HTTP không được mã hóa thông tin nên rất dễ bị Hacker tấn công.</a:t>
            </a:r>
            <a:endParaRPr lang="en-US" sz="2600" dirty="0">
              <a:latin typeface="+mj-lt"/>
            </a:endParaRPr>
          </a:p>
        </p:txBody>
      </p:sp>
    </p:spTree>
    <p:extLst>
      <p:ext uri="{BB962C8B-B14F-4D97-AF65-F5344CB8AC3E}">
        <p14:creationId xmlns:p14="http://schemas.microsoft.com/office/powerpoint/2010/main" val="2517801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vi-VN" sz="2800" dirty="0">
                <a:latin typeface="+mj-lt"/>
              </a:rPr>
              <a:t>HTTPS hiển nhiên là an toàn hơn so với HTTP rất nhiều trong việc mã hóa dữ liệu, bảo mật thông tin cá nhân. Tuy nhiên ưu điểm của HTTP là tốc độ phản hồi của website truy cập nhanh hơn HTTPS rất nhiều và được sử dụng cho các trang tin tức cần thông tin nhanh, còn phải nhập dữ liệu như tài khỏa ngân hàng, email cá nhân thì nên sử dụng HTTPS. Ngoài ra chúng ta cũng dễ dàng nhận biết với biểu tượng khóa ở thanh địa chỉ để phân biệt website đó có sử dụng HTTPs hay không.</a:t>
            </a:r>
            <a:endParaRPr lang="en-US" sz="2800" dirty="0">
              <a:latin typeface="+mj-lt"/>
            </a:endParaRPr>
          </a:p>
        </p:txBody>
      </p:sp>
    </p:spTree>
    <p:extLst>
      <p:ext uri="{BB962C8B-B14F-4D97-AF65-F5344CB8AC3E}">
        <p14:creationId xmlns:p14="http://schemas.microsoft.com/office/powerpoint/2010/main" val="39606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App BKAV</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r>
              <a:rPr lang="en-US" smtClean="0">
                <a:latin typeface="Times New Roman" pitchFamily="18" charset="0"/>
                <a:cs typeface="Times New Roman" pitchFamily="18" charset="0"/>
              </a:rPr>
              <a:t>Chức năng:</a:t>
            </a:r>
          </a:p>
          <a:p>
            <a:pPr marL="0" indent="0">
              <a:buNone/>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1. Quét nhanh virus máy tính.</a:t>
            </a:r>
          </a:p>
          <a:p>
            <a:pPr marL="0" indent="0">
              <a:buNone/>
            </a:pPr>
            <a:r>
              <a:rPr lang="en-US" smtClean="0">
                <a:latin typeface="Times New Roman" pitchFamily="18" charset="0"/>
                <a:cs typeface="Times New Roman" pitchFamily="18" charset="0"/>
              </a:rPr>
              <a:t> 2. Chọn vùng quét</a:t>
            </a:r>
          </a:p>
          <a:p>
            <a:pPr marL="0" indent="0">
              <a:buNone/>
            </a:pPr>
            <a:r>
              <a:rPr lang="en-US" smtClean="0">
                <a:latin typeface="Times New Roman" pitchFamily="18" charset="0"/>
                <a:cs typeface="Times New Roman" pitchFamily="18" charset="0"/>
              </a:rPr>
              <a:t> 3. Đặt lịch quét</a:t>
            </a:r>
          </a:p>
          <a:p>
            <a:pPr marL="0" indent="0">
              <a:buNone/>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4. Cài đặt nâng cao.</a:t>
            </a:r>
            <a:endParaRPr lang="en-US" dirty="0">
              <a:latin typeface="Times New Roman" pitchFamily="18" charset="0"/>
              <a:cs typeface="Times New Roman"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23509" y="1905000"/>
            <a:ext cx="4038600" cy="2971800"/>
          </a:xfrm>
        </p:spPr>
      </p:pic>
    </p:spTree>
    <p:extLst>
      <p:ext uri="{BB962C8B-B14F-4D97-AF65-F5344CB8AC3E}">
        <p14:creationId xmlns:p14="http://schemas.microsoft.com/office/powerpoint/2010/main" val="419861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BKAV</a:t>
            </a:r>
            <a:endParaRPr lang="en-US"/>
          </a:p>
        </p:txBody>
      </p:sp>
      <p:sp>
        <p:nvSpPr>
          <p:cNvPr id="3" name="Content Placeholder 2"/>
          <p:cNvSpPr>
            <a:spLocks noGrp="1"/>
          </p:cNvSpPr>
          <p:nvPr>
            <p:ph sz="half" idx="1"/>
          </p:nvPr>
        </p:nvSpPr>
        <p:spPr/>
        <p:txBody>
          <a:bodyPr>
            <a:normAutofit fontScale="77500" lnSpcReduction="20000"/>
          </a:bodyPr>
          <a:lstStyle/>
          <a:p>
            <a:r>
              <a:rPr lang="en-US" smtClean="0">
                <a:latin typeface="Times New Roman" panose="02020603050405020304" pitchFamily="18" charset="0"/>
                <a:cs typeface="Times New Roman" panose="02020603050405020304" pitchFamily="18" charset="0"/>
              </a:rPr>
              <a:t>User Interface: Giao diện người dung được thiết kế và đặt trong tập tin hệ thống</a:t>
            </a:r>
          </a:p>
          <a:p>
            <a:r>
              <a:rPr lang="en-US" smtClean="0">
                <a:latin typeface="Times New Roman" panose="02020603050405020304" pitchFamily="18" charset="0"/>
                <a:cs typeface="Times New Roman" panose="02020603050405020304" pitchFamily="18" charset="0"/>
              </a:rPr>
              <a:t>Business Rule: Các dịch vụ nghiệp vụ, thuật toán được đặt trong tập tin hệ thống. Được mã hóa ở một định dạng nhất định.</a:t>
            </a:r>
          </a:p>
          <a:p>
            <a:r>
              <a:rPr lang="en-US" smtClean="0">
                <a:latin typeface="Times New Roman" panose="02020603050405020304" pitchFamily="18" charset="0"/>
                <a:cs typeface="Times New Roman" panose="02020603050405020304" pitchFamily="18" charset="0"/>
              </a:rPr>
              <a:t>Data Storage: Tầng lưu trữ dữ liệu ngay trong tập tin hệ thống. Mỗi thay đổi của người dùng về ứng dụng sẽ được lưu lại ở tập tin chứa nó. </a:t>
            </a:r>
          </a:p>
          <a:p>
            <a:r>
              <a:rPr lang="en-US" smtClean="0">
                <a:latin typeface="Times New Roman" panose="02020603050405020304" pitchFamily="18" charset="0"/>
                <a:cs typeface="Times New Roman" panose="02020603050405020304" pitchFamily="18" charset="0"/>
              </a:rPr>
              <a:t>Kết luận. BKAV thuộc kiểu kiến trúc đơn tầng.</a:t>
            </a:r>
            <a:endParaRPr lang="en-US">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24400" y="2352071"/>
            <a:ext cx="4038600" cy="3022219"/>
          </a:xfrm>
        </p:spPr>
      </p:pic>
    </p:spTree>
    <p:extLst>
      <p:ext uri="{BB962C8B-B14F-4D97-AF65-F5344CB8AC3E}">
        <p14:creationId xmlns:p14="http://schemas.microsoft.com/office/powerpoint/2010/main" val="426411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Kiến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đơ</a:t>
            </a:r>
            <a:r>
              <a:rPr lang="en-US" dirty="0">
                <a:latin typeface="Times New Roman" pitchFamily="18" charset="0"/>
                <a:cs typeface="Times New Roman" pitchFamily="18" charset="0"/>
              </a:rPr>
              <a:t>n </a:t>
            </a:r>
            <a:r>
              <a:rPr lang="en-US" dirty="0" err="1" smtClean="0">
                <a:latin typeface="Times New Roman" pitchFamily="18" charset="0"/>
                <a:cs typeface="Times New Roman" pitchFamily="18" charset="0"/>
              </a:rPr>
              <a:t>tầng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(Single-tier </a:t>
            </a:r>
            <a:r>
              <a:rPr lang="en-US" dirty="0" smtClean="0">
                <a:latin typeface="Times New Roman" pitchFamily="18" charset="0"/>
                <a:cs typeface="Times New Roman" pitchFamily="18" charset="0"/>
              </a:rPr>
              <a:t>Architecture)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VD: </a:t>
            </a:r>
            <a:r>
              <a:rPr lang="en-US" dirty="0" err="1" smtClean="0">
                <a:latin typeface="Times New Roman" pitchFamily="18" charset="0"/>
                <a:cs typeface="Times New Roman" pitchFamily="18" charset="0"/>
              </a:rPr>
              <a:t>Ch</a:t>
            </a:r>
            <a:r>
              <a:rPr lang="vi-VN" dirty="0" smtClean="0">
                <a:latin typeface="Times New Roman" pitchFamily="18" charset="0"/>
                <a:cs typeface="Times New Roman" pitchFamily="18" charset="0"/>
              </a:rPr>
              <a:t>ươ</a:t>
            </a:r>
            <a:r>
              <a:rPr lang="en-US" dirty="0" err="1" smtClean="0">
                <a:latin typeface="Times New Roman" pitchFamily="18" charset="0"/>
                <a:cs typeface="Times New Roman" pitchFamily="18" charset="0"/>
              </a:rPr>
              <a:t>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game </a:t>
            </a:r>
            <a:r>
              <a:rPr lang="en-US" dirty="0" err="1" smtClean="0">
                <a:latin typeface="Times New Roman" pitchFamily="18" charset="0"/>
                <a:cs typeface="Times New Roman" pitchFamily="18" charset="0"/>
              </a:rPr>
              <a:t>cờ</a:t>
            </a:r>
            <a:r>
              <a:rPr lang="en-US" dirty="0" smtClean="0">
                <a:latin typeface="Times New Roman" pitchFamily="18" charset="0"/>
                <a:cs typeface="Times New Roman" pitchFamily="18" charset="0"/>
              </a:rPr>
              <a:t> t</a:t>
            </a:r>
            <a:r>
              <a:rPr lang="vi-VN" dirty="0" smtClean="0">
                <a:latin typeface="Times New Roman" pitchFamily="18" charset="0"/>
                <a:cs typeface="Times New Roman" pitchFamily="18" charset="0"/>
              </a:rPr>
              <a:t>ướn</a:t>
            </a:r>
            <a:r>
              <a:rPr lang="en-US" dirty="0">
                <a:latin typeface="Times New Roman" pitchFamily="18" charset="0"/>
                <a:cs typeface="Times New Roman" pitchFamily="18" charset="0"/>
              </a:rPr>
              <a:t>g (</a:t>
            </a:r>
            <a:r>
              <a:rPr lang="en-US" smtClean="0">
                <a:latin typeface="Times New Roman" pitchFamily="18" charset="0"/>
                <a:cs typeface="Times New Roman" pitchFamily="18" charset="0"/>
              </a:rPr>
              <a:t>off-line</a:t>
            </a:r>
            <a:r>
              <a:rPr lang="en-US" smtClean="0">
                <a:latin typeface="Times New Roman" pitchFamily="18" charset="0"/>
                <a:cs typeface="Times New Roman" pitchFamily="18" charset="0"/>
              </a:rPr>
              <a:t>)</a:t>
            </a:r>
          </a:p>
          <a:p>
            <a:r>
              <a:rPr lang="en-US" smtClean="0">
                <a:latin typeface="Times New Roman" pitchFamily="18" charset="0"/>
                <a:cs typeface="Times New Roman" pitchFamily="18" charset="0"/>
              </a:rPr>
              <a:t>Chức năng: Người chơi, bot AI, các mức độ chơi.</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User </a:t>
            </a:r>
            <a:r>
              <a:rPr lang="en-US" dirty="0" smtClean="0">
                <a:latin typeface="Times New Roman" pitchFamily="18" charset="0"/>
                <a:cs typeface="Times New Roman" pitchFamily="18" charset="0"/>
              </a:rPr>
              <a:t>Interface: </a:t>
            </a:r>
            <a:r>
              <a:rPr lang="en-US" dirty="0" err="1" smtClean="0">
                <a:latin typeface="Times New Roman" pitchFamily="18" charset="0"/>
                <a:cs typeface="Times New Roman" pitchFamily="18" charset="0"/>
              </a:rPr>
              <a:t>giao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a:t>
            </a:r>
            <a:r>
              <a:rPr lang="vi-VN" dirty="0" smtClean="0">
                <a:latin typeface="Times New Roman" pitchFamily="18" charset="0"/>
                <a:cs typeface="Times New Roman" pitchFamily="18" charset="0"/>
              </a:rPr>
              <a:t>ười</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đượ</a:t>
            </a:r>
            <a:r>
              <a:rPr lang="en-US" dirty="0">
                <a:latin typeface="Times New Roman" pitchFamily="18" charset="0"/>
                <a:cs typeface="Times New Roman" pitchFamily="18" charset="0"/>
              </a:rPr>
              <a:t>c </a:t>
            </a:r>
            <a:r>
              <a:rPr lang="en-US" dirty="0" err="1" smtClean="0">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err="1" smtClean="0">
                <a:latin typeface="Times New Roman" pitchFamily="18" charset="0"/>
                <a:cs typeface="Times New Roman" pitchFamily="18" charset="0"/>
              </a:rPr>
              <a:t>của</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Client. Bao gồm: menu game, giới thiệu, cài đặt mức độ, lưu trữ.</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Business </a:t>
            </a:r>
            <a:r>
              <a:rPr lang="en-US" dirty="0" smtClean="0">
                <a:latin typeface="Times New Roman" pitchFamily="18" charset="0"/>
                <a:cs typeface="Times New Roman" pitchFamily="18" charset="0"/>
              </a:rPr>
              <a:t>Rule, </a:t>
            </a:r>
            <a:r>
              <a:rPr lang="en-US" dirty="0">
                <a:latin typeface="Times New Roman" pitchFamily="18" charset="0"/>
                <a:cs typeface="Times New Roman" pitchFamily="18" charset="0"/>
              </a:rPr>
              <a:t>Data Storage Service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t>
            </a:r>
            <a:r>
              <a:rPr lang="vi-VN" dirty="0" smtClean="0">
                <a:latin typeface="Times New Roman" pitchFamily="18" charset="0"/>
                <a:cs typeface="Times New Roman" pitchFamily="18" charset="0"/>
              </a:rPr>
              <a:t>ươn</a:t>
            </a:r>
            <a:r>
              <a:rPr lang="en-US" dirty="0">
                <a:latin typeface="Times New Roman" pitchFamily="18" charset="0"/>
                <a:cs typeface="Times New Roman" pitchFamily="18" charset="0"/>
              </a:rPr>
              <a:t>g </a:t>
            </a:r>
            <a:r>
              <a:rPr lang="en-US" dirty="0" err="1" smtClean="0">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l</a:t>
            </a:r>
            <a:r>
              <a:rPr lang="vi-VN" dirty="0" smtClean="0">
                <a:latin typeface="Times New Roman" pitchFamily="18" charset="0"/>
                <a:cs typeface="Times New Roman" pitchFamily="18" charset="0"/>
              </a:rPr>
              <a:t>ư</a:t>
            </a:r>
            <a:r>
              <a:rPr lang="en-US" dirty="0">
                <a:latin typeface="Times New Roman" pitchFamily="18" charset="0"/>
                <a:cs typeface="Times New Roman" pitchFamily="18" charset="0"/>
              </a:rPr>
              <a:t>u </a:t>
            </a:r>
            <a:r>
              <a:rPr lang="en-US" dirty="0" err="1" smtClean="0">
                <a:latin typeface="Times New Roman" pitchFamily="18" charset="0"/>
                <a:cs typeface="Times New Roman" pitchFamily="18" charset="0"/>
              </a:rPr>
              <a:t>trữ</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a:t>
            </a:r>
            <a:r>
              <a:rPr lang="vi-VN" dirty="0" smtClean="0">
                <a:latin typeface="Times New Roman" pitchFamily="18" charset="0"/>
                <a:cs typeface="Times New Roman" pitchFamily="18" charset="0"/>
              </a:rPr>
              <a:t>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t>
            </a:r>
            <a:r>
              <a:rPr lang="vi-VN" dirty="0" smtClean="0">
                <a:latin typeface="Times New Roman" pitchFamily="18" charset="0"/>
                <a:cs typeface="Times New Roman" pitchFamily="18" charset="0"/>
              </a:rPr>
              <a:t>ơi</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ngay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Thuật toán AI bot, giải thuật trò chơi được định dạng mã hóa và lưu 1 file riêng trong hệ thống.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98859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1142</Words>
  <Application>Microsoft Office PowerPoint</Application>
  <PresentationFormat>On-screen Show (4:3)</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Office Theme</vt:lpstr>
      <vt:lpstr>1_Office Theme</vt:lpstr>
      <vt:lpstr>Thực hành lập trình mạng</vt:lpstr>
      <vt:lpstr>HTTP và HTTPS</vt:lpstr>
      <vt:lpstr>Hoạt động của http và https</vt:lpstr>
      <vt:lpstr>Port trên http và https</vt:lpstr>
      <vt:lpstr>Mức độ bảo mật http và https</vt:lpstr>
      <vt:lpstr>Kết luận</vt:lpstr>
      <vt:lpstr>App BKAV</vt:lpstr>
      <vt:lpstr>App BKAV</vt:lpstr>
      <vt:lpstr>Kiến trúc đơn tầng (Single-tier Architecture)</vt:lpstr>
      <vt:lpstr>Kiến trúc hai tầng (Two - Tier Architecture)</vt:lpstr>
      <vt:lpstr>Kiến trúc đa tầng (N-Tier Architecture)</vt:lpstr>
      <vt:lpstr>Chương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hành lập trình mạng</dc:title>
  <dc:creator>PC</dc:creator>
  <cp:lastModifiedBy>Admin</cp:lastModifiedBy>
  <cp:revision>24</cp:revision>
  <dcterms:created xsi:type="dcterms:W3CDTF">2019-08-20T01:07:49Z</dcterms:created>
  <dcterms:modified xsi:type="dcterms:W3CDTF">2019-09-16T09:21:27Z</dcterms:modified>
</cp:coreProperties>
</file>