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87" r:id="rId4"/>
    <p:sldId id="288" r:id="rId5"/>
    <p:sldId id="286" r:id="rId6"/>
    <p:sldId id="265" r:id="rId7"/>
    <p:sldId id="269" r:id="rId8"/>
    <p:sldId id="289" r:id="rId9"/>
    <p:sldId id="283"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608B"/>
    <a:srgbClr val="7BB8E1"/>
    <a:srgbClr val="4098D4"/>
    <a:srgbClr val="2980B9"/>
    <a:srgbClr val="8FADC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56" autoAdjust="0"/>
  </p:normalViewPr>
  <p:slideViewPr>
    <p:cSldViewPr snapToGrid="0" showGuides="1">
      <p:cViewPr varScale="1">
        <p:scale>
          <a:sx n="69" d="100"/>
          <a:sy n="69" d="100"/>
        </p:scale>
        <p:origin x="123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E0F8E-0144-4D2E-BB4A-1BFE014E186E}" type="datetimeFigureOut">
              <a:rPr lang="zh-CN" altLang="en-US" smtClean="0"/>
              <a:t>2019/10/20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DDD0-9BEE-4DF6-BFC5-DBA82716B4A3}" type="slidenum">
              <a:rPr lang="zh-CN" altLang="en-US" smtClean="0"/>
              <a:t>‹#›</a:t>
            </a:fld>
            <a:endParaRPr lang="zh-CN" altLang="en-US"/>
          </a:p>
        </p:txBody>
      </p:sp>
    </p:spTree>
    <p:extLst>
      <p:ext uri="{BB962C8B-B14F-4D97-AF65-F5344CB8AC3E}">
        <p14:creationId xmlns:p14="http://schemas.microsoft.com/office/powerpoint/2010/main" val="224057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a:t>
            </a:fld>
            <a:endParaRPr lang="zh-CN" altLang="en-US"/>
          </a:p>
        </p:txBody>
      </p:sp>
    </p:spTree>
    <p:extLst>
      <p:ext uri="{BB962C8B-B14F-4D97-AF65-F5344CB8AC3E}">
        <p14:creationId xmlns:p14="http://schemas.microsoft.com/office/powerpoint/2010/main" val="428825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a:t>
            </a:fld>
            <a:endParaRPr lang="zh-CN" altLang="en-US"/>
          </a:p>
        </p:txBody>
      </p:sp>
    </p:spTree>
    <p:extLst>
      <p:ext uri="{BB962C8B-B14F-4D97-AF65-F5344CB8AC3E}">
        <p14:creationId xmlns:p14="http://schemas.microsoft.com/office/powerpoint/2010/main" val="286297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a:t>
            </a:fld>
            <a:endParaRPr lang="zh-CN" altLang="en-US"/>
          </a:p>
        </p:txBody>
      </p:sp>
    </p:spTree>
    <p:extLst>
      <p:ext uri="{BB962C8B-B14F-4D97-AF65-F5344CB8AC3E}">
        <p14:creationId xmlns:p14="http://schemas.microsoft.com/office/powerpoint/2010/main" val="1580453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4</a:t>
            </a:fld>
            <a:endParaRPr lang="zh-CN" altLang="en-US"/>
          </a:p>
        </p:txBody>
      </p:sp>
    </p:spTree>
    <p:extLst>
      <p:ext uri="{BB962C8B-B14F-4D97-AF65-F5344CB8AC3E}">
        <p14:creationId xmlns:p14="http://schemas.microsoft.com/office/powerpoint/2010/main" val="90563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5</a:t>
            </a:fld>
            <a:endParaRPr lang="zh-CN" altLang="en-US"/>
          </a:p>
        </p:txBody>
      </p:sp>
    </p:spTree>
    <p:extLst>
      <p:ext uri="{BB962C8B-B14F-4D97-AF65-F5344CB8AC3E}">
        <p14:creationId xmlns:p14="http://schemas.microsoft.com/office/powerpoint/2010/main" val="97561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神威</a:t>
            </a:r>
            <a:r>
              <a:rPr lang="en-US" altLang="zh-CN" dirty="0"/>
              <a:t>·</a:t>
            </a:r>
            <a:r>
              <a:rPr lang="zh-CN" altLang="en-US" dirty="0"/>
              <a:t>太湖之光超级计算机由</a:t>
            </a:r>
            <a:r>
              <a:rPr lang="en-US" altLang="zh-CN" dirty="0"/>
              <a:t>40</a:t>
            </a:r>
            <a:r>
              <a:rPr lang="zh-CN" altLang="en-US" dirty="0"/>
              <a:t>个运算机柜和</a:t>
            </a:r>
            <a:r>
              <a:rPr lang="en-US" altLang="zh-CN" dirty="0"/>
              <a:t>8</a:t>
            </a:r>
            <a:r>
              <a:rPr lang="zh-CN" altLang="en-US" dirty="0"/>
              <a:t>个网络机柜组成。每个运算机柜比家用的双门冰箱略大，打开柜门，</a:t>
            </a:r>
            <a:r>
              <a:rPr lang="en-US" altLang="zh-CN" dirty="0"/>
              <a:t>4</a:t>
            </a:r>
            <a:r>
              <a:rPr lang="zh-CN" altLang="en-US" dirty="0"/>
              <a:t>块由</a:t>
            </a:r>
            <a:r>
              <a:rPr lang="en-US" altLang="zh-CN" dirty="0"/>
              <a:t>32</a:t>
            </a:r>
            <a:r>
              <a:rPr lang="zh-CN" altLang="en-US" dirty="0"/>
              <a:t>块运算插件组成的超节点分布其中。每个插件由</a:t>
            </a:r>
            <a:r>
              <a:rPr lang="en-US" altLang="zh-CN" dirty="0"/>
              <a:t>4</a:t>
            </a:r>
            <a:r>
              <a:rPr lang="zh-CN" altLang="en-US" dirty="0"/>
              <a:t>个运算节点板组成，一个运算节点板又含</a:t>
            </a:r>
            <a:r>
              <a:rPr lang="en-US" altLang="zh-CN" dirty="0"/>
              <a:t>2</a:t>
            </a:r>
            <a:r>
              <a:rPr lang="zh-CN" altLang="en-US" dirty="0"/>
              <a:t>块</a:t>
            </a:r>
            <a:r>
              <a:rPr lang="en-US" altLang="zh-CN" dirty="0"/>
              <a:t>"</a:t>
            </a:r>
            <a:r>
              <a:rPr lang="zh-CN" altLang="en-US" dirty="0"/>
              <a:t>神威</a:t>
            </a:r>
            <a:r>
              <a:rPr lang="en-US" altLang="zh-CN" dirty="0"/>
              <a:t>26010"</a:t>
            </a:r>
            <a:r>
              <a:rPr lang="zh-CN" altLang="en-US" dirty="0"/>
              <a:t>高性能处理器。一台机柜就有</a:t>
            </a:r>
            <a:r>
              <a:rPr lang="en-US" altLang="zh-CN" dirty="0"/>
              <a:t>1024</a:t>
            </a:r>
            <a:r>
              <a:rPr lang="zh-CN" altLang="en-US" dirty="0"/>
              <a:t>块处理器，整台</a:t>
            </a:r>
            <a:r>
              <a:rPr lang="en-US" altLang="zh-CN" dirty="0"/>
              <a:t>"</a:t>
            </a:r>
            <a:r>
              <a:rPr lang="zh-CN" altLang="en-US" dirty="0"/>
              <a:t>神威</a:t>
            </a:r>
            <a:r>
              <a:rPr lang="en-US" altLang="zh-CN" dirty="0"/>
              <a:t>·</a:t>
            </a:r>
            <a:r>
              <a:rPr lang="zh-CN" altLang="en-US" dirty="0"/>
              <a:t>太湖之光</a:t>
            </a:r>
            <a:r>
              <a:rPr lang="en-US" altLang="zh-CN" dirty="0"/>
              <a:t>"</a:t>
            </a:r>
            <a:r>
              <a:rPr lang="zh-CN" altLang="en-US" dirty="0"/>
              <a:t>共有</a:t>
            </a:r>
            <a:r>
              <a:rPr lang="en-US" altLang="zh-CN" dirty="0"/>
              <a:t>40960</a:t>
            </a:r>
            <a:r>
              <a:rPr lang="zh-CN" altLang="en-US" dirty="0"/>
              <a:t>块处理器。每个单个处理器有</a:t>
            </a:r>
            <a:r>
              <a:rPr lang="en-US" altLang="zh-CN" dirty="0"/>
              <a:t>260</a:t>
            </a:r>
            <a:r>
              <a:rPr lang="zh-CN" altLang="en-US" dirty="0"/>
              <a:t>个核心，主板为双节点设计，每个</a:t>
            </a:r>
            <a:r>
              <a:rPr lang="en-US" altLang="zh-CN" dirty="0"/>
              <a:t>CPU</a:t>
            </a:r>
            <a:r>
              <a:rPr lang="zh-CN" altLang="en-US" dirty="0"/>
              <a:t>固化的板载内存为</a:t>
            </a:r>
            <a:r>
              <a:rPr lang="en-US" altLang="zh-CN" dirty="0"/>
              <a:t>32GBDDR3-2133</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1821DDD0-9BEE-4DF6-BFC5-DBA82716B4A3}" type="slidenum">
              <a:rPr lang="zh-CN" altLang="en-US" smtClean="0"/>
              <a:t>6</a:t>
            </a:fld>
            <a:endParaRPr lang="zh-CN" altLang="en-US"/>
          </a:p>
        </p:txBody>
      </p:sp>
    </p:spTree>
    <p:extLst>
      <p:ext uri="{BB962C8B-B14F-4D97-AF65-F5344CB8AC3E}">
        <p14:creationId xmlns:p14="http://schemas.microsoft.com/office/powerpoint/2010/main" val="3252754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主要性能</a:t>
            </a:r>
          </a:p>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峰值性能</a:t>
            </a:r>
            <a:r>
              <a:rPr lang="en-US" altLang="zh-CN" sz="1200" kern="1200" dirty="0">
                <a:solidFill>
                  <a:schemeClr val="tx1"/>
                </a:solidFill>
                <a:effectLst/>
                <a:latin typeface="+mn-lt"/>
                <a:ea typeface="+mn-ea"/>
                <a:cs typeface="+mn-cs"/>
              </a:rPr>
              <a:t>125.436PFlops</a:t>
            </a:r>
            <a:r>
              <a:rPr lang="zh-CN" altLang="zh-CN" sz="1200" kern="1200" dirty="0">
                <a:solidFill>
                  <a:schemeClr val="tx1"/>
                </a:solidFill>
                <a:effectLst/>
                <a:latin typeface="+mn-lt"/>
                <a:ea typeface="+mn-ea"/>
                <a:cs typeface="+mn-cs"/>
              </a:rPr>
              <a:t>，世界第二</a:t>
            </a: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持续性能</a:t>
            </a:r>
            <a:r>
              <a:rPr lang="en-US" altLang="zh-CN" sz="1200" kern="1200" dirty="0">
                <a:solidFill>
                  <a:schemeClr val="tx1"/>
                </a:solidFill>
                <a:effectLst/>
                <a:latin typeface="+mn-lt"/>
                <a:ea typeface="+mn-ea"/>
                <a:cs typeface="+mn-cs"/>
              </a:rPr>
              <a:t>93.015PFlops</a:t>
            </a:r>
            <a:r>
              <a:rPr lang="zh-CN" altLang="zh-CN" sz="1200" kern="1200" dirty="0">
                <a:solidFill>
                  <a:schemeClr val="tx1"/>
                </a:solidFill>
                <a:effectLst/>
                <a:latin typeface="+mn-lt"/>
                <a:ea typeface="+mn-ea"/>
                <a:cs typeface="+mn-cs"/>
              </a:rPr>
              <a:t>，世界第一</a:t>
            </a: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性能功耗比</a:t>
            </a:r>
            <a:r>
              <a:rPr lang="en-US" altLang="zh-CN" sz="1200" kern="1200" dirty="0">
                <a:solidFill>
                  <a:schemeClr val="tx1"/>
                </a:solidFill>
                <a:effectLst/>
                <a:latin typeface="+mn-lt"/>
                <a:ea typeface="+mn-ea"/>
                <a:cs typeface="+mn-cs"/>
              </a:rPr>
              <a:t>6051MFlops/W</a:t>
            </a:r>
            <a:r>
              <a:rPr lang="zh-CN" altLang="zh-CN" sz="1200" kern="1200" dirty="0">
                <a:solidFill>
                  <a:schemeClr val="tx1"/>
                </a:solidFill>
                <a:effectLst/>
                <a:latin typeface="+mn-lt"/>
                <a:ea typeface="+mn-ea"/>
                <a:cs typeface="+mn-cs"/>
              </a:rPr>
              <a:t>，还是世界第一</a:t>
            </a:r>
          </a:p>
          <a:p>
            <a:endParaRPr lang="zh-CN" altLang="en-US" dirty="0"/>
          </a:p>
        </p:txBody>
      </p:sp>
      <p:sp>
        <p:nvSpPr>
          <p:cNvPr id="4" name="灯片编号占位符 3"/>
          <p:cNvSpPr>
            <a:spLocks noGrp="1"/>
          </p:cNvSpPr>
          <p:nvPr>
            <p:ph type="sldNum" sz="quarter" idx="10"/>
          </p:nvPr>
        </p:nvSpPr>
        <p:spPr/>
        <p:txBody>
          <a:bodyPr/>
          <a:lstStyle/>
          <a:p>
            <a:fld id="{1821DDD0-9BEE-4DF6-BFC5-DBA82716B4A3}" type="slidenum">
              <a:rPr lang="zh-CN" altLang="en-US" smtClean="0"/>
              <a:t>7</a:t>
            </a:fld>
            <a:endParaRPr lang="zh-CN" altLang="en-US"/>
          </a:p>
        </p:txBody>
      </p:sp>
    </p:spTree>
    <p:extLst>
      <p:ext uri="{BB962C8B-B14F-4D97-AF65-F5344CB8AC3E}">
        <p14:creationId xmlns:p14="http://schemas.microsoft.com/office/powerpoint/2010/main" val="274600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现在的电脑就仿佛是个全能的机器人，你可以让他去割麦子，做饭，踢球等等。让他去干很多事情，他什么都能干，干得也比人快，确实也很聪明。这就是所谓的通用计算机</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generalpurposecomputing</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：一个机器，写不同的软件，实现各种功能。</a:t>
            </a:r>
          </a:p>
          <a:p>
            <a:r>
              <a:rPr lang="zh-CN" altLang="zh-CN" sz="1200" kern="1200" dirty="0">
                <a:solidFill>
                  <a:schemeClr val="tx1"/>
                </a:solidFill>
                <a:effectLst/>
                <a:latin typeface="+mn-lt"/>
                <a:ea typeface="+mn-ea"/>
                <a:cs typeface="+mn-cs"/>
              </a:rPr>
              <a:t>但是在割麦子这件事情上，这个全能机器人的速度很难超越专业的大型联合收割机。因为大型联合收割机虽然笨，但是完全为割麦子而生，因此硬件上量身定制，极度优化。这就是所谓的特种计算机</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specialpurposecomputing</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：专业定制机器，软件也是专门定制的，只实现一个功能，但是凶残而高效。</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它比一般的超级计算机快约</a:t>
            </a:r>
            <a:r>
              <a:rPr lang="en-US" altLang="zh-CN" sz="1200" kern="1200" dirty="0">
                <a:solidFill>
                  <a:schemeClr val="tx1"/>
                </a:solidFill>
                <a:effectLst/>
                <a:latin typeface="+mn-lt"/>
                <a:ea typeface="+mn-ea"/>
                <a:cs typeface="+mn-cs"/>
              </a:rPr>
              <a:t>10,000</a:t>
            </a:r>
            <a:r>
              <a:rPr lang="zh-CN" altLang="zh-CN" sz="1200" kern="1200" dirty="0">
                <a:solidFill>
                  <a:schemeClr val="tx1"/>
                </a:solidFill>
                <a:effectLst/>
                <a:latin typeface="+mn-lt"/>
                <a:ea typeface="+mn-ea"/>
                <a:cs typeface="+mn-cs"/>
              </a:rPr>
              <a:t>倍。比最好的超算也快</a:t>
            </a:r>
            <a:r>
              <a:rPr lang="en-US" altLang="zh-CN" sz="1200" kern="1200" dirty="0">
                <a:solidFill>
                  <a:schemeClr val="tx1"/>
                </a:solidFill>
                <a:effectLst/>
                <a:latin typeface="+mn-lt"/>
                <a:ea typeface="+mn-ea"/>
                <a:cs typeface="+mn-cs"/>
              </a:rPr>
              <a:t>1,000</a:t>
            </a:r>
            <a:r>
              <a:rPr lang="zh-CN" altLang="zh-CN" sz="1200" kern="1200" dirty="0">
                <a:solidFill>
                  <a:schemeClr val="tx1"/>
                </a:solidFill>
                <a:effectLst/>
                <a:latin typeface="+mn-lt"/>
                <a:ea typeface="+mn-ea"/>
                <a:cs typeface="+mn-cs"/>
              </a:rPr>
              <a:t>倍</a:t>
            </a:r>
          </a:p>
          <a:p>
            <a:endParaRPr lang="zh-CN" altLang="en-US" dirty="0"/>
          </a:p>
        </p:txBody>
      </p:sp>
      <p:sp>
        <p:nvSpPr>
          <p:cNvPr id="4" name="灯片编号占位符 3"/>
          <p:cNvSpPr>
            <a:spLocks noGrp="1"/>
          </p:cNvSpPr>
          <p:nvPr>
            <p:ph type="sldNum" sz="quarter" idx="10"/>
          </p:nvPr>
        </p:nvSpPr>
        <p:spPr/>
        <p:txBody>
          <a:bodyPr/>
          <a:lstStyle/>
          <a:p>
            <a:fld id="{1821DDD0-9BEE-4DF6-BFC5-DBA82716B4A3}" type="slidenum">
              <a:rPr lang="zh-CN" altLang="en-US" smtClean="0"/>
              <a:t>8</a:t>
            </a:fld>
            <a:endParaRPr lang="zh-CN" altLang="en-US"/>
          </a:p>
        </p:txBody>
      </p:sp>
    </p:spTree>
    <p:extLst>
      <p:ext uri="{BB962C8B-B14F-4D97-AF65-F5344CB8AC3E}">
        <p14:creationId xmlns:p14="http://schemas.microsoft.com/office/powerpoint/2010/main" val="2645583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9</a:t>
            </a:fld>
            <a:endParaRPr lang="zh-CN" altLang="en-US"/>
          </a:p>
        </p:txBody>
      </p:sp>
    </p:spTree>
    <p:extLst>
      <p:ext uri="{BB962C8B-B14F-4D97-AF65-F5344CB8AC3E}">
        <p14:creationId xmlns:p14="http://schemas.microsoft.com/office/powerpoint/2010/main" val="127183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51161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76295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901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30899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01488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22966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767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2607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168107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13077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75738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D587F-DF9B-4025-8A29-602EB4D2A1EF}" type="datetimeFigureOut">
              <a:rPr lang="zh-CN" altLang="en-US" smtClean="0"/>
              <a:t>2019/10/20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083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microsoft.com/office/2007/relationships/hdphoto" Target="../media/hdphoto1.wdp"/><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3.xml"/><Relationship Id="rId7" Type="http://schemas.openxmlformats.org/officeDocument/2006/relationships/image" Target="../media/image19.jpg"/><Relationship Id="rId2" Type="http://schemas.openxmlformats.org/officeDocument/2006/relationships/tags" Target="../tags/tag2.xml"/><Relationship Id="rId1" Type="http://schemas.openxmlformats.org/officeDocument/2006/relationships/themeOverride" Target="../theme/themeOverride3.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tags" Target="../tags/tag7.xml"/><Relationship Id="rId7" Type="http://schemas.openxmlformats.org/officeDocument/2006/relationships/image" Target="../media/image21.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g"/><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6.xml"/><Relationship Id="rId5" Type="http://schemas.openxmlformats.org/officeDocument/2006/relationships/image" Target="../media/image26.pn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30000" t="-4000" b="-4000"/>
          </a:stretch>
        </a:blip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9F1FBEB-3C8E-479B-BFC0-2B7AEC36BB74}"/>
              </a:ext>
            </a:extLst>
          </p:cNvPr>
          <p:cNvPicPr>
            <a:picLocks noChangeAspect="1"/>
          </p:cNvPicPr>
          <p:nvPr/>
        </p:nvPicPr>
        <p:blipFill>
          <a:blip r:embed="rId5"/>
          <a:stretch>
            <a:fillRect/>
          </a:stretch>
        </p:blipFill>
        <p:spPr>
          <a:xfrm>
            <a:off x="-161426" y="1677985"/>
            <a:ext cx="9303302" cy="2877561"/>
          </a:xfrm>
          <a:prstGeom prst="rect">
            <a:avLst/>
          </a:prstGeom>
        </p:spPr>
      </p:pic>
      <p:pic>
        <p:nvPicPr>
          <p:cNvPr id="3" name="图片 2">
            <a:extLst>
              <a:ext uri="{FF2B5EF4-FFF2-40B4-BE49-F238E27FC236}">
                <a16:creationId xmlns:a16="http://schemas.microsoft.com/office/drawing/2014/main" id="{3F8CB4CC-2E93-4231-B425-C63383635758}"/>
              </a:ext>
            </a:extLst>
          </p:cNvPr>
          <p:cNvPicPr>
            <a:picLocks noChangeAspect="1"/>
          </p:cNvPicPr>
          <p:nvPr/>
        </p:nvPicPr>
        <p:blipFill>
          <a:blip r:embed="rId6"/>
          <a:stretch>
            <a:fillRect/>
          </a:stretch>
        </p:blipFill>
        <p:spPr>
          <a:xfrm>
            <a:off x="322593" y="4989668"/>
            <a:ext cx="6261135" cy="1316850"/>
          </a:xfrm>
          <a:prstGeom prst="rect">
            <a:avLst/>
          </a:prstGeom>
        </p:spPr>
      </p:pic>
    </p:spTree>
    <p:extLst>
      <p:ext uri="{BB962C8B-B14F-4D97-AF65-F5344CB8AC3E}">
        <p14:creationId xmlns:p14="http://schemas.microsoft.com/office/powerpoint/2010/main" val="4264143473"/>
      </p:ext>
    </p:extLst>
  </p:cSld>
  <p:clrMapOvr>
    <a:masterClrMapping/>
  </p:clrMapOvr>
  <p:transition spd="slow" advTm="200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1BC7F2B-439B-465B-9E83-40B8B257647B}"/>
              </a:ext>
            </a:extLst>
          </p:cNvPr>
          <p:cNvPicPr>
            <a:picLocks noChangeAspect="1"/>
          </p:cNvPicPr>
          <p:nvPr/>
        </p:nvPicPr>
        <p:blipFill>
          <a:blip r:embed="rId4"/>
          <a:stretch>
            <a:fillRect/>
          </a:stretch>
        </p:blipFill>
        <p:spPr>
          <a:xfrm>
            <a:off x="5387782" y="350970"/>
            <a:ext cx="6804218" cy="7075281"/>
          </a:xfrm>
          <a:prstGeom prst="rect">
            <a:avLst/>
          </a:prstGeom>
        </p:spPr>
      </p:pic>
      <p:sp>
        <p:nvSpPr>
          <p:cNvPr id="18" name="TextBox 295"/>
          <p:cNvSpPr txBox="1">
            <a:spLocks/>
          </p:cNvSpPr>
          <p:nvPr/>
        </p:nvSpPr>
        <p:spPr>
          <a:xfrm>
            <a:off x="232537" y="1752062"/>
            <a:ext cx="5599150" cy="4273102"/>
          </a:xfrm>
          <a:prstGeom prst="rect">
            <a:avLst/>
          </a:prstGeom>
        </p:spPr>
        <p:txBody>
          <a:bodyPr vert="horz" wrap="square" lIns="360000" tIns="0" rIns="0" bIns="0" anchor="ctr" anchorCtr="0">
            <a:normAutofit/>
          </a:bodyPr>
          <a:lstStyle/>
          <a:p>
            <a:pPr algn="l">
              <a:lnSpc>
                <a:spcPct val="120000"/>
              </a:lnSpc>
            </a:pPr>
            <a:r>
              <a:rPr lang="en-US" altLang="zh-CN" sz="1100" dirty="0">
                <a:solidFill>
                  <a:schemeClr val="dk1">
                    <a:lumMod val="100000"/>
                  </a:schemeClr>
                </a:solidFill>
                <a:cs typeface="+mn-ea"/>
                <a:sym typeface="+mn-lt"/>
              </a:rPr>
              <a:t> </a:t>
            </a:r>
            <a:r>
              <a:rPr lang="en-US" altLang="zh-CN" sz="2400" dirty="0">
                <a:solidFill>
                  <a:schemeClr val="dk1">
                    <a:lumMod val="100000"/>
                  </a:schemeClr>
                </a:solidFill>
                <a:cs typeface="+mn-ea"/>
                <a:sym typeface="+mn-lt"/>
              </a:rPr>
              <a:t>       </a:t>
            </a:r>
            <a:r>
              <a:rPr lang="zh-CN" altLang="en-US" sz="2400" dirty="0">
                <a:solidFill>
                  <a:schemeClr val="dk1">
                    <a:lumMod val="100000"/>
                  </a:schemeClr>
                </a:solidFill>
                <a:cs typeface="+mn-ea"/>
                <a:sym typeface="+mn-lt"/>
              </a:rPr>
              <a:t>最主要的区别在于通用计算机具有一般计算机的基本标准形态，可通过装配不同的应用软件，以基本雷同的面目应用在社会的各种领域。</a:t>
            </a:r>
            <a:endParaRPr lang="en-US" altLang="zh-CN" sz="2400" dirty="0">
              <a:solidFill>
                <a:schemeClr val="dk1">
                  <a:lumMod val="100000"/>
                </a:schemeClr>
              </a:solidFill>
              <a:cs typeface="+mn-ea"/>
              <a:sym typeface="+mn-lt"/>
            </a:endParaRPr>
          </a:p>
          <a:p>
            <a:pPr algn="l">
              <a:lnSpc>
                <a:spcPct val="120000"/>
              </a:lnSpc>
            </a:pPr>
            <a:r>
              <a:rPr lang="en-US" altLang="zh-CN" sz="2400" dirty="0">
                <a:solidFill>
                  <a:schemeClr val="dk1">
                    <a:lumMod val="100000"/>
                  </a:schemeClr>
                </a:solidFill>
                <a:cs typeface="+mn-ea"/>
                <a:sym typeface="+mn-lt"/>
              </a:rPr>
              <a:t>       </a:t>
            </a:r>
            <a:r>
              <a:rPr lang="zh-CN" altLang="en-US" sz="2400" dirty="0">
                <a:solidFill>
                  <a:schemeClr val="dk1">
                    <a:lumMod val="100000"/>
                  </a:schemeClr>
                </a:solidFill>
                <a:cs typeface="+mn-ea"/>
                <a:sym typeface="+mn-lt"/>
              </a:rPr>
              <a:t>而专用计算机则是非通用计算机形态的计算机应用，他以嵌入系统核心部件的形式隐藏在各种装备、产品和系统中，是一种计算机的存在形式。</a:t>
            </a:r>
            <a:endParaRPr lang="en-US" altLang="zh-CN" sz="2400" dirty="0">
              <a:solidFill>
                <a:schemeClr val="dk1">
                  <a:lumMod val="100000"/>
                </a:schemeClr>
              </a:solidFill>
              <a:cs typeface="+mn-ea"/>
              <a:sym typeface="+mn-lt"/>
            </a:endParaRPr>
          </a:p>
          <a:p>
            <a:pPr algn="l">
              <a:lnSpc>
                <a:spcPct val="120000"/>
              </a:lnSpc>
            </a:pPr>
            <a:endParaRPr lang="zh-CN" altLang="en-US" sz="2400" dirty="0">
              <a:solidFill>
                <a:schemeClr val="dk1">
                  <a:lumMod val="100000"/>
                </a:schemeClr>
              </a:solidFill>
              <a:cs typeface="+mn-ea"/>
              <a:sym typeface="+mn-lt"/>
            </a:endParaRPr>
          </a:p>
        </p:txBody>
      </p:sp>
      <p:pic>
        <p:nvPicPr>
          <p:cNvPr id="2" name="图片 1">
            <a:extLst>
              <a:ext uri="{FF2B5EF4-FFF2-40B4-BE49-F238E27FC236}">
                <a16:creationId xmlns:a16="http://schemas.microsoft.com/office/drawing/2014/main" id="{EEFE38C3-32E7-49E3-A3F3-C0EC32134D43}"/>
              </a:ext>
            </a:extLst>
          </p:cNvPr>
          <p:cNvPicPr>
            <a:picLocks noChangeAspect="1"/>
          </p:cNvPicPr>
          <p:nvPr/>
        </p:nvPicPr>
        <p:blipFill rotWithShape="1">
          <a:blip r:embed="rId5"/>
          <a:srcRect l="13059" t="28368" r="10094" b="19349"/>
          <a:stretch/>
        </p:blipFill>
        <p:spPr>
          <a:xfrm>
            <a:off x="7380187" y="1847311"/>
            <a:ext cx="2592848" cy="1175386"/>
          </a:xfrm>
          <a:prstGeom prst="rect">
            <a:avLst/>
          </a:prstGeom>
          <a:ln>
            <a:noFill/>
          </a:ln>
          <a:effectLst>
            <a:softEdge rad="112500"/>
          </a:effectLst>
        </p:spPr>
      </p:pic>
      <p:pic>
        <p:nvPicPr>
          <p:cNvPr id="7" name="图片 6">
            <a:extLst>
              <a:ext uri="{FF2B5EF4-FFF2-40B4-BE49-F238E27FC236}">
                <a16:creationId xmlns:a16="http://schemas.microsoft.com/office/drawing/2014/main" id="{19A6BBB7-FA7E-40A9-AFE0-AE0027FFE4BB}"/>
              </a:ext>
            </a:extLst>
          </p:cNvPr>
          <p:cNvPicPr>
            <a:picLocks noChangeAspect="1"/>
          </p:cNvPicPr>
          <p:nvPr/>
        </p:nvPicPr>
        <p:blipFill rotWithShape="1">
          <a:blip r:embed="rId6">
            <a:extLst>
              <a:ext uri="{BEBA8EAE-BF5A-486C-A8C5-ECC9F3942E4B}">
                <a14:imgProps xmlns:a14="http://schemas.microsoft.com/office/drawing/2010/main">
                  <a14:imgLayer r:embed="rId7">
                    <a14:imgEffect>
                      <a14:colorTemperature colorTemp="6400"/>
                    </a14:imgEffect>
                    <a14:imgEffect>
                      <a14:brightnessContrast contrast="-5000"/>
                    </a14:imgEffect>
                  </a14:imgLayer>
                </a14:imgProps>
              </a:ext>
            </a:extLst>
          </a:blip>
          <a:srcRect l="1315" r="-1315"/>
          <a:stretch/>
        </p:blipFill>
        <p:spPr>
          <a:xfrm>
            <a:off x="7243132" y="2892619"/>
            <a:ext cx="2866958" cy="2149294"/>
          </a:xfrm>
          <a:prstGeom prst="rect">
            <a:avLst/>
          </a:prstGeom>
          <a:ln>
            <a:noFill/>
          </a:ln>
          <a:effectLst>
            <a:softEdge rad="112500"/>
          </a:effectLst>
        </p:spPr>
      </p:pic>
      <p:pic>
        <p:nvPicPr>
          <p:cNvPr id="8" name="图片 7">
            <a:extLst>
              <a:ext uri="{FF2B5EF4-FFF2-40B4-BE49-F238E27FC236}">
                <a16:creationId xmlns:a16="http://schemas.microsoft.com/office/drawing/2014/main" id="{0789A9D6-504C-4C63-B63E-C851AD1D24C4}"/>
              </a:ext>
            </a:extLst>
          </p:cNvPr>
          <p:cNvPicPr>
            <a:picLocks noChangeAspect="1"/>
          </p:cNvPicPr>
          <p:nvPr/>
        </p:nvPicPr>
        <p:blipFill>
          <a:blip r:embed="rId8"/>
          <a:stretch>
            <a:fillRect/>
          </a:stretch>
        </p:blipFill>
        <p:spPr>
          <a:xfrm>
            <a:off x="696541" y="350970"/>
            <a:ext cx="8082195" cy="1001580"/>
          </a:xfrm>
          <a:prstGeom prst="rect">
            <a:avLst/>
          </a:prstGeom>
        </p:spPr>
      </p:pic>
      <p:pic>
        <p:nvPicPr>
          <p:cNvPr id="9" name="图片 8">
            <a:extLst>
              <a:ext uri="{FF2B5EF4-FFF2-40B4-BE49-F238E27FC236}">
                <a16:creationId xmlns:a16="http://schemas.microsoft.com/office/drawing/2014/main" id="{14A1C6F5-6E61-4C63-91C2-1A112B94C4DD}"/>
              </a:ext>
            </a:extLst>
          </p:cNvPr>
          <p:cNvPicPr>
            <a:picLocks noChangeAspect="1"/>
          </p:cNvPicPr>
          <p:nvPr/>
        </p:nvPicPr>
        <p:blipFill>
          <a:blip r:embed="rId9"/>
          <a:stretch>
            <a:fillRect/>
          </a:stretch>
        </p:blipFill>
        <p:spPr>
          <a:xfrm>
            <a:off x="232537" y="350970"/>
            <a:ext cx="762066" cy="762066"/>
          </a:xfrm>
          <a:prstGeom prst="rect">
            <a:avLst/>
          </a:prstGeom>
        </p:spPr>
      </p:pic>
    </p:spTree>
    <p:extLst>
      <p:ext uri="{BB962C8B-B14F-4D97-AF65-F5344CB8AC3E}">
        <p14:creationId xmlns:p14="http://schemas.microsoft.com/office/powerpoint/2010/main" val="329399113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014714" y="2405243"/>
            <a:ext cx="0" cy="339551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77D56CFC-41BF-4AD1-A6B3-8B2F6D442816}"/>
              </a:ext>
            </a:extLst>
          </p:cNvPr>
          <p:cNvPicPr>
            <a:picLocks noChangeAspect="1"/>
          </p:cNvPicPr>
          <p:nvPr/>
        </p:nvPicPr>
        <p:blipFill>
          <a:blip r:embed="rId3"/>
          <a:stretch>
            <a:fillRect/>
          </a:stretch>
        </p:blipFill>
        <p:spPr>
          <a:xfrm>
            <a:off x="834283" y="2073298"/>
            <a:ext cx="3865199" cy="3542083"/>
          </a:xfrm>
          <a:prstGeom prst="rect">
            <a:avLst/>
          </a:prstGeom>
          <a:ln>
            <a:noFill/>
          </a:ln>
          <a:effectLst>
            <a:softEdge rad="112500"/>
          </a:effectLst>
        </p:spPr>
      </p:pic>
      <p:pic>
        <p:nvPicPr>
          <p:cNvPr id="28" name="图片 27">
            <a:extLst>
              <a:ext uri="{FF2B5EF4-FFF2-40B4-BE49-F238E27FC236}">
                <a16:creationId xmlns:a16="http://schemas.microsoft.com/office/drawing/2014/main" id="{9A7DD210-6C34-4DEC-BD50-E8AE8C8901C1}"/>
              </a:ext>
            </a:extLst>
          </p:cNvPr>
          <p:cNvPicPr>
            <a:picLocks noChangeAspect="1"/>
          </p:cNvPicPr>
          <p:nvPr/>
        </p:nvPicPr>
        <p:blipFill>
          <a:blip r:embed="rId4"/>
          <a:stretch>
            <a:fillRect/>
          </a:stretch>
        </p:blipFill>
        <p:spPr>
          <a:xfrm>
            <a:off x="3547525" y="-52276"/>
            <a:ext cx="7992549" cy="1042506"/>
          </a:xfrm>
          <a:prstGeom prst="rect">
            <a:avLst/>
          </a:prstGeom>
        </p:spPr>
      </p:pic>
      <p:pic>
        <p:nvPicPr>
          <p:cNvPr id="29" name="图片 28">
            <a:extLst>
              <a:ext uri="{FF2B5EF4-FFF2-40B4-BE49-F238E27FC236}">
                <a16:creationId xmlns:a16="http://schemas.microsoft.com/office/drawing/2014/main" id="{E408C5FC-CC7D-4256-B86B-A10C2B89F410}"/>
              </a:ext>
            </a:extLst>
          </p:cNvPr>
          <p:cNvPicPr>
            <a:picLocks noChangeAspect="1"/>
          </p:cNvPicPr>
          <p:nvPr/>
        </p:nvPicPr>
        <p:blipFill>
          <a:blip r:embed="rId5"/>
          <a:stretch>
            <a:fillRect/>
          </a:stretch>
        </p:blipFill>
        <p:spPr>
          <a:xfrm>
            <a:off x="3097303" y="72347"/>
            <a:ext cx="804742" cy="755970"/>
          </a:xfrm>
          <a:prstGeom prst="rect">
            <a:avLst/>
          </a:prstGeom>
        </p:spPr>
      </p:pic>
      <p:pic>
        <p:nvPicPr>
          <p:cNvPr id="11" name="图片 10">
            <a:extLst>
              <a:ext uri="{FF2B5EF4-FFF2-40B4-BE49-F238E27FC236}">
                <a16:creationId xmlns:a16="http://schemas.microsoft.com/office/drawing/2014/main" id="{F993DFC4-C0F7-425E-9E65-36BB4EB68AFB}"/>
              </a:ext>
            </a:extLst>
          </p:cNvPr>
          <p:cNvPicPr>
            <a:picLocks noChangeAspect="1"/>
          </p:cNvPicPr>
          <p:nvPr/>
        </p:nvPicPr>
        <p:blipFill>
          <a:blip r:embed="rId6"/>
          <a:stretch>
            <a:fillRect/>
          </a:stretch>
        </p:blipFill>
        <p:spPr>
          <a:xfrm>
            <a:off x="-436404" y="1115525"/>
            <a:ext cx="3468925" cy="755970"/>
          </a:xfrm>
          <a:prstGeom prst="rect">
            <a:avLst/>
          </a:prstGeom>
        </p:spPr>
      </p:pic>
      <p:pic>
        <p:nvPicPr>
          <p:cNvPr id="13" name="图片 12">
            <a:extLst>
              <a:ext uri="{FF2B5EF4-FFF2-40B4-BE49-F238E27FC236}">
                <a16:creationId xmlns:a16="http://schemas.microsoft.com/office/drawing/2014/main" id="{728070E7-D7C1-48A9-B886-EAE1183B40B2}"/>
              </a:ext>
            </a:extLst>
          </p:cNvPr>
          <p:cNvPicPr>
            <a:picLocks noChangeAspect="1"/>
          </p:cNvPicPr>
          <p:nvPr/>
        </p:nvPicPr>
        <p:blipFill>
          <a:blip r:embed="rId7"/>
          <a:stretch>
            <a:fillRect/>
          </a:stretch>
        </p:blipFill>
        <p:spPr>
          <a:xfrm>
            <a:off x="3728528" y="1245192"/>
            <a:ext cx="6236749" cy="1402202"/>
          </a:xfrm>
          <a:prstGeom prst="rect">
            <a:avLst/>
          </a:prstGeom>
        </p:spPr>
      </p:pic>
      <p:pic>
        <p:nvPicPr>
          <p:cNvPr id="27" name="图片 26">
            <a:extLst>
              <a:ext uri="{FF2B5EF4-FFF2-40B4-BE49-F238E27FC236}">
                <a16:creationId xmlns:a16="http://schemas.microsoft.com/office/drawing/2014/main" id="{83C75BC1-ED47-4CF9-AA4B-8E578E0BBC18}"/>
              </a:ext>
            </a:extLst>
          </p:cNvPr>
          <p:cNvPicPr>
            <a:picLocks noChangeAspect="1"/>
          </p:cNvPicPr>
          <p:nvPr/>
        </p:nvPicPr>
        <p:blipFill>
          <a:blip r:embed="rId8"/>
          <a:stretch>
            <a:fillRect/>
          </a:stretch>
        </p:blipFill>
        <p:spPr>
          <a:xfrm>
            <a:off x="3728528" y="2937983"/>
            <a:ext cx="5547841" cy="3505504"/>
          </a:xfrm>
          <a:prstGeom prst="rect">
            <a:avLst/>
          </a:prstGeom>
        </p:spPr>
      </p:pic>
    </p:spTree>
    <p:extLst>
      <p:ext uri="{BB962C8B-B14F-4D97-AF65-F5344CB8AC3E}">
        <p14:creationId xmlns:p14="http://schemas.microsoft.com/office/powerpoint/2010/main" val="156689152"/>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014714" y="2405243"/>
            <a:ext cx="0" cy="339551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9A7DD210-6C34-4DEC-BD50-E8AE8C8901C1}"/>
              </a:ext>
            </a:extLst>
          </p:cNvPr>
          <p:cNvPicPr>
            <a:picLocks noChangeAspect="1"/>
          </p:cNvPicPr>
          <p:nvPr/>
        </p:nvPicPr>
        <p:blipFill>
          <a:blip r:embed="rId3"/>
          <a:stretch>
            <a:fillRect/>
          </a:stretch>
        </p:blipFill>
        <p:spPr>
          <a:xfrm>
            <a:off x="3547525" y="-52276"/>
            <a:ext cx="7992549" cy="1042506"/>
          </a:xfrm>
          <a:prstGeom prst="rect">
            <a:avLst/>
          </a:prstGeom>
        </p:spPr>
      </p:pic>
      <p:pic>
        <p:nvPicPr>
          <p:cNvPr id="29" name="图片 28">
            <a:extLst>
              <a:ext uri="{FF2B5EF4-FFF2-40B4-BE49-F238E27FC236}">
                <a16:creationId xmlns:a16="http://schemas.microsoft.com/office/drawing/2014/main" id="{E408C5FC-CC7D-4256-B86B-A10C2B89F410}"/>
              </a:ext>
            </a:extLst>
          </p:cNvPr>
          <p:cNvPicPr>
            <a:picLocks noChangeAspect="1"/>
          </p:cNvPicPr>
          <p:nvPr/>
        </p:nvPicPr>
        <p:blipFill>
          <a:blip r:embed="rId4"/>
          <a:stretch>
            <a:fillRect/>
          </a:stretch>
        </p:blipFill>
        <p:spPr>
          <a:xfrm>
            <a:off x="3097303" y="72347"/>
            <a:ext cx="804742" cy="755970"/>
          </a:xfrm>
          <a:prstGeom prst="rect">
            <a:avLst/>
          </a:prstGeom>
        </p:spPr>
      </p:pic>
      <p:pic>
        <p:nvPicPr>
          <p:cNvPr id="3" name="图片 2">
            <a:extLst>
              <a:ext uri="{FF2B5EF4-FFF2-40B4-BE49-F238E27FC236}">
                <a16:creationId xmlns:a16="http://schemas.microsoft.com/office/drawing/2014/main" id="{45140D11-B22F-4189-8E2B-54772F17F72E}"/>
              </a:ext>
            </a:extLst>
          </p:cNvPr>
          <p:cNvPicPr>
            <a:picLocks noChangeAspect="1"/>
          </p:cNvPicPr>
          <p:nvPr/>
        </p:nvPicPr>
        <p:blipFill>
          <a:blip r:embed="rId5"/>
          <a:stretch>
            <a:fillRect/>
          </a:stretch>
        </p:blipFill>
        <p:spPr>
          <a:xfrm>
            <a:off x="-529258" y="974456"/>
            <a:ext cx="3468925" cy="749873"/>
          </a:xfrm>
          <a:prstGeom prst="rect">
            <a:avLst/>
          </a:prstGeom>
        </p:spPr>
      </p:pic>
      <p:pic>
        <p:nvPicPr>
          <p:cNvPr id="6" name="图片 5">
            <a:extLst>
              <a:ext uri="{FF2B5EF4-FFF2-40B4-BE49-F238E27FC236}">
                <a16:creationId xmlns:a16="http://schemas.microsoft.com/office/drawing/2014/main" id="{8150969D-C75D-4B54-90A0-5B87EBEADDA4}"/>
              </a:ext>
            </a:extLst>
          </p:cNvPr>
          <p:cNvPicPr>
            <a:picLocks noChangeAspect="1"/>
          </p:cNvPicPr>
          <p:nvPr/>
        </p:nvPicPr>
        <p:blipFill rotWithShape="1">
          <a:blip r:embed="rId6"/>
          <a:srcRect b="10936"/>
          <a:stretch/>
        </p:blipFill>
        <p:spPr>
          <a:xfrm>
            <a:off x="302476" y="2708278"/>
            <a:ext cx="4389500" cy="2579163"/>
          </a:xfrm>
          <a:prstGeom prst="rect">
            <a:avLst/>
          </a:prstGeom>
          <a:ln>
            <a:noFill/>
          </a:ln>
          <a:effectLst>
            <a:softEdge rad="112500"/>
          </a:effectLst>
        </p:spPr>
      </p:pic>
      <p:pic>
        <p:nvPicPr>
          <p:cNvPr id="9" name="图片 8">
            <a:extLst>
              <a:ext uri="{FF2B5EF4-FFF2-40B4-BE49-F238E27FC236}">
                <a16:creationId xmlns:a16="http://schemas.microsoft.com/office/drawing/2014/main" id="{FB2ABAAC-472C-4CA0-9391-5A0BEE7CD563}"/>
              </a:ext>
            </a:extLst>
          </p:cNvPr>
          <p:cNvPicPr>
            <a:picLocks noChangeAspect="1"/>
          </p:cNvPicPr>
          <p:nvPr/>
        </p:nvPicPr>
        <p:blipFill>
          <a:blip r:embed="rId7"/>
          <a:stretch>
            <a:fillRect/>
          </a:stretch>
        </p:blipFill>
        <p:spPr>
          <a:xfrm>
            <a:off x="3637593" y="1149216"/>
            <a:ext cx="5340559" cy="859611"/>
          </a:xfrm>
          <a:prstGeom prst="rect">
            <a:avLst/>
          </a:prstGeom>
        </p:spPr>
      </p:pic>
      <p:pic>
        <p:nvPicPr>
          <p:cNvPr id="11" name="图片 10">
            <a:extLst>
              <a:ext uri="{FF2B5EF4-FFF2-40B4-BE49-F238E27FC236}">
                <a16:creationId xmlns:a16="http://schemas.microsoft.com/office/drawing/2014/main" id="{7C6455E7-110C-48B3-A930-F58A4F52C451}"/>
              </a:ext>
            </a:extLst>
          </p:cNvPr>
          <p:cNvPicPr>
            <a:picLocks noChangeAspect="1"/>
          </p:cNvPicPr>
          <p:nvPr/>
        </p:nvPicPr>
        <p:blipFill>
          <a:blip r:embed="rId8"/>
          <a:stretch>
            <a:fillRect/>
          </a:stretch>
        </p:blipFill>
        <p:spPr>
          <a:xfrm>
            <a:off x="3755354" y="1859475"/>
            <a:ext cx="6956139" cy="4487045"/>
          </a:xfrm>
          <a:prstGeom prst="rect">
            <a:avLst/>
          </a:prstGeom>
        </p:spPr>
      </p:pic>
    </p:spTree>
    <p:extLst>
      <p:ext uri="{BB962C8B-B14F-4D97-AF65-F5344CB8AC3E}">
        <p14:creationId xmlns:p14="http://schemas.microsoft.com/office/powerpoint/2010/main" val="339793791"/>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tile tx="-12065000" ty="323850" sx="100000" sy="100000" flip="xy" algn="tl"/>
        </a:blipFill>
        <a:effectLst/>
      </p:bgPr>
    </p:bg>
    <p:spTree>
      <p:nvGrpSpPr>
        <p:cNvPr id="1" name=""/>
        <p:cNvGrpSpPr/>
        <p:nvPr/>
      </p:nvGrpSpPr>
      <p:grpSpPr>
        <a:xfrm>
          <a:off x="0" y="0"/>
          <a:ext cx="0" cy="0"/>
          <a:chOff x="0" y="0"/>
          <a:chExt cx="0" cy="0"/>
        </a:xfrm>
      </p:grpSpPr>
      <p:sp>
        <p:nvSpPr>
          <p:cNvPr id="16" name="MH_Others_1"/>
          <p:cNvSpPr txBox="1"/>
          <p:nvPr>
            <p:custDataLst>
              <p:tags r:id="rId3"/>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endParaRPr lang="zh-CN" altLang="en-US" sz="5400" spc="200" dirty="0">
              <a:solidFill>
                <a:schemeClr val="accent1"/>
              </a:solidFill>
              <a:effectLst>
                <a:innerShdw blurRad="63500" dist="50800" dir="13500000">
                  <a:prstClr val="black">
                    <a:alpha val="50000"/>
                  </a:prstClr>
                </a:innerShdw>
              </a:effectLst>
              <a:cs typeface="+mn-ea"/>
              <a:sym typeface="+mn-lt"/>
            </a:endParaRPr>
          </a:p>
        </p:txBody>
      </p:sp>
      <p:sp>
        <p:nvSpPr>
          <p:cNvPr id="17" name="MH_Others_2"/>
          <p:cNvSpPr txBox="1"/>
          <p:nvPr>
            <p:custDataLst>
              <p:tags r:id="rId4"/>
            </p:custDataLst>
          </p:nvPr>
        </p:nvSpPr>
        <p:spPr>
          <a:xfrm>
            <a:off x="5809974" y="3344269"/>
            <a:ext cx="631466" cy="756378"/>
          </a:xfrm>
          <a:prstGeom prst="rect">
            <a:avLst/>
          </a:prstGeom>
          <a:noFill/>
        </p:spPr>
        <p:txBody>
          <a:bodyPr wrap="square" lIns="0" tIns="0" rIns="0" bIns="0" rtlCol="0" anchor="ctr" anchorCtr="0">
            <a:normAutofit/>
          </a:bodyPr>
          <a:lstStyle/>
          <a:p>
            <a:pPr algn="ctr">
              <a:lnSpc>
                <a:spcPct val="130000"/>
              </a:lnSpc>
            </a:pPr>
            <a:endParaRPr lang="zh-CN" altLang="en-US" sz="3200" spc="200" dirty="0">
              <a:solidFill>
                <a:schemeClr val="accent1"/>
              </a:solidFill>
              <a:effectLst>
                <a:innerShdw blurRad="63500" dist="50800" dir="13500000">
                  <a:prstClr val="black">
                    <a:alpha val="50000"/>
                  </a:prstClr>
                </a:innerShdw>
              </a:effectLst>
              <a:cs typeface="+mn-ea"/>
              <a:sym typeface="+mn-lt"/>
            </a:endParaRPr>
          </a:p>
        </p:txBody>
      </p:sp>
      <p:sp>
        <p:nvSpPr>
          <p:cNvPr id="9" name="矩形 8">
            <a:extLst>
              <a:ext uri="{FF2B5EF4-FFF2-40B4-BE49-F238E27FC236}">
                <a16:creationId xmlns:a16="http://schemas.microsoft.com/office/drawing/2014/main" id="{B5880491-20F8-43F8-AB6F-E7335696EB74}"/>
              </a:ext>
            </a:extLst>
          </p:cNvPr>
          <p:cNvSpPr/>
          <p:nvPr/>
        </p:nvSpPr>
        <p:spPr>
          <a:xfrm>
            <a:off x="7233901" y="1048225"/>
            <a:ext cx="5344197" cy="551086"/>
          </a:xfrm>
          <a:prstGeom prst="rect">
            <a:avLst/>
          </a:prstGeom>
          <a:noFill/>
          <a:ln>
            <a:noFill/>
          </a:ln>
          <a:effectLst/>
        </p:spPr>
        <p:txBody>
          <a:bodyPr wrap="none" lIns="91412" tIns="45700" rIns="91412" bIns="45700" anchor="t" anchorCtr="0">
            <a:normAutofit lnSpcReduction="10000"/>
          </a:bodyPr>
          <a:lstStyle/>
          <a:p>
            <a:pPr algn="ctr">
              <a:buSzPct val="25000"/>
            </a:pPr>
            <a:r>
              <a:rPr lang="zh-CN" altLang="en-US" sz="3200" b="1" dirty="0">
                <a:cs typeface="+mn-ea"/>
                <a:sym typeface="+mn-lt"/>
              </a:rPr>
              <a:t>神威太湖之光</a:t>
            </a:r>
          </a:p>
        </p:txBody>
      </p:sp>
      <p:pic>
        <p:nvPicPr>
          <p:cNvPr id="2" name="图片 1">
            <a:extLst>
              <a:ext uri="{FF2B5EF4-FFF2-40B4-BE49-F238E27FC236}">
                <a16:creationId xmlns:a16="http://schemas.microsoft.com/office/drawing/2014/main" id="{7C12F460-7785-48EA-9A6D-A543119AB066}"/>
              </a:ext>
            </a:extLst>
          </p:cNvPr>
          <p:cNvPicPr>
            <a:picLocks noChangeAspect="1"/>
          </p:cNvPicPr>
          <p:nvPr/>
        </p:nvPicPr>
        <p:blipFill rotWithShape="1">
          <a:blip r:embed="rId8"/>
          <a:srcRect l="20526" r="15579"/>
          <a:stretch/>
        </p:blipFill>
        <p:spPr>
          <a:xfrm>
            <a:off x="6584315" y="1867338"/>
            <a:ext cx="5417994" cy="4466617"/>
          </a:xfrm>
          <a:prstGeom prst="rect">
            <a:avLst/>
          </a:prstGeom>
          <a:ln>
            <a:noFill/>
          </a:ln>
          <a:effectLst>
            <a:softEdge rad="112500"/>
          </a:effectLst>
        </p:spPr>
      </p:pic>
      <p:sp>
        <p:nvSpPr>
          <p:cNvPr id="5" name="文本框 4">
            <a:extLst>
              <a:ext uri="{FF2B5EF4-FFF2-40B4-BE49-F238E27FC236}">
                <a16:creationId xmlns:a16="http://schemas.microsoft.com/office/drawing/2014/main" id="{7F4F1115-5EB4-4A6E-83FF-AF07C7BCFBFD}"/>
              </a:ext>
            </a:extLst>
          </p:cNvPr>
          <p:cNvSpPr txBox="1"/>
          <p:nvPr/>
        </p:nvSpPr>
        <p:spPr>
          <a:xfrm>
            <a:off x="2905125" y="2491443"/>
            <a:ext cx="3536315" cy="2814810"/>
          </a:xfrm>
          <a:prstGeom prst="rect">
            <a:avLst/>
          </a:prstGeom>
          <a:noFill/>
        </p:spPr>
        <p:txBody>
          <a:bodyPr wrap="square" rtlCol="0">
            <a:spAutoFit/>
          </a:bodyPr>
          <a:lstStyle/>
          <a:p>
            <a:pPr>
              <a:lnSpc>
                <a:spcPct val="110000"/>
              </a:lnSpc>
            </a:pPr>
            <a:r>
              <a:rPr lang="zh-CN" altLang="en-US" dirty="0"/>
              <a:t>       神威</a:t>
            </a:r>
            <a:r>
              <a:rPr lang="en-US" altLang="zh-CN" dirty="0"/>
              <a:t>·</a:t>
            </a:r>
            <a:r>
              <a:rPr lang="zh-CN" altLang="en-US" dirty="0"/>
              <a:t>太湖之光超级计算机是由国家并行计算机工程技术研究中心研制的超级计算机。</a:t>
            </a:r>
          </a:p>
          <a:p>
            <a:pPr>
              <a:lnSpc>
                <a:spcPct val="110000"/>
              </a:lnSpc>
            </a:pPr>
            <a:r>
              <a:rPr lang="zh-CN" altLang="en-US" dirty="0"/>
              <a:t>       神威</a:t>
            </a:r>
            <a:r>
              <a:rPr lang="en-US" altLang="zh-CN" dirty="0"/>
              <a:t>·</a:t>
            </a:r>
            <a:r>
              <a:rPr lang="zh-CN" altLang="en-US" dirty="0"/>
              <a:t>太湖之光安装了</a:t>
            </a:r>
            <a:r>
              <a:rPr lang="en-US" altLang="zh-CN" dirty="0"/>
              <a:t>40960</a:t>
            </a:r>
            <a:r>
              <a:rPr lang="zh-CN" altLang="en-US" dirty="0"/>
              <a:t>个中国自主研发的</a:t>
            </a:r>
            <a:r>
              <a:rPr lang="en-US" altLang="zh-CN" dirty="0"/>
              <a:t>“</a:t>
            </a:r>
            <a:r>
              <a:rPr lang="zh-CN" altLang="en-US" dirty="0"/>
              <a:t>神威</a:t>
            </a:r>
            <a:r>
              <a:rPr lang="en-US" altLang="zh-CN" dirty="0"/>
              <a:t>26010”</a:t>
            </a:r>
            <a:r>
              <a:rPr lang="zh-CN" altLang="en-US" dirty="0"/>
              <a:t>众核处理器，该众核处理器采用</a:t>
            </a:r>
            <a:r>
              <a:rPr lang="en-US" altLang="zh-CN" dirty="0"/>
              <a:t>64</a:t>
            </a:r>
            <a:r>
              <a:rPr lang="zh-CN" altLang="en-US" dirty="0"/>
              <a:t>位自主神威指令系统，峰值性能为</a:t>
            </a:r>
            <a:r>
              <a:rPr lang="en-US" altLang="zh-CN" dirty="0"/>
              <a:t>12.5</a:t>
            </a:r>
            <a:r>
              <a:rPr lang="zh-CN" altLang="en-US" dirty="0"/>
              <a:t>亿亿次</a:t>
            </a:r>
            <a:r>
              <a:rPr lang="en-US" altLang="zh-CN" dirty="0"/>
              <a:t>/</a:t>
            </a:r>
            <a:r>
              <a:rPr lang="zh-CN" altLang="en-US" dirty="0"/>
              <a:t>秒，持续性能为</a:t>
            </a:r>
            <a:r>
              <a:rPr lang="en-US" altLang="zh-CN" dirty="0"/>
              <a:t>9.3</a:t>
            </a:r>
            <a:r>
              <a:rPr lang="zh-CN" altLang="en-US" dirty="0"/>
              <a:t>亿亿次</a:t>
            </a:r>
            <a:r>
              <a:rPr lang="en-US" altLang="zh-CN" dirty="0"/>
              <a:t>/</a:t>
            </a:r>
            <a:r>
              <a:rPr lang="zh-CN" altLang="en-US" dirty="0"/>
              <a:t>秒。</a:t>
            </a:r>
          </a:p>
        </p:txBody>
      </p:sp>
      <p:pic>
        <p:nvPicPr>
          <p:cNvPr id="10" name="图片 9">
            <a:extLst>
              <a:ext uri="{FF2B5EF4-FFF2-40B4-BE49-F238E27FC236}">
                <a16:creationId xmlns:a16="http://schemas.microsoft.com/office/drawing/2014/main" id="{C8418CD8-5F86-4839-9F71-1B3D55B87507}"/>
              </a:ext>
            </a:extLst>
          </p:cNvPr>
          <p:cNvPicPr>
            <a:picLocks noChangeAspect="1"/>
          </p:cNvPicPr>
          <p:nvPr/>
        </p:nvPicPr>
        <p:blipFill>
          <a:blip r:embed="rId9"/>
          <a:stretch>
            <a:fillRect/>
          </a:stretch>
        </p:blipFill>
        <p:spPr>
          <a:xfrm>
            <a:off x="3457217" y="258885"/>
            <a:ext cx="5511262" cy="963251"/>
          </a:xfrm>
          <a:prstGeom prst="rect">
            <a:avLst/>
          </a:prstGeom>
        </p:spPr>
      </p:pic>
    </p:spTree>
    <p:custDataLst>
      <p:tags r:id="rId2"/>
    </p:custDataLst>
    <p:extLst>
      <p:ext uri="{BB962C8B-B14F-4D97-AF65-F5344CB8AC3E}">
        <p14:creationId xmlns:p14="http://schemas.microsoft.com/office/powerpoint/2010/main" val="322147276"/>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13921B0-8DDF-442F-B04A-62DB8A5CFE03}"/>
              </a:ext>
            </a:extLst>
          </p:cNvPr>
          <p:cNvPicPr>
            <a:picLocks noChangeAspect="1"/>
          </p:cNvPicPr>
          <p:nvPr/>
        </p:nvPicPr>
        <p:blipFill>
          <a:blip r:embed="rId4"/>
          <a:stretch>
            <a:fillRect/>
          </a:stretch>
        </p:blipFill>
        <p:spPr>
          <a:xfrm>
            <a:off x="657355" y="842784"/>
            <a:ext cx="11345639" cy="5541744"/>
          </a:xfrm>
          <a:prstGeom prst="rect">
            <a:avLst/>
          </a:prstGeom>
        </p:spPr>
      </p:pic>
      <p:pic>
        <p:nvPicPr>
          <p:cNvPr id="4" name="图片 3">
            <a:extLst>
              <a:ext uri="{FF2B5EF4-FFF2-40B4-BE49-F238E27FC236}">
                <a16:creationId xmlns:a16="http://schemas.microsoft.com/office/drawing/2014/main" id="{CBEBD5DC-4EE9-45AE-B282-73ABCE92F047}"/>
              </a:ext>
            </a:extLst>
          </p:cNvPr>
          <p:cNvPicPr>
            <a:picLocks noChangeAspect="1"/>
          </p:cNvPicPr>
          <p:nvPr/>
        </p:nvPicPr>
        <p:blipFill>
          <a:blip r:embed="rId5"/>
          <a:stretch>
            <a:fillRect/>
          </a:stretch>
        </p:blipFill>
        <p:spPr>
          <a:xfrm>
            <a:off x="-232919" y="388922"/>
            <a:ext cx="3603048" cy="749873"/>
          </a:xfrm>
          <a:prstGeom prst="rect">
            <a:avLst/>
          </a:prstGeom>
        </p:spPr>
      </p:pic>
    </p:spTree>
    <p:extLst>
      <p:ext uri="{BB962C8B-B14F-4D97-AF65-F5344CB8AC3E}">
        <p14:creationId xmlns:p14="http://schemas.microsoft.com/office/powerpoint/2010/main" val="408753733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spc="600" dirty="0">
                  <a:cs typeface="+mn-ea"/>
                  <a:sym typeface="+mn-lt"/>
                </a:rPr>
                <a:t>性能及应用</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2" name="矩形 11"/>
          <p:cNvSpPr/>
          <p:nvPr/>
        </p:nvSpPr>
        <p:spPr>
          <a:xfrm flipH="1">
            <a:off x="6663504" y="2241828"/>
            <a:ext cx="929935" cy="864195"/>
          </a:xfrm>
          <a:prstGeom prst="rect">
            <a:avLst/>
          </a:prstGeom>
          <a:ln w="12700">
            <a:miter lim="400000"/>
          </a:ln>
          <a:extLst>
            <a:ext uri="{C572A759-6A51-4108-AA02-DFA0A04FC94B}">
              <ma14:wrappingTextBoxFlag xmlns:a14="http://schemas.microsoft.com/office/drawing/2010/main" xmlns:a16="http://schemas.microsoft.com/office/drawing/2014/main" xmlns:ma14="http://schemas.microsoft.com/office/mac/drawingml/2011/main" xmlns:p14="http://schemas.microsoft.com/office/powerpoint/2010/main" xmlns:lc="http://schemas.openxmlformats.org/drawingml/2006/lockedCanvas" xmlns="" val="1"/>
            </a:ext>
          </a:extLst>
        </p:spPr>
        <p:txBody>
          <a:bodyPr wrap="none" lIns="25400" tIns="25400" rIns="25400" bIns="25400" anchor="ctr">
            <a:normAutofit/>
          </a:bodyPr>
          <a:lstStyle/>
          <a:p>
            <a:pPr lvl="0" algn="ctr">
              <a:defRPr sz="1800" b="0">
                <a:solidFill>
                  <a:srgbClr val="000000"/>
                </a:solidFill>
              </a:defRPr>
            </a:pPr>
            <a:r>
              <a:rPr lang="zh-CN" altLang="en-US" sz="1600" dirty="0">
                <a:solidFill>
                  <a:schemeClr val="bg1">
                    <a:lumMod val="100000"/>
                  </a:schemeClr>
                </a:solidFill>
                <a:cs typeface="+mn-ea"/>
                <a:sym typeface="+mn-lt"/>
              </a:rPr>
              <a:t>关键词</a:t>
            </a:r>
          </a:p>
        </p:txBody>
      </p:sp>
      <p:sp>
        <p:nvSpPr>
          <p:cNvPr id="37" name="矩形: 剪去顶角 26">
            <a:extLst>
              <a:ext uri="{FF2B5EF4-FFF2-40B4-BE49-F238E27FC236}">
                <a16:creationId xmlns:a16="http://schemas.microsoft.com/office/drawing/2014/main" id="{69924278-BD3B-4ED9-AA7A-161884701DC2}"/>
              </a:ext>
            </a:extLst>
          </p:cNvPr>
          <p:cNvSpPr/>
          <p:nvPr/>
        </p:nvSpPr>
        <p:spPr>
          <a:xfrm>
            <a:off x="6148074" y="804838"/>
            <a:ext cx="5520931" cy="6331942"/>
          </a:xfrm>
          <a:prstGeom prst="snip2SameRect">
            <a:avLst>
              <a:gd name="adj1" fmla="val 0"/>
              <a:gd name="adj2" fmla="val 0"/>
            </a:avLst>
          </a:prstGeom>
          <a:ln>
            <a:noFill/>
          </a:ln>
        </p:spPr>
        <p:txBody>
          <a:bodyPr wrap="square" anchor="t">
            <a:normAutofit fontScale="40000" lnSpcReduction="20000"/>
          </a:bodyPr>
          <a:lstStyle/>
          <a:p>
            <a:pPr defTabSz="914378">
              <a:lnSpc>
                <a:spcPct val="120000"/>
              </a:lnSpc>
              <a:spcBef>
                <a:spcPct val="0"/>
              </a:spcBef>
              <a:defRPr/>
            </a:pPr>
            <a:r>
              <a:rPr lang="zh-CN" altLang="en-US" sz="7000" b="1" dirty="0">
                <a:cs typeface="+mn-ea"/>
                <a:sym typeface="+mn-lt"/>
              </a:rPr>
              <a:t>应用</a:t>
            </a:r>
            <a:endParaRPr lang="en-US" altLang="zh-CN" sz="7000" b="1" dirty="0">
              <a:cs typeface="+mn-ea"/>
              <a:sym typeface="+mn-lt"/>
            </a:endParaRPr>
          </a:p>
          <a:p>
            <a:pPr defTabSz="914378">
              <a:lnSpc>
                <a:spcPct val="130000"/>
              </a:lnSpc>
              <a:spcBef>
                <a:spcPct val="0"/>
              </a:spcBef>
              <a:defRPr/>
            </a:pPr>
            <a:endParaRPr lang="en-US" altLang="zh-CN" sz="7000" dirty="0">
              <a:cs typeface="+mn-ea"/>
              <a:sym typeface="+mn-lt"/>
            </a:endParaRPr>
          </a:p>
          <a:p>
            <a:pPr defTabSz="914378">
              <a:lnSpc>
                <a:spcPct val="130000"/>
              </a:lnSpc>
              <a:spcBef>
                <a:spcPct val="0"/>
              </a:spcBef>
              <a:defRPr/>
            </a:pPr>
            <a:r>
              <a:rPr lang="en-US" altLang="zh-CN" sz="4900" dirty="0">
                <a:cs typeface="+mn-ea"/>
                <a:sym typeface="+mn-lt"/>
              </a:rPr>
              <a:t>1.</a:t>
            </a:r>
            <a:r>
              <a:rPr lang="zh-CN" altLang="en-US" sz="4900" dirty="0">
                <a:cs typeface="+mn-ea"/>
                <a:sym typeface="+mn-lt"/>
              </a:rPr>
              <a:t>以清华大学为主体的科研团队首次实现了百万核规模的全球</a:t>
            </a:r>
            <a:r>
              <a:rPr lang="en-US" altLang="zh-CN" sz="4900" dirty="0">
                <a:cs typeface="+mn-ea"/>
                <a:sym typeface="+mn-lt"/>
              </a:rPr>
              <a:t>10</a:t>
            </a:r>
            <a:r>
              <a:rPr lang="zh-CN" altLang="en-US" sz="4900" dirty="0">
                <a:cs typeface="+mn-ea"/>
                <a:sym typeface="+mn-lt"/>
              </a:rPr>
              <a:t>公里高分辨率地球系统数值模拟，将全面提高我国应对极端气候和自然灾害的减灾防灾能力</a:t>
            </a:r>
            <a:r>
              <a:rPr lang="en-US" altLang="zh-CN" sz="4900" dirty="0">
                <a:cs typeface="+mn-ea"/>
                <a:sym typeface="+mn-lt"/>
              </a:rPr>
              <a:t>;</a:t>
            </a:r>
          </a:p>
          <a:p>
            <a:pPr defTabSz="914378">
              <a:lnSpc>
                <a:spcPct val="130000"/>
              </a:lnSpc>
              <a:spcBef>
                <a:spcPct val="0"/>
              </a:spcBef>
              <a:defRPr/>
            </a:pPr>
            <a:endParaRPr lang="en-US" altLang="zh-CN" sz="4900" dirty="0">
              <a:cs typeface="+mn-ea"/>
              <a:sym typeface="+mn-lt"/>
            </a:endParaRPr>
          </a:p>
          <a:p>
            <a:pPr defTabSz="914378">
              <a:lnSpc>
                <a:spcPct val="130000"/>
              </a:lnSpc>
              <a:spcBef>
                <a:spcPct val="0"/>
              </a:spcBef>
              <a:defRPr/>
            </a:pPr>
            <a:r>
              <a:rPr lang="en-US" altLang="zh-CN" sz="4900" dirty="0">
                <a:cs typeface="+mn-ea"/>
                <a:sym typeface="+mn-lt"/>
              </a:rPr>
              <a:t>2.</a:t>
            </a:r>
            <a:r>
              <a:rPr lang="zh-CN" altLang="en-US" sz="4900" dirty="0">
                <a:cs typeface="+mn-ea"/>
                <a:sym typeface="+mn-lt"/>
              </a:rPr>
              <a:t>国家计算流体力学实验室对</a:t>
            </a:r>
            <a:r>
              <a:rPr lang="en-US" altLang="zh-CN" sz="4900" dirty="0">
                <a:cs typeface="+mn-ea"/>
                <a:sym typeface="+mn-lt"/>
              </a:rPr>
              <a:t>"</a:t>
            </a:r>
            <a:r>
              <a:rPr lang="zh-CN" altLang="en-US" sz="4900" dirty="0">
                <a:cs typeface="+mn-ea"/>
                <a:sym typeface="+mn-lt"/>
              </a:rPr>
              <a:t>天宫一号</a:t>
            </a:r>
            <a:r>
              <a:rPr lang="en-US" altLang="zh-CN" sz="4900" dirty="0">
                <a:cs typeface="+mn-ea"/>
                <a:sym typeface="+mn-lt"/>
              </a:rPr>
              <a:t>"</a:t>
            </a:r>
            <a:r>
              <a:rPr lang="zh-CN" altLang="en-US" sz="4900" dirty="0">
                <a:cs typeface="+mn-ea"/>
                <a:sym typeface="+mn-lt"/>
              </a:rPr>
              <a:t>返回路径的数值模拟为</a:t>
            </a:r>
            <a:r>
              <a:rPr lang="en-US" altLang="zh-CN" sz="4900" dirty="0">
                <a:cs typeface="+mn-ea"/>
                <a:sym typeface="+mn-lt"/>
              </a:rPr>
              <a:t>"</a:t>
            </a:r>
            <a:r>
              <a:rPr lang="zh-CN" altLang="en-US" sz="4900" dirty="0">
                <a:cs typeface="+mn-ea"/>
                <a:sym typeface="+mn-lt"/>
              </a:rPr>
              <a:t>天宫一号</a:t>
            </a:r>
            <a:r>
              <a:rPr lang="en-US" altLang="zh-CN" sz="4900" dirty="0">
                <a:cs typeface="+mn-ea"/>
                <a:sym typeface="+mn-lt"/>
              </a:rPr>
              <a:t>"</a:t>
            </a:r>
            <a:r>
              <a:rPr lang="zh-CN" altLang="en-US" sz="4900" dirty="0">
                <a:cs typeface="+mn-ea"/>
                <a:sym typeface="+mn-lt"/>
              </a:rPr>
              <a:t>顺利回家提供精确预测</a:t>
            </a:r>
            <a:endParaRPr lang="en-US" altLang="zh-CN" sz="4900" dirty="0">
              <a:cs typeface="+mn-ea"/>
              <a:sym typeface="+mn-lt"/>
            </a:endParaRPr>
          </a:p>
          <a:p>
            <a:pPr defTabSz="914378">
              <a:lnSpc>
                <a:spcPct val="130000"/>
              </a:lnSpc>
              <a:spcBef>
                <a:spcPct val="0"/>
              </a:spcBef>
              <a:defRPr/>
            </a:pPr>
            <a:endParaRPr lang="en-US" altLang="zh-CN" sz="4900" dirty="0">
              <a:cs typeface="+mn-ea"/>
              <a:sym typeface="+mn-lt"/>
            </a:endParaRPr>
          </a:p>
          <a:p>
            <a:pPr defTabSz="914378">
              <a:lnSpc>
                <a:spcPct val="130000"/>
              </a:lnSpc>
              <a:spcBef>
                <a:spcPct val="0"/>
              </a:spcBef>
              <a:defRPr/>
            </a:pPr>
            <a:r>
              <a:rPr lang="en-US" altLang="zh-CN" sz="4900" dirty="0">
                <a:cs typeface="+mn-ea"/>
                <a:sym typeface="+mn-lt"/>
              </a:rPr>
              <a:t>3.</a:t>
            </a:r>
            <a:r>
              <a:rPr lang="zh-CN" altLang="en-US" sz="4900" dirty="0">
                <a:cs typeface="+mn-ea"/>
                <a:sym typeface="+mn-lt"/>
              </a:rPr>
              <a:t>上海药物所开展的药物筛选和疾病机理研究，大大加速了白血病、癌症、禽流感等方向的药物设计进度。</a:t>
            </a:r>
            <a:endParaRPr lang="en-US" altLang="zh-CN" sz="4900" dirty="0">
              <a:cs typeface="+mn-ea"/>
              <a:sym typeface="+mn-lt"/>
            </a:endParaRPr>
          </a:p>
          <a:p>
            <a:pPr defTabSz="914378">
              <a:lnSpc>
                <a:spcPct val="130000"/>
              </a:lnSpc>
              <a:spcBef>
                <a:spcPct val="0"/>
              </a:spcBef>
              <a:defRPr/>
            </a:pPr>
            <a:endParaRPr lang="en-US" altLang="zh-CN" sz="4900" dirty="0">
              <a:cs typeface="+mn-ea"/>
              <a:sym typeface="+mn-lt"/>
            </a:endParaRPr>
          </a:p>
          <a:p>
            <a:pPr defTabSz="914378">
              <a:lnSpc>
                <a:spcPct val="130000"/>
              </a:lnSpc>
              <a:spcBef>
                <a:spcPct val="0"/>
              </a:spcBef>
              <a:defRPr/>
            </a:pPr>
            <a:r>
              <a:rPr lang="en-US" altLang="zh-CN" sz="4900" dirty="0">
                <a:cs typeface="+mn-ea"/>
                <a:sym typeface="+mn-lt"/>
              </a:rPr>
              <a:t>……</a:t>
            </a:r>
            <a:endParaRPr lang="zh-CN" altLang="en-US" sz="4900" dirty="0">
              <a:cs typeface="+mn-ea"/>
              <a:sym typeface="+mn-lt"/>
            </a:endParaRPr>
          </a:p>
        </p:txBody>
      </p:sp>
      <p:pic>
        <p:nvPicPr>
          <p:cNvPr id="3" name="图片 2">
            <a:extLst>
              <a:ext uri="{FF2B5EF4-FFF2-40B4-BE49-F238E27FC236}">
                <a16:creationId xmlns:a16="http://schemas.microsoft.com/office/drawing/2014/main" id="{24BDEAD3-2C2D-43FB-A5AD-CFAA3F8947BC}"/>
              </a:ext>
            </a:extLst>
          </p:cNvPr>
          <p:cNvPicPr>
            <a:picLocks noChangeAspect="1"/>
          </p:cNvPicPr>
          <p:nvPr/>
        </p:nvPicPr>
        <p:blipFill>
          <a:blip r:embed="rId4"/>
          <a:stretch>
            <a:fillRect/>
          </a:stretch>
        </p:blipFill>
        <p:spPr>
          <a:xfrm>
            <a:off x="83059" y="2225101"/>
            <a:ext cx="5828281" cy="2731245"/>
          </a:xfrm>
          <a:prstGeom prst="rect">
            <a:avLst/>
          </a:prstGeom>
        </p:spPr>
      </p:pic>
    </p:spTree>
    <p:extLst>
      <p:ext uri="{BB962C8B-B14F-4D97-AF65-F5344CB8AC3E}">
        <p14:creationId xmlns:p14="http://schemas.microsoft.com/office/powerpoint/2010/main" val="725586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tile tx="-12065000" ty="323850" sx="100000" sy="100000" flip="xy" algn="tl"/>
        </a:blipFill>
        <a:effectLst/>
      </p:bgPr>
    </p:bg>
    <p:spTree>
      <p:nvGrpSpPr>
        <p:cNvPr id="1" name=""/>
        <p:cNvGrpSpPr/>
        <p:nvPr/>
      </p:nvGrpSpPr>
      <p:grpSpPr>
        <a:xfrm>
          <a:off x="0" y="0"/>
          <a:ext cx="0" cy="0"/>
          <a:chOff x="0" y="0"/>
          <a:chExt cx="0" cy="0"/>
        </a:xfrm>
      </p:grpSpPr>
      <p:sp>
        <p:nvSpPr>
          <p:cNvPr id="16" name="MH_Others_1"/>
          <p:cNvSpPr txBox="1"/>
          <p:nvPr>
            <p:custDataLst>
              <p:tags r:id="rId2"/>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endParaRPr lang="zh-CN" altLang="en-US" sz="5400" spc="200" dirty="0">
              <a:solidFill>
                <a:schemeClr val="accent1"/>
              </a:solidFill>
              <a:effectLst>
                <a:innerShdw blurRad="63500" dist="50800" dir="13500000">
                  <a:prstClr val="black">
                    <a:alpha val="50000"/>
                  </a:prstClr>
                </a:innerShdw>
              </a:effectLst>
              <a:cs typeface="+mn-ea"/>
              <a:sym typeface="+mn-lt"/>
            </a:endParaRPr>
          </a:p>
        </p:txBody>
      </p:sp>
      <p:sp>
        <p:nvSpPr>
          <p:cNvPr id="17" name="MH_Others_2"/>
          <p:cNvSpPr txBox="1"/>
          <p:nvPr>
            <p:custDataLst>
              <p:tags r:id="rId3"/>
            </p:custDataLst>
          </p:nvPr>
        </p:nvSpPr>
        <p:spPr>
          <a:xfrm>
            <a:off x="5809974" y="3344269"/>
            <a:ext cx="631466" cy="756378"/>
          </a:xfrm>
          <a:prstGeom prst="rect">
            <a:avLst/>
          </a:prstGeom>
          <a:noFill/>
        </p:spPr>
        <p:txBody>
          <a:bodyPr wrap="square" lIns="0" tIns="0" rIns="0" bIns="0" rtlCol="0" anchor="ctr" anchorCtr="0">
            <a:normAutofit/>
          </a:bodyPr>
          <a:lstStyle/>
          <a:p>
            <a:pPr algn="ctr">
              <a:lnSpc>
                <a:spcPct val="130000"/>
              </a:lnSpc>
            </a:pPr>
            <a:endParaRPr lang="zh-CN" altLang="en-US" sz="3200" spc="200" dirty="0">
              <a:solidFill>
                <a:schemeClr val="accent1"/>
              </a:solidFill>
              <a:effectLst>
                <a:innerShdw blurRad="63500" dist="50800" dir="13500000">
                  <a:prstClr val="black">
                    <a:alpha val="50000"/>
                  </a:prstClr>
                </a:innerShdw>
              </a:effectLst>
              <a:cs typeface="+mn-ea"/>
              <a:sym typeface="+mn-lt"/>
            </a:endParaRPr>
          </a:p>
        </p:txBody>
      </p:sp>
      <p:sp>
        <p:nvSpPr>
          <p:cNvPr id="9" name="矩形 8">
            <a:extLst>
              <a:ext uri="{FF2B5EF4-FFF2-40B4-BE49-F238E27FC236}">
                <a16:creationId xmlns:a16="http://schemas.microsoft.com/office/drawing/2014/main" id="{B5880491-20F8-43F8-AB6F-E7335696EB74}"/>
              </a:ext>
            </a:extLst>
          </p:cNvPr>
          <p:cNvSpPr/>
          <p:nvPr/>
        </p:nvSpPr>
        <p:spPr>
          <a:xfrm>
            <a:off x="7360827" y="714838"/>
            <a:ext cx="5417993" cy="684911"/>
          </a:xfrm>
          <a:prstGeom prst="rect">
            <a:avLst/>
          </a:prstGeom>
          <a:noFill/>
          <a:ln>
            <a:noFill/>
          </a:ln>
          <a:effectLst/>
        </p:spPr>
        <p:txBody>
          <a:bodyPr wrap="none" lIns="91412" tIns="45700" rIns="91412" bIns="45700" anchor="t" anchorCtr="0">
            <a:normAutofit/>
          </a:bodyPr>
          <a:lstStyle/>
          <a:p>
            <a:pPr algn="ctr">
              <a:buSzPct val="25000"/>
            </a:pPr>
            <a:r>
              <a:rPr lang="en-US" altLang="zh-CN" sz="3600" b="1" dirty="0">
                <a:latin typeface="+mj-ea"/>
                <a:ea typeface="+mj-ea"/>
                <a:cs typeface="+mn-ea"/>
                <a:sym typeface="+mn-lt"/>
              </a:rPr>
              <a:t>ANTON</a:t>
            </a:r>
            <a:endParaRPr lang="zh-CN" altLang="en-US" sz="3600" b="1" dirty="0">
              <a:latin typeface="+mj-ea"/>
              <a:ea typeface="+mj-ea"/>
              <a:cs typeface="+mn-ea"/>
              <a:sym typeface="+mn-lt"/>
            </a:endParaRPr>
          </a:p>
        </p:txBody>
      </p:sp>
      <p:pic>
        <p:nvPicPr>
          <p:cNvPr id="3" name="图片 2">
            <a:extLst>
              <a:ext uri="{FF2B5EF4-FFF2-40B4-BE49-F238E27FC236}">
                <a16:creationId xmlns:a16="http://schemas.microsoft.com/office/drawing/2014/main" id="{A22A7E53-BE86-49C0-8519-23A859B42171}"/>
              </a:ext>
            </a:extLst>
          </p:cNvPr>
          <p:cNvPicPr>
            <a:picLocks noChangeAspect="1"/>
          </p:cNvPicPr>
          <p:nvPr/>
        </p:nvPicPr>
        <p:blipFill>
          <a:blip r:embed="rId7"/>
          <a:stretch>
            <a:fillRect/>
          </a:stretch>
        </p:blipFill>
        <p:spPr>
          <a:xfrm>
            <a:off x="3828684" y="233213"/>
            <a:ext cx="5511262" cy="963251"/>
          </a:xfrm>
          <a:prstGeom prst="rect">
            <a:avLst/>
          </a:prstGeom>
        </p:spPr>
      </p:pic>
      <p:sp>
        <p:nvSpPr>
          <p:cNvPr id="5" name="文本框 4">
            <a:extLst>
              <a:ext uri="{FF2B5EF4-FFF2-40B4-BE49-F238E27FC236}">
                <a16:creationId xmlns:a16="http://schemas.microsoft.com/office/drawing/2014/main" id="{7F4F1115-5EB4-4A6E-83FF-AF07C7BCFBFD}"/>
              </a:ext>
            </a:extLst>
          </p:cNvPr>
          <p:cNvSpPr txBox="1"/>
          <p:nvPr/>
        </p:nvSpPr>
        <p:spPr>
          <a:xfrm>
            <a:off x="2905125" y="2491443"/>
            <a:ext cx="3536315" cy="377604"/>
          </a:xfrm>
          <a:prstGeom prst="rect">
            <a:avLst/>
          </a:prstGeom>
          <a:noFill/>
        </p:spPr>
        <p:txBody>
          <a:bodyPr wrap="square" rtlCol="0">
            <a:spAutoFit/>
          </a:bodyPr>
          <a:lstStyle/>
          <a:p>
            <a:pPr>
              <a:lnSpc>
                <a:spcPct val="110000"/>
              </a:lnSpc>
            </a:pPr>
            <a:r>
              <a:rPr lang="zh-CN" altLang="en-US" dirty="0"/>
              <a:t>       </a:t>
            </a:r>
          </a:p>
        </p:txBody>
      </p:sp>
      <p:pic>
        <p:nvPicPr>
          <p:cNvPr id="6" name="图片 5">
            <a:extLst>
              <a:ext uri="{FF2B5EF4-FFF2-40B4-BE49-F238E27FC236}">
                <a16:creationId xmlns:a16="http://schemas.microsoft.com/office/drawing/2014/main" id="{EDE4B5DB-C28F-4328-A2A3-911ED8CBC6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69415" y="1399749"/>
            <a:ext cx="4793695" cy="4886906"/>
          </a:xfrm>
          <a:prstGeom prst="rect">
            <a:avLst/>
          </a:prstGeom>
        </p:spPr>
      </p:pic>
    </p:spTree>
    <p:custDataLst>
      <p:tags r:id="rId1"/>
    </p:custDataLst>
    <p:extLst>
      <p:ext uri="{BB962C8B-B14F-4D97-AF65-F5344CB8AC3E}">
        <p14:creationId xmlns:p14="http://schemas.microsoft.com/office/powerpoint/2010/main" val="1809176579"/>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30000" t="-4000" b="-4000"/>
          </a:stretch>
        </a:blip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A950E1C-F636-4605-8AE1-2414C354D6CB}"/>
              </a:ext>
            </a:extLst>
          </p:cNvPr>
          <p:cNvPicPr>
            <a:picLocks noChangeAspect="1"/>
          </p:cNvPicPr>
          <p:nvPr/>
        </p:nvPicPr>
        <p:blipFill>
          <a:blip r:embed="rId5"/>
          <a:stretch>
            <a:fillRect/>
          </a:stretch>
        </p:blipFill>
        <p:spPr>
          <a:xfrm>
            <a:off x="1267090" y="2609594"/>
            <a:ext cx="6535478" cy="2017951"/>
          </a:xfrm>
          <a:prstGeom prst="rect">
            <a:avLst/>
          </a:prstGeom>
        </p:spPr>
      </p:pic>
    </p:spTree>
    <p:extLst>
      <p:ext uri="{BB962C8B-B14F-4D97-AF65-F5344CB8AC3E}">
        <p14:creationId xmlns:p14="http://schemas.microsoft.com/office/powerpoint/2010/main" val="1078609447"/>
      </p:ext>
    </p:extLst>
  </p:cSld>
  <p:clrMapOvr>
    <a:masterClrMapping/>
  </p:clrMapOvr>
  <p:transition spd="slow" advTm="2000">
    <p:wheel spokes="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网络科技4"/>
</p:tagLst>
</file>

<file path=ppt/tags/tag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4.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fontScheme name="temp">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320</TotalTime>
  <Words>538</Words>
  <Application>Microsoft Office PowerPoint</Application>
  <PresentationFormat>宽屏</PresentationFormat>
  <Paragraphs>35</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锐字工房云字库细圆GBK</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GaoChuqing</cp:lastModifiedBy>
  <cp:revision>38</cp:revision>
  <dcterms:created xsi:type="dcterms:W3CDTF">2017-07-24T17:10:39Z</dcterms:created>
  <dcterms:modified xsi:type="dcterms:W3CDTF">2019-10-20T01:37:09Z</dcterms:modified>
</cp:coreProperties>
</file>