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4" r:id="rId5"/>
    <p:sldId id="266" r:id="rId6"/>
    <p:sldId id="267" r:id="rId7"/>
    <p:sldId id="258" r:id="rId8"/>
    <p:sldId id="260" r:id="rId9"/>
    <p:sldId id="262" r:id="rId10"/>
    <p:sldId id="263" r:id="rId11"/>
    <p:sldId id="265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A8787-A639-A369-0FAE-A8E48DCEE4CB}" v="449" dt="2022-06-09T16:26:33.858"/>
    <p1510:client id="{BACA11DE-9FD6-4AC2-8499-2E95967C048E}" v="1987" dt="2022-06-09T17:15:18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4D754-A272-4E92-A2F2-345B8AA82C7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FABB-4713-4515-A97A-DDCB930EC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6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9251-EF34-1B0B-7025-C233A472E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476FE-ACD3-EA7D-C756-1D6B10B7E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5549A-561A-B78E-E095-7E1B34E4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A01A-05BF-491B-8C65-3183D91255F7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DE1BA-9CCC-78F1-689E-86FAE7F4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E901A-5BD5-53CB-D01F-B263B606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0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96D5-F400-8010-0455-820710A7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D4935-9064-9BC6-EE66-74A3B87CD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0452-201A-AEC6-C903-64489F53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9955-556F-43F6-9354-E055FDCBE2E0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8C338-B784-3526-C7D6-BADBA24F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39AA-4A4D-CAF9-DEF8-FB999C4B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5D037-E65F-846A-874E-C680F9082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9D2B5-CFD4-4820-01F2-010665592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E7CC4-FF90-B688-3B92-0B398C8C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9982-4DAD-45E9-AF37-81C321A5E7B4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2BAD-53B4-13BF-B60F-C8E6B7FB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8027F-017A-A7DE-070D-DD45E03F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DE31-D124-FCF7-130C-7EEE0E51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B3A9-B73A-54A0-4ACF-900F496D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FA2CD-1F80-5776-C4AA-90F41029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3ED-F780-4DF1-8337-0A8A93934311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A233-3E6F-5EB4-5B9B-2D39A9FD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A02F-A9DD-6642-9877-689E66A6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029C-0FC3-90A5-549E-70D05C36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AF711-255B-DF4B-B8C2-BA5C490C9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B9C99-4021-9A63-0290-F2744129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B12-51DF-46CF-8FDD-8832046E11A3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A53F-2CA3-DC7A-4277-7BB0249C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16F94-5998-B517-8FA4-2F7EA7B1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3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9DBB-FF58-4C76-833D-9DA5CD73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ED92-A786-B1C1-13FA-BE3623731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302A3-07EC-554E-5E4E-AF982F22B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A0DB-84A5-4F44-FC55-065984A1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1700-6535-47A8-9E51-BDAA3EE5F2EF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AAE4-AC5C-E1BD-0283-2596F7EF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17D04-38B1-5033-E337-D72312CC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1B4C-CC55-88BF-135D-A38A06B7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7444C-00A6-EE81-6F40-7558DFBC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932DC-C581-1BDD-2968-C7EB75F84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1C6C7-3DD5-91AE-971C-505BB9459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52AFC-AC0D-1FF7-5588-6D86CBED3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5BD3-817F-7271-D455-327E586C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CCD2-DDF3-4B0F-BD57-4F4BA942D847}" type="datetime1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B6421-61CC-F498-8F30-C099DA81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2A5A3-A095-4B8B-C039-76A9E36D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C2CD-9D22-5271-E608-A25B8352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E19DF-5455-B770-5DDC-79B9B07A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E536-0D59-4F66-A8B7-9522E6A39142}" type="datetime1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88A16-E9AE-E2CB-208B-17A902D0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7100F-ED73-2D73-B2D5-105CB310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FAA60-8A26-D9BA-73FD-EE119D7F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9349-E17A-441E-B737-87C3B81F7481}" type="datetime1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03558-70B8-309F-5114-058B75CF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E4B0-A7EA-DC86-11A9-8021D54C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4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8CBB-3863-A8B8-CB78-87A47F30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8735-8F10-4707-9461-040067F2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C1CF9-5BC8-8AE4-93BC-52868F618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AAF6C-2E9D-A353-4062-CB1380F5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1FC8-2A2B-43F5-8EF6-6736426D40FB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C8A87-0F6D-CBF7-2B9F-29EC6626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2BEB0-E3A8-10BE-8F9F-43F27ABB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C474-E43E-B85E-78E1-59193679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1B481-C6C0-281A-B84D-907DE2B8B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FE44-1C5B-39AD-D662-510ACEB47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BB071-2A2B-43C1-93EB-0A0CFF91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097D-F780-4A92-A1B6-ECE57DF3958C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7FC9D-B5DA-4C1C-AD21-8CD5F3BF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4487F-615F-5C59-5681-26D47578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FC713-03FF-E513-6B45-D12A5164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83B92-113B-67B0-55FA-42BA56436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3396-4AA6-937F-17DD-57A6F8223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0414-F329-4368-AFBD-4D839381EF7B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D9553-32C9-E164-E9E8-610B19A94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1B231-0970-3F29-EE25-4266EA739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26E8D-DC75-4EA3-ADF5-E14377A0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D8ED-5969-A417-5885-BFF2CDCA8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8775" y="3012876"/>
            <a:ext cx="6096000" cy="1262063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  <a:latin typeface="+mn-lt"/>
              </a:rPr>
              <a:t>Introduction to </a:t>
            </a:r>
            <a:br>
              <a:rPr lang="en-US" b="1" dirty="0">
                <a:solidFill>
                  <a:srgbClr val="0070C0"/>
                </a:solidFill>
                <a:latin typeface="+mn-lt"/>
              </a:rPr>
            </a:br>
            <a:r>
              <a:rPr lang="en-US" b="1" dirty="0">
                <a:solidFill>
                  <a:srgbClr val="0070C0"/>
                </a:solidFill>
                <a:latin typeface="+mn-lt"/>
              </a:rPr>
              <a:t>Machine Learning</a:t>
            </a:r>
          </a:p>
        </p:txBody>
      </p:sp>
      <p:pic>
        <p:nvPicPr>
          <p:cNvPr id="4098" name="Picture 2" descr="Trendy design icon of machine learning 4655703 Vector Art at Vecteezy">
            <a:extLst>
              <a:ext uri="{FF2B5EF4-FFF2-40B4-BE49-F238E27FC236}">
                <a16:creationId xmlns:a16="http://schemas.microsoft.com/office/drawing/2014/main" id="{3E214114-E4B3-81A7-7BB9-A5ED2156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35731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4E40F8-CD71-4082-4D6A-F6994714555D}"/>
              </a:ext>
            </a:extLst>
          </p:cNvPr>
          <p:cNvCxnSpPr>
            <a:cxnSpLocks/>
          </p:cNvCxnSpPr>
          <p:nvPr/>
        </p:nvCxnSpPr>
        <p:spPr>
          <a:xfrm>
            <a:off x="7629525" y="314325"/>
            <a:ext cx="436245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8BEA982-111C-1EB5-6D27-3CD32AAB4CA2}"/>
              </a:ext>
            </a:extLst>
          </p:cNvPr>
          <p:cNvSpPr/>
          <p:nvPr/>
        </p:nvSpPr>
        <p:spPr>
          <a:xfrm>
            <a:off x="1926196" y="5100637"/>
            <a:ext cx="2314575" cy="40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9CCB9A-FA6F-F950-EA60-DD8D2AF7FFAA}"/>
              </a:ext>
            </a:extLst>
          </p:cNvPr>
          <p:cNvCxnSpPr>
            <a:cxnSpLocks/>
          </p:cNvCxnSpPr>
          <p:nvPr/>
        </p:nvCxnSpPr>
        <p:spPr>
          <a:xfrm>
            <a:off x="209550" y="6543675"/>
            <a:ext cx="183832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F09A4A-CD56-43BD-914F-A80E5B776927}"/>
              </a:ext>
            </a:extLst>
          </p:cNvPr>
          <p:cNvCxnSpPr>
            <a:cxnSpLocks/>
          </p:cNvCxnSpPr>
          <p:nvPr/>
        </p:nvCxnSpPr>
        <p:spPr>
          <a:xfrm>
            <a:off x="209550" y="6696075"/>
            <a:ext cx="422910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2F22CA-3797-DCBF-29BA-187C5AA752DB}"/>
              </a:ext>
            </a:extLst>
          </p:cNvPr>
          <p:cNvCxnSpPr>
            <a:cxnSpLocks/>
          </p:cNvCxnSpPr>
          <p:nvPr/>
        </p:nvCxnSpPr>
        <p:spPr>
          <a:xfrm>
            <a:off x="8705850" y="504825"/>
            <a:ext cx="328612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4467EF1A-09BC-FAEB-A7C9-CF69D02BC551}"/>
              </a:ext>
            </a:extLst>
          </p:cNvPr>
          <p:cNvSpPr txBox="1">
            <a:spLocks/>
          </p:cNvSpPr>
          <p:nvPr/>
        </p:nvSpPr>
        <p:spPr>
          <a:xfrm>
            <a:off x="5438775" y="4202311"/>
            <a:ext cx="6096000" cy="5072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</a:rPr>
              <a:t>Group 5</a:t>
            </a:r>
          </a:p>
        </p:txBody>
      </p:sp>
      <p:pic>
        <p:nvPicPr>
          <p:cNvPr id="34" name="Picture 3" descr="Text&#10;&#10;Description automatically generated">
            <a:extLst>
              <a:ext uri="{FF2B5EF4-FFF2-40B4-BE49-F238E27FC236}">
                <a16:creationId xmlns:a16="http://schemas.microsoft.com/office/drawing/2014/main" id="{CA51FE00-92BE-3D05-FA23-288901D95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" y="284379"/>
            <a:ext cx="3174367" cy="1153516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C6CB830E-1A0D-4511-DB6A-C83ADA80F2E7}"/>
              </a:ext>
            </a:extLst>
          </p:cNvPr>
          <p:cNvSpPr txBox="1">
            <a:spLocks/>
          </p:cNvSpPr>
          <p:nvPr/>
        </p:nvSpPr>
        <p:spPr>
          <a:xfrm>
            <a:off x="5438775" y="6290072"/>
            <a:ext cx="6096000" cy="5072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i="1" dirty="0">
                <a:latin typeface="+mn-lt"/>
              </a:rPr>
              <a:t>Hanoi, 6/2022</a:t>
            </a:r>
          </a:p>
        </p:txBody>
      </p:sp>
    </p:spTree>
    <p:extLst>
      <p:ext uri="{BB962C8B-B14F-4D97-AF65-F5344CB8AC3E}">
        <p14:creationId xmlns:p14="http://schemas.microsoft.com/office/powerpoint/2010/main" val="371050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2645E7-871F-C4DE-D92A-B87915CB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sz="6600" b="1" dirty="0" err="1">
                <a:solidFill>
                  <a:srgbClr val="0070C0"/>
                </a:solidFill>
                <a:latin typeface="+mn-lt"/>
              </a:rPr>
              <a:t>Types</a:t>
            </a:r>
            <a:r>
              <a:rPr lang="vi-VN" sz="6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6600" b="1" dirty="0" err="1">
                <a:solidFill>
                  <a:srgbClr val="0070C0"/>
                </a:solidFill>
                <a:latin typeface="+mn-lt"/>
              </a:rPr>
              <a:t>of</a:t>
            </a:r>
            <a:r>
              <a:rPr lang="vi-VN" sz="6600" b="1" dirty="0">
                <a:solidFill>
                  <a:srgbClr val="0070C0"/>
                </a:solidFill>
                <a:latin typeface="+mn-lt"/>
              </a:rPr>
              <a:t> ML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BB4A86-C745-A440-35C3-FEDA1FF1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Reinforcement</a:t>
            </a:r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vi-VN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Learning</a:t>
            </a:r>
            <a:endParaRPr lang="vi-VN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</a:pPr>
            <a:r>
              <a:rPr lang="vi-VN" sz="2400" dirty="0" err="1">
                <a:latin typeface="Arial"/>
                <a:ea typeface="+mn-lt"/>
                <a:cs typeface="Arial"/>
              </a:rPr>
              <a:t>Given</a:t>
            </a:r>
            <a:r>
              <a:rPr lang="vi-VN" sz="2400" dirty="0">
                <a:latin typeface="Arial"/>
                <a:ea typeface="+mn-lt"/>
                <a:cs typeface="Arial"/>
              </a:rPr>
              <a:t> a </a:t>
            </a:r>
            <a:r>
              <a:rPr lang="vi-VN" sz="2400" dirty="0" err="1">
                <a:latin typeface="Arial"/>
                <a:ea typeface="+mn-lt"/>
                <a:cs typeface="Arial"/>
              </a:rPr>
              <a:t>sequence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of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states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and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actions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with</a:t>
            </a:r>
            <a:r>
              <a:rPr lang="vi-VN" sz="2400" dirty="0">
                <a:latin typeface="Arial"/>
                <a:ea typeface="+mn-lt"/>
                <a:cs typeface="Arial"/>
              </a:rPr>
              <a:t> (</a:t>
            </a:r>
            <a:r>
              <a:rPr lang="vi-VN" sz="2400" dirty="0" err="1">
                <a:latin typeface="Arial"/>
                <a:ea typeface="+mn-lt"/>
                <a:cs typeface="Arial"/>
              </a:rPr>
              <a:t>delayed</a:t>
            </a:r>
            <a:r>
              <a:rPr lang="vi-VN" sz="2400" dirty="0">
                <a:latin typeface="Arial"/>
                <a:ea typeface="+mn-lt"/>
                <a:cs typeface="Arial"/>
              </a:rPr>
              <a:t>) </a:t>
            </a:r>
            <a:r>
              <a:rPr lang="vi-VN" sz="2400" dirty="0" err="1">
                <a:latin typeface="Arial"/>
                <a:ea typeface="+mn-lt"/>
                <a:cs typeface="Arial"/>
              </a:rPr>
              <a:t>rewards</a:t>
            </a:r>
            <a:r>
              <a:rPr lang="vi-VN" sz="2400" dirty="0">
                <a:latin typeface="Arial"/>
                <a:ea typeface="+mn-lt"/>
                <a:cs typeface="Arial"/>
              </a:rPr>
              <a:t>, </a:t>
            </a:r>
            <a:r>
              <a:rPr lang="vi-VN" sz="2400" dirty="0" err="1">
                <a:latin typeface="Arial"/>
                <a:ea typeface="+mn-lt"/>
                <a:cs typeface="Arial"/>
              </a:rPr>
              <a:t>output</a:t>
            </a:r>
            <a:r>
              <a:rPr lang="vi-VN" sz="2400" dirty="0">
                <a:latin typeface="Arial"/>
                <a:ea typeface="+mn-lt"/>
                <a:cs typeface="Arial"/>
              </a:rPr>
              <a:t> a </a:t>
            </a:r>
            <a:r>
              <a:rPr lang="vi-VN" sz="2400" dirty="0" err="1">
                <a:latin typeface="Arial"/>
                <a:ea typeface="+mn-lt"/>
                <a:cs typeface="Arial"/>
              </a:rPr>
              <a:t>policy</a:t>
            </a:r>
            <a:r>
              <a:rPr lang="vi-VN" sz="2400" dirty="0">
                <a:latin typeface="Arial"/>
                <a:ea typeface="+mn-lt"/>
                <a:cs typeface="Arial"/>
              </a:rPr>
              <a:t> </a:t>
            </a:r>
          </a:p>
          <a:p>
            <a:pPr marL="400050">
              <a:lnSpc>
                <a:spcPct val="100000"/>
              </a:lnSpc>
            </a:pPr>
            <a:r>
              <a:rPr lang="vi-VN" sz="2400" dirty="0" err="1">
                <a:latin typeface="Arial"/>
                <a:ea typeface="+mn-lt"/>
                <a:cs typeface="Arial"/>
              </a:rPr>
              <a:t>Policy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is</a:t>
            </a:r>
            <a:r>
              <a:rPr lang="vi-VN" sz="2400" dirty="0">
                <a:latin typeface="Arial"/>
                <a:ea typeface="+mn-lt"/>
                <a:cs typeface="Arial"/>
              </a:rPr>
              <a:t> a </a:t>
            </a:r>
            <a:r>
              <a:rPr lang="vi-VN" sz="2400" dirty="0" err="1">
                <a:latin typeface="Arial"/>
                <a:ea typeface="+mn-lt"/>
                <a:cs typeface="Arial"/>
              </a:rPr>
              <a:t>mapping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from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states</a:t>
            </a:r>
            <a:r>
              <a:rPr lang="vi-VN" sz="2400" dirty="0">
                <a:latin typeface="Arial"/>
                <a:ea typeface="+mn-lt"/>
                <a:cs typeface="Arial"/>
              </a:rPr>
              <a:t> =&gt; </a:t>
            </a:r>
            <a:r>
              <a:rPr lang="vi-VN" sz="2400" dirty="0" err="1">
                <a:latin typeface="Arial"/>
                <a:ea typeface="+mn-lt"/>
                <a:cs typeface="Arial"/>
              </a:rPr>
              <a:t>actions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that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tells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you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what</a:t>
            </a:r>
            <a:r>
              <a:rPr lang="vi-VN" sz="2400" dirty="0">
                <a:latin typeface="Arial"/>
                <a:ea typeface="+mn-lt"/>
                <a:cs typeface="Arial"/>
              </a:rPr>
              <a:t> to do in a </a:t>
            </a:r>
            <a:r>
              <a:rPr lang="vi-VN" sz="2400" dirty="0" err="1">
                <a:latin typeface="Arial"/>
                <a:ea typeface="+mn-lt"/>
                <a:cs typeface="Arial"/>
              </a:rPr>
              <a:t>given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state</a:t>
            </a:r>
            <a:endParaRPr lang="vi-VN" sz="2400" dirty="0">
              <a:latin typeface="Arial"/>
              <a:cs typeface="Arial"/>
            </a:endParaRPr>
          </a:p>
          <a:p>
            <a:endParaRPr lang="vi-VN" dirty="0">
              <a:latin typeface="Arial"/>
              <a:cs typeface="Arial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EE7638E6-FE82-CA10-05CF-7F4B3340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28" y="4182731"/>
            <a:ext cx="5422943" cy="23101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6956-6A43-60EE-19AD-27E40631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z="2400" smtClean="0"/>
              <a:t>10</a:t>
            </a:fld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F37E73-AE31-B8DC-9469-96FF7265772F}"/>
              </a:ext>
            </a:extLst>
          </p:cNvPr>
          <p:cNvCxnSpPr>
            <a:cxnSpLocks/>
          </p:cNvCxnSpPr>
          <p:nvPr/>
        </p:nvCxnSpPr>
        <p:spPr>
          <a:xfrm>
            <a:off x="7629525" y="314325"/>
            <a:ext cx="436245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600C05-69D7-3787-7912-18EDC32E0937}"/>
              </a:ext>
            </a:extLst>
          </p:cNvPr>
          <p:cNvCxnSpPr>
            <a:cxnSpLocks/>
          </p:cNvCxnSpPr>
          <p:nvPr/>
        </p:nvCxnSpPr>
        <p:spPr>
          <a:xfrm>
            <a:off x="209550" y="6696075"/>
            <a:ext cx="42291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8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F59E3-3882-E724-37B0-766C3CA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vi-VN" sz="5400" b="1" dirty="0" err="1">
                <a:solidFill>
                  <a:srgbClr val="0070C0"/>
                </a:solidFill>
                <a:latin typeface="+mn-lt"/>
              </a:rPr>
              <a:t>Designing</a:t>
            </a:r>
            <a:r>
              <a:rPr lang="vi-VN" sz="5400" b="1" dirty="0">
                <a:solidFill>
                  <a:srgbClr val="0070C0"/>
                </a:solidFill>
                <a:latin typeface="+mn-lt"/>
              </a:rPr>
              <a:t> a </a:t>
            </a:r>
            <a:r>
              <a:rPr lang="vi-VN" sz="5400" b="1" dirty="0" err="1">
                <a:solidFill>
                  <a:srgbClr val="0070C0"/>
                </a:solidFill>
                <a:latin typeface="+mn-lt"/>
              </a:rPr>
              <a:t>Learning</a:t>
            </a:r>
            <a:r>
              <a:rPr lang="vi-VN" sz="54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5400" b="1" dirty="0" err="1">
                <a:solidFill>
                  <a:srgbClr val="0070C0"/>
                </a:solidFill>
                <a:latin typeface="+mn-lt"/>
              </a:rPr>
              <a:t>System</a:t>
            </a:r>
            <a:endParaRPr lang="vi-VN" sz="5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2696D3-09D6-8A2A-E0DC-406D92807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327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2400" dirty="0" err="1">
                <a:latin typeface="Arial"/>
                <a:ea typeface="+mn-lt"/>
                <a:cs typeface="Arial"/>
              </a:rPr>
              <a:t>Choose</a:t>
            </a:r>
            <a:r>
              <a:rPr lang="vi-VN" sz="2400" dirty="0">
                <a:latin typeface="Arial"/>
                <a:ea typeface="+mn-lt"/>
                <a:cs typeface="Arial"/>
              </a:rPr>
              <a:t> the </a:t>
            </a:r>
            <a:r>
              <a:rPr lang="vi-VN" sz="2400" dirty="0" err="1">
                <a:latin typeface="Arial"/>
                <a:ea typeface="+mn-lt"/>
                <a:cs typeface="Arial"/>
              </a:rPr>
              <a:t>training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experience</a:t>
            </a:r>
            <a:r>
              <a:rPr lang="vi-VN" sz="2400" dirty="0">
                <a:latin typeface="Arial"/>
                <a:ea typeface="+mn-lt"/>
                <a:cs typeface="Arial"/>
              </a:rPr>
              <a:t> </a:t>
            </a:r>
            <a:endParaRPr lang="vi-VN" sz="2400" dirty="0">
              <a:ea typeface="+mn-lt"/>
              <a:cs typeface="+mn-lt"/>
            </a:endParaRPr>
          </a:p>
          <a:p>
            <a:r>
              <a:rPr lang="vi-VN" sz="2400" dirty="0" err="1">
                <a:latin typeface="Arial"/>
                <a:ea typeface="+mn-lt"/>
                <a:cs typeface="Arial"/>
              </a:rPr>
              <a:t>Choose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exactly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what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is</a:t>
            </a:r>
            <a:r>
              <a:rPr lang="vi-VN" sz="2400" dirty="0">
                <a:latin typeface="Arial"/>
                <a:ea typeface="+mn-lt"/>
                <a:cs typeface="Arial"/>
              </a:rPr>
              <a:t> to be </a:t>
            </a:r>
            <a:r>
              <a:rPr lang="vi-VN" sz="2400" dirty="0" err="1">
                <a:latin typeface="Arial"/>
                <a:ea typeface="+mn-lt"/>
                <a:cs typeface="Arial"/>
              </a:rPr>
              <a:t>learned</a:t>
            </a:r>
            <a:endParaRPr lang="vi-VN" sz="2400" dirty="0">
              <a:latin typeface="Arial"/>
              <a:ea typeface="+mn-lt"/>
              <a:cs typeface="Arial"/>
            </a:endParaRPr>
          </a:p>
          <a:p>
            <a:r>
              <a:rPr lang="vi-VN" sz="2400" dirty="0" err="1">
                <a:latin typeface="Arial"/>
                <a:ea typeface="+mn-lt"/>
                <a:cs typeface="Arial"/>
              </a:rPr>
              <a:t>Choose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how</a:t>
            </a:r>
            <a:r>
              <a:rPr lang="vi-VN" sz="2400" dirty="0">
                <a:latin typeface="Arial"/>
                <a:ea typeface="+mn-lt"/>
                <a:cs typeface="Arial"/>
              </a:rPr>
              <a:t> to </a:t>
            </a:r>
            <a:r>
              <a:rPr lang="vi-VN" sz="2400" dirty="0" err="1">
                <a:latin typeface="Arial"/>
                <a:ea typeface="+mn-lt"/>
                <a:cs typeface="Arial"/>
              </a:rPr>
              <a:t>represent</a:t>
            </a:r>
            <a:r>
              <a:rPr lang="vi-VN" sz="2400" dirty="0">
                <a:latin typeface="Arial"/>
                <a:ea typeface="+mn-lt"/>
                <a:cs typeface="Arial"/>
              </a:rPr>
              <a:t> the </a:t>
            </a:r>
            <a:r>
              <a:rPr lang="vi-VN" sz="2400" dirty="0" err="1">
                <a:latin typeface="Arial"/>
                <a:ea typeface="+mn-lt"/>
                <a:cs typeface="Arial"/>
              </a:rPr>
              <a:t>target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function</a:t>
            </a:r>
            <a:endParaRPr lang="vi-VN" sz="2400" dirty="0">
              <a:latin typeface="Arial"/>
              <a:ea typeface="+mn-lt"/>
              <a:cs typeface="Arial"/>
            </a:endParaRPr>
          </a:p>
          <a:p>
            <a:r>
              <a:rPr lang="vi-VN" sz="2400" dirty="0" err="1">
                <a:latin typeface="Arial"/>
                <a:ea typeface="+mn-lt"/>
                <a:cs typeface="Arial"/>
              </a:rPr>
              <a:t>Choose</a:t>
            </a:r>
            <a:r>
              <a:rPr lang="vi-VN" sz="2400" dirty="0">
                <a:latin typeface="Arial"/>
                <a:ea typeface="+mn-lt"/>
                <a:cs typeface="Arial"/>
              </a:rPr>
              <a:t> a </a:t>
            </a:r>
            <a:r>
              <a:rPr lang="vi-VN" sz="2400" dirty="0" err="1">
                <a:latin typeface="Arial"/>
                <a:ea typeface="+mn-lt"/>
                <a:cs typeface="Arial"/>
              </a:rPr>
              <a:t>learning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algorithm</a:t>
            </a:r>
            <a:r>
              <a:rPr lang="vi-VN" sz="2400" dirty="0">
                <a:latin typeface="Arial"/>
                <a:ea typeface="+mn-lt"/>
                <a:cs typeface="Arial"/>
              </a:rPr>
              <a:t> to </a:t>
            </a:r>
            <a:r>
              <a:rPr lang="vi-VN" sz="2400" dirty="0" err="1">
                <a:latin typeface="Arial"/>
                <a:ea typeface="+mn-lt"/>
                <a:cs typeface="Arial"/>
              </a:rPr>
              <a:t>infer</a:t>
            </a:r>
            <a:r>
              <a:rPr lang="vi-VN" sz="2400" dirty="0">
                <a:latin typeface="Arial"/>
                <a:ea typeface="+mn-lt"/>
                <a:cs typeface="Arial"/>
              </a:rPr>
              <a:t> the </a:t>
            </a:r>
            <a:r>
              <a:rPr lang="vi-VN" sz="2400" dirty="0" err="1">
                <a:latin typeface="Arial"/>
                <a:ea typeface="+mn-lt"/>
                <a:cs typeface="Arial"/>
              </a:rPr>
              <a:t>target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function</a:t>
            </a:r>
            <a:r>
              <a:rPr lang="vi-VN" sz="2400" dirty="0">
                <a:latin typeface="Arial"/>
                <a:ea typeface="+mn-lt"/>
                <a:cs typeface="Arial"/>
              </a:rPr>
              <a:t> </a:t>
            </a:r>
            <a:r>
              <a:rPr lang="vi-VN" sz="2400" dirty="0" err="1">
                <a:latin typeface="Arial"/>
                <a:ea typeface="+mn-lt"/>
                <a:cs typeface="Arial"/>
              </a:rPr>
              <a:t>from</a:t>
            </a:r>
            <a:r>
              <a:rPr lang="vi-VN" sz="2400" dirty="0">
                <a:latin typeface="Arial"/>
                <a:ea typeface="+mn-lt"/>
                <a:cs typeface="Arial"/>
              </a:rPr>
              <a:t> the </a:t>
            </a:r>
            <a:r>
              <a:rPr lang="vi-VN" sz="2400" dirty="0" err="1">
                <a:latin typeface="Arial"/>
                <a:ea typeface="+mn-lt"/>
                <a:cs typeface="Arial"/>
              </a:rPr>
              <a:t>experience</a:t>
            </a:r>
            <a:endParaRPr lang="vi-VN" sz="2400" dirty="0">
              <a:latin typeface="Arial"/>
              <a:cs typeface="Arial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CC11F8FC-933A-F991-4154-CBE6437F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88" y="4001294"/>
            <a:ext cx="5853223" cy="23459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92BB-8C42-C5C3-1389-DD8947B5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z="2400" smtClean="0"/>
              <a:t>11</a:t>
            </a:fld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D9117B-2014-FC62-5A4D-457A8DD76DF6}"/>
              </a:ext>
            </a:extLst>
          </p:cNvPr>
          <p:cNvCxnSpPr>
            <a:cxnSpLocks/>
          </p:cNvCxnSpPr>
          <p:nvPr/>
        </p:nvCxnSpPr>
        <p:spPr>
          <a:xfrm>
            <a:off x="7629525" y="314325"/>
            <a:ext cx="436245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7F2460-F6C5-663E-727C-9C8BF5160E31}"/>
              </a:ext>
            </a:extLst>
          </p:cNvPr>
          <p:cNvCxnSpPr>
            <a:cxnSpLocks/>
          </p:cNvCxnSpPr>
          <p:nvPr/>
        </p:nvCxnSpPr>
        <p:spPr>
          <a:xfrm>
            <a:off x="209550" y="6696075"/>
            <a:ext cx="42291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17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D147-3CC2-15B7-D29C-03F6B18B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+mn-lt"/>
              </a:rPr>
              <a:t>ML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0F13-EB88-1592-2DCC-935CBF34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690688"/>
            <a:ext cx="10687050" cy="49006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ML algorithm has three components:</a:t>
            </a:r>
          </a:p>
          <a:p>
            <a:pPr marL="514350"/>
            <a:r>
              <a:rPr lang="en-US" dirty="0"/>
              <a:t>Representation</a:t>
            </a:r>
          </a:p>
          <a:p>
            <a:pPr marL="514350"/>
            <a:r>
              <a:rPr lang="en-US" dirty="0"/>
              <a:t>Optimization</a:t>
            </a:r>
          </a:p>
          <a:p>
            <a:pPr marL="514350"/>
            <a:r>
              <a:rPr lang="en-US" dirty="0"/>
              <a:t>Evaluation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C4052-D7D2-C2DE-A08D-058306C8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z="2400" smtClean="0"/>
              <a:t>12</a:t>
            </a:fld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1DBE46-A0F7-9121-7852-C1BF405F063A}"/>
              </a:ext>
            </a:extLst>
          </p:cNvPr>
          <p:cNvCxnSpPr>
            <a:cxnSpLocks/>
          </p:cNvCxnSpPr>
          <p:nvPr/>
        </p:nvCxnSpPr>
        <p:spPr>
          <a:xfrm>
            <a:off x="7629525" y="314325"/>
            <a:ext cx="436245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3F2BAC-3B35-2618-99C2-C29AB8D2F4C6}"/>
              </a:ext>
            </a:extLst>
          </p:cNvPr>
          <p:cNvCxnSpPr>
            <a:cxnSpLocks/>
          </p:cNvCxnSpPr>
          <p:nvPr/>
        </p:nvCxnSpPr>
        <p:spPr>
          <a:xfrm>
            <a:off x="209550" y="6696075"/>
            <a:ext cx="42291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46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D147-3CC2-15B7-D29C-03F6B18B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+mn-lt"/>
              </a:rPr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0F13-EB88-1592-2DCC-935CBF34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690688"/>
            <a:ext cx="5343525" cy="4900612"/>
          </a:xfrm>
        </p:spPr>
        <p:txBody>
          <a:bodyPr>
            <a:normAutofit/>
          </a:bodyPr>
          <a:lstStyle/>
          <a:p>
            <a:r>
              <a:rPr lang="en-US" sz="2400" b="1" i="0" u="none" strike="noStrike" baseline="0" dirty="0">
                <a:latin typeface="Calibri" panose="020F0502020204030204" pitchFamily="34" charset="0"/>
              </a:rPr>
              <a:t>Numerical functions</a:t>
            </a:r>
          </a:p>
          <a:p>
            <a:pPr marL="457200" indent="0" algn="l">
              <a:buNone/>
            </a:pPr>
            <a:r>
              <a:rPr lang="en-US" sz="2400" b="0" i="0" u="none" strike="noStrike" baseline="0" dirty="0">
                <a:latin typeface="ArialMT"/>
              </a:rPr>
              <a:t>–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Linear regression</a:t>
            </a:r>
          </a:p>
          <a:p>
            <a:pPr marL="457200" indent="0" algn="l">
              <a:buNone/>
            </a:pPr>
            <a:r>
              <a:rPr lang="en-US" sz="2400" b="0" i="0" u="none" strike="noStrike" baseline="0" dirty="0">
                <a:latin typeface="ArialMT"/>
              </a:rPr>
              <a:t>–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Neural networks</a:t>
            </a:r>
          </a:p>
          <a:p>
            <a:pPr marL="457200" indent="0" algn="l">
              <a:buNone/>
            </a:pPr>
            <a:r>
              <a:rPr lang="en-US" sz="2400" b="0" i="0" u="none" strike="noStrike" baseline="0" dirty="0">
                <a:latin typeface="ArialMT"/>
              </a:rPr>
              <a:t>–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Support vector machines</a:t>
            </a:r>
          </a:p>
          <a:p>
            <a:r>
              <a:rPr lang="en-US" sz="2400" b="1" i="0" u="none" strike="noStrike" baseline="0" dirty="0">
                <a:latin typeface="Calibri" panose="020F0502020204030204" pitchFamily="34" charset="0"/>
              </a:rPr>
              <a:t>Symbolic functions</a:t>
            </a:r>
          </a:p>
          <a:p>
            <a:pPr marL="457200" indent="0" algn="l">
              <a:buNone/>
            </a:pPr>
            <a:r>
              <a:rPr lang="en-US" sz="2400" b="0" i="0" u="none" strike="noStrike" baseline="0" dirty="0">
                <a:latin typeface="ArialMT"/>
              </a:rPr>
              <a:t>–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Decision trees</a:t>
            </a:r>
          </a:p>
          <a:p>
            <a:pPr marL="457200" indent="0" algn="l">
              <a:buNone/>
            </a:pPr>
            <a:r>
              <a:rPr lang="en-US" sz="2400" b="0" i="0" u="none" strike="noStrike" baseline="0" dirty="0">
                <a:latin typeface="ArialMT"/>
              </a:rPr>
              <a:t>–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Rules in propositional logic</a:t>
            </a:r>
          </a:p>
          <a:p>
            <a:pPr marL="457200" indent="0" algn="l">
              <a:buNone/>
            </a:pPr>
            <a:r>
              <a:rPr lang="en-US" sz="2400" b="0" i="0" u="none" strike="noStrike" baseline="0" dirty="0">
                <a:latin typeface="ArialMT"/>
              </a:rPr>
              <a:t>–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Rules in first-order predicate logic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1B2404-5964-10A4-4AB0-1879490DE22C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457825" cy="4900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</a:rPr>
              <a:t>Instance-based functions</a:t>
            </a:r>
          </a:p>
          <a:p>
            <a:pPr marL="457200" indent="0">
              <a:buNone/>
            </a:pPr>
            <a:r>
              <a:rPr lang="en-US" sz="2400" dirty="0"/>
              <a:t>– Nearest-neighbor</a:t>
            </a:r>
          </a:p>
          <a:p>
            <a:pPr marL="457200" indent="0">
              <a:buNone/>
            </a:pPr>
            <a:r>
              <a:rPr lang="en-US" sz="2400" dirty="0"/>
              <a:t>– Case-based</a:t>
            </a:r>
          </a:p>
          <a:p>
            <a:r>
              <a:rPr lang="en-US" sz="2400" b="1" dirty="0">
                <a:latin typeface="Calibri" panose="020F0502020204030204" pitchFamily="34" charset="0"/>
              </a:rPr>
              <a:t>Probabilistic Graphical Models</a:t>
            </a:r>
          </a:p>
          <a:p>
            <a:pPr marL="457200" indent="0">
              <a:buNone/>
            </a:pPr>
            <a:r>
              <a:rPr lang="en-US" sz="2400" dirty="0"/>
              <a:t>– Naïve Bayes</a:t>
            </a:r>
          </a:p>
          <a:p>
            <a:pPr marL="457200" indent="0">
              <a:buNone/>
            </a:pPr>
            <a:r>
              <a:rPr lang="en-US" sz="2400" dirty="0"/>
              <a:t>– Bayesian networks</a:t>
            </a:r>
          </a:p>
          <a:p>
            <a:pPr marL="457200" indent="0">
              <a:buNone/>
            </a:pPr>
            <a:r>
              <a:rPr lang="en-US" sz="2400" dirty="0"/>
              <a:t>– Hidden-Markov Models (HMMs)</a:t>
            </a:r>
          </a:p>
          <a:p>
            <a:pPr marL="457200" indent="0">
              <a:buNone/>
            </a:pPr>
            <a:r>
              <a:rPr lang="en-US" sz="2400" dirty="0"/>
              <a:t>– Probabilistic Context Free Grammars (PCFGs)</a:t>
            </a:r>
          </a:p>
          <a:p>
            <a:pPr marL="457200" indent="0">
              <a:buNone/>
            </a:pPr>
            <a:r>
              <a:rPr lang="en-US" sz="2400" dirty="0"/>
              <a:t>– Markov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370C-13C5-8DC1-226B-4A6A0565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z="2400" smtClean="0"/>
              <a:t>13</a:t>
            </a:fld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16CE05-4E62-070C-2412-8F6A86F2A9D6}"/>
              </a:ext>
            </a:extLst>
          </p:cNvPr>
          <p:cNvCxnSpPr>
            <a:cxnSpLocks/>
          </p:cNvCxnSpPr>
          <p:nvPr/>
        </p:nvCxnSpPr>
        <p:spPr>
          <a:xfrm>
            <a:off x="7629525" y="314325"/>
            <a:ext cx="436245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472745-BB20-27C0-AACC-403A43284920}"/>
              </a:ext>
            </a:extLst>
          </p:cNvPr>
          <p:cNvCxnSpPr>
            <a:cxnSpLocks/>
          </p:cNvCxnSpPr>
          <p:nvPr/>
        </p:nvCxnSpPr>
        <p:spPr>
          <a:xfrm>
            <a:off x="209550" y="6696075"/>
            <a:ext cx="42291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84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D147-3CC2-15B7-D29C-03F6B18B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+mn-lt"/>
              </a:rPr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0F13-EB88-1592-2DCC-935CBF34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690688"/>
            <a:ext cx="5343525" cy="4900612"/>
          </a:xfrm>
        </p:spPr>
        <p:txBody>
          <a:bodyPr>
            <a:normAutofit/>
          </a:bodyPr>
          <a:lstStyle/>
          <a:p>
            <a:r>
              <a:rPr lang="en-US" sz="2400" b="1" i="0" u="none" strike="noStrike" baseline="0" dirty="0">
                <a:latin typeface="Calibri" panose="020F0502020204030204" pitchFamily="34" charset="0"/>
              </a:rPr>
              <a:t>Gradient descent</a:t>
            </a:r>
          </a:p>
          <a:p>
            <a:pPr marL="457200" indent="0" algn="l">
              <a:buNone/>
            </a:pPr>
            <a:r>
              <a:rPr lang="en-US" sz="2400" b="0" i="0" u="none" strike="noStrike" baseline="0" dirty="0">
                <a:latin typeface="ArialMT"/>
              </a:rPr>
              <a:t>–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Perceptron</a:t>
            </a:r>
          </a:p>
          <a:p>
            <a:pPr marL="457200" indent="0" algn="l">
              <a:buNone/>
            </a:pPr>
            <a:r>
              <a:rPr lang="en-US" sz="2400" b="0" i="0" u="none" strike="noStrike" baseline="0" dirty="0">
                <a:latin typeface="ArialMT"/>
              </a:rPr>
              <a:t>–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Backpropagation</a:t>
            </a:r>
          </a:p>
          <a:p>
            <a:pPr>
              <a:tabLst>
                <a:tab pos="0" algn="l"/>
              </a:tabLst>
            </a:pPr>
            <a:r>
              <a:rPr lang="en-US" sz="2400" b="1" i="0" u="none" strike="noStrike" baseline="0" dirty="0">
                <a:latin typeface="Calibri" panose="020F0502020204030204" pitchFamily="34" charset="0"/>
              </a:rPr>
              <a:t>Dynamic Programming</a:t>
            </a:r>
          </a:p>
          <a:p>
            <a:pPr marL="457200" indent="0" algn="l">
              <a:buNone/>
            </a:pPr>
            <a:r>
              <a:rPr lang="en-US" sz="2400" b="0" i="0" u="none" strike="noStrike" baseline="0" dirty="0">
                <a:latin typeface="ArialMT"/>
              </a:rPr>
              <a:t>–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HMM Learning</a:t>
            </a:r>
          </a:p>
          <a:p>
            <a:pPr marL="457200" indent="0" algn="l">
              <a:buNone/>
            </a:pPr>
            <a:r>
              <a:rPr lang="en-US" sz="2400" b="0" i="0" u="none" strike="noStrike" baseline="0" dirty="0">
                <a:latin typeface="ArialMT"/>
              </a:rPr>
              <a:t>–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PCFG Learning</a:t>
            </a:r>
            <a:endParaRPr lang="en-US" sz="3200" b="1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1B2404-5964-10A4-4AB0-1879490DE22C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457825" cy="4900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</a:rPr>
              <a:t>Divide and Conquer</a:t>
            </a:r>
          </a:p>
          <a:p>
            <a:pPr marL="457200" indent="0" algn="l">
              <a:buNone/>
            </a:pPr>
            <a:r>
              <a:rPr lang="en-US" sz="2400" b="0" i="0" u="none" strike="noStrike" baseline="0" dirty="0">
                <a:latin typeface="ArialMT"/>
              </a:rPr>
              <a:t>–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Decision tree induction</a:t>
            </a:r>
          </a:p>
          <a:p>
            <a:pPr marL="457200" indent="0" algn="l">
              <a:buNone/>
            </a:pPr>
            <a:r>
              <a:rPr lang="en-US" sz="2400" b="0" i="0" u="none" strike="noStrike" baseline="0" dirty="0">
                <a:latin typeface="ArialMT"/>
              </a:rPr>
              <a:t>–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Rule learning</a:t>
            </a:r>
          </a:p>
          <a:p>
            <a:r>
              <a:rPr lang="en-US" sz="2400" b="1" dirty="0">
                <a:latin typeface="Calibri" panose="020F0502020204030204" pitchFamily="34" charset="0"/>
              </a:rPr>
              <a:t>Evolutionary Computation</a:t>
            </a:r>
          </a:p>
          <a:p>
            <a:pPr marL="457200" indent="0" algn="l">
              <a:buNone/>
            </a:pPr>
            <a:r>
              <a:rPr lang="en-US" sz="2400" b="0" i="0" u="none" strike="noStrike" baseline="0" dirty="0">
                <a:latin typeface="ArialMT"/>
              </a:rPr>
              <a:t>–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Genetic Algorithms (GAs)</a:t>
            </a:r>
          </a:p>
          <a:p>
            <a:pPr marL="457200" indent="0" algn="l">
              <a:buNone/>
            </a:pPr>
            <a:r>
              <a:rPr lang="en-US" sz="2400" b="0" i="0" u="none" strike="noStrike" baseline="0" dirty="0">
                <a:latin typeface="ArialMT"/>
              </a:rPr>
              <a:t>–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Genetic Programming (GP)</a:t>
            </a:r>
          </a:p>
          <a:p>
            <a:pPr marL="457200" indent="0" algn="l">
              <a:buNone/>
            </a:pPr>
            <a:r>
              <a:rPr lang="en-US" sz="2400" b="0" i="0" u="none" strike="noStrike" baseline="0" dirty="0">
                <a:latin typeface="ArialMT"/>
              </a:rPr>
              <a:t>–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Neuro-evolution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ACCFD-8DF3-FCA2-9299-706C8DDA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z="2400" smtClean="0"/>
              <a:t>14</a:t>
            </a:fld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02CBFA-BFA8-151E-5DA7-925860C290A1}"/>
              </a:ext>
            </a:extLst>
          </p:cNvPr>
          <p:cNvCxnSpPr>
            <a:cxnSpLocks/>
          </p:cNvCxnSpPr>
          <p:nvPr/>
        </p:nvCxnSpPr>
        <p:spPr>
          <a:xfrm>
            <a:off x="7629525" y="314325"/>
            <a:ext cx="436245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74473D-FDA3-7803-7564-BEB6E76AEFE0}"/>
              </a:ext>
            </a:extLst>
          </p:cNvPr>
          <p:cNvCxnSpPr>
            <a:cxnSpLocks/>
          </p:cNvCxnSpPr>
          <p:nvPr/>
        </p:nvCxnSpPr>
        <p:spPr>
          <a:xfrm>
            <a:off x="209550" y="6696075"/>
            <a:ext cx="42291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3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D147-3CC2-15B7-D29C-03F6B18B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+mn-lt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0F13-EB88-1592-2DCC-935CBF34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0688"/>
            <a:ext cx="5343525" cy="4900612"/>
          </a:xfrm>
        </p:spPr>
        <p:txBody>
          <a:bodyPr>
            <a:normAutofit/>
          </a:bodyPr>
          <a:lstStyle/>
          <a:p>
            <a:pPr algn="l">
              <a:buFontTx/>
              <a:buChar char="–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Accuracy</a:t>
            </a:r>
          </a:p>
          <a:p>
            <a:pPr algn="l">
              <a:buFontTx/>
              <a:buChar char="–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Precision and recall</a:t>
            </a:r>
          </a:p>
          <a:p>
            <a:pPr algn="l">
              <a:buFontTx/>
              <a:buChar char="–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Squared error</a:t>
            </a:r>
          </a:p>
          <a:p>
            <a:pPr algn="l">
              <a:buFontTx/>
              <a:buChar char="–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Likelihood</a:t>
            </a:r>
          </a:p>
          <a:p>
            <a:pPr algn="l">
              <a:buFontTx/>
              <a:buChar char="–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Posterior probability</a:t>
            </a:r>
          </a:p>
          <a:p>
            <a:pPr algn="l">
              <a:buFontTx/>
              <a:buChar char="–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Cost / Utility</a:t>
            </a:r>
          </a:p>
          <a:p>
            <a:pPr algn="l">
              <a:buFontTx/>
              <a:buChar char="–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Margin</a:t>
            </a:r>
          </a:p>
          <a:p>
            <a:pPr algn="l">
              <a:buFontTx/>
              <a:buChar char="–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Entropy</a:t>
            </a:r>
          </a:p>
          <a:p>
            <a:pPr algn="l">
              <a:buFontTx/>
              <a:buChar char="–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K-L divergence</a:t>
            </a:r>
          </a:p>
          <a:p>
            <a:pPr algn="l">
              <a:buFontTx/>
              <a:buChar char="–"/>
            </a:pP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etc</a:t>
            </a:r>
            <a:endParaRPr lang="en-US" sz="4000" b="1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5928-2154-AC45-1FAA-9534B5C9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z="2400" smtClean="0"/>
              <a:t>15</a:t>
            </a:fld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C5FE1D-B2B9-6A6C-6E2E-4557E87C92AD}"/>
              </a:ext>
            </a:extLst>
          </p:cNvPr>
          <p:cNvCxnSpPr>
            <a:cxnSpLocks/>
          </p:cNvCxnSpPr>
          <p:nvPr/>
        </p:nvCxnSpPr>
        <p:spPr>
          <a:xfrm>
            <a:off x="7629525" y="314325"/>
            <a:ext cx="436245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01DF6-6545-41A7-F227-5349BF94CAD3}"/>
              </a:ext>
            </a:extLst>
          </p:cNvPr>
          <p:cNvCxnSpPr>
            <a:cxnSpLocks/>
          </p:cNvCxnSpPr>
          <p:nvPr/>
        </p:nvCxnSpPr>
        <p:spPr>
          <a:xfrm>
            <a:off x="209550" y="6696075"/>
            <a:ext cx="42291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56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chine learning artificial neural network ai Vector Image">
            <a:extLst>
              <a:ext uri="{FF2B5EF4-FFF2-40B4-BE49-F238E27FC236}">
                <a16:creationId xmlns:a16="http://schemas.microsoft.com/office/drawing/2014/main" id="{BD4BCB3E-BBDF-E205-4C39-705493A53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2" t="7426" b="9028"/>
          <a:stretch/>
        </p:blipFill>
        <p:spPr bwMode="auto">
          <a:xfrm>
            <a:off x="339434" y="1437895"/>
            <a:ext cx="3969332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52550AE-080E-C9C2-96CF-DBE0E7562B4D}"/>
              </a:ext>
            </a:extLst>
          </p:cNvPr>
          <p:cNvSpPr txBox="1">
            <a:spLocks/>
          </p:cNvSpPr>
          <p:nvPr/>
        </p:nvSpPr>
        <p:spPr>
          <a:xfrm>
            <a:off x="3561005" y="2442674"/>
            <a:ext cx="8382001" cy="2511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THANKS FOR LISTENING!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39CDF1-60BC-EE9D-DF74-2B1123614A2D}"/>
              </a:ext>
            </a:extLst>
          </p:cNvPr>
          <p:cNvCxnSpPr>
            <a:cxnSpLocks/>
          </p:cNvCxnSpPr>
          <p:nvPr/>
        </p:nvCxnSpPr>
        <p:spPr>
          <a:xfrm>
            <a:off x="7629525" y="314325"/>
            <a:ext cx="436245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4EF751-139B-1339-59BE-1EF45DD7CA17}"/>
              </a:ext>
            </a:extLst>
          </p:cNvPr>
          <p:cNvCxnSpPr>
            <a:cxnSpLocks/>
          </p:cNvCxnSpPr>
          <p:nvPr/>
        </p:nvCxnSpPr>
        <p:spPr>
          <a:xfrm>
            <a:off x="209550" y="6543675"/>
            <a:ext cx="183832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7AC522-7D3B-AA68-C6E0-7AE37F1E0E5C}"/>
              </a:ext>
            </a:extLst>
          </p:cNvPr>
          <p:cNvCxnSpPr>
            <a:cxnSpLocks/>
          </p:cNvCxnSpPr>
          <p:nvPr/>
        </p:nvCxnSpPr>
        <p:spPr>
          <a:xfrm>
            <a:off x="209550" y="6696075"/>
            <a:ext cx="422910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A741CB-1E07-3858-6D18-E032DF1EA8F9}"/>
              </a:ext>
            </a:extLst>
          </p:cNvPr>
          <p:cNvCxnSpPr>
            <a:cxnSpLocks/>
          </p:cNvCxnSpPr>
          <p:nvPr/>
        </p:nvCxnSpPr>
        <p:spPr>
          <a:xfrm>
            <a:off x="8705850" y="504825"/>
            <a:ext cx="328612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Text&#10;&#10;Description automatically generated">
            <a:extLst>
              <a:ext uri="{FF2B5EF4-FFF2-40B4-BE49-F238E27FC236}">
                <a16:creationId xmlns:a16="http://schemas.microsoft.com/office/drawing/2014/main" id="{4353E44D-D459-8588-6BED-47C9B6CF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" y="284379"/>
            <a:ext cx="3174367" cy="115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D147-3CC2-15B7-D29C-03F6B18B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+mn-lt"/>
              </a:rPr>
              <a:t>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E0F13-EB88-1592-2DCC-935CBF34E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475" y="1690688"/>
                <a:ext cx="10687050" cy="49006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“Machine Learning is the study of algorithms that improve their performance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, at some task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/>
                  <a:t> with experience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i="1" dirty="0"/>
                  <a:t>.” </a:t>
                </a:r>
              </a:p>
              <a:p>
                <a:pPr marL="0" indent="0" algn="r">
                  <a:buNone/>
                </a:pPr>
                <a:r>
                  <a:rPr lang="en-US" i="1" dirty="0">
                    <a:latin typeface="+mj-lt"/>
                  </a:rPr>
                  <a:t>- Tom Mitchell (1998) -</a:t>
                </a:r>
              </a:p>
              <a:p>
                <a:pPr marL="0" indent="0">
                  <a:buNone/>
                </a:pPr>
                <a:r>
                  <a:rPr lang="en-US" dirty="0"/>
                  <a:t>A well-defined learning task is given by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example:</a:t>
                </a:r>
              </a:p>
              <a:p>
                <a:pPr marL="68580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b="1" i="1" dirty="0"/>
                  <a:t> (task): </a:t>
                </a:r>
                <a:r>
                  <a:rPr lang="en-US" dirty="0"/>
                  <a:t>Recognizing hand-written words</a:t>
                </a:r>
              </a:p>
              <a:p>
                <a:pPr marL="68580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b="1" dirty="0"/>
                  <a:t> (performance): </a:t>
                </a:r>
                <a:r>
                  <a:rPr lang="en-US" dirty="0"/>
                  <a:t>Percentage of words correctly classified</a:t>
                </a:r>
              </a:p>
              <a:p>
                <a:pPr marL="68580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b="1" dirty="0"/>
                  <a:t> (experience): </a:t>
                </a:r>
                <a:r>
                  <a:rPr lang="en-US" dirty="0"/>
                  <a:t>Database of human-labeled images of handwritten words.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E0F13-EB88-1592-2DCC-935CBF34E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475" y="1690688"/>
                <a:ext cx="10687050" cy="4900612"/>
              </a:xfrm>
              <a:blipFill>
                <a:blip r:embed="rId2"/>
                <a:stretch>
                  <a:fillRect l="-1140" t="-1990" r="-1140" b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7ECDD-75AB-066E-8AF2-676659DA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z="2400" smtClean="0"/>
              <a:t>2</a:t>
            </a:fld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F9F573-5D84-BA48-BB92-ABF2C51E71D0}"/>
              </a:ext>
            </a:extLst>
          </p:cNvPr>
          <p:cNvCxnSpPr>
            <a:cxnSpLocks/>
          </p:cNvCxnSpPr>
          <p:nvPr/>
        </p:nvCxnSpPr>
        <p:spPr>
          <a:xfrm>
            <a:off x="7629525" y="314325"/>
            <a:ext cx="436245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5D9706-48C0-5DAF-676E-1B533C26DBEF}"/>
              </a:ext>
            </a:extLst>
          </p:cNvPr>
          <p:cNvCxnSpPr>
            <a:cxnSpLocks/>
          </p:cNvCxnSpPr>
          <p:nvPr/>
        </p:nvCxnSpPr>
        <p:spPr>
          <a:xfrm>
            <a:off x="209550" y="6696075"/>
            <a:ext cx="42291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D147-3CC2-15B7-D29C-03F6B18B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+mn-lt"/>
              </a:rPr>
              <a:t>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AB7B2-FE34-E020-CF77-F293BBB8FC97}"/>
              </a:ext>
            </a:extLst>
          </p:cNvPr>
          <p:cNvSpPr txBox="1"/>
          <p:nvPr/>
        </p:nvSpPr>
        <p:spPr>
          <a:xfrm>
            <a:off x="666749" y="1804869"/>
            <a:ext cx="370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Traditional 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E27A4-0A2E-8B27-A2FB-334C0FA885EA}"/>
              </a:ext>
            </a:extLst>
          </p:cNvPr>
          <p:cNvSpPr/>
          <p:nvPr/>
        </p:nvSpPr>
        <p:spPr>
          <a:xfrm>
            <a:off x="5024437" y="2552700"/>
            <a:ext cx="2143125" cy="121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Computer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DA27C4-1492-133B-6A93-A270545D42EF}"/>
              </a:ext>
            </a:extLst>
          </p:cNvPr>
          <p:cNvCxnSpPr/>
          <p:nvPr/>
        </p:nvCxnSpPr>
        <p:spPr>
          <a:xfrm>
            <a:off x="3605212" y="2922032"/>
            <a:ext cx="14192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25FE3A-FA00-2EDD-1941-8968CCA34841}"/>
              </a:ext>
            </a:extLst>
          </p:cNvPr>
          <p:cNvCxnSpPr/>
          <p:nvPr/>
        </p:nvCxnSpPr>
        <p:spPr>
          <a:xfrm>
            <a:off x="3605212" y="3350657"/>
            <a:ext cx="14192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AF0C09-79B6-1EE7-AD88-836939913D5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167562" y="3162300"/>
            <a:ext cx="14478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9F0E7F-1BDD-CE11-72BE-9DBA8915C545}"/>
              </a:ext>
            </a:extLst>
          </p:cNvPr>
          <p:cNvSpPr txBox="1"/>
          <p:nvPr/>
        </p:nvSpPr>
        <p:spPr>
          <a:xfrm>
            <a:off x="2224087" y="2691199"/>
            <a:ext cx="134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768B9-A963-FB18-1184-7B351BA06D7E}"/>
              </a:ext>
            </a:extLst>
          </p:cNvPr>
          <p:cNvSpPr txBox="1"/>
          <p:nvPr/>
        </p:nvSpPr>
        <p:spPr>
          <a:xfrm>
            <a:off x="2185987" y="3119824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FB877-4590-612F-2249-33EFC1416616}"/>
              </a:ext>
            </a:extLst>
          </p:cNvPr>
          <p:cNvSpPr txBox="1"/>
          <p:nvPr/>
        </p:nvSpPr>
        <p:spPr>
          <a:xfrm>
            <a:off x="8601074" y="2922031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E9281B-91F7-D946-311E-D69DA853EF8E}"/>
              </a:ext>
            </a:extLst>
          </p:cNvPr>
          <p:cNvSpPr txBox="1"/>
          <p:nvPr/>
        </p:nvSpPr>
        <p:spPr>
          <a:xfrm>
            <a:off x="666749" y="4107477"/>
            <a:ext cx="370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Machine Learning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0DD0B0-C28A-F339-A493-EA8098AF0165}"/>
              </a:ext>
            </a:extLst>
          </p:cNvPr>
          <p:cNvSpPr/>
          <p:nvPr/>
        </p:nvSpPr>
        <p:spPr>
          <a:xfrm>
            <a:off x="5024437" y="4855308"/>
            <a:ext cx="2143125" cy="121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Computer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F0D7B2-618F-2D09-463D-5333CB533CE7}"/>
              </a:ext>
            </a:extLst>
          </p:cNvPr>
          <p:cNvCxnSpPr/>
          <p:nvPr/>
        </p:nvCxnSpPr>
        <p:spPr>
          <a:xfrm>
            <a:off x="3605212" y="5224640"/>
            <a:ext cx="14192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47605B-54A9-8D6E-5F7E-A442255C4395}"/>
              </a:ext>
            </a:extLst>
          </p:cNvPr>
          <p:cNvCxnSpPr/>
          <p:nvPr/>
        </p:nvCxnSpPr>
        <p:spPr>
          <a:xfrm>
            <a:off x="3605212" y="5653265"/>
            <a:ext cx="14192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F04624-5C4D-0402-A829-C5CAC70C65D2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167562" y="5464908"/>
            <a:ext cx="14478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56FAAD5-AE36-2514-5CDB-50A65F6F0147}"/>
              </a:ext>
            </a:extLst>
          </p:cNvPr>
          <p:cNvSpPr txBox="1"/>
          <p:nvPr/>
        </p:nvSpPr>
        <p:spPr>
          <a:xfrm>
            <a:off x="2224087" y="4993807"/>
            <a:ext cx="134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1E2E77-F609-0EED-E30C-42138491150A}"/>
              </a:ext>
            </a:extLst>
          </p:cNvPr>
          <p:cNvSpPr txBox="1"/>
          <p:nvPr/>
        </p:nvSpPr>
        <p:spPr>
          <a:xfrm>
            <a:off x="2185987" y="5422432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CA89C9-8CD2-08ED-4672-64361F93918E}"/>
              </a:ext>
            </a:extLst>
          </p:cNvPr>
          <p:cNvSpPr txBox="1"/>
          <p:nvPr/>
        </p:nvSpPr>
        <p:spPr>
          <a:xfrm>
            <a:off x="8601074" y="5224639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Program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F6197CC-24FC-CD52-16E0-D51BDC46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z="2400" smtClean="0"/>
              <a:t>3</a:t>
            </a:fld>
            <a:endParaRPr lang="en-US" sz="2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3CA92AB-4D35-CF33-B323-1DDEF96BD321}"/>
              </a:ext>
            </a:extLst>
          </p:cNvPr>
          <p:cNvCxnSpPr>
            <a:cxnSpLocks/>
          </p:cNvCxnSpPr>
          <p:nvPr/>
        </p:nvCxnSpPr>
        <p:spPr>
          <a:xfrm>
            <a:off x="7629525" y="314325"/>
            <a:ext cx="436245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E3EA25-1439-E14C-74C8-9DA4658F75E6}"/>
              </a:ext>
            </a:extLst>
          </p:cNvPr>
          <p:cNvCxnSpPr>
            <a:cxnSpLocks/>
          </p:cNvCxnSpPr>
          <p:nvPr/>
        </p:nvCxnSpPr>
        <p:spPr>
          <a:xfrm>
            <a:off x="209550" y="6696075"/>
            <a:ext cx="42291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2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D147-3CC2-15B7-D29C-03F6B18B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+mn-lt"/>
              </a:rPr>
              <a:t>Applications</a:t>
            </a:r>
          </a:p>
        </p:txBody>
      </p:sp>
      <p:pic>
        <p:nvPicPr>
          <p:cNvPr id="1026" name="Picture 2" descr="CERN To Help Develop Machine Learning For Autonomous Vehicles - Pioneering  Minds">
            <a:extLst>
              <a:ext uri="{FF2B5EF4-FFF2-40B4-BE49-F238E27FC236}">
                <a16:creationId xmlns:a16="http://schemas.microsoft.com/office/drawing/2014/main" id="{EF279EF9-8D2A-A995-FA8A-AC728F9E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2162084"/>
            <a:ext cx="5581650" cy="367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EDE45-11E3-1297-82BD-9F2B2C9C6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175672"/>
            <a:ext cx="4876800" cy="365968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8DBEA-3380-DA54-EF37-31C5EFB6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z="2400" smtClean="0"/>
              <a:t>4</a:t>
            </a:fld>
            <a:endParaRPr lang="en-US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358675-DFC5-F709-F0C4-873C1BAFC483}"/>
              </a:ext>
            </a:extLst>
          </p:cNvPr>
          <p:cNvCxnSpPr>
            <a:cxnSpLocks/>
          </p:cNvCxnSpPr>
          <p:nvPr/>
        </p:nvCxnSpPr>
        <p:spPr>
          <a:xfrm>
            <a:off x="7629525" y="314325"/>
            <a:ext cx="436245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18CE4F-474C-3A23-91BC-1563FAF0857F}"/>
              </a:ext>
            </a:extLst>
          </p:cNvPr>
          <p:cNvCxnSpPr>
            <a:cxnSpLocks/>
          </p:cNvCxnSpPr>
          <p:nvPr/>
        </p:nvCxnSpPr>
        <p:spPr>
          <a:xfrm>
            <a:off x="209550" y="6696075"/>
            <a:ext cx="42291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10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D147-3CC2-15B7-D29C-03F6B18B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+mn-lt"/>
              </a:rPr>
              <a:t>Applications</a:t>
            </a:r>
          </a:p>
        </p:txBody>
      </p:sp>
      <p:pic>
        <p:nvPicPr>
          <p:cNvPr id="2050" name="Picture 2" descr="Holistic Scene Understanding">
            <a:extLst>
              <a:ext uri="{FF2B5EF4-FFF2-40B4-BE49-F238E27FC236}">
                <a16:creationId xmlns:a16="http://schemas.microsoft.com/office/drawing/2014/main" id="{41408B96-FEA2-4A7C-2FFB-A9AC34CA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7" y="1678574"/>
            <a:ext cx="7172325" cy="481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51D1F-87F2-939A-CDE7-CAE2B4AC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z="2400" smtClean="0"/>
              <a:t>5</a:t>
            </a:fld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FF5B6D-C601-794E-F0DC-C04442242C2C}"/>
              </a:ext>
            </a:extLst>
          </p:cNvPr>
          <p:cNvCxnSpPr>
            <a:cxnSpLocks/>
          </p:cNvCxnSpPr>
          <p:nvPr/>
        </p:nvCxnSpPr>
        <p:spPr>
          <a:xfrm>
            <a:off x="7629525" y="314325"/>
            <a:ext cx="436245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1E4B6E-ED31-3698-5CC8-6408731F8AA5}"/>
              </a:ext>
            </a:extLst>
          </p:cNvPr>
          <p:cNvCxnSpPr>
            <a:cxnSpLocks/>
          </p:cNvCxnSpPr>
          <p:nvPr/>
        </p:nvCxnSpPr>
        <p:spPr>
          <a:xfrm>
            <a:off x="209550" y="6696075"/>
            <a:ext cx="42291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0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D147-3CC2-15B7-D29C-03F6B18B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+mn-lt"/>
              </a:rPr>
              <a:t>Applications</a:t>
            </a:r>
          </a:p>
        </p:txBody>
      </p:sp>
      <p:pic>
        <p:nvPicPr>
          <p:cNvPr id="3074" name="Picture 2" descr="Neural networks and speech recognition - Machine Learning">
            <a:extLst>
              <a:ext uri="{FF2B5EF4-FFF2-40B4-BE49-F238E27FC236}">
                <a16:creationId xmlns:a16="http://schemas.microsoft.com/office/drawing/2014/main" id="{0DA3D349-2B38-B0A7-8195-2BC4D6CF2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876349"/>
            <a:ext cx="9925050" cy="418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E97AE-CF37-061C-5674-DEC6DAD2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z="2400" smtClean="0"/>
              <a:t>6</a:t>
            </a:fld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32855D-D5A7-0B52-E29B-D840D56112EE}"/>
              </a:ext>
            </a:extLst>
          </p:cNvPr>
          <p:cNvCxnSpPr>
            <a:cxnSpLocks/>
          </p:cNvCxnSpPr>
          <p:nvPr/>
        </p:nvCxnSpPr>
        <p:spPr>
          <a:xfrm>
            <a:off x="7629525" y="314325"/>
            <a:ext cx="436245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88313E-9037-D560-D87E-28962D5D4E6B}"/>
              </a:ext>
            </a:extLst>
          </p:cNvPr>
          <p:cNvCxnSpPr>
            <a:cxnSpLocks/>
          </p:cNvCxnSpPr>
          <p:nvPr/>
        </p:nvCxnSpPr>
        <p:spPr>
          <a:xfrm>
            <a:off x="209550" y="6696075"/>
            <a:ext cx="42291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3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0FD615-3E49-DC08-F4D2-66EF4E66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sz="6600" b="1" dirty="0" err="1">
                <a:solidFill>
                  <a:srgbClr val="0070C0"/>
                </a:solidFill>
                <a:latin typeface="+mn-lt"/>
              </a:rPr>
              <a:t>Types</a:t>
            </a:r>
            <a:r>
              <a:rPr lang="vi-VN" sz="6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6600" b="1" dirty="0" err="1">
                <a:solidFill>
                  <a:srgbClr val="0070C0"/>
                </a:solidFill>
                <a:latin typeface="+mn-lt"/>
              </a:rPr>
              <a:t>of</a:t>
            </a:r>
            <a:r>
              <a:rPr lang="vi-VN" sz="6600" b="1" dirty="0">
                <a:solidFill>
                  <a:srgbClr val="0070C0"/>
                </a:solidFill>
                <a:latin typeface="+mn-lt"/>
              </a:rPr>
              <a:t> ML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AE570E-E1B8-3DAE-905F-763EFBB8E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vi-VN" b="1" dirty="0" err="1">
                <a:latin typeface="Arial"/>
                <a:cs typeface="Arial"/>
              </a:rPr>
              <a:t>Supervised</a:t>
            </a:r>
            <a:r>
              <a:rPr lang="vi-VN" b="1" dirty="0">
                <a:latin typeface="Arial"/>
                <a:cs typeface="Arial"/>
              </a:rPr>
              <a:t> </a:t>
            </a:r>
            <a:r>
              <a:rPr lang="vi-VN" b="1" dirty="0" err="1">
                <a:latin typeface="Arial"/>
                <a:cs typeface="Arial"/>
              </a:rPr>
              <a:t>Learning</a:t>
            </a:r>
            <a:r>
              <a:rPr lang="vi-VN" b="1" dirty="0">
                <a:latin typeface="Arial"/>
                <a:cs typeface="Arial"/>
              </a:rPr>
              <a:t>: </a:t>
            </a:r>
            <a:endParaRPr lang="en-US" b="1" dirty="0">
              <a:latin typeface="Arial"/>
              <a:cs typeface="Arial"/>
            </a:endParaRPr>
          </a:p>
          <a:p>
            <a:pPr marL="742950" algn="just"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vi-VN" sz="2400" dirty="0" err="1">
                <a:latin typeface="Arial"/>
                <a:cs typeface="Arial"/>
              </a:rPr>
              <a:t>Given</a:t>
            </a:r>
            <a:r>
              <a:rPr lang="vi-VN" sz="2400" dirty="0">
                <a:latin typeface="Arial"/>
                <a:cs typeface="Arial"/>
              </a:rPr>
              <a:t>: </a:t>
            </a:r>
            <a:r>
              <a:rPr lang="vi-VN" sz="2400" dirty="0" err="1">
                <a:latin typeface="Arial"/>
                <a:cs typeface="Arial"/>
              </a:rPr>
              <a:t>training</a:t>
            </a:r>
            <a:r>
              <a:rPr lang="vi-VN" sz="2400" dirty="0">
                <a:latin typeface="Arial"/>
                <a:cs typeface="Arial"/>
              </a:rPr>
              <a:t> </a:t>
            </a:r>
            <a:r>
              <a:rPr lang="vi-VN" sz="2400" dirty="0" err="1">
                <a:latin typeface="Arial"/>
                <a:cs typeface="Arial"/>
              </a:rPr>
              <a:t>data</a:t>
            </a:r>
            <a:r>
              <a:rPr lang="vi-VN" sz="2400" dirty="0">
                <a:latin typeface="Arial"/>
                <a:cs typeface="Arial"/>
              </a:rPr>
              <a:t> + </a:t>
            </a:r>
            <a:r>
              <a:rPr lang="vi-VN" sz="2400" dirty="0" err="1">
                <a:latin typeface="Arial"/>
                <a:cs typeface="Arial"/>
              </a:rPr>
              <a:t>labels</a:t>
            </a:r>
            <a:endParaRPr lang="vi-VN" sz="2400" dirty="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vi-VN" b="1" dirty="0" err="1">
                <a:latin typeface="Arial"/>
                <a:cs typeface="Arial"/>
              </a:rPr>
              <a:t>Unsupervised</a:t>
            </a:r>
            <a:r>
              <a:rPr lang="vi-VN" b="1" dirty="0">
                <a:latin typeface="Arial"/>
                <a:cs typeface="Arial"/>
              </a:rPr>
              <a:t> </a:t>
            </a:r>
            <a:r>
              <a:rPr lang="vi-VN" b="1" dirty="0" err="1">
                <a:latin typeface="Arial"/>
                <a:cs typeface="Arial"/>
              </a:rPr>
              <a:t>Learning</a:t>
            </a:r>
            <a:r>
              <a:rPr lang="vi-VN" b="1" dirty="0">
                <a:latin typeface="Arial"/>
                <a:cs typeface="Arial"/>
              </a:rPr>
              <a:t>:</a:t>
            </a:r>
          </a:p>
          <a:p>
            <a:pPr marL="742950" algn="just">
              <a:lnSpc>
                <a:spcPct val="150000"/>
              </a:lnSpc>
              <a:buFont typeface="Arial" panose="020B0604020202020204" pitchFamily="34" charset="0"/>
              <a:buChar char="‒"/>
            </a:pPr>
            <a:r>
              <a:rPr lang="vi-VN" sz="2400" dirty="0" err="1">
                <a:latin typeface="Arial"/>
                <a:cs typeface="Arial"/>
              </a:rPr>
              <a:t>Given</a:t>
            </a:r>
            <a:r>
              <a:rPr lang="vi-VN" sz="2400" dirty="0">
                <a:latin typeface="Arial"/>
                <a:cs typeface="Arial"/>
              </a:rPr>
              <a:t>: </a:t>
            </a:r>
            <a:r>
              <a:rPr lang="vi-VN" sz="2400" dirty="0" err="1">
                <a:latin typeface="Arial"/>
                <a:cs typeface="Arial"/>
              </a:rPr>
              <a:t>training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data</a:t>
            </a:r>
            <a:r>
              <a:rPr lang="vi-VN" sz="2400" dirty="0">
                <a:latin typeface="Arial"/>
                <a:cs typeface="Arial"/>
              </a:rPr>
              <a:t> (</a:t>
            </a:r>
            <a:r>
              <a:rPr lang="vi-VN" sz="2400" dirty="0" err="1">
                <a:latin typeface="Arial"/>
                <a:cs typeface="Arial"/>
              </a:rPr>
              <a:t>without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labels</a:t>
            </a:r>
            <a:r>
              <a:rPr lang="vi-VN" sz="2400" dirty="0">
                <a:latin typeface="Arial"/>
                <a:cs typeface="Arial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vi-VN" b="1" dirty="0" err="1">
                <a:latin typeface="Arial"/>
                <a:cs typeface="Arial"/>
              </a:rPr>
              <a:t>Semi-supervised</a:t>
            </a:r>
            <a:r>
              <a:rPr lang="vi-VN" b="1" dirty="0">
                <a:latin typeface="Arial"/>
                <a:cs typeface="Arial"/>
              </a:rPr>
              <a:t> </a:t>
            </a:r>
            <a:r>
              <a:rPr lang="vi-VN" b="1" dirty="0" err="1">
                <a:latin typeface="Arial"/>
                <a:cs typeface="Arial"/>
              </a:rPr>
              <a:t>Learning</a:t>
            </a:r>
            <a:r>
              <a:rPr lang="vi-VN" b="1" dirty="0">
                <a:latin typeface="Arial"/>
                <a:cs typeface="Arial"/>
              </a:rPr>
              <a:t>:</a:t>
            </a:r>
            <a:endParaRPr lang="en-US" b="1" dirty="0">
              <a:latin typeface="Arial"/>
              <a:cs typeface="Arial"/>
            </a:endParaRPr>
          </a:p>
          <a:p>
            <a:pPr marL="742950" algn="just">
              <a:lnSpc>
                <a:spcPct val="150000"/>
              </a:lnSpc>
              <a:buFont typeface="Arial" panose="020B0604020202020204" pitchFamily="34" charset="0"/>
              <a:buChar char="‒"/>
            </a:pPr>
            <a:r>
              <a:rPr lang="vi-VN" sz="2400" dirty="0" err="1">
                <a:latin typeface="Arial"/>
                <a:cs typeface="Arial"/>
              </a:rPr>
              <a:t>Given</a:t>
            </a:r>
            <a:r>
              <a:rPr lang="vi-VN" sz="2400" dirty="0">
                <a:latin typeface="Arial"/>
                <a:cs typeface="Arial"/>
              </a:rPr>
              <a:t>: </a:t>
            </a:r>
            <a:r>
              <a:rPr lang="vi-VN" sz="2400" dirty="0" err="1">
                <a:latin typeface="Arial"/>
                <a:cs typeface="Arial"/>
              </a:rPr>
              <a:t>training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data</a:t>
            </a:r>
            <a:r>
              <a:rPr lang="vi-VN" sz="2400" dirty="0">
                <a:latin typeface="Arial"/>
                <a:cs typeface="Arial"/>
              </a:rPr>
              <a:t> + a </a:t>
            </a:r>
            <a:r>
              <a:rPr lang="vi-VN" sz="2400" dirty="0" err="1">
                <a:latin typeface="Arial"/>
                <a:cs typeface="Arial"/>
              </a:rPr>
              <a:t>few</a:t>
            </a:r>
            <a:r>
              <a:rPr lang="vi-VN" sz="2400" dirty="0">
                <a:latin typeface="Arial"/>
                <a:cs typeface="Arial"/>
              </a:rPr>
              <a:t> </a:t>
            </a:r>
            <a:r>
              <a:rPr lang="vi-VN" sz="2400" dirty="0" err="1">
                <a:latin typeface="Arial"/>
                <a:cs typeface="Arial"/>
              </a:rPr>
              <a:t>labels</a:t>
            </a:r>
            <a:endParaRPr lang="vi-VN" sz="2400" dirty="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vi-VN" b="1" dirty="0" err="1">
                <a:latin typeface="Arial"/>
                <a:cs typeface="Arial"/>
              </a:rPr>
              <a:t>Reinforcement</a:t>
            </a:r>
            <a:r>
              <a:rPr lang="vi-VN" b="1" dirty="0">
                <a:latin typeface="Arial"/>
                <a:cs typeface="Arial"/>
              </a:rPr>
              <a:t> </a:t>
            </a:r>
            <a:r>
              <a:rPr lang="vi-VN" b="1" dirty="0" err="1">
                <a:latin typeface="Arial"/>
                <a:cs typeface="Arial"/>
              </a:rPr>
              <a:t>Learning</a:t>
            </a:r>
            <a:r>
              <a:rPr lang="vi-VN" b="1" dirty="0">
                <a:latin typeface="Arial"/>
                <a:cs typeface="Arial"/>
              </a:rPr>
              <a:t>:</a:t>
            </a:r>
          </a:p>
          <a:p>
            <a:pPr marL="742950" algn="just">
              <a:lnSpc>
                <a:spcPct val="150000"/>
              </a:lnSpc>
              <a:buFont typeface="Arial" panose="020B0604020202020204" pitchFamily="34" charset="0"/>
              <a:buChar char="‒"/>
            </a:pPr>
            <a:r>
              <a:rPr lang="vi-VN" sz="2400" dirty="0" err="1">
                <a:latin typeface="Arial"/>
                <a:cs typeface="Arial"/>
              </a:rPr>
              <a:t>Rewards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from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sequence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of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actions</a:t>
            </a:r>
            <a:endParaRPr lang="vi-VN" sz="2400" dirty="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6E0A7-1C01-B56E-39FA-A9CFB2F7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z="2400" smtClean="0"/>
              <a:t>7</a:t>
            </a:fld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D40183-9917-54ED-1855-FB4A83D27F9C}"/>
              </a:ext>
            </a:extLst>
          </p:cNvPr>
          <p:cNvCxnSpPr>
            <a:cxnSpLocks/>
          </p:cNvCxnSpPr>
          <p:nvPr/>
        </p:nvCxnSpPr>
        <p:spPr>
          <a:xfrm>
            <a:off x="7629525" y="314325"/>
            <a:ext cx="436245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78FC97-D753-69F6-A27D-31929E23C114}"/>
              </a:ext>
            </a:extLst>
          </p:cNvPr>
          <p:cNvCxnSpPr>
            <a:cxnSpLocks/>
          </p:cNvCxnSpPr>
          <p:nvPr/>
        </p:nvCxnSpPr>
        <p:spPr>
          <a:xfrm>
            <a:off x="209550" y="6696075"/>
            <a:ext cx="42291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6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2645E7-871F-C4DE-D92A-B87915CB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sz="6600" b="1" dirty="0" err="1">
                <a:solidFill>
                  <a:srgbClr val="0070C0"/>
                </a:solidFill>
                <a:latin typeface="+mn-lt"/>
              </a:rPr>
              <a:t>Types</a:t>
            </a:r>
            <a:r>
              <a:rPr lang="vi-VN" sz="6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6600" b="1" dirty="0" err="1">
                <a:solidFill>
                  <a:srgbClr val="0070C0"/>
                </a:solidFill>
                <a:latin typeface="+mn-lt"/>
              </a:rPr>
              <a:t>of</a:t>
            </a:r>
            <a:r>
              <a:rPr lang="vi-VN" sz="6600" b="1" dirty="0">
                <a:solidFill>
                  <a:srgbClr val="0070C0"/>
                </a:solidFill>
                <a:latin typeface="+mn-lt"/>
              </a:rPr>
              <a:t> 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DBB4A86-C745-A440-35C3-FEDA1FF1A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2574"/>
                <a:ext cx="10515600" cy="466407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b="1" dirty="0">
                    <a:solidFill>
                      <a:schemeClr val="accent2">
                        <a:lumMod val="75000"/>
                      </a:schemeClr>
                    </a:solidFill>
                    <a:latin typeface="Arial"/>
                    <a:cs typeface="Arial"/>
                  </a:rPr>
                  <a:t>Supervised </a:t>
                </a:r>
                <a:r>
                  <a:rPr lang="vi-VN" b="1" dirty="0" err="1">
                    <a:solidFill>
                      <a:schemeClr val="accent2">
                        <a:lumMod val="75000"/>
                      </a:schemeClr>
                    </a:solidFill>
                    <a:latin typeface="Arial"/>
                    <a:cs typeface="Arial"/>
                  </a:rPr>
                  <a:t>Learning</a:t>
                </a:r>
                <a:endParaRPr lang="vi-VN" b="1" dirty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endParaRPr>
              </a:p>
              <a:p>
                <a:pPr marL="514350">
                  <a:lnSpc>
                    <a:spcPct val="100000"/>
                  </a:lnSpc>
                </a:pPr>
                <a:r>
                  <a:rPr lang="vi-VN" sz="2400" dirty="0" err="1">
                    <a:latin typeface="Arial"/>
                    <a:ea typeface="+mn-lt"/>
                    <a:cs typeface="Arial"/>
                  </a:rPr>
                  <a:t>Given</a:t>
                </a:r>
                <a:r>
                  <a:rPr lang="vi-VN" dirty="0">
                    <a:latin typeface="Arial"/>
                    <a:ea typeface="+mn-lt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+mn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Arial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+mn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  <a:cs typeface="Arial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+mn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Arial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+mn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+mn-lt"/>
                    <a:cs typeface="Arial"/>
                  </a:rPr>
                  <a:t>,…,</a:t>
                </a:r>
                <a:r>
                  <a:rPr lang="en-US" b="0" i="1" dirty="0">
                    <a:ea typeface="+mn-lt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+mn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Arial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+mn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+mn-lt"/>
                  <a:cs typeface="Arial"/>
                </a:endParaRPr>
              </a:p>
              <a:p>
                <a:pPr marL="514350">
                  <a:lnSpc>
                    <a:spcPct val="100000"/>
                  </a:lnSpc>
                </a:pPr>
                <a:r>
                  <a:rPr lang="vi-VN" sz="2400" dirty="0" err="1">
                    <a:latin typeface="Arial"/>
                    <a:ea typeface="+mn-lt"/>
                    <a:cs typeface="Arial"/>
                  </a:rPr>
                  <a:t>Learn</a:t>
                </a:r>
                <a:r>
                  <a:rPr lang="vi-VN" sz="2400" dirty="0">
                    <a:latin typeface="Arial"/>
                    <a:ea typeface="+mn-lt"/>
                    <a:cs typeface="Arial"/>
                  </a:rPr>
                  <a:t> a </a:t>
                </a:r>
                <a:r>
                  <a:rPr lang="vi-VN" sz="2400" dirty="0" err="1">
                    <a:latin typeface="Arial"/>
                    <a:ea typeface="+mn-lt"/>
                    <a:cs typeface="Arial"/>
                  </a:rPr>
                  <a:t>function</a:t>
                </a:r>
                <a:r>
                  <a:rPr lang="vi-VN" sz="2400" dirty="0">
                    <a:latin typeface="Arial"/>
                    <a:ea typeface="+mn-lt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  <a:cs typeface="Arial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Aria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Arial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</a:rPr>
                      <m:t> </m:t>
                    </m:r>
                  </m:oMath>
                </a14:m>
                <a:r>
                  <a:rPr lang="vi-VN" sz="2400" dirty="0">
                    <a:latin typeface="Arial"/>
                    <a:ea typeface="+mn-lt"/>
                    <a:cs typeface="Arial"/>
                  </a:rPr>
                  <a:t>to </a:t>
                </a:r>
                <a:r>
                  <a:rPr lang="vi-VN" sz="2400" dirty="0" err="1">
                    <a:latin typeface="Arial"/>
                    <a:ea typeface="+mn-lt"/>
                    <a:cs typeface="Arial"/>
                  </a:rPr>
                  <a:t>predict</a:t>
                </a:r>
                <a:r>
                  <a:rPr lang="vi-VN" sz="2400" dirty="0">
                    <a:latin typeface="Arial"/>
                    <a:ea typeface="+mn-lt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+mn-lt"/>
                        <a:cs typeface="Arial"/>
                      </a:rPr>
                      <m:t>𝑦</m:t>
                    </m:r>
                  </m:oMath>
                </a14:m>
                <a:r>
                  <a:rPr lang="vi-VN" sz="2400" dirty="0">
                    <a:latin typeface="Arial"/>
                    <a:ea typeface="+mn-lt"/>
                    <a:cs typeface="Arial"/>
                  </a:rPr>
                  <a:t> </a:t>
                </a:r>
                <a:r>
                  <a:rPr lang="vi-VN" sz="2400" dirty="0" err="1">
                    <a:latin typeface="Arial"/>
                    <a:ea typeface="+mn-lt"/>
                    <a:cs typeface="Arial"/>
                  </a:rPr>
                  <a:t>given</a:t>
                </a:r>
                <a:r>
                  <a:rPr lang="en-US" sz="2400" b="0" dirty="0">
                    <a:ea typeface="+mn-lt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  <a:cs typeface="Arial"/>
                      </a:rPr>
                      <m:t>𝑥</m:t>
                    </m:r>
                  </m:oMath>
                </a14:m>
                <a:endParaRPr lang="vi-VN" dirty="0">
                  <a:latin typeface="Arial"/>
                  <a:ea typeface="+mn-lt"/>
                  <a:cs typeface="Arial"/>
                </a:endParaRPr>
              </a:p>
              <a:p>
                <a:pPr marL="5143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  <a:cs typeface="Arial"/>
                      </a:rPr>
                      <m:t>𝑥</m:t>
                    </m:r>
                  </m:oMath>
                </a14:m>
                <a:r>
                  <a:rPr lang="en-US" dirty="0">
                    <a:latin typeface="Arial"/>
                    <a:ea typeface="+mn-lt"/>
                    <a:cs typeface="Arial"/>
                  </a:rPr>
                  <a:t> </a:t>
                </a:r>
                <a:r>
                  <a:rPr lang="vi-VN" sz="2400" dirty="0">
                    <a:ea typeface="+mn-lt"/>
                    <a:cs typeface="+mn-lt"/>
                  </a:rPr>
                  <a:t>can be </a:t>
                </a:r>
                <a:r>
                  <a:rPr lang="vi-VN" sz="2400" dirty="0" err="1">
                    <a:ea typeface="+mn-lt"/>
                    <a:cs typeface="+mn-lt"/>
                  </a:rPr>
                  <a:t>multi-dimensional</a:t>
                </a:r>
                <a:r>
                  <a:rPr lang="vi-VN" sz="2400" dirty="0">
                    <a:ea typeface="+mn-lt"/>
                    <a:cs typeface="+mn-lt"/>
                  </a:rPr>
                  <a:t> </a:t>
                </a:r>
                <a:endParaRPr lang="vi-VN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DBB4A86-C745-A440-35C3-FEDA1FF1A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2574"/>
                <a:ext cx="10515600" cy="466407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5">
            <a:extLst>
              <a:ext uri="{FF2B5EF4-FFF2-40B4-BE49-F238E27FC236}">
                <a16:creationId xmlns:a16="http://schemas.microsoft.com/office/drawing/2014/main" id="{9300FFCB-A913-7AFA-77BD-829CC3748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32" y="4023421"/>
            <a:ext cx="6287386" cy="2469454"/>
          </a:xfrm>
          <a:prstGeom prst="rect">
            <a:avLst/>
          </a:prstGeom>
        </p:spPr>
      </p:pic>
      <p:pic>
        <p:nvPicPr>
          <p:cNvPr id="6" name="Hình ảnh 6">
            <a:extLst>
              <a:ext uri="{FF2B5EF4-FFF2-40B4-BE49-F238E27FC236}">
                <a16:creationId xmlns:a16="http://schemas.microsoft.com/office/drawing/2014/main" id="{B5B278C3-80F4-C2E5-03EC-73B5D9F7A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455" y="4023421"/>
            <a:ext cx="3390013" cy="270563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15BDF8-95E0-90C5-BA05-51EA2ED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z="2400" smtClean="0"/>
              <a:t>8</a:t>
            </a:fld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ADCF06-942E-3EA6-1FFC-B2FA597270D8}"/>
              </a:ext>
            </a:extLst>
          </p:cNvPr>
          <p:cNvCxnSpPr>
            <a:cxnSpLocks/>
          </p:cNvCxnSpPr>
          <p:nvPr/>
        </p:nvCxnSpPr>
        <p:spPr>
          <a:xfrm>
            <a:off x="7629525" y="314325"/>
            <a:ext cx="436245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016B3C-9A02-4E7D-3D8E-FC33AE640282}"/>
              </a:ext>
            </a:extLst>
          </p:cNvPr>
          <p:cNvCxnSpPr>
            <a:cxnSpLocks/>
          </p:cNvCxnSpPr>
          <p:nvPr/>
        </p:nvCxnSpPr>
        <p:spPr>
          <a:xfrm>
            <a:off x="209550" y="6696075"/>
            <a:ext cx="42291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31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2645E7-871F-C4DE-D92A-B87915CB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sz="6600" b="1" dirty="0" err="1">
                <a:solidFill>
                  <a:srgbClr val="0070C0"/>
                </a:solidFill>
                <a:latin typeface="+mn-lt"/>
              </a:rPr>
              <a:t>Types</a:t>
            </a:r>
            <a:r>
              <a:rPr lang="vi-VN" sz="6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6600" b="1" dirty="0" err="1">
                <a:solidFill>
                  <a:srgbClr val="0070C0"/>
                </a:solidFill>
                <a:latin typeface="+mn-lt"/>
              </a:rPr>
              <a:t>of</a:t>
            </a:r>
            <a:r>
              <a:rPr lang="vi-VN" sz="6600" b="1" dirty="0">
                <a:solidFill>
                  <a:srgbClr val="0070C0"/>
                </a:solidFill>
                <a:latin typeface="+mn-lt"/>
              </a:rPr>
              <a:t> 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DBB4A86-C745-A440-35C3-FEDA1FF1A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b="1" dirty="0">
                    <a:solidFill>
                      <a:schemeClr val="accent2">
                        <a:lumMod val="75000"/>
                      </a:schemeClr>
                    </a:solidFill>
                    <a:latin typeface="Arial"/>
                    <a:cs typeface="Arial"/>
                  </a:rPr>
                  <a:t>Unsupervised </a:t>
                </a:r>
                <a:r>
                  <a:rPr lang="vi-VN" b="1" dirty="0" err="1">
                    <a:solidFill>
                      <a:schemeClr val="accent2">
                        <a:lumMod val="75000"/>
                      </a:schemeClr>
                    </a:solidFill>
                    <a:latin typeface="Arial"/>
                    <a:cs typeface="Arial"/>
                  </a:rPr>
                  <a:t>Learning</a:t>
                </a:r>
                <a:endParaRPr lang="vi-VN" b="1" dirty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endParaRPr>
              </a:p>
              <a:p>
                <a:pPr marL="457200">
                  <a:lnSpc>
                    <a:spcPct val="150000"/>
                  </a:lnSpc>
                </a:pPr>
                <a:r>
                  <a:rPr lang="vi-VN" sz="2400" dirty="0" err="1">
                    <a:latin typeface="Arial"/>
                    <a:ea typeface="+mn-lt"/>
                    <a:cs typeface="Arial"/>
                  </a:rPr>
                  <a:t>Given</a:t>
                </a:r>
                <a:r>
                  <a:rPr lang="en-US" sz="2400" dirty="0">
                    <a:latin typeface="Arial"/>
                    <a:ea typeface="+mn-lt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Arial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Arial"/>
                    <a:ea typeface="+mn-lt"/>
                    <a:cs typeface="Arial"/>
                  </a:rPr>
                  <a:t> </a:t>
                </a:r>
                <a:r>
                  <a:rPr lang="vi-VN" sz="2400" dirty="0">
                    <a:latin typeface="Arial"/>
                    <a:ea typeface="+mn-lt"/>
                    <a:cs typeface="Arial"/>
                  </a:rPr>
                  <a:t>(</a:t>
                </a:r>
                <a:r>
                  <a:rPr lang="vi-VN" sz="2400" dirty="0" err="1">
                    <a:latin typeface="Arial"/>
                    <a:ea typeface="+mn-lt"/>
                    <a:cs typeface="Arial"/>
                  </a:rPr>
                  <a:t>without</a:t>
                </a:r>
                <a:r>
                  <a:rPr lang="vi-VN" sz="2400" dirty="0">
                    <a:latin typeface="Arial"/>
                    <a:ea typeface="+mn-lt"/>
                    <a:cs typeface="Arial"/>
                  </a:rPr>
                  <a:t> </a:t>
                </a:r>
                <a:r>
                  <a:rPr lang="vi-VN" sz="2400" dirty="0" err="1">
                    <a:latin typeface="Arial"/>
                    <a:ea typeface="+mn-lt"/>
                    <a:cs typeface="Arial"/>
                  </a:rPr>
                  <a:t>labels</a:t>
                </a:r>
                <a:r>
                  <a:rPr lang="vi-VN" sz="2400" dirty="0">
                    <a:latin typeface="Arial"/>
                    <a:ea typeface="+mn-lt"/>
                    <a:cs typeface="Arial"/>
                  </a:rPr>
                  <a:t>) </a:t>
                </a:r>
              </a:p>
              <a:p>
                <a:pPr marL="457200">
                  <a:lnSpc>
                    <a:spcPct val="150000"/>
                  </a:lnSpc>
                </a:pPr>
                <a:r>
                  <a:rPr lang="vi-VN" sz="2400" dirty="0" err="1">
                    <a:latin typeface="Arial"/>
                    <a:ea typeface="+mn-lt"/>
                    <a:cs typeface="Arial"/>
                  </a:rPr>
                  <a:t>Output</a:t>
                </a:r>
                <a:r>
                  <a:rPr lang="vi-VN" sz="2400" dirty="0">
                    <a:latin typeface="Arial"/>
                    <a:ea typeface="+mn-lt"/>
                    <a:cs typeface="Arial"/>
                  </a:rPr>
                  <a:t> </a:t>
                </a:r>
                <a:r>
                  <a:rPr lang="vi-VN" sz="2400" dirty="0" err="1">
                    <a:latin typeface="Arial"/>
                    <a:ea typeface="+mn-lt"/>
                    <a:cs typeface="Arial"/>
                  </a:rPr>
                  <a:t>hidden</a:t>
                </a:r>
                <a:r>
                  <a:rPr lang="vi-VN" sz="2400" dirty="0">
                    <a:latin typeface="Arial"/>
                    <a:ea typeface="+mn-lt"/>
                    <a:cs typeface="Arial"/>
                  </a:rPr>
                  <a:t> </a:t>
                </a:r>
                <a:r>
                  <a:rPr lang="vi-VN" sz="2400" dirty="0" err="1">
                    <a:latin typeface="Arial"/>
                    <a:ea typeface="+mn-lt"/>
                    <a:cs typeface="Arial"/>
                  </a:rPr>
                  <a:t>structure</a:t>
                </a:r>
                <a:r>
                  <a:rPr lang="vi-VN" sz="2400" dirty="0">
                    <a:latin typeface="Arial"/>
                    <a:ea typeface="+mn-lt"/>
                    <a:cs typeface="Arial"/>
                  </a:rPr>
                  <a:t> </a:t>
                </a:r>
                <a:r>
                  <a:rPr lang="vi-VN" sz="2400" dirty="0" err="1">
                    <a:latin typeface="Arial"/>
                    <a:ea typeface="+mn-lt"/>
                    <a:cs typeface="Arial"/>
                  </a:rPr>
                  <a:t>behind</a:t>
                </a:r>
                <a:r>
                  <a:rPr lang="vi-VN" sz="2400" dirty="0">
                    <a:latin typeface="Arial"/>
                    <a:ea typeface="+mn-lt"/>
                    <a:cs typeface="Arial"/>
                  </a:rPr>
                  <a:t>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</a:rPr>
                      <m:t>𝑥</m:t>
                    </m:r>
                  </m:oMath>
                </a14:m>
                <a:r>
                  <a:rPr lang="vi-VN" sz="2400" dirty="0" err="1">
                    <a:latin typeface="Arial"/>
                    <a:ea typeface="+mn-lt"/>
                    <a:cs typeface="Arial"/>
                  </a:rPr>
                  <a:t>’s</a:t>
                </a:r>
                <a:r>
                  <a:rPr lang="vi-VN" sz="2400" dirty="0">
                    <a:latin typeface="Arial"/>
                    <a:ea typeface="+mn-lt"/>
                    <a:cs typeface="Arial"/>
                  </a:rPr>
                  <a:t> </a:t>
                </a:r>
                <a:endParaRPr lang="vi-VN" sz="24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DBB4A86-C745-A440-35C3-FEDA1FF1A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4">
            <a:extLst>
              <a:ext uri="{FF2B5EF4-FFF2-40B4-BE49-F238E27FC236}">
                <a16:creationId xmlns:a16="http://schemas.microsoft.com/office/drawing/2014/main" id="{7D2DE21A-B070-7870-CEF0-9BD169AAE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12" y="4166782"/>
            <a:ext cx="5729176" cy="21451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793F-9E50-A665-B4EF-39F91033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6E8D-DC75-4EA3-ADF5-E14377A0B998}" type="slidenum">
              <a:rPr lang="en-US" sz="2400" smtClean="0"/>
              <a:t>9</a:t>
            </a:fld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0D7488-0A10-B89A-2F1D-69661141A37B}"/>
              </a:ext>
            </a:extLst>
          </p:cNvPr>
          <p:cNvCxnSpPr>
            <a:cxnSpLocks/>
          </p:cNvCxnSpPr>
          <p:nvPr/>
        </p:nvCxnSpPr>
        <p:spPr>
          <a:xfrm>
            <a:off x="7629525" y="314325"/>
            <a:ext cx="436245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8A215B-7654-D165-2858-ED3AF0A0170B}"/>
              </a:ext>
            </a:extLst>
          </p:cNvPr>
          <p:cNvCxnSpPr>
            <a:cxnSpLocks/>
          </p:cNvCxnSpPr>
          <p:nvPr/>
        </p:nvCxnSpPr>
        <p:spPr>
          <a:xfrm>
            <a:off x="209550" y="6696075"/>
            <a:ext cx="42291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2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415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ArialMT</vt:lpstr>
      <vt:lpstr>Calibri</vt:lpstr>
      <vt:lpstr>Calibri Light</vt:lpstr>
      <vt:lpstr>Cambria Math</vt:lpstr>
      <vt:lpstr>Office Theme</vt:lpstr>
      <vt:lpstr>Introduction to  Machine Learning</vt:lpstr>
      <vt:lpstr>Definition</vt:lpstr>
      <vt:lpstr>Comparison</vt:lpstr>
      <vt:lpstr>Applications</vt:lpstr>
      <vt:lpstr>Applications</vt:lpstr>
      <vt:lpstr>Applications</vt:lpstr>
      <vt:lpstr>Types of ML</vt:lpstr>
      <vt:lpstr>Types of ML</vt:lpstr>
      <vt:lpstr>Types of ML</vt:lpstr>
      <vt:lpstr>Types of ML</vt:lpstr>
      <vt:lpstr>Designing a Learning System</vt:lpstr>
      <vt:lpstr>ML in a Nutshell</vt:lpstr>
      <vt:lpstr>Representation</vt:lpstr>
      <vt:lpstr>Optimization</vt:lpstr>
      <vt:lpstr>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Machine Learning</dc:title>
  <dc:creator>PHAM DANG QUANG 20182743</dc:creator>
  <cp:lastModifiedBy>PHAM DANG QUANG 20182743</cp:lastModifiedBy>
  <cp:revision>1</cp:revision>
  <dcterms:created xsi:type="dcterms:W3CDTF">2022-06-09T15:46:01Z</dcterms:created>
  <dcterms:modified xsi:type="dcterms:W3CDTF">2022-06-09T17:16:00Z</dcterms:modified>
</cp:coreProperties>
</file>