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7E422-BEEE-4A0B-9503-575C6B7B8182}" type="datetimeFigureOut">
              <a:rPr lang="vi-VN" smtClean="0"/>
              <a:t>03/01/2023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D34BE-1BF0-46DC-AF73-32E913B04C24}" type="slidenum">
              <a:rPr lang="vi-VN" smtClean="0"/>
              <a:t>‹#›</a:t>
            </a:fld>
            <a:endParaRPr lang="vi-VN"/>
          </a:p>
        </p:txBody>
      </p:sp>
    </p:spTree>
    <p:extLst>
      <p:ext uri="{BB962C8B-B14F-4D97-AF65-F5344CB8AC3E}">
        <p14:creationId xmlns:p14="http://schemas.microsoft.com/office/powerpoint/2010/main" val="93169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dirty="0"/>
              <a:t> </a:t>
            </a:r>
            <a:r>
              <a:rPr lang="en-US" dirty="0" err="1"/>
              <a:t>tiêu</a:t>
            </a:r>
            <a:r>
              <a:rPr lang="en-US" dirty="0"/>
              <a:t> </a:t>
            </a:r>
            <a:r>
              <a:rPr lang="en-US" dirty="0" err="1"/>
              <a:t>của</a:t>
            </a:r>
            <a:r>
              <a:rPr lang="en-US" dirty="0"/>
              <a:t> </a:t>
            </a:r>
            <a:r>
              <a:rPr lang="en-US" dirty="0" err="1"/>
              <a:t>chương</a:t>
            </a:r>
            <a:r>
              <a:rPr lang="en-US" dirty="0"/>
              <a:t> 1 bao </a:t>
            </a:r>
            <a:r>
              <a:rPr lang="en-US" dirty="0" err="1"/>
              <a:t>gồm</a:t>
            </a:r>
            <a:r>
              <a:rPr lang="en-US" dirty="0"/>
              <a:t>:</a:t>
            </a:r>
          </a:p>
        </p:txBody>
      </p:sp>
      <p:sp>
        <p:nvSpPr>
          <p:cNvPr id="4" name="Slide Number Placeholder 3"/>
          <p:cNvSpPr>
            <a:spLocks noGrp="1"/>
          </p:cNvSpPr>
          <p:nvPr>
            <p:ph type="sldNum" sz="quarter" idx="5"/>
          </p:nvPr>
        </p:nvSpPr>
        <p:spPr/>
        <p:txBody>
          <a:bodyPr/>
          <a:lstStyle/>
          <a:p>
            <a:fld id="{EF0105E0-9724-45AA-927A-CAD65B74E560}" type="slidenum">
              <a:rPr lang="en-US" smtClean="0"/>
              <a:t>1</a:t>
            </a:fld>
            <a:endParaRPr lang="en-US"/>
          </a:p>
        </p:txBody>
      </p:sp>
    </p:spTree>
    <p:extLst>
      <p:ext uri="{BB962C8B-B14F-4D97-AF65-F5344CB8AC3E}">
        <p14:creationId xmlns:p14="http://schemas.microsoft.com/office/powerpoint/2010/main" val="205301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29645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45308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77835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702524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26945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092841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305620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105E0-9724-45AA-927A-CAD65B74E560}" type="slidenum">
              <a:rPr lang="en-US" smtClean="0"/>
              <a:t>17</a:t>
            </a:fld>
            <a:endParaRPr lang="en-US"/>
          </a:p>
        </p:txBody>
      </p:sp>
    </p:spTree>
    <p:extLst>
      <p:ext uri="{BB962C8B-B14F-4D97-AF65-F5344CB8AC3E}">
        <p14:creationId xmlns:p14="http://schemas.microsoft.com/office/powerpoint/2010/main" val="640452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98435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411826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69298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735594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4272586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59517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444492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76703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93687A9-DA8E-45FB-BE17-80236288393D}" type="datetimeFigureOut">
              <a:rPr lang="vi-VN" smtClean="0"/>
              <a:t>03/01/2023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418011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93687A9-DA8E-45FB-BE17-80236288393D}" type="datetimeFigureOut">
              <a:rPr lang="vi-VN" smtClean="0"/>
              <a:t>03/01/2023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386393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93687A9-DA8E-45FB-BE17-80236288393D}" type="datetimeFigureOut">
              <a:rPr lang="vi-VN" smtClean="0"/>
              <a:t>03/01/2023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71422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2_Section Header">
    <p:spTree>
      <p:nvGrpSpPr>
        <p:cNvPr id="1" name=""/>
        <p:cNvGrpSpPr/>
        <p:nvPr/>
      </p:nvGrpSpPr>
      <p:grpSpPr>
        <a:xfrm>
          <a:off x="0" y="0"/>
          <a:ext cx="0" cy="0"/>
          <a:chOff x="0" y="0"/>
          <a:chExt cx="0" cy="0"/>
        </a:xfrm>
      </p:grpSpPr>
      <p:sp>
        <p:nvSpPr>
          <p:cNvPr id="9" name="Rechthoek 18">
            <a:extLst>
              <a:ext uri="{FF2B5EF4-FFF2-40B4-BE49-F238E27FC236}">
                <a16:creationId xmlns:a16="http://schemas.microsoft.com/office/drawing/2014/main" id="{4F76FE1B-95E4-4334-9377-08263419CC41}"/>
              </a:ext>
            </a:extLst>
          </p:cNvPr>
          <p:cNvSpPr/>
          <p:nvPr userDrawn="1"/>
        </p:nvSpPr>
        <p:spPr bwMode="auto">
          <a:xfrm>
            <a:off x="0" y="0"/>
            <a:ext cx="12192000" cy="2108200"/>
          </a:xfrm>
          <a:prstGeom prst="rect">
            <a:avLst/>
          </a:prstGeom>
          <a:solidFill>
            <a:srgbClr val="0070C0"/>
          </a:solidFill>
          <a:ln>
            <a:noFill/>
          </a:ln>
          <a:effectLst/>
        </p:spPr>
        <p:txBody>
          <a:bodyPr vert="horz" wrap="square" lIns="121920" tIns="60960" rIns="121920" bIns="60960" numCol="1" rtlCol="0" anchor="t" anchorCtr="0" compatLnSpc="1">
            <a:prstTxWarp prst="textNoShape">
              <a:avLst/>
            </a:prstTxWarp>
          </a:bodyPr>
          <a:lstStyle/>
          <a:p>
            <a:pPr marL="0" marR="0" indent="0" algn="l" defTabSz="1219170" rtl="0" eaLnBrk="1" fontAlgn="base" latinLnBrk="0" hangingPunct="1">
              <a:lnSpc>
                <a:spcPct val="95000"/>
              </a:lnSpc>
              <a:spcBef>
                <a:spcPct val="0"/>
              </a:spcBef>
              <a:spcAft>
                <a:spcPct val="0"/>
              </a:spcAft>
              <a:buClrTx/>
              <a:buSzTx/>
              <a:buFont typeface="Arial" charset="0"/>
              <a:buNone/>
              <a:tabLst/>
            </a:pPr>
            <a:endParaRPr kumimoji="0" lang="en-GB" sz="2400" b="0" i="0" u="none" strike="noStrike" cap="none" normalizeH="0" baseline="0" noProof="0" dirty="0">
              <a:ln>
                <a:noFill/>
              </a:ln>
              <a:solidFill>
                <a:schemeClr val="bg1"/>
              </a:solidFill>
              <a:effectLst/>
              <a:latin typeface="Minion" pitchFamily="2" charset="0"/>
            </a:endParaRPr>
          </a:p>
        </p:txBody>
      </p:sp>
      <p:sp>
        <p:nvSpPr>
          <p:cNvPr id="7" name="Rechthoek 18"/>
          <p:cNvSpPr/>
          <p:nvPr userDrawn="1"/>
        </p:nvSpPr>
        <p:spPr bwMode="auto">
          <a:xfrm>
            <a:off x="-1" y="6405332"/>
            <a:ext cx="12238893" cy="452668"/>
          </a:xfrm>
          <a:prstGeom prst="rect">
            <a:avLst/>
          </a:prstGeom>
          <a:solidFill>
            <a:srgbClr val="0070C0"/>
          </a:solidFill>
          <a:ln>
            <a:noFill/>
          </a:ln>
          <a:effectLst/>
        </p:spPr>
        <p:txBody>
          <a:bodyPr vert="horz" wrap="square" lIns="121920" tIns="60960" rIns="121920" bIns="60960" numCol="1" rtlCol="0" anchor="t" anchorCtr="0" compatLnSpc="1">
            <a:prstTxWarp prst="textNoShape">
              <a:avLst/>
            </a:prstTxWarp>
          </a:bodyPr>
          <a:lstStyle/>
          <a:p>
            <a:pPr marL="0" marR="0" indent="0" algn="l" defTabSz="1219170" rtl="0" eaLnBrk="1" fontAlgn="base" latinLnBrk="0" hangingPunct="1">
              <a:lnSpc>
                <a:spcPct val="95000"/>
              </a:lnSpc>
              <a:spcBef>
                <a:spcPct val="0"/>
              </a:spcBef>
              <a:spcAft>
                <a:spcPct val="0"/>
              </a:spcAft>
              <a:buClrTx/>
              <a:buSzTx/>
              <a:buFont typeface="Arial" charset="0"/>
              <a:buNone/>
              <a:tabLst/>
            </a:pPr>
            <a:endParaRPr kumimoji="0" lang="en-GB" sz="2400" b="0" i="0" u="none" strike="noStrike" cap="none" normalizeH="0" baseline="0" noProof="0" dirty="0">
              <a:ln>
                <a:noFill/>
              </a:ln>
              <a:solidFill>
                <a:schemeClr val="bg1"/>
              </a:solidFill>
              <a:effectLst/>
              <a:latin typeface="Minion" pitchFamily="2" charset="0"/>
            </a:endParaRPr>
          </a:p>
        </p:txBody>
      </p:sp>
      <p:sp>
        <p:nvSpPr>
          <p:cNvPr id="6" name="Slide Number Placeholder 5"/>
          <p:cNvSpPr>
            <a:spLocks noGrp="1"/>
          </p:cNvSpPr>
          <p:nvPr>
            <p:ph type="sldNum" sz="quarter" idx="12"/>
          </p:nvPr>
        </p:nvSpPr>
        <p:spPr/>
        <p:txBody>
          <a:bodyPr/>
          <a:lstStyle/>
          <a:p>
            <a:fld id="{15BFCA54-6B67-44C2-89EB-D6940E9985E7}" type="slidenum">
              <a:rPr lang="vi-VN" smtClean="0"/>
              <a:t>‹#›</a:t>
            </a:fld>
            <a:endParaRPr lang="vi-VN"/>
          </a:p>
        </p:txBody>
      </p:sp>
      <p:sp>
        <p:nvSpPr>
          <p:cNvPr id="3" name="Text Placeholder 2"/>
          <p:cNvSpPr>
            <a:spLocks noGrp="1"/>
          </p:cNvSpPr>
          <p:nvPr>
            <p:ph type="body" idx="1"/>
          </p:nvPr>
        </p:nvSpPr>
        <p:spPr>
          <a:xfrm>
            <a:off x="1523999" y="312972"/>
            <a:ext cx="10332640" cy="636352"/>
          </a:xfrm>
        </p:spPr>
        <p:txBody>
          <a:bodyPr anchor="b"/>
          <a:lstStyle>
            <a:lvl1pPr marL="0" indent="0" algn="r">
              <a:buNone/>
              <a:defRPr sz="2667" b="1">
                <a:solidFill>
                  <a:srgbClr val="FFFF00"/>
                </a:solidFill>
                <a:effectLst>
                  <a:outerShdw blurRad="38100" dist="38100" dir="2700000" algn="tl">
                    <a:srgbClr val="000000">
                      <a:alpha val="43137"/>
                    </a:srgbClr>
                  </a:outerShdw>
                </a:effectLs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3999" y="949325"/>
            <a:ext cx="10332639" cy="1158875"/>
          </a:xfrm>
        </p:spPr>
        <p:txBody>
          <a:bodyPr anchor="t">
            <a:normAutofit/>
          </a:bodyPr>
          <a:lstStyle>
            <a:lvl1pPr algn="r">
              <a:defRPr sz="5333" b="1" cap="all">
                <a:solidFill>
                  <a:schemeClr val="bg1"/>
                </a:solidFill>
              </a:defRPr>
            </a:lvl1pPr>
          </a:lstStyle>
          <a:p>
            <a:r>
              <a:rPr lang="en-US"/>
              <a:t>Click to edit Master title style</a:t>
            </a:r>
            <a:endParaRPr lang="vi-VN" dirty="0"/>
          </a:p>
        </p:txBody>
      </p:sp>
      <p:sp>
        <p:nvSpPr>
          <p:cNvPr id="5" name="Text Placeholder 4">
            <a:extLst>
              <a:ext uri="{FF2B5EF4-FFF2-40B4-BE49-F238E27FC236}">
                <a16:creationId xmlns:a16="http://schemas.microsoft.com/office/drawing/2014/main" id="{6D2944CA-A907-417F-967F-70B622D423B0}"/>
              </a:ext>
            </a:extLst>
          </p:cNvPr>
          <p:cNvSpPr>
            <a:spLocks noGrp="1"/>
          </p:cNvSpPr>
          <p:nvPr>
            <p:ph type="body" sz="quarter" idx="13"/>
          </p:nvPr>
        </p:nvSpPr>
        <p:spPr>
          <a:xfrm>
            <a:off x="203201" y="2311400"/>
            <a:ext cx="11654367" cy="40259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04A4E651-77FA-4111-9C3D-CE7DBCB46993}"/>
              </a:ext>
            </a:extLst>
          </p:cNvPr>
          <p:cNvSpPr>
            <a:spLocks noGrp="1"/>
          </p:cNvSpPr>
          <p:nvPr>
            <p:ph type="body" sz="quarter" idx="14" hasCustomPrompt="1"/>
          </p:nvPr>
        </p:nvSpPr>
        <p:spPr>
          <a:xfrm>
            <a:off x="203200" y="6405332"/>
            <a:ext cx="11653440" cy="384936"/>
          </a:xfrm>
        </p:spPr>
        <p:txBody>
          <a:bodyPr>
            <a:noAutofit/>
          </a:bodyPr>
          <a:lstStyle>
            <a:lvl1pPr marL="0" indent="0">
              <a:buNone/>
              <a:defRPr sz="1867" b="1">
                <a:solidFill>
                  <a:srgbClr val="FFFF00"/>
                </a:solidFill>
              </a:defRPr>
            </a:lvl1pPr>
          </a:lstStyle>
          <a:p>
            <a:pPr lvl="0"/>
            <a:r>
              <a:rPr lang="en-US" dirty="0"/>
              <a:t>Click to add text</a:t>
            </a:r>
          </a:p>
        </p:txBody>
      </p:sp>
      <p:pic>
        <p:nvPicPr>
          <p:cNvPr id="11" name="Picture 10">
            <a:extLst>
              <a:ext uri="{FF2B5EF4-FFF2-40B4-BE49-F238E27FC236}">
                <a16:creationId xmlns:a16="http://schemas.microsoft.com/office/drawing/2014/main" id="{B62187C2-7C0F-4A89-A604-4F9D3C539B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 y="435628"/>
            <a:ext cx="1320800" cy="132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9465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5" name="Straight Connector 4">
            <a:extLst>
              <a:ext uri="{FF2B5EF4-FFF2-40B4-BE49-F238E27FC236}">
                <a16:creationId xmlns:a16="http://schemas.microsoft.com/office/drawing/2014/main" id="{AC492653-861B-48B8-8A28-7C965D6A1E8A}"/>
              </a:ext>
            </a:extLst>
          </p:cNvPr>
          <p:cNvCxnSpPr/>
          <p:nvPr userDrawn="1"/>
        </p:nvCxnSpPr>
        <p:spPr>
          <a:xfrm>
            <a:off x="221673" y="692729"/>
            <a:ext cx="1166552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8372A9-DE54-40FE-841F-2F68726122BE}"/>
              </a:ext>
            </a:extLst>
          </p:cNvPr>
          <p:cNvSpPr/>
          <p:nvPr userDrawn="1"/>
        </p:nvSpPr>
        <p:spPr>
          <a:xfrm>
            <a:off x="0" y="6400800"/>
            <a:ext cx="12192000" cy="45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dirty="0">
                <a:solidFill>
                  <a:srgbClr val="FFFF00"/>
                </a:solidFill>
                <a:latin typeface="Times New Roman" panose="02020603050405020304" pitchFamily="18" charset="0"/>
                <a:cs typeface="Times New Roman" panose="02020603050405020304" pitchFamily="18" charset="0"/>
              </a:rPr>
              <a:t>LÝ THUYẾT MẠCH ĐIỆN</a:t>
            </a:r>
          </a:p>
        </p:txBody>
      </p:sp>
    </p:spTree>
    <p:extLst>
      <p:ext uri="{BB962C8B-B14F-4D97-AF65-F5344CB8AC3E}">
        <p14:creationId xmlns:p14="http://schemas.microsoft.com/office/powerpoint/2010/main" val="3664651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closure">
    <p:spTree>
      <p:nvGrpSpPr>
        <p:cNvPr id="1" name=""/>
        <p:cNvGrpSpPr/>
        <p:nvPr/>
      </p:nvGrpSpPr>
      <p:grpSpPr>
        <a:xfrm>
          <a:off x="0" y="0"/>
          <a:ext cx="0" cy="0"/>
          <a:chOff x="0" y="0"/>
          <a:chExt cx="0" cy="0"/>
        </a:xfrm>
      </p:grpSpPr>
      <p:sp>
        <p:nvSpPr>
          <p:cNvPr id="7" name="Rechthoek 18"/>
          <p:cNvSpPr/>
          <p:nvPr userDrawn="1"/>
        </p:nvSpPr>
        <p:spPr bwMode="auto">
          <a:xfrm>
            <a:off x="-48683" y="6405331"/>
            <a:ext cx="12287576" cy="452669"/>
          </a:xfrm>
          <a:prstGeom prst="rect">
            <a:avLst/>
          </a:prstGeom>
          <a:solidFill>
            <a:srgbClr val="0070C0"/>
          </a:solidFill>
          <a:ln>
            <a:noFill/>
          </a:ln>
          <a:effectLst/>
        </p:spPr>
        <p:txBody>
          <a:bodyPr vert="horz" wrap="square" lIns="121920" tIns="60960" rIns="121920" bIns="60960" numCol="1" rtlCol="0" anchor="t" anchorCtr="0" compatLnSpc="1">
            <a:prstTxWarp prst="textNoShape">
              <a:avLst/>
            </a:prstTxWarp>
          </a:bodyPr>
          <a:lstStyle/>
          <a:p>
            <a:pPr marL="0" marR="0" indent="0" algn="l" defTabSz="1219170" rtl="0" eaLnBrk="1" fontAlgn="base" latinLnBrk="0" hangingPunct="1">
              <a:lnSpc>
                <a:spcPct val="95000"/>
              </a:lnSpc>
              <a:spcBef>
                <a:spcPct val="0"/>
              </a:spcBef>
              <a:spcAft>
                <a:spcPct val="0"/>
              </a:spcAft>
              <a:buClrTx/>
              <a:buSzTx/>
              <a:buFont typeface="Arial" charset="0"/>
              <a:buNone/>
              <a:tabLst/>
            </a:pPr>
            <a:endParaRPr kumimoji="0" lang="en-GB" sz="2400" b="0" i="0" u="none" strike="noStrike" cap="none" normalizeH="0" baseline="0" noProof="0" dirty="0">
              <a:ln>
                <a:noFill/>
              </a:ln>
              <a:solidFill>
                <a:schemeClr val="bg1"/>
              </a:solidFill>
              <a:effectLst/>
              <a:latin typeface="Minion" pitchFamily="2"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7381" y="4677139"/>
            <a:ext cx="1599963" cy="1599963"/>
          </a:xfrm>
          <a:prstGeom prst="rect">
            <a:avLst/>
          </a:prstGeom>
          <a:effectLst>
            <a:outerShdw blurRad="50800" dist="38100" dir="2700000" algn="tl" rotWithShape="0">
              <a:prstClr val="black">
                <a:alpha val="40000"/>
              </a:prstClr>
            </a:outerShdw>
          </a:effectLst>
        </p:spPr>
      </p:pic>
      <p:sp>
        <p:nvSpPr>
          <p:cNvPr id="5" name="TextBox 4"/>
          <p:cNvSpPr txBox="1"/>
          <p:nvPr userDrawn="1"/>
        </p:nvSpPr>
        <p:spPr>
          <a:xfrm>
            <a:off x="1971608" y="4668600"/>
            <a:ext cx="5376597" cy="1066565"/>
          </a:xfrm>
          <a:prstGeom prst="rect">
            <a:avLst/>
          </a:prstGeom>
          <a:noFill/>
        </p:spPr>
        <p:txBody>
          <a:bodyPr wrap="square" lIns="144000" tIns="144000" rIns="144000" bIns="144000" rtlCol="0">
            <a:noAutofit/>
          </a:bodyPr>
          <a:lstStyle/>
          <a:p>
            <a:pPr algn="ctr"/>
            <a:r>
              <a:rPr lang="en-US" sz="2667" b="1" noProof="0" dirty="0">
                <a:solidFill>
                  <a:schemeClr val="accent2">
                    <a:lumMod val="75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TRƯỜNG</a:t>
            </a:r>
            <a:r>
              <a:rPr lang="en-US" sz="2667" b="1" baseline="0" noProof="0" dirty="0">
                <a:solidFill>
                  <a:schemeClr val="accent2">
                    <a:lumMod val="75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ĐẠI HỌC VINH</a:t>
            </a:r>
          </a:p>
          <a:p>
            <a:pPr algn="ctr"/>
            <a:r>
              <a:rPr lang="en-US" sz="2667" b="1" baseline="0" noProof="0" dirty="0">
                <a:solidFill>
                  <a:schemeClr val="accent2">
                    <a:lumMod val="75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VINH UNIVERSITY</a:t>
            </a:r>
            <a:endParaRPr lang="vi-VN" sz="2667" b="1" noProof="0" dirty="0" err="1">
              <a:solidFill>
                <a:schemeClr val="accent2">
                  <a:lumMod val="75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59642" y="5772462"/>
            <a:ext cx="4896543" cy="44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13854" y="4884650"/>
            <a:ext cx="1069063" cy="124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100195" y="4903169"/>
            <a:ext cx="650400" cy="126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049801" y="4869160"/>
            <a:ext cx="650400" cy="126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hoek 18"/>
          <p:cNvSpPr/>
          <p:nvPr userDrawn="1"/>
        </p:nvSpPr>
        <p:spPr bwMode="auto">
          <a:xfrm>
            <a:off x="-48683" y="0"/>
            <a:ext cx="12287576" cy="4485117"/>
          </a:xfrm>
          <a:prstGeom prst="rect">
            <a:avLst/>
          </a:prstGeom>
          <a:solidFill>
            <a:srgbClr val="0070C0"/>
          </a:solidFill>
          <a:ln>
            <a:noFill/>
          </a:ln>
          <a:effectLst/>
        </p:spPr>
        <p:txBody>
          <a:bodyPr vert="horz" wrap="square" lIns="121920" tIns="60960" rIns="121920" bIns="60960" numCol="1" rtlCol="0" anchor="t" anchorCtr="0" compatLnSpc="1">
            <a:prstTxWarp prst="textNoShape">
              <a:avLst/>
            </a:prstTxWarp>
          </a:bodyPr>
          <a:lstStyle/>
          <a:p>
            <a:pPr marL="0" marR="0" indent="0" algn="l" defTabSz="1219170" rtl="0" eaLnBrk="1" fontAlgn="base" latinLnBrk="0" hangingPunct="1">
              <a:lnSpc>
                <a:spcPct val="95000"/>
              </a:lnSpc>
              <a:spcBef>
                <a:spcPct val="0"/>
              </a:spcBef>
              <a:spcAft>
                <a:spcPct val="0"/>
              </a:spcAft>
              <a:buClrTx/>
              <a:buSzTx/>
              <a:buFont typeface="Arial" charset="0"/>
              <a:buNone/>
              <a:tabLst/>
            </a:pPr>
            <a:endParaRPr kumimoji="0" lang="en-GB" sz="2400" b="0" i="0" u="none" strike="noStrike" cap="none" normalizeH="0" baseline="0" noProof="0" dirty="0">
              <a:ln>
                <a:noFill/>
              </a:ln>
              <a:solidFill>
                <a:schemeClr val="bg1"/>
              </a:solidFill>
              <a:effectLst/>
              <a:latin typeface="Minion" pitchFamily="2" charset="0"/>
            </a:endParaRPr>
          </a:p>
        </p:txBody>
      </p:sp>
      <p:sp>
        <p:nvSpPr>
          <p:cNvPr id="20" name="Titel 1"/>
          <p:cNvSpPr>
            <a:spLocks noGrp="1"/>
          </p:cNvSpPr>
          <p:nvPr>
            <p:ph type="title" hasCustomPrompt="1"/>
          </p:nvPr>
        </p:nvSpPr>
        <p:spPr>
          <a:xfrm>
            <a:off x="815415" y="1604798"/>
            <a:ext cx="10305360" cy="838911"/>
          </a:xfrm>
        </p:spPr>
        <p:txBody>
          <a:bodyPr/>
          <a:lstStyle>
            <a:lvl1pPr algn="l">
              <a:defRPr sz="5867">
                <a:solidFill>
                  <a:schemeClr val="bg1"/>
                </a:solidFill>
              </a:defRPr>
            </a:lvl1pPr>
          </a:lstStyle>
          <a:p>
            <a:r>
              <a:rPr lang="en-GB" noProof="0" dirty="0"/>
              <a:t>Title closure</a:t>
            </a:r>
          </a:p>
        </p:txBody>
      </p:sp>
    </p:spTree>
    <p:extLst>
      <p:ext uri="{BB962C8B-B14F-4D97-AF65-F5344CB8AC3E}">
        <p14:creationId xmlns:p14="http://schemas.microsoft.com/office/powerpoint/2010/main" val="224707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93687A9-DA8E-45FB-BE17-80236288393D}" type="datetimeFigureOut">
              <a:rPr lang="vi-VN" smtClean="0"/>
              <a:t>03/01/2023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101574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687A9-DA8E-45FB-BE17-80236288393D}" type="datetimeFigureOut">
              <a:rPr lang="vi-VN" smtClean="0"/>
              <a:t>03/01/2023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340500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D93687A9-DA8E-45FB-BE17-80236288393D}" type="datetimeFigureOut">
              <a:rPr lang="vi-VN" smtClean="0"/>
              <a:t>03/01/2023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137589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D93687A9-DA8E-45FB-BE17-80236288393D}" type="datetimeFigureOut">
              <a:rPr lang="vi-VN" smtClean="0"/>
              <a:t>03/01/2023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425531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D93687A9-DA8E-45FB-BE17-80236288393D}" type="datetimeFigureOut">
              <a:rPr lang="vi-VN" smtClean="0"/>
              <a:t>03/01/2023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225778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687A9-DA8E-45FB-BE17-80236288393D}" type="datetimeFigureOut">
              <a:rPr lang="vi-VN" smtClean="0"/>
              <a:t>03/01/2023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84894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3687A9-DA8E-45FB-BE17-80236288393D}" type="datetimeFigureOut">
              <a:rPr lang="vi-VN" smtClean="0"/>
              <a:t>03/01/2023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132986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3687A9-DA8E-45FB-BE17-80236288393D}" type="datetimeFigureOut">
              <a:rPr lang="vi-VN" smtClean="0"/>
              <a:t>03/01/2023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E90387A-037A-4D2B-A47D-6E44EF892619}" type="slidenum">
              <a:rPr lang="vi-VN" smtClean="0"/>
              <a:t>‹#›</a:t>
            </a:fld>
            <a:endParaRPr lang="vi-VN"/>
          </a:p>
        </p:txBody>
      </p:sp>
    </p:spTree>
    <p:extLst>
      <p:ext uri="{BB962C8B-B14F-4D97-AF65-F5344CB8AC3E}">
        <p14:creationId xmlns:p14="http://schemas.microsoft.com/office/powerpoint/2010/main" val="148208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687A9-DA8E-45FB-BE17-80236288393D}" type="datetimeFigureOut">
              <a:rPr lang="vi-VN" smtClean="0"/>
              <a:t>03/01/2023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0387A-037A-4D2B-A47D-6E44EF892619}" type="slidenum">
              <a:rPr lang="vi-VN" smtClean="0"/>
              <a:t>‹#›</a:t>
            </a:fld>
            <a:endParaRPr lang="vi-VN"/>
          </a:p>
        </p:txBody>
      </p:sp>
    </p:spTree>
    <p:extLst>
      <p:ext uri="{BB962C8B-B14F-4D97-AF65-F5344CB8AC3E}">
        <p14:creationId xmlns:p14="http://schemas.microsoft.com/office/powerpoint/2010/main" val="117662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5AE6951-5D88-4222-9750-E0C7BF74D3E2}"/>
              </a:ext>
            </a:extLst>
          </p:cNvPr>
          <p:cNvSpPr>
            <a:spLocks noGrp="1"/>
          </p:cNvSpPr>
          <p:nvPr>
            <p:ph type="body" sz="quarter" idx="13"/>
          </p:nvPr>
        </p:nvSpPr>
        <p:spPr/>
        <p:txBody>
          <a:bodyPr>
            <a:normAutofit/>
          </a:bodyPr>
          <a:lstStyle/>
          <a:p>
            <a:pPr marL="0" indent="0">
              <a:lnSpc>
                <a:spcPct val="110000"/>
              </a:lnSpc>
              <a:spcBef>
                <a:spcPts val="400"/>
              </a:spcBef>
              <a:buNone/>
            </a:pPr>
            <a:endParaRPr lang="en-US" altLang="en-US" sz="2667"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nSpc>
                <a:spcPct val="110000"/>
              </a:lnSpc>
              <a:spcBef>
                <a:spcPts val="400"/>
              </a:spcBef>
              <a:buNone/>
            </a:pPr>
            <a:endParaRPr lang="en-US" altLang="en-US" sz="2667" b="1" u="sng" dirty="0">
              <a:solidFill>
                <a:srgbClr val="FF0000"/>
              </a:solidFill>
              <a:latin typeface="UTM Swiss Condensed" panose="02000500000000000000" pitchFamily="2" charset="0"/>
            </a:endParaRPr>
          </a:p>
        </p:txBody>
      </p:sp>
      <p:sp>
        <p:nvSpPr>
          <p:cNvPr id="8" name="Text Placeholder 7">
            <a:extLst>
              <a:ext uri="{FF2B5EF4-FFF2-40B4-BE49-F238E27FC236}">
                <a16:creationId xmlns:a16="http://schemas.microsoft.com/office/drawing/2014/main" id="{F37E35B3-5856-4FA3-88F6-F8644C5A2EC2}"/>
              </a:ext>
            </a:extLst>
          </p:cNvPr>
          <p:cNvSpPr>
            <a:spLocks noGrp="1"/>
          </p:cNvSpPr>
          <p:nvPr>
            <p:ph type="body" sz="quarter" idx="14"/>
          </p:nvPr>
        </p:nvSpPr>
        <p:spPr/>
        <p:txBody>
          <a:bodyPr/>
          <a:lstStyle/>
          <a:p>
            <a:pPr lvl="0" algn="ctr"/>
            <a:r>
              <a:rPr lang="en-US" smtClean="0">
                <a:latin typeface="Times New Roman" panose="02020603050405020304" pitchFamily="18" charset="0"/>
                <a:cs typeface="Times New Roman" panose="02020603050405020304" pitchFamily="18" charset="0"/>
              </a:rPr>
              <a:t>Tháng 1/2023</a:t>
            </a:r>
            <a:endParaRPr lang="vi-V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06B4B76-A4FC-4D45-9C44-99A967BD8387}"/>
              </a:ext>
            </a:extLst>
          </p:cNvPr>
          <p:cNvSpPr txBox="1">
            <a:spLocks/>
          </p:cNvSpPr>
          <p:nvPr/>
        </p:nvSpPr>
        <p:spPr>
          <a:xfrm>
            <a:off x="203200" y="3225800"/>
            <a:ext cx="11785600" cy="2987509"/>
          </a:xfrm>
          <a:prstGeom prst="rect">
            <a:avLst/>
          </a:prstGeom>
        </p:spPr>
        <p:txBody>
          <a:bodyPr vert="horz" lIns="121920" tIns="60960" rIns="121920" bIns="60960" rtlCol="0" anchor="b">
            <a:normAutofit/>
          </a:bodyPr>
          <a:lstStyle>
            <a:lvl1pPr marL="0" indent="0" algn="just" defTabSz="914400" rtl="0" eaLnBrk="1" latinLnBrk="0" hangingPunct="1">
              <a:spcBef>
                <a:spcPct val="20000"/>
              </a:spcBef>
              <a:buFont typeface="Arial" pitchFamily="34" charset="0"/>
              <a:buNone/>
              <a:defRPr sz="2000" b="1" kern="1200">
                <a:solidFill>
                  <a:schemeClr val="tx1"/>
                </a:solidFill>
                <a:effectLst>
                  <a:outerShdw blurRad="38100" dist="38100" dir="2700000" algn="tl">
                    <a:srgbClr val="000000">
                      <a:alpha val="43137"/>
                    </a:srgbClr>
                  </a:outerShdw>
                </a:effectLst>
                <a:latin typeface="UTM Swiss Condensed" pitchFamily="2" charset="-93"/>
                <a:ea typeface="+mn-ea"/>
                <a:cs typeface="Arial" pitchFamily="34" charset="0"/>
              </a:defRPr>
            </a:lvl1pPr>
            <a:lvl2pPr marL="457200" indent="0" algn="just" defTabSz="914400" rtl="0" eaLnBrk="1" latinLnBrk="0" hangingPunct="1">
              <a:spcBef>
                <a:spcPct val="20000"/>
              </a:spcBef>
              <a:buFont typeface="Arial" pitchFamily="34" charset="0"/>
              <a:buNone/>
              <a:defRPr sz="1800" b="0" i="0" u="none" kern="1200">
                <a:solidFill>
                  <a:schemeClr val="tx1">
                    <a:tint val="75000"/>
                  </a:schemeClr>
                </a:solidFill>
                <a:effectLst/>
                <a:latin typeface="UTM Swiss Condensed" pitchFamily="2" charset="-93"/>
                <a:ea typeface="+mn-ea"/>
                <a:cs typeface="Arial" pitchFamily="34" charset="0"/>
              </a:defRPr>
            </a:lvl2pPr>
            <a:lvl3pPr marL="914400" indent="0" algn="just" defTabSz="914400" rtl="0" eaLnBrk="1" latinLnBrk="0" hangingPunct="1">
              <a:spcBef>
                <a:spcPct val="20000"/>
              </a:spcBef>
              <a:buFont typeface="Arial" pitchFamily="34" charset="0"/>
              <a:buNone/>
              <a:defRPr sz="1600" kern="1200">
                <a:solidFill>
                  <a:schemeClr val="tx1">
                    <a:tint val="75000"/>
                  </a:schemeClr>
                </a:solidFill>
                <a:effectLst/>
                <a:latin typeface="UTM Swiss Condensed" pitchFamily="2" charset="-93"/>
                <a:ea typeface="+mn-ea"/>
                <a:cs typeface="Arial" pitchFamily="34" charset="0"/>
              </a:defRPr>
            </a:lvl3pPr>
            <a:lvl4pPr marL="1371600" indent="0" algn="just" defTabSz="914400" rtl="0" eaLnBrk="1" latinLnBrk="0" hangingPunct="1">
              <a:spcBef>
                <a:spcPct val="20000"/>
              </a:spcBef>
              <a:buFont typeface="Arial" pitchFamily="34" charset="0"/>
              <a:buNone/>
              <a:defRPr sz="1400" kern="1200">
                <a:solidFill>
                  <a:schemeClr val="tx1">
                    <a:tint val="75000"/>
                  </a:schemeClr>
                </a:solidFill>
                <a:effectLst/>
                <a:latin typeface="UTM Swiss Condensed" pitchFamily="2" charset="-93"/>
                <a:ea typeface="+mn-ea"/>
                <a:cs typeface="Arial" pitchFamily="34" charset="0"/>
              </a:defRPr>
            </a:lvl4pPr>
            <a:lvl5pPr marL="1828800" indent="0" algn="just" defTabSz="914400" rtl="0" eaLnBrk="1" latinLnBrk="0" hangingPunct="1">
              <a:spcBef>
                <a:spcPct val="20000"/>
              </a:spcBef>
              <a:buFont typeface="Arial" pitchFamily="34" charset="0"/>
              <a:buNone/>
              <a:defRPr sz="1400" kern="1200">
                <a:solidFill>
                  <a:schemeClr val="tx1">
                    <a:tint val="75000"/>
                  </a:schemeClr>
                </a:solidFill>
                <a:effectLst/>
                <a:latin typeface="UTM Swiss Condensed" pitchFamily="2" charset="-93"/>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altLang="en-US" sz="2667" dirty="0">
              <a:latin typeface="UTM Swiss Condensed" panose="02000500000000000000" pitchFamily="2" charset="0"/>
            </a:endParaRPr>
          </a:p>
        </p:txBody>
      </p:sp>
      <p:sp>
        <p:nvSpPr>
          <p:cNvPr id="6" name="Text Placeholder 5"/>
          <p:cNvSpPr>
            <a:spLocks noGrp="1"/>
          </p:cNvSpPr>
          <p:nvPr>
            <p:ph type="body" idx="1"/>
          </p:nvPr>
        </p:nvSpPr>
        <p:spPr>
          <a:xfrm>
            <a:off x="2502353" y="587828"/>
            <a:ext cx="7187293" cy="941160"/>
          </a:xfrm>
        </p:spPr>
        <p:txBody>
          <a:bodyPr>
            <a:noAutofit/>
          </a:bodyPr>
          <a:lstStyle/>
          <a:p>
            <a:pPr algn="ctr">
              <a:lnSpc>
                <a:spcPct val="100000"/>
              </a:lnSpc>
              <a:spcBef>
                <a:spcPts val="0"/>
              </a:spcBef>
            </a:pPr>
            <a:r>
              <a:rPr lang="en-US" sz="2400" smtClean="0">
                <a:solidFill>
                  <a:srgbClr val="C00000"/>
                </a:solidFill>
                <a:latin typeface="Times New Roman" panose="02020603050405020304" pitchFamily="18" charset="0"/>
                <a:cs typeface="Times New Roman" panose="02020603050405020304" pitchFamily="18" charset="0"/>
              </a:rPr>
              <a:t>VIỆN KỸ THUẬT VÀ CÔNG NGHỆ</a:t>
            </a:r>
          </a:p>
          <a:p>
            <a:pPr algn="ctr">
              <a:lnSpc>
                <a:spcPct val="100000"/>
              </a:lnSpc>
              <a:spcBef>
                <a:spcPts val="0"/>
              </a:spcBef>
            </a:pPr>
            <a:r>
              <a:rPr lang="en-US" sz="2400" u="sng" smtClean="0">
                <a:solidFill>
                  <a:srgbClr val="002060"/>
                </a:solidFill>
                <a:latin typeface="Times New Roman" panose="02020603050405020304" pitchFamily="18" charset="0"/>
                <a:cs typeface="Times New Roman" panose="02020603050405020304" pitchFamily="18" charset="0"/>
              </a:rPr>
              <a:t>Bộ môn Kỹ thuật Điện tử Viễn thông</a:t>
            </a:r>
            <a:endParaRPr lang="en-US" sz="2400" u="sng">
              <a:solidFill>
                <a:srgbClr val="002060"/>
              </a:solidFill>
              <a:latin typeface="Times New Roman" panose="02020603050405020304" pitchFamily="18" charset="0"/>
              <a:cs typeface="Times New Roman" panose="02020603050405020304" pitchFamily="18" charset="0"/>
            </a:endParaRPr>
          </a:p>
        </p:txBody>
      </p:sp>
      <p:sp>
        <p:nvSpPr>
          <p:cNvPr id="9" name="Text Placeholder 5"/>
          <p:cNvSpPr txBox="1">
            <a:spLocks/>
          </p:cNvSpPr>
          <p:nvPr/>
        </p:nvSpPr>
        <p:spPr>
          <a:xfrm>
            <a:off x="2502353" y="2425959"/>
            <a:ext cx="7187293" cy="723123"/>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2667" b="1" kern="1200">
                <a:solidFill>
                  <a:srgbClr val="FFFF00"/>
                </a:solidFill>
                <a:effectLst>
                  <a:outerShdw blurRad="38100" dist="38100" dir="2700000" algn="tl">
                    <a:srgbClr val="000000">
                      <a:alpha val="43137"/>
                    </a:srgbClr>
                  </a:outerShdw>
                </a:effectLst>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2133" kern="1200">
                <a:solidFill>
                  <a:schemeClr val="tx1">
                    <a:tint val="75000"/>
                  </a:schemeClr>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9pPr>
          </a:lstStyle>
          <a:p>
            <a:pPr algn="ctr">
              <a:lnSpc>
                <a:spcPct val="100000"/>
              </a:lnSpc>
              <a:spcBef>
                <a:spcPts val="0"/>
              </a:spcBef>
            </a:pPr>
            <a:r>
              <a:rPr lang="en-US" sz="2400" dirty="0" smtClean="0">
                <a:solidFill>
                  <a:srgbClr val="C00000"/>
                </a:solidFill>
                <a:latin typeface="Times New Roman" panose="02020603050405020304" pitchFamily="18" charset="0"/>
                <a:cs typeface="Times New Roman" panose="02020603050405020304" pitchFamily="18" charset="0"/>
              </a:rPr>
              <a:t>ĐỒ ÁN KỸ THUẬT ĐIỆN </a:t>
            </a:r>
            <a:r>
              <a:rPr lang="en-US" sz="2400" dirty="0" err="1" smtClean="0">
                <a:solidFill>
                  <a:srgbClr val="C00000"/>
                </a:solidFill>
                <a:latin typeface="Times New Roman" panose="02020603050405020304" pitchFamily="18" charset="0"/>
                <a:cs typeface="Times New Roman" panose="02020603050405020304" pitchFamily="18" charset="0"/>
              </a:rPr>
              <a:t>ĐIỆN</a:t>
            </a:r>
            <a:r>
              <a:rPr lang="en-US" sz="2400" dirty="0" smtClean="0">
                <a:solidFill>
                  <a:srgbClr val="C00000"/>
                </a:solidFill>
                <a:latin typeface="Times New Roman" panose="02020603050405020304" pitchFamily="18" charset="0"/>
                <a:cs typeface="Times New Roman" panose="02020603050405020304" pitchFamily="18" charset="0"/>
              </a:rPr>
              <a:t> TỬ</a:t>
            </a:r>
            <a:endParaRPr lang="vi-VN" sz="2400" dirty="0" smtClean="0">
              <a:solidFill>
                <a:srgbClr val="C00000"/>
              </a:solidFill>
              <a:latin typeface="Times New Roman" panose="02020603050405020304" pitchFamily="18" charset="0"/>
              <a:cs typeface="Times New Roman" panose="02020603050405020304" pitchFamily="18" charset="0"/>
            </a:endParaRPr>
          </a:p>
          <a:p>
            <a:pPr algn="ctr">
              <a:lnSpc>
                <a:spcPct val="100000"/>
              </a:lnSpc>
              <a:spcBef>
                <a:spcPts val="0"/>
              </a:spcBef>
            </a:pPr>
            <a:endParaRPr lang="en-US" sz="2400" dirty="0" smtClean="0">
              <a:solidFill>
                <a:srgbClr val="C00000"/>
              </a:solidFill>
              <a:latin typeface="Times New Roman" panose="02020603050405020304" pitchFamily="18" charset="0"/>
              <a:cs typeface="Times New Roman" panose="02020603050405020304" pitchFamily="18" charset="0"/>
            </a:endParaRPr>
          </a:p>
        </p:txBody>
      </p:sp>
      <p:sp>
        <p:nvSpPr>
          <p:cNvPr id="10" name="Text Placeholder 5"/>
          <p:cNvSpPr txBox="1">
            <a:spLocks/>
          </p:cNvSpPr>
          <p:nvPr/>
        </p:nvSpPr>
        <p:spPr>
          <a:xfrm>
            <a:off x="2551338" y="2677886"/>
            <a:ext cx="7187293" cy="942392"/>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2667" b="1" kern="1200">
                <a:solidFill>
                  <a:srgbClr val="FFFF00"/>
                </a:solidFill>
                <a:effectLst>
                  <a:outerShdw blurRad="38100" dist="38100" dir="2700000" algn="tl">
                    <a:srgbClr val="000000">
                      <a:alpha val="43137"/>
                    </a:srgbClr>
                  </a:outerShdw>
                </a:effectLst>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2133" kern="1200">
                <a:solidFill>
                  <a:schemeClr val="tx1">
                    <a:tint val="75000"/>
                  </a:schemeClr>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9pPr>
          </a:lstStyle>
          <a:p>
            <a:pPr algn="ctr">
              <a:lnSpc>
                <a:spcPct val="100000"/>
              </a:lnSpc>
              <a:spcBef>
                <a:spcPts val="0"/>
              </a:spcBef>
            </a:pPr>
            <a:r>
              <a:rPr lang="en-US" sz="2400" dirty="0" err="1" smtClean="0">
                <a:solidFill>
                  <a:srgbClr val="C00000"/>
                </a:solidFill>
                <a:latin typeface="Times New Roman" panose="02020603050405020304" pitchFamily="18" charset="0"/>
                <a:cs typeface="Times New Roman" panose="02020603050405020304" pitchFamily="18" charset="0"/>
              </a:rPr>
              <a:t>Tên</a:t>
            </a:r>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dirty="0" err="1" smtClean="0">
                <a:solidFill>
                  <a:srgbClr val="C00000"/>
                </a:solidFill>
                <a:latin typeface="Times New Roman" panose="02020603050405020304" pitchFamily="18" charset="0"/>
                <a:cs typeface="Times New Roman" panose="02020603050405020304" pitchFamily="18" charset="0"/>
              </a:rPr>
              <a:t>đề</a:t>
            </a:r>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dirty="0" err="1" smtClean="0">
                <a:solidFill>
                  <a:srgbClr val="C00000"/>
                </a:solidFill>
                <a:latin typeface="Times New Roman" panose="02020603050405020304" pitchFamily="18" charset="0"/>
                <a:cs typeface="Times New Roman" panose="02020603050405020304" pitchFamily="18" charset="0"/>
              </a:rPr>
              <a:t>tài</a:t>
            </a:r>
            <a:r>
              <a:rPr lang="en-US" sz="2400" dirty="0" smtClean="0">
                <a:solidFill>
                  <a:srgbClr val="C00000"/>
                </a:solidFill>
                <a:latin typeface="Times New Roman" panose="02020603050405020304" pitchFamily="18" charset="0"/>
                <a:cs typeface="Times New Roman" panose="02020603050405020304" pitchFamily="18" charset="0"/>
              </a:rPr>
              <a:t>:</a:t>
            </a:r>
            <a:r>
              <a:rPr lang="vi-VN" sz="2400" dirty="0" smtClean="0">
                <a:solidFill>
                  <a:srgbClr val="C00000"/>
                </a:solidFill>
                <a:latin typeface="Times New Roman" panose="02020603050405020304" pitchFamily="18" charset="0"/>
                <a:cs typeface="Times New Roman" panose="02020603050405020304" pitchFamily="18" charset="0"/>
              </a:rPr>
              <a:t>Ứng dụng phần mềm proteus trong thiết kế mạch điện</a:t>
            </a:r>
            <a:endParaRPr lang="en-US" sz="2400" dirty="0" smtClean="0">
              <a:solidFill>
                <a:srgbClr val="C00000"/>
              </a:solidFill>
              <a:latin typeface="Times New Roman" panose="02020603050405020304" pitchFamily="18" charset="0"/>
              <a:cs typeface="Times New Roman" panose="02020603050405020304" pitchFamily="18" charset="0"/>
            </a:endParaRPr>
          </a:p>
        </p:txBody>
      </p:sp>
      <p:sp>
        <p:nvSpPr>
          <p:cNvPr id="11" name="Text Placeholder 5"/>
          <p:cNvSpPr txBox="1">
            <a:spLocks/>
          </p:cNvSpPr>
          <p:nvPr/>
        </p:nvSpPr>
        <p:spPr>
          <a:xfrm>
            <a:off x="2706461" y="3690252"/>
            <a:ext cx="7187293" cy="2612571"/>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2667" b="1" kern="1200">
                <a:solidFill>
                  <a:srgbClr val="FFFF00"/>
                </a:solidFill>
                <a:effectLst>
                  <a:outerShdw blurRad="38100" dist="38100" dir="2700000" algn="tl">
                    <a:srgbClr val="000000">
                      <a:alpha val="43137"/>
                    </a:srgbClr>
                  </a:outerShdw>
                </a:effectLst>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2133" kern="1200">
                <a:solidFill>
                  <a:schemeClr val="tx1">
                    <a:tint val="75000"/>
                  </a:schemeClr>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867" kern="1200">
                <a:solidFill>
                  <a:schemeClr val="tx1">
                    <a:tint val="75000"/>
                  </a:schemeClr>
                </a:solidFill>
                <a:latin typeface="+mn-lt"/>
                <a:ea typeface="+mn-ea"/>
                <a:cs typeface="+mn-cs"/>
              </a:defRPr>
            </a:lvl9pPr>
          </a:lstStyle>
          <a:p>
            <a:pPr algn="ctr">
              <a:lnSpc>
                <a:spcPct val="100000"/>
              </a:lnSpc>
              <a:spcBef>
                <a:spcPts val="0"/>
              </a:spcBef>
            </a:pPr>
            <a:r>
              <a:rPr lang="en-US" sz="2000" dirty="0" err="1" smtClean="0">
                <a:solidFill>
                  <a:srgbClr val="002060"/>
                </a:solidFill>
                <a:latin typeface="Times New Roman" panose="02020603050405020304" pitchFamily="18" charset="0"/>
                <a:cs typeface="Times New Roman" panose="02020603050405020304" pitchFamily="18" charset="0"/>
              </a:rPr>
              <a:t>Người</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hướng</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dẫn</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ThS</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Nguyễn</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Thị</a:t>
            </a:r>
            <a:r>
              <a:rPr lang="en-US" sz="2000" dirty="0" smtClean="0">
                <a:solidFill>
                  <a:srgbClr val="002060"/>
                </a:solidFill>
                <a:latin typeface="Times New Roman" panose="02020603050405020304" pitchFamily="18" charset="0"/>
                <a:cs typeface="Times New Roman" panose="02020603050405020304" pitchFamily="18" charset="0"/>
              </a:rPr>
              <a:t> Kim Thu</a:t>
            </a:r>
          </a:p>
          <a:p>
            <a:pPr algn="ctr">
              <a:lnSpc>
                <a:spcPct val="100000"/>
              </a:lnSpc>
              <a:spcBef>
                <a:spcPts val="0"/>
              </a:spcBef>
            </a:pPr>
            <a:r>
              <a:rPr lang="en-US" sz="2000" dirty="0" err="1" smtClean="0">
                <a:solidFill>
                  <a:srgbClr val="002060"/>
                </a:solidFill>
                <a:latin typeface="Times New Roman" panose="02020603050405020304" pitchFamily="18" charset="0"/>
                <a:cs typeface="Times New Roman" panose="02020603050405020304" pitchFamily="18" charset="0"/>
              </a:rPr>
              <a:t>Sinh</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viên</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thực</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hiện</a:t>
            </a:r>
            <a:r>
              <a:rPr lang="en-US" sz="2000" dirty="0" smtClean="0">
                <a:solidFill>
                  <a:srgbClr val="002060"/>
                </a:solidFill>
                <a:latin typeface="Times New Roman" panose="02020603050405020304" pitchFamily="18" charset="0"/>
                <a:cs typeface="Times New Roman" panose="02020603050405020304" pitchFamily="18" charset="0"/>
              </a:rPr>
              <a:t>: </a:t>
            </a:r>
          </a:p>
          <a:p>
            <a:pPr algn="ctr">
              <a:lnSpc>
                <a:spcPct val="100000"/>
              </a:lnSpc>
              <a:spcBef>
                <a:spcPts val="0"/>
              </a:spcBef>
            </a:pPr>
            <a:r>
              <a:rPr lang="en-US" sz="2000" dirty="0" smtClean="0">
                <a:solidFill>
                  <a:srgbClr val="002060"/>
                </a:solidFill>
                <a:latin typeface="Times New Roman" panose="02020603050405020304" pitchFamily="18" charset="0"/>
                <a:cs typeface="Times New Roman" panose="02020603050405020304" pitchFamily="18" charset="0"/>
              </a:rPr>
              <a:t>1.</a:t>
            </a:r>
            <a:r>
              <a:rPr lang="vi-VN" sz="2000" dirty="0" smtClean="0">
                <a:solidFill>
                  <a:srgbClr val="002060"/>
                </a:solidFill>
                <a:latin typeface="Times New Roman" panose="02020603050405020304" pitchFamily="18" charset="0"/>
                <a:cs typeface="Times New Roman" panose="02020603050405020304" pitchFamily="18" charset="0"/>
              </a:rPr>
              <a:t> Nguyễn Ngọc Bảo   </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pPr>
            <a:r>
              <a:rPr lang="en-US" sz="2000" dirty="0" smtClean="0">
                <a:solidFill>
                  <a:srgbClr val="002060"/>
                </a:solidFill>
                <a:latin typeface="Times New Roman" panose="02020603050405020304" pitchFamily="18" charset="0"/>
                <a:cs typeface="Times New Roman" panose="02020603050405020304" pitchFamily="18" charset="0"/>
              </a:rPr>
              <a:t>2. </a:t>
            </a:r>
            <a:r>
              <a:rPr lang="vi-VN" sz="2000" dirty="0" smtClean="0">
                <a:solidFill>
                  <a:srgbClr val="002060"/>
                </a:solidFill>
                <a:latin typeface="Times New Roman" panose="02020603050405020304" pitchFamily="18" charset="0"/>
                <a:cs typeface="Times New Roman" panose="02020603050405020304" pitchFamily="18" charset="0"/>
              </a:rPr>
              <a:t>Nguyễn Thị Thu Ben</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pPr>
            <a:r>
              <a:rPr lang="en-US" sz="2000" dirty="0" smtClean="0">
                <a:solidFill>
                  <a:srgbClr val="002060"/>
                </a:solidFill>
                <a:latin typeface="Times New Roman" panose="02020603050405020304" pitchFamily="18" charset="0"/>
                <a:cs typeface="Times New Roman" panose="02020603050405020304" pitchFamily="18" charset="0"/>
              </a:rPr>
              <a:t>3.</a:t>
            </a:r>
            <a:r>
              <a:rPr lang="vi-VN" sz="2000" dirty="0" smtClean="0">
                <a:solidFill>
                  <a:srgbClr val="002060"/>
                </a:solidFill>
                <a:latin typeface="Times New Roman" panose="02020603050405020304" pitchFamily="18" charset="0"/>
                <a:cs typeface="Times New Roman" panose="02020603050405020304" pitchFamily="18" charset="0"/>
              </a:rPr>
              <a:t> Lương Quốc Dân</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pPr>
            <a:endParaRPr lang="en-US" sz="2000" dirty="0" smtClean="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pPr>
            <a:endParaRPr lang="en-US" sz="24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14312"/>
      </p:ext>
    </p:extLst>
  </p:cSld>
  <p:clrMapOvr>
    <a:masterClrMapping/>
  </p:clrMapOvr>
  <mc:AlternateContent xmlns:mc="http://schemas.openxmlformats.org/markup-compatibility/2006" xmlns:p14="http://schemas.microsoft.com/office/powerpoint/2010/main">
    <mc:Choice Requires="p14">
      <p:transition spd="med" p14:dur="700" advTm="23600">
        <p:fade/>
      </p:transition>
    </mc:Choice>
    <mc:Fallback xmlns="">
      <p:transition spd="med" advTm="236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279817" y="741895"/>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buFont typeface="Wingdings" panose="05000000000000000000" pitchFamily="2" charset="2"/>
              <a:buChar char="Ø"/>
              <a:defRPr/>
            </a:pPr>
            <a:r>
              <a:rPr lang="en-US" sz="2000" dirty="0" err="1">
                <a:solidFill>
                  <a:schemeClr val="accent1"/>
                </a:solidFill>
                <a:latin typeface="Times New Roman" panose="02020603050405020304" pitchFamily="18" charset="0"/>
                <a:cs typeface="Times New Roman" panose="02020603050405020304" pitchFamily="18" charset="0"/>
              </a:rPr>
              <a:t>Thanh</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tác</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vụ</a:t>
            </a:r>
            <a:endParaRPr lang="vi-VN" sz="20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713" y="857250"/>
            <a:ext cx="5872162" cy="514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691410"/>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244321" y="773345"/>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buFont typeface="Wingdings" panose="05000000000000000000" pitchFamily="2" charset="2"/>
              <a:buChar char="Ø"/>
              <a:defRPr/>
            </a:pPr>
            <a:r>
              <a:rPr lang="vi-VN" sz="2000" dirty="0">
                <a:solidFill>
                  <a:schemeClr val="accent1"/>
                </a:solidFill>
                <a:latin typeface="Times New Roman" panose="02020603050405020304" pitchFamily="18" charset="0"/>
                <a:cs typeface="Times New Roman" panose="02020603050405020304" pitchFamily="18" charset="0"/>
              </a:rPr>
              <a:t>Thanh công cụ</a:t>
            </a:r>
            <a:endParaRPr lang="vi-VN" sz="20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713" y="849086"/>
            <a:ext cx="6235214" cy="529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408722"/>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spcAft>
                <a:spcPts val="0"/>
              </a:spcAft>
              <a:buFont typeface="Wingdings" panose="05000000000000000000" pitchFamily="2" charset="2"/>
              <a:buChar char="Ø"/>
              <a:defRPr/>
            </a:pPr>
            <a:r>
              <a:rPr lang="vi-VN" sz="2000" dirty="0">
                <a:solidFill>
                  <a:srgbClr val="0070C0"/>
                </a:solidFill>
                <a:latin typeface="Times New Roman" panose="02020603050405020304" pitchFamily="18" charset="0"/>
                <a:cs typeface="Times New Roman" panose="02020603050405020304" pitchFamily="18" charset="0"/>
              </a:rPr>
              <a:t>Các dụng cụ mô phỏng</a:t>
            </a:r>
            <a:endParaRPr lang="vi-VN" sz="2000" dirty="0" smtClean="0">
              <a:solidFill>
                <a:srgbClr val="0070C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526" y="1474236"/>
            <a:ext cx="5374433" cy="125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170" y="2382966"/>
            <a:ext cx="798512"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710" y="2410747"/>
            <a:ext cx="5492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5990" y="2392490"/>
            <a:ext cx="70167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1017" y="2382966"/>
            <a:ext cx="238125"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715" y="3064149"/>
            <a:ext cx="1352937" cy="75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5550" y="3050510"/>
            <a:ext cx="1380931" cy="74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3446" y="3050510"/>
            <a:ext cx="1480456" cy="73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5"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7" y="3078291"/>
            <a:ext cx="1303337" cy="73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505771"/>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vi-VN" sz="2800" b="1" dirty="0" smtClean="0">
                <a:solidFill>
                  <a:srgbClr val="C00000"/>
                </a:solidFill>
                <a:latin typeface="Times New Roman" panose="02020603050405020304" pitchFamily="18" charset="0"/>
                <a:cs typeface="Times New Roman" panose="02020603050405020304" pitchFamily="18" charset="0"/>
              </a:rPr>
              <a:t>Giới thiệu mạch điện</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571500" indent="-342900" algn="just">
              <a:lnSpc>
                <a:spcPct val="150000"/>
              </a:lnSpc>
              <a:spcAft>
                <a:spcPts val="0"/>
              </a:spcAft>
              <a:buFont typeface="Wingdings" panose="05000000000000000000" pitchFamily="2" charset="2"/>
              <a:buChar char="v"/>
            </a:pPr>
            <a:r>
              <a:rPr lang="en-US" sz="2000" i="1" dirty="0" smtClean="0">
                <a:solidFill>
                  <a:schemeClr val="accent1"/>
                </a:solidFill>
                <a:latin typeface="Times New Roman"/>
                <a:ea typeface="Arial"/>
                <a:cs typeface="Times New Roman"/>
              </a:rPr>
              <a:t> </a:t>
            </a:r>
            <a:r>
              <a:rPr lang="vi-VN" sz="2000" b="1" i="1" spc="20" dirty="0" smtClean="0">
                <a:solidFill>
                  <a:schemeClr val="accent1"/>
                </a:solidFill>
                <a:latin typeface="Times New Roman"/>
                <a:ea typeface="Arial"/>
                <a:cs typeface="Times New Roman"/>
              </a:rPr>
              <a:t>Điện </a:t>
            </a:r>
            <a:r>
              <a:rPr lang="vi-VN" sz="2000" b="1" i="1" spc="20" dirty="0">
                <a:solidFill>
                  <a:schemeClr val="accent1"/>
                </a:solidFill>
                <a:latin typeface="Times New Roman"/>
                <a:ea typeface="Arial"/>
                <a:cs typeface="Times New Roman"/>
              </a:rPr>
              <a:t>trở </a:t>
            </a:r>
            <a:r>
              <a:rPr lang="vi-VN" sz="2000" i="1" spc="20" dirty="0">
                <a:solidFill>
                  <a:schemeClr val="accent1"/>
                </a:solidFill>
                <a:latin typeface="Times New Roman"/>
                <a:ea typeface="Arial"/>
                <a:cs typeface="Times New Roman"/>
              </a:rPr>
              <a:t>là một đại lượng vật lí biểu thị đặc tính cản trở dòng điện của một vật có </a:t>
            </a:r>
            <a:r>
              <a:rPr lang="vi-VN" sz="2000" i="1" spc="20" dirty="0" smtClean="0">
                <a:solidFill>
                  <a:schemeClr val="accent1"/>
                </a:solidFill>
                <a:latin typeface="Times New Roman"/>
                <a:ea typeface="Arial"/>
                <a:cs typeface="Times New Roman"/>
              </a:rPr>
              <a:t>khả năng </a:t>
            </a:r>
            <a:r>
              <a:rPr lang="vi-VN" sz="2000" i="1" spc="20" dirty="0">
                <a:solidFill>
                  <a:schemeClr val="accent1"/>
                </a:solidFill>
                <a:latin typeface="Times New Roman"/>
                <a:ea typeface="Arial"/>
                <a:cs typeface="Times New Roman"/>
              </a:rPr>
              <a:t>cho dòng điện chạy qua. Vật nào dẫn điện càng tốt thì điện trở của nó càng nhỏ và ngược lại</a:t>
            </a:r>
            <a:r>
              <a:rPr lang="vi-VN" sz="2000" i="1" spc="20" dirty="0" smtClean="0">
                <a:solidFill>
                  <a:schemeClr val="accent1"/>
                </a:solidFill>
                <a:latin typeface="Times New Roman"/>
                <a:ea typeface="Arial"/>
                <a:cs typeface="Times New Roman"/>
              </a:rPr>
              <a:t>.</a:t>
            </a:r>
          </a:p>
          <a:p>
            <a:pPr marL="571500" indent="-342900" algn="just">
              <a:lnSpc>
                <a:spcPct val="150000"/>
              </a:lnSpc>
              <a:spcAft>
                <a:spcPts val="0"/>
              </a:spcAft>
              <a:buFont typeface="Wingdings" panose="05000000000000000000" pitchFamily="2" charset="2"/>
              <a:buChar char="v"/>
            </a:pPr>
            <a:endParaRPr lang="vi-VN" sz="2000" i="1" spc="20" dirty="0">
              <a:solidFill>
                <a:schemeClr val="accent1"/>
              </a:solidFill>
              <a:latin typeface="Times New Roman"/>
              <a:ea typeface="Arial"/>
              <a:cs typeface="Times New Roman"/>
            </a:endParaRPr>
          </a:p>
          <a:p>
            <a:pPr marL="571500" indent="-342900" algn="just">
              <a:lnSpc>
                <a:spcPct val="150000"/>
              </a:lnSpc>
              <a:spcAft>
                <a:spcPts val="0"/>
              </a:spcAft>
              <a:buFont typeface="Wingdings" panose="05000000000000000000" pitchFamily="2" charset="2"/>
              <a:buChar char="v"/>
            </a:pPr>
            <a:endParaRPr lang="vi-VN" sz="2000" b="1" i="1" spc="20" dirty="0" smtClean="0">
              <a:solidFill>
                <a:schemeClr val="accent1"/>
              </a:solidFill>
              <a:latin typeface="Times New Roman"/>
              <a:ea typeface="Arial"/>
              <a:cs typeface="Times New Roman"/>
            </a:endParaRPr>
          </a:p>
          <a:p>
            <a:pPr marL="571500" indent="-342900" algn="just">
              <a:lnSpc>
                <a:spcPct val="150000"/>
              </a:lnSpc>
              <a:spcAft>
                <a:spcPts val="0"/>
              </a:spcAft>
              <a:buFont typeface="Wingdings" panose="05000000000000000000" pitchFamily="2" charset="2"/>
              <a:buChar char="v"/>
            </a:pPr>
            <a:r>
              <a:rPr lang="vi-VN" sz="2000" b="1" i="1" spc="20" dirty="0" smtClean="0">
                <a:solidFill>
                  <a:schemeClr val="accent1"/>
                </a:solidFill>
                <a:latin typeface="Times New Roman"/>
                <a:ea typeface="Arial"/>
                <a:cs typeface="Times New Roman"/>
              </a:rPr>
              <a:t> Tụ điện</a:t>
            </a:r>
            <a:r>
              <a:rPr lang="vi-VN" sz="2000" i="1" spc="20" dirty="0" smtClean="0">
                <a:solidFill>
                  <a:schemeClr val="accent1"/>
                </a:solidFill>
                <a:latin typeface="Times New Roman"/>
                <a:ea typeface="Arial"/>
                <a:cs typeface="Times New Roman"/>
              </a:rPr>
              <a:t> </a:t>
            </a:r>
            <a:r>
              <a:rPr lang="vi-VN" sz="2000" i="1" spc="20" dirty="0">
                <a:solidFill>
                  <a:schemeClr val="accent1"/>
                </a:solidFill>
                <a:latin typeface="Times New Roman"/>
                <a:ea typeface="Arial"/>
                <a:cs typeface="Times New Roman"/>
              </a:rPr>
              <a:t>là một hệ hai vật dẫn đặt gần nhau và ngăn cách nhau bằng một lớp cách điện. </a:t>
            </a:r>
            <a:endParaRPr lang="vi-VN" sz="1800" i="1" dirty="0" smtClean="0">
              <a:solidFill>
                <a:schemeClr val="accent1"/>
              </a:solidFill>
              <a:latin typeface="Times New Roman"/>
              <a:ea typeface="Arial"/>
              <a:cs typeface="Times New Roman"/>
            </a:endParaRPr>
          </a:p>
          <a:p>
            <a:pPr marL="571500" indent="-342900" algn="just">
              <a:lnSpc>
                <a:spcPct val="150000"/>
              </a:lnSpc>
              <a:spcAft>
                <a:spcPts val="0"/>
              </a:spcAft>
              <a:buFont typeface="Wingdings" panose="05000000000000000000" pitchFamily="2" charset="2"/>
              <a:buChar char="v"/>
            </a:pPr>
            <a:r>
              <a:rPr lang="vi-VN" sz="2000" b="1" i="1" spc="20" dirty="0" smtClean="0">
                <a:solidFill>
                  <a:schemeClr val="accent1"/>
                </a:solidFill>
                <a:latin typeface="Times New Roman"/>
                <a:ea typeface="Arial"/>
                <a:cs typeface="Times New Roman"/>
              </a:rPr>
              <a:t>Cuộn cảm</a:t>
            </a:r>
            <a:r>
              <a:rPr lang="vi-VN" sz="2000" i="1" dirty="0" smtClean="0">
                <a:solidFill>
                  <a:schemeClr val="accent1"/>
                </a:solidFill>
                <a:latin typeface="Times New Roman"/>
                <a:ea typeface="Arial"/>
                <a:cs typeface="Times New Roman"/>
              </a:rPr>
              <a:t> </a:t>
            </a:r>
            <a:r>
              <a:rPr lang="vi-VN" sz="2000" i="1" dirty="0">
                <a:solidFill>
                  <a:schemeClr val="accent1"/>
                </a:solidFill>
                <a:latin typeface="Times New Roman"/>
                <a:ea typeface="Arial"/>
                <a:cs typeface="Times New Roman"/>
              </a:rPr>
              <a:t>là một linh kiện điện tử thụ động được cấu tạo từ một dây dẫn được quấn thành nhiều vòng, lỏi của dây dẫn có thể là không khí hoặc vật liệu dẫn từ</a:t>
            </a:r>
            <a:r>
              <a:rPr lang="vi-VN" sz="1800" i="1" dirty="0">
                <a:solidFill>
                  <a:schemeClr val="accent1"/>
                </a:solidFill>
                <a:latin typeface="Times New Roman"/>
                <a:ea typeface="Arial"/>
                <a:cs typeface="Times New Roman"/>
              </a:rPr>
              <a:t>.</a:t>
            </a:r>
          </a:p>
          <a:p>
            <a:pPr marL="514350" indent="-285750" algn="just">
              <a:lnSpc>
                <a:spcPct val="150000"/>
              </a:lnSpc>
              <a:spcAft>
                <a:spcPts val="0"/>
              </a:spcAft>
              <a:buFont typeface="Wingdings" panose="05000000000000000000" pitchFamily="2" charset="2"/>
              <a:buChar char="v"/>
            </a:pPr>
            <a:endParaRPr lang="en-US" sz="1400" dirty="0">
              <a:solidFill>
                <a:schemeClr val="accent1"/>
              </a:solidFill>
              <a:latin typeface="Arial"/>
              <a:ea typeface="Arial"/>
              <a:cs typeface="Times New Roman"/>
            </a:endParaRPr>
          </a:p>
          <a:p>
            <a:pPr marL="514350" indent="-285750" algn="just">
              <a:lnSpc>
                <a:spcPct val="150000"/>
              </a:lnSpc>
              <a:spcAft>
                <a:spcPts val="0"/>
              </a:spcAft>
              <a:buFont typeface="Wingdings" panose="05000000000000000000" pitchFamily="2" charset="2"/>
              <a:buChar char="v"/>
            </a:pPr>
            <a:endParaRPr lang="en-US" sz="1800" dirty="0">
              <a:solidFill>
                <a:schemeClr val="accent1"/>
              </a:solidFill>
              <a:latin typeface="Arial"/>
              <a:ea typeface="Arial"/>
              <a:cs typeface="Times New Roman"/>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477" y="1679509"/>
            <a:ext cx="6097976" cy="139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870" y="4096140"/>
            <a:ext cx="4914122" cy="18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574476"/>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vi-VN" sz="2800" b="1" dirty="0">
                <a:solidFill>
                  <a:srgbClr val="C00000"/>
                </a:solidFill>
                <a:latin typeface="Times New Roman" panose="02020603050405020304" pitchFamily="18" charset="0"/>
                <a:cs typeface="Times New Roman" panose="02020603050405020304" pitchFamily="18" charset="0"/>
              </a:rPr>
              <a:t>Cấu tạo của mạch đèn tự động sáng khi trời tối</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8" name="Content Placeholder 17"/>
          <p:cNvSpPr txBox="1">
            <a:spLocks/>
          </p:cNvSpPr>
          <p:nvPr/>
        </p:nvSpPr>
        <p:spPr>
          <a:xfrm>
            <a:off x="357469" y="791371"/>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spcAft>
                <a:spcPts val="0"/>
              </a:spcAft>
              <a:defRPr/>
            </a:pPr>
            <a:r>
              <a:rPr lang="en-US" sz="2000" dirty="0" smtClean="0">
                <a:solidFill>
                  <a:schemeClr val="accent1"/>
                </a:solidFill>
                <a:latin typeface="Times New Roman" panose="02020603050405020304" pitchFamily="18" charset="0"/>
                <a:cs typeface="Times New Roman" panose="02020603050405020304" pitchFamily="18" charset="0"/>
              </a:rPr>
              <a:t>1. </a:t>
            </a:r>
            <a:r>
              <a:rPr lang="vi-VN" sz="2000" dirty="0" smtClean="0">
                <a:solidFill>
                  <a:schemeClr val="accent1"/>
                </a:solidFill>
                <a:latin typeface="Times New Roman" panose="02020603050405020304" pitchFamily="18" charset="0"/>
                <a:cs typeface="Times New Roman" panose="02020603050405020304" pitchFamily="18" charset="0"/>
              </a:rPr>
              <a:t>Resistor </a:t>
            </a:r>
            <a:r>
              <a:rPr lang="vi-VN" sz="2000" dirty="0">
                <a:solidFill>
                  <a:schemeClr val="accent1"/>
                </a:solidFill>
                <a:latin typeface="Times New Roman" panose="02020603050405020304" pitchFamily="18" charset="0"/>
                <a:cs typeface="Times New Roman" panose="02020603050405020304" pitchFamily="18" charset="0"/>
              </a:rPr>
              <a:t>(Điện trở) </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smtClean="0">
                <a:solidFill>
                  <a:schemeClr val="accent1"/>
                </a:solidFill>
                <a:latin typeface="Times New Roman" panose="02020603050405020304" pitchFamily="18" charset="0"/>
                <a:cs typeface="Times New Roman" panose="02020603050405020304" pitchFamily="18" charset="0"/>
              </a:rPr>
              <a:t>2</a:t>
            </a:r>
            <a:r>
              <a:rPr lang="vi-VN" sz="2000" dirty="0">
                <a:solidFill>
                  <a:schemeClr val="accent1"/>
                </a:solidFill>
                <a:latin typeface="Times New Roman" panose="02020603050405020304" pitchFamily="18" charset="0"/>
                <a:cs typeface="Times New Roman" panose="02020603050405020304" pitchFamily="18" charset="0"/>
              </a:rPr>
              <a:t>. Vsource (Nguồn điện áp DC)     </a:t>
            </a: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3. Diode (Điôt. Ống hai cực)        </a:t>
            </a: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4. Lamp (Bóng đèn)                        </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smtClean="0">
                <a:solidFill>
                  <a:schemeClr val="accent1"/>
                </a:solidFill>
                <a:latin typeface="Times New Roman" panose="02020603050405020304" pitchFamily="18" charset="0"/>
                <a:cs typeface="Times New Roman" panose="02020603050405020304" pitchFamily="18" charset="0"/>
              </a:rPr>
              <a:t>5</a:t>
            </a:r>
            <a:r>
              <a:rPr lang="vi-VN" sz="2000" dirty="0">
                <a:solidFill>
                  <a:schemeClr val="accent1"/>
                </a:solidFill>
                <a:latin typeface="Times New Roman" panose="02020603050405020304" pitchFamily="18" charset="0"/>
                <a:cs typeface="Times New Roman" panose="02020603050405020304" pitchFamily="18" charset="0"/>
              </a:rPr>
              <a:t>. Relay (Rơle</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6. NPN (Tranzito lưỡng cực NPN</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7. PNP (Tranzito lưỡng cực PNP</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8. Torch LRD (Quang trở để cảm biến ánh</a:t>
            </a:r>
          </a:p>
          <a:p>
            <a:pPr lvl="0">
              <a:lnSpc>
                <a:spcPct val="150000"/>
              </a:lnSpc>
              <a:spcBef>
                <a:spcPts val="0"/>
              </a:spcBef>
              <a:spcAft>
                <a:spcPts val="0"/>
              </a:spcAft>
              <a:defRPr/>
            </a:pPr>
            <a:endParaRPr lang="vi-VN" sz="2400" dirty="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endParaRPr lang="vi-VN" sz="2400" dirty="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endParaRPr lang="vi-VN" sz="24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90070"/>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96214" y="839807"/>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en-US" sz="24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Đèn </a:t>
            </a:r>
            <a:r>
              <a:rPr lang="vi-VN" sz="2000" dirty="0">
                <a:solidFill>
                  <a:schemeClr val="accent1"/>
                </a:solidFill>
                <a:latin typeface="Times New Roman" panose="02020603050405020304" pitchFamily="18" charset="0"/>
                <a:cs typeface="Times New Roman" panose="02020603050405020304" pitchFamily="18" charset="0"/>
              </a:rPr>
              <a:t>tự động sáng khi trời </a:t>
            </a:r>
            <a:r>
              <a:rPr lang="vi-VN" sz="2000" dirty="0" smtClean="0">
                <a:solidFill>
                  <a:schemeClr val="accent1"/>
                </a:solidFill>
                <a:latin typeface="Times New Roman" panose="02020603050405020304" pitchFamily="18" charset="0"/>
                <a:cs typeface="Times New Roman" panose="02020603050405020304" pitchFamily="18" charset="0"/>
              </a:rPr>
              <a:t>tối</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Đèn </a:t>
            </a:r>
            <a:r>
              <a:rPr lang="vi-VN" sz="2000" dirty="0">
                <a:solidFill>
                  <a:schemeClr val="accent1"/>
                </a:solidFill>
                <a:latin typeface="Times New Roman" panose="02020603050405020304" pitchFamily="18" charset="0"/>
                <a:cs typeface="Times New Roman" panose="02020603050405020304" pitchFamily="18" charset="0"/>
              </a:rPr>
              <a:t>tự động tắt khi trời sáng</a:t>
            </a:r>
            <a:r>
              <a:rPr lang="en-US" sz="2000" dirty="0" smtClean="0">
                <a:solidFill>
                  <a:schemeClr val="accent1"/>
                </a:solidFill>
                <a:latin typeface="Times New Roman" panose="02020603050405020304" pitchFamily="18" charset="0"/>
                <a:cs typeface="Times New Roman" panose="02020603050405020304" pitchFamily="18" charset="0"/>
              </a:rPr>
              <a:t> </a:t>
            </a:r>
            <a:r>
              <a:rPr lang="en-US" sz="2400" dirty="0" smtClean="0">
                <a:solidFill>
                  <a:schemeClr val="accent1"/>
                </a:solidFill>
                <a:latin typeface="Times New Roman" panose="02020603050405020304" pitchFamily="18" charset="0"/>
                <a:cs typeface="Times New Roman" panose="02020603050405020304" pitchFamily="18" charset="0"/>
              </a:rPr>
              <a:t>                                </a:t>
            </a:r>
            <a:endParaRPr lang="vi-VN" sz="24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85" y="1302211"/>
            <a:ext cx="5310188" cy="405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619" y="1302212"/>
            <a:ext cx="5260975" cy="405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32636"/>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KẾT LUẬN</a:t>
            </a:r>
          </a:p>
        </p:txBody>
      </p:sp>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spcAft>
                <a:spcPts val="0"/>
              </a:spcAft>
              <a:defRPr/>
            </a:pPr>
            <a:r>
              <a:rPr lang="en-US" sz="24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Trong </a:t>
            </a:r>
            <a:r>
              <a:rPr lang="vi-VN" sz="2000" dirty="0">
                <a:solidFill>
                  <a:schemeClr val="accent1"/>
                </a:solidFill>
                <a:latin typeface="Times New Roman" panose="02020603050405020304" pitchFamily="18" charset="0"/>
                <a:cs typeface="Times New Roman" panose="02020603050405020304" pitchFamily="18" charset="0"/>
              </a:rPr>
              <a:t>suốt quá trình thực hiện đồ án kỹ thuật điện, điện tử, từ lúc chưa biết sử dụng phần mềm Proteus đến lúc sử dụng khá thành thạo thì cuối cùng chúng em cũng đã biết làm thế nào để vẽ và mô phỏng mạch điện theo ý của mình hoặc những  người xung quanh.</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en-US" sz="20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Phần </a:t>
            </a:r>
            <a:r>
              <a:rPr lang="vi-VN" sz="2000" dirty="0">
                <a:solidFill>
                  <a:schemeClr val="accent1"/>
                </a:solidFill>
                <a:latin typeface="Times New Roman" panose="02020603050405020304" pitchFamily="18" charset="0"/>
                <a:cs typeface="Times New Roman" panose="02020603050405020304" pitchFamily="18" charset="0"/>
              </a:rPr>
              <a:t>mềm giúp chúng em có thể phát triển được trí tưởng tượng của bản thân, tập làm quen với các mạch điện cơ bản, học được cách mắc các loại hình mạch điện, rèn luyện được kĩ năng áp dụng cho cả thi cử và trong cuộc sống hằng ngày. </a:t>
            </a:r>
            <a:endParaRPr lang="vi-VN" sz="20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349648"/>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812800" y="1600201"/>
            <a:ext cx="10305360" cy="838911"/>
          </a:xfrm>
        </p:spPr>
        <p:txBody>
          <a:bodyPr>
            <a:noAutofit/>
          </a:bodyPr>
          <a:lstStyle/>
          <a:p>
            <a:r>
              <a:rPr lang="en-US" sz="8000" b="1" dirty="0">
                <a:latin typeface="Edwardian Script ITC" panose="030303020407070D0804" pitchFamily="66" charset="0"/>
              </a:rPr>
              <a:t>Thank you!</a:t>
            </a:r>
            <a:endParaRPr lang="vi-VN" sz="8000" b="1" dirty="0"/>
          </a:p>
        </p:txBody>
      </p:sp>
    </p:spTree>
    <p:extLst>
      <p:ext uri="{BB962C8B-B14F-4D97-AF65-F5344CB8AC3E}">
        <p14:creationId xmlns:p14="http://schemas.microsoft.com/office/powerpoint/2010/main" val="106094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en-US" sz="2800" b="1" smtClean="0">
                <a:solidFill>
                  <a:srgbClr val="C00000"/>
                </a:solidFill>
                <a:latin typeface="Times New Roman" panose="02020603050405020304" pitchFamily="18" charset="0"/>
                <a:cs typeface="Times New Roman" panose="02020603050405020304" pitchFamily="18" charset="0"/>
              </a:rPr>
              <a:t>NỘI DUNG BÁO CÁO</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vi-VN" sz="2400" dirty="0" smtClean="0">
                <a:solidFill>
                  <a:schemeClr val="accent1"/>
                </a:solidFill>
                <a:latin typeface="Times New Roman" panose="02020603050405020304" pitchFamily="18" charset="0"/>
                <a:cs typeface="Times New Roman" panose="02020603050405020304" pitchFamily="18" charset="0"/>
              </a:rPr>
              <a:t>1. </a:t>
            </a:r>
            <a:r>
              <a:rPr lang="vi-VN" sz="2400" dirty="0">
                <a:solidFill>
                  <a:schemeClr val="accent1"/>
                </a:solidFill>
                <a:latin typeface="Times New Roman" panose="02020603050405020304" pitchFamily="18" charset="0"/>
                <a:cs typeface="Times New Roman" panose="02020603050405020304" pitchFamily="18" charset="0"/>
              </a:rPr>
              <a:t>Cơ sở lý thuyết về phần mềm </a:t>
            </a:r>
            <a:r>
              <a:rPr lang="vi-VN" sz="2400" dirty="0" smtClean="0">
                <a:solidFill>
                  <a:schemeClr val="accent1"/>
                </a:solidFill>
                <a:latin typeface="Times New Roman" panose="02020603050405020304" pitchFamily="18" charset="0"/>
                <a:cs typeface="Times New Roman" panose="02020603050405020304" pitchFamily="18" charset="0"/>
              </a:rPr>
              <a:t>proteus</a:t>
            </a:r>
            <a:endParaRPr lang="en-US" sz="24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vi-VN" sz="2400" dirty="0">
                <a:solidFill>
                  <a:schemeClr val="accent1"/>
                </a:solidFill>
                <a:latin typeface="Times New Roman" panose="02020603050405020304" pitchFamily="18" charset="0"/>
                <a:cs typeface="Times New Roman" panose="02020603050405020304" pitchFamily="18" charset="0"/>
              </a:rPr>
              <a:t>2. Hướng dẫn cài đặt phần mềm </a:t>
            </a:r>
            <a:r>
              <a:rPr lang="vi-VN" sz="2400" dirty="0" smtClean="0">
                <a:solidFill>
                  <a:schemeClr val="accent1"/>
                </a:solidFill>
                <a:latin typeface="Times New Roman" panose="02020603050405020304" pitchFamily="18" charset="0"/>
                <a:cs typeface="Times New Roman" panose="02020603050405020304" pitchFamily="18" charset="0"/>
              </a:rPr>
              <a:t>Proteus</a:t>
            </a:r>
            <a:endParaRPr lang="en-US" sz="24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vi-VN" sz="2400" dirty="0" smtClean="0">
                <a:solidFill>
                  <a:schemeClr val="accent1"/>
                </a:solidFill>
                <a:latin typeface="Times New Roman" panose="02020603050405020304" pitchFamily="18" charset="0"/>
                <a:cs typeface="Times New Roman" panose="02020603050405020304" pitchFamily="18" charset="0"/>
              </a:rPr>
              <a:t>3. </a:t>
            </a:r>
            <a:r>
              <a:rPr lang="en-US" sz="2400" dirty="0" err="1" smtClean="0">
                <a:solidFill>
                  <a:schemeClr val="accent1"/>
                </a:solidFill>
                <a:latin typeface="Times New Roman" panose="02020603050405020304" pitchFamily="18" charset="0"/>
                <a:cs typeface="Times New Roman" panose="02020603050405020304" pitchFamily="18" charset="0"/>
              </a:rPr>
              <a:t>Cách</a:t>
            </a:r>
            <a:r>
              <a:rPr lang="en-US" sz="2400" dirty="0" smtClean="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sử</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dụng</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phần</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mềm</a:t>
            </a:r>
            <a:r>
              <a:rPr lang="en-US" sz="2400" dirty="0">
                <a:solidFill>
                  <a:schemeClr val="accent1"/>
                </a:solidFill>
                <a:latin typeface="Times New Roman" panose="02020603050405020304" pitchFamily="18" charset="0"/>
                <a:cs typeface="Times New Roman" panose="02020603050405020304" pitchFamily="18" charset="0"/>
              </a:rPr>
              <a:t> Proteus</a:t>
            </a:r>
            <a:endParaRPr lang="en-US" sz="24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vi-VN" sz="2400" dirty="0">
                <a:solidFill>
                  <a:schemeClr val="accent1"/>
                </a:solidFill>
                <a:latin typeface="Times New Roman" panose="02020603050405020304" pitchFamily="18" charset="0"/>
                <a:cs typeface="Times New Roman" panose="02020603050405020304" pitchFamily="18" charset="0"/>
              </a:rPr>
              <a:t>4. Giới thiệu mạch </a:t>
            </a:r>
            <a:r>
              <a:rPr lang="vi-VN" sz="2400" dirty="0" smtClean="0">
                <a:solidFill>
                  <a:schemeClr val="accent1"/>
                </a:solidFill>
                <a:latin typeface="Times New Roman" panose="02020603050405020304" pitchFamily="18" charset="0"/>
                <a:cs typeface="Times New Roman" panose="02020603050405020304" pitchFamily="18" charset="0"/>
              </a:rPr>
              <a:t>điện</a:t>
            </a:r>
          </a:p>
          <a:p>
            <a:pPr marL="0" lvl="0" indent="0">
              <a:lnSpc>
                <a:spcPct val="150000"/>
              </a:lnSpc>
              <a:spcBef>
                <a:spcPts val="0"/>
              </a:spcBef>
              <a:spcAft>
                <a:spcPts val="0"/>
              </a:spcAft>
              <a:buNone/>
              <a:defRPr/>
            </a:pPr>
            <a:r>
              <a:rPr lang="vi-VN" sz="2400" dirty="0" smtClean="0">
                <a:solidFill>
                  <a:schemeClr val="accent1"/>
                </a:solidFill>
                <a:latin typeface="Times New Roman" panose="02020603050405020304" pitchFamily="18" charset="0"/>
                <a:cs typeface="Times New Roman" panose="02020603050405020304" pitchFamily="18" charset="0"/>
              </a:rPr>
              <a:t>5. Cấu </a:t>
            </a:r>
            <a:r>
              <a:rPr lang="vi-VN" sz="2400" dirty="0">
                <a:solidFill>
                  <a:schemeClr val="accent1"/>
                </a:solidFill>
                <a:latin typeface="Times New Roman" panose="02020603050405020304" pitchFamily="18" charset="0"/>
                <a:cs typeface="Times New Roman" panose="02020603050405020304" pitchFamily="18" charset="0"/>
              </a:rPr>
              <a:t>tạo của mạch đèn tự động sáng khi trời </a:t>
            </a:r>
            <a:r>
              <a:rPr lang="vi-VN" sz="2400" dirty="0" smtClean="0">
                <a:solidFill>
                  <a:schemeClr val="accent1"/>
                </a:solidFill>
                <a:latin typeface="Times New Roman" panose="02020603050405020304" pitchFamily="18" charset="0"/>
                <a:cs typeface="Times New Roman" panose="02020603050405020304" pitchFamily="18" charset="0"/>
              </a:rPr>
              <a:t>tối</a:t>
            </a:r>
          </a:p>
          <a:p>
            <a:pPr marL="0" lvl="0" indent="0">
              <a:lnSpc>
                <a:spcPct val="150000"/>
              </a:lnSpc>
              <a:spcBef>
                <a:spcPts val="0"/>
              </a:spcBef>
              <a:spcAft>
                <a:spcPts val="0"/>
              </a:spcAft>
              <a:buNone/>
              <a:defRPr/>
            </a:pPr>
            <a:r>
              <a:rPr lang="vi-VN" sz="2400" dirty="0" smtClean="0">
                <a:solidFill>
                  <a:schemeClr val="accent1"/>
                </a:solidFill>
                <a:latin typeface="Times New Roman" panose="02020603050405020304" pitchFamily="18" charset="0"/>
                <a:cs typeface="Times New Roman" panose="02020603050405020304" pitchFamily="18" charset="0"/>
              </a:rPr>
              <a:t>6. Kết luận</a:t>
            </a:r>
          </a:p>
          <a:p>
            <a:pPr marL="0" lvl="0" indent="0">
              <a:lnSpc>
                <a:spcPct val="150000"/>
              </a:lnSpc>
              <a:spcBef>
                <a:spcPts val="0"/>
              </a:spcBef>
              <a:spcAft>
                <a:spcPts val="0"/>
              </a:spcAft>
              <a:buNone/>
              <a:defRPr/>
            </a:pPr>
            <a:endParaRPr lang="vi-VN"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52971"/>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en-US" sz="2800" b="1" dirty="0" err="1" smtClean="0">
                <a:solidFill>
                  <a:srgbClr val="C00000"/>
                </a:solidFill>
                <a:latin typeface="Times New Roman" panose="02020603050405020304" pitchFamily="18" charset="0"/>
                <a:cs typeface="Times New Roman" panose="02020603050405020304" pitchFamily="18" charset="0"/>
              </a:rPr>
              <a:t>Cơ</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sở</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lý</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thuyết</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về</a:t>
            </a:r>
            <a:r>
              <a:rPr lang="en-US" sz="2800" b="1" dirty="0" smtClean="0">
                <a:solidFill>
                  <a:srgbClr val="C00000"/>
                </a:solidFill>
                <a:latin typeface="Times New Roman" panose="02020603050405020304" pitchFamily="18" charset="0"/>
                <a:cs typeface="Times New Roman" panose="02020603050405020304" pitchFamily="18" charset="0"/>
              </a:rPr>
              <a:t> </a:t>
            </a:r>
            <a:r>
              <a:rPr lang="en-US" sz="2800" b="1" dirty="0" err="1" smtClean="0">
                <a:solidFill>
                  <a:srgbClr val="C00000"/>
                </a:solidFill>
                <a:latin typeface="Times New Roman" panose="02020603050405020304" pitchFamily="18" charset="0"/>
                <a:cs typeface="Times New Roman" panose="02020603050405020304" pitchFamily="18" charset="0"/>
              </a:rPr>
              <a:t>ph</a:t>
            </a:r>
            <a:r>
              <a:rPr lang="vi-VN" sz="2800" b="1" dirty="0" smtClean="0">
                <a:solidFill>
                  <a:srgbClr val="C00000"/>
                </a:solidFill>
                <a:latin typeface="Times New Roman" panose="02020603050405020304" pitchFamily="18" charset="0"/>
                <a:cs typeface="Times New Roman" panose="02020603050405020304" pitchFamily="18" charset="0"/>
              </a:rPr>
              <a:t>ần mềm proteus</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vi-VN" sz="24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Proteus </a:t>
            </a:r>
            <a:r>
              <a:rPr lang="vi-VN" sz="2000" dirty="0">
                <a:solidFill>
                  <a:schemeClr val="accent1"/>
                </a:solidFill>
                <a:latin typeface="Times New Roman" panose="02020603050405020304" pitchFamily="18" charset="0"/>
                <a:cs typeface="Times New Roman" panose="02020603050405020304" pitchFamily="18" charset="0"/>
              </a:rPr>
              <a:t>là một chương trình dùng để mô phỏng khá mạnh hiện nay. Nó là một phần mềm khá đầy đủ các chức năng: có thể mô phỏng được mạch (mạnh nhất) nó vừa có thể thiết kế mạch, xuất ra mạch in. Nói chính xác hơn Proteus là một bộ phần mềm bao gồm nhiều phần mềm trợ giúp trong quá trình mô phỏng và thiết kế mạch. ISIS 8 Professional để mô phỏng mạch điện, ARES 8 Professional để vẽ mạch in, thiết kế mạch. Các thư viện linh kiện của Proteus có thể coi là khá mạnh, và có thể mô phỏng hầu hết các linh kiện các thiết bị trên phòng thí nghiệm hiện nay</a:t>
            </a:r>
            <a:r>
              <a:rPr lang="vi-VN" sz="2000" dirty="0" smtClean="0">
                <a:solidFill>
                  <a:schemeClr val="accent1"/>
                </a:solidFill>
                <a:latin typeface="Times New Roman" panose="02020603050405020304" pitchFamily="18" charset="0"/>
                <a:cs typeface="Times New Roman" panose="02020603050405020304" pitchFamily="18" charset="0"/>
              </a:rPr>
              <a:t>.</a:t>
            </a: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Phần mềm Proteus VSM viết công ty Labcenter Electronics Proteus sử dụng rộng rãi nhiều quốc gia Proteus tự khẳng định mạnh mô mạch nguyên lý sát với thực tế, 12 năm, ngày hoàn thiện phát triển mạnh Proteus cung cấp cho người sử dụng toàn linh kiện điện tử để người dùng tạo mạch nguyên lý sau chạy thử so sánh với kết thực tế. Chính Proteus tạo chạy mạch đơn giản mạch phức tạp nên dùng giảng dạy, phòng thí nghiệm điện tử thực hành vi xử lý… </a:t>
            </a:r>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782829"/>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vi-VN" sz="2800" b="1" dirty="0">
                <a:solidFill>
                  <a:srgbClr val="C00000"/>
                </a:solidFill>
                <a:latin typeface="Times New Roman" panose="02020603050405020304" pitchFamily="18" charset="0"/>
                <a:cs typeface="Times New Roman" panose="02020603050405020304" pitchFamily="18" charset="0"/>
              </a:rPr>
              <a:t>Hướng dẫn cài đặt phần mềm Proteus</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 Download phần mềm </a:t>
            </a:r>
            <a:r>
              <a:rPr lang="vi-VN" sz="2000" dirty="0" smtClean="0">
                <a:solidFill>
                  <a:schemeClr val="accent1"/>
                </a:solidFill>
                <a:latin typeface="Times New Roman" panose="02020603050405020304" pitchFamily="18" charset="0"/>
                <a:cs typeface="Times New Roman" panose="02020603050405020304" pitchFamily="18" charset="0"/>
              </a:rPr>
              <a:t>Proteus</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2: Nhấn vào biểu tượng Next hình để tiếp tục cài </a:t>
            </a:r>
            <a:r>
              <a:rPr lang="vi-VN" sz="2000" dirty="0" smtClean="0">
                <a:solidFill>
                  <a:schemeClr val="accent1"/>
                </a:solidFill>
                <a:latin typeface="Times New Roman" panose="02020603050405020304" pitchFamily="18" charset="0"/>
                <a:cs typeface="Times New Roman" panose="02020603050405020304" pitchFamily="18" charset="0"/>
              </a:rPr>
              <a:t>đặt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3: Cửa sổ xuất hiện chọn I accept the terms of this agreement rồi ấn Next để tiếp tục cài đặt</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4: Chọn Use a locally installed licence Key cài đặt sử dụng key hình dưới. Sau đó nhấn </a:t>
            </a:r>
            <a:r>
              <a:rPr lang="vi-VN" sz="2000" dirty="0" smtClean="0">
                <a:solidFill>
                  <a:schemeClr val="accent1"/>
                </a:solidFill>
                <a:latin typeface="Times New Roman" panose="02020603050405020304" pitchFamily="18" charset="0"/>
                <a:cs typeface="Times New Roman" panose="02020603050405020304" pitchFamily="18" charset="0"/>
              </a:rPr>
              <a:t>Next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5: Nhấn vào ô chữ Browse For key file để tiếp tục cài đặt.	</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6: Dẫn đến đường dẫn chứa file “Licence.kk” trong thư cài đặt ban đầu. Chọn file Licence.kk rồi nhấn Open</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7: Chọn Install.</a:t>
            </a: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8: Chọn Yes </a:t>
            </a: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9: Chọn Close đóng cửa sổ Labcenter Licence Manager </a:t>
            </a:r>
          </a:p>
          <a:p>
            <a:pPr lvl="0">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10: Chọn Next tiếp tục cài đặt </a:t>
            </a: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vi-VN" sz="24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098298"/>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413455" y="754685"/>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vi-VN" sz="2000" dirty="0" smtClean="0">
                <a:solidFill>
                  <a:schemeClr val="accent1"/>
                </a:solidFill>
                <a:latin typeface="Times New Roman" panose="02020603050405020304" pitchFamily="18" charset="0"/>
                <a:cs typeface="Times New Roman" panose="02020603050405020304" pitchFamily="18" charset="0"/>
              </a:rPr>
              <a:t>Bước </a:t>
            </a:r>
            <a:r>
              <a:rPr lang="vi-VN" sz="2000" dirty="0">
                <a:solidFill>
                  <a:schemeClr val="accent1"/>
                </a:solidFill>
                <a:latin typeface="Times New Roman" panose="02020603050405020304" pitchFamily="18" charset="0"/>
                <a:cs typeface="Times New Roman" panose="02020603050405020304" pitchFamily="18" charset="0"/>
              </a:rPr>
              <a:t>11: Chọn Typical để tiến hành cài đặt </a:t>
            </a:r>
            <a:endParaRPr lang="en-US" sz="2000" dirty="0" smtClean="0">
              <a:solidFill>
                <a:schemeClr val="accent1"/>
              </a:solidFill>
              <a:latin typeface="Times New Roman" panose="02020603050405020304" pitchFamily="18" charset="0"/>
              <a:cs typeface="Times New Roman" panose="02020603050405020304" pitchFamily="18" charset="0"/>
            </a:endParaRP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12: Đợi quá trình cài đặt xong, rồi nhấn Close để kết thúc quá trình cài đặt </a:t>
            </a:r>
            <a:endParaRPr lang="en-US" sz="2000" dirty="0" smtClean="0">
              <a:solidFill>
                <a:schemeClr val="accent1"/>
              </a:solidFill>
              <a:latin typeface="Times New Roman" panose="02020603050405020304" pitchFamily="18" charset="0"/>
              <a:cs typeface="Times New Roman" panose="02020603050405020304" pitchFamily="18" charset="0"/>
            </a:endParaRP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13: Tìm và copy  thư mục “BIN”  trong thư mục cài đặt ban đầu tải về</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14: Dẫn đến thư mục “Proteus 8 Professional” được cài đặt trên ổ đĩa. </a:t>
            </a:r>
            <a:endParaRPr lang="en-US" sz="2000" dirty="0" smtClean="0">
              <a:solidFill>
                <a:schemeClr val="accent1"/>
              </a:solidFill>
              <a:latin typeface="Times New Roman" panose="02020603050405020304" pitchFamily="18" charset="0"/>
              <a:cs typeface="Times New Roman" panose="02020603050405020304" pitchFamily="18" charset="0"/>
            </a:endParaRP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15: Tìm và copy thư mục “MODELS” trong thư mục cài đặt ban đầu tải về. </a:t>
            </a:r>
            <a:endParaRPr lang="en-US" sz="2000" dirty="0" smtClean="0">
              <a:solidFill>
                <a:schemeClr val="accent1"/>
              </a:solidFill>
              <a:latin typeface="Times New Roman" panose="02020603050405020304" pitchFamily="18" charset="0"/>
              <a:cs typeface="Times New Roman" panose="02020603050405020304" pitchFamily="18" charset="0"/>
            </a:endParaRP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16: Dẫn đến thư mục “Proteus 8 Professional” theo đường dẫn “C:\ProgramData\Labcenter Electronics\Proteus 8 Professional“. Sau đó, Paste/Replace file MODELS vừa copy ở bước trên vào thư mục Proteus 8 Professional.</a:t>
            </a: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17: Kiểm tra xem cài đặt thành công chưa. Mở phần mềm Proteus 8 Professional vừa đặt lên. </a:t>
            </a:r>
          </a:p>
          <a:p>
            <a:pPr marL="0" lvl="0" indent="0">
              <a:lnSpc>
                <a:spcPct val="150000"/>
              </a:lnSpc>
              <a:spcBef>
                <a:spcPts val="0"/>
              </a:spcBef>
              <a:spcAft>
                <a:spcPts val="0"/>
              </a:spcAft>
              <a:buNone/>
              <a:defRPr/>
            </a:pPr>
            <a:endParaRPr lang="vi-VN" sz="20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58471"/>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400" dirty="0" smtClean="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vi-VN" sz="2000" dirty="0" smtClean="0">
                <a:solidFill>
                  <a:srgbClr val="0070C0"/>
                </a:solidFill>
                <a:latin typeface="Times New Roman" panose="02020603050405020304" pitchFamily="18" charset="0"/>
                <a:cs typeface="Times New Roman" panose="02020603050405020304" pitchFamily="18" charset="0"/>
              </a:rPr>
              <a:t>Hình </a:t>
            </a:r>
            <a:r>
              <a:rPr lang="vi-VN" sz="2000" dirty="0">
                <a:solidFill>
                  <a:srgbClr val="0070C0"/>
                </a:solidFill>
                <a:latin typeface="Times New Roman" panose="02020603050405020304" pitchFamily="18" charset="0"/>
                <a:cs typeface="Times New Roman" panose="02020603050405020304" pitchFamily="18" charset="0"/>
              </a:rPr>
              <a:t>1.18. Màn hình khởi động phần mềm Protues 8</a:t>
            </a:r>
            <a:endParaRPr lang="vi-VN" sz="2000" dirty="0" smtClean="0">
              <a:solidFill>
                <a:srgbClr val="0070C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endParaRPr lang="vi-VN"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12" y="989044"/>
            <a:ext cx="9041363" cy="41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967291"/>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141048" y="133266"/>
            <a:ext cx="11427745" cy="640080"/>
          </a:xfrm>
        </p:spPr>
        <p:txBody>
          <a:bodyPr>
            <a:noAutofit/>
          </a:bodyPr>
          <a:lstStyle/>
          <a:p>
            <a:pPr algn="ctr"/>
            <a:r>
              <a:rPr lang="en-US" sz="2800" b="1" dirty="0" err="1">
                <a:solidFill>
                  <a:srgbClr val="C00000"/>
                </a:solidFill>
                <a:latin typeface="Times New Roman" panose="02020603050405020304" pitchFamily="18" charset="0"/>
                <a:cs typeface="Times New Roman" panose="02020603050405020304" pitchFamily="18" charset="0"/>
              </a:rPr>
              <a:t>Cách</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sử</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dụng</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phần</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mềm</a:t>
            </a:r>
            <a:r>
              <a:rPr lang="en-US" sz="2800" b="1" dirty="0">
                <a:solidFill>
                  <a:srgbClr val="C00000"/>
                </a:solidFill>
                <a:latin typeface="Times New Roman" panose="02020603050405020304" pitchFamily="18" charset="0"/>
                <a:cs typeface="Times New Roman" panose="02020603050405020304" pitchFamily="18" charset="0"/>
              </a:rPr>
              <a:t> Proteus</a:t>
            </a:r>
          </a:p>
        </p:txBody>
      </p:sp>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1: Khởi động chương trình Proteus Professional</a:t>
            </a:r>
          </a:p>
          <a:p>
            <a:pPr marL="0" indent="0">
              <a:lnSpc>
                <a:spcPct val="150000"/>
              </a:lnSpc>
              <a:spcBef>
                <a:spcPts val="0"/>
              </a:spcBef>
              <a:spcAft>
                <a:spcPts val="0"/>
              </a:spcAft>
              <a:buNone/>
              <a:defRPr/>
            </a:pPr>
            <a:r>
              <a:rPr lang="vi-VN" sz="2000" dirty="0">
                <a:solidFill>
                  <a:schemeClr val="accent1"/>
                </a:solidFill>
                <a:latin typeface="Times New Roman" panose="02020603050405020304" pitchFamily="18" charset="0"/>
                <a:cs typeface="Times New Roman" panose="02020603050405020304" pitchFamily="18" charset="0"/>
              </a:rPr>
              <a:t>Bạn chạy chương trình Proteus Professional bằng cách nhấp vào biểu tượng ISIS Professional trên desktop hoặc chọn Windows &gt;&gt; Programs &gt;&gt; Proteus Professional &gt;&gt; ISIS Professional.</a:t>
            </a:r>
          </a:p>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2: Mở chương trình ISIS Professional</a:t>
            </a:r>
          </a:p>
          <a:p>
            <a:pPr marL="0" indent="0">
              <a:lnSpc>
                <a:spcPct val="150000"/>
              </a:lnSpc>
              <a:spcBef>
                <a:spcPts val="0"/>
              </a:spcBef>
              <a:spcAft>
                <a:spcPts val="0"/>
              </a:spcAft>
              <a:buNone/>
              <a:defRPr/>
            </a:pPr>
            <a:r>
              <a:rPr lang="vi-VN" sz="2000" dirty="0">
                <a:solidFill>
                  <a:schemeClr val="accent1"/>
                </a:solidFill>
                <a:latin typeface="Times New Roman" panose="02020603050405020304" pitchFamily="18" charset="0"/>
                <a:cs typeface="Times New Roman" panose="02020603050405020304" pitchFamily="18" charset="0"/>
              </a:rPr>
              <a:t>Bạn nhấp vào biểu tượng Schematic Capture trên thanh công cụ của giao diện Proteus để mở chương trình con ISIS Professional</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vi-VN"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en-US" sz="20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Hình </a:t>
            </a:r>
            <a:r>
              <a:rPr lang="vi-VN" sz="2000" dirty="0">
                <a:solidFill>
                  <a:schemeClr val="accent1"/>
                </a:solidFill>
                <a:latin typeface="Times New Roman" panose="02020603050405020304" pitchFamily="18" charset="0"/>
                <a:cs typeface="Times New Roman" panose="02020603050405020304" pitchFamily="18" charset="0"/>
              </a:rPr>
              <a:t>1.20. Nhấn Schematic Capture để mở chương trình con ISIS Professional.	</a:t>
            </a: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321" y="3459656"/>
            <a:ext cx="7268548" cy="202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749481"/>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vi-VN" sz="2000" dirty="0">
                <a:solidFill>
                  <a:schemeClr val="accent1"/>
                </a:solidFill>
                <a:latin typeface="Times New Roman" panose="02020603050405020304" pitchFamily="18" charset="0"/>
                <a:cs typeface="Times New Roman" panose="02020603050405020304" pitchFamily="18" charset="0"/>
              </a:rPr>
              <a:t>Bước 3: Lấy tất cả các linh kiện sử dụng từ thư viện của </a:t>
            </a:r>
            <a:r>
              <a:rPr lang="vi-VN" sz="2000" dirty="0" smtClean="0">
                <a:solidFill>
                  <a:schemeClr val="accent1"/>
                </a:solidFill>
                <a:latin typeface="Times New Roman" panose="02020603050405020304" pitchFamily="18" charset="0"/>
                <a:cs typeface="Times New Roman" panose="02020603050405020304" pitchFamily="18" charset="0"/>
              </a:rPr>
              <a:t>Proteus</a:t>
            </a: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vi-VN" sz="2000" dirty="0" smtClean="0">
                <a:solidFill>
                  <a:schemeClr val="accent1"/>
                </a:solidFill>
                <a:latin typeface="Times New Roman" panose="02020603050405020304" pitchFamily="18" charset="0"/>
                <a:cs typeface="Times New Roman" panose="02020603050405020304" pitchFamily="18" charset="0"/>
              </a:rPr>
              <a:t>    Để </a:t>
            </a:r>
            <a:r>
              <a:rPr lang="vi-VN" sz="2000" dirty="0">
                <a:solidFill>
                  <a:schemeClr val="accent1"/>
                </a:solidFill>
                <a:latin typeface="Times New Roman" panose="02020603050405020304" pitchFamily="18" charset="0"/>
                <a:cs typeface="Times New Roman" panose="02020603050405020304" pitchFamily="18" charset="0"/>
              </a:rPr>
              <a:t>chọn mở linh kiện của Proteus, đầu tiên bạn nhấp vào nút Component Mode</a:t>
            </a:r>
            <a:r>
              <a:rPr lang="vi-VN" sz="2000" dirty="0" smtClean="0">
                <a:solidFill>
                  <a:schemeClr val="accent1"/>
                </a:solidFill>
                <a:latin typeface="Times New Roman" panose="02020603050405020304" pitchFamily="18" charset="0"/>
                <a:cs typeface="Times New Roman" panose="02020603050405020304" pitchFamily="18" charset="0"/>
              </a:rPr>
              <a:t>.</a:t>
            </a: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en-US" sz="20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Hình </a:t>
            </a:r>
            <a:r>
              <a:rPr lang="vi-VN" sz="2000" dirty="0">
                <a:solidFill>
                  <a:schemeClr val="accent1"/>
                </a:solidFill>
                <a:latin typeface="Times New Roman" panose="02020603050405020304" pitchFamily="18" charset="0"/>
                <a:cs typeface="Times New Roman" panose="02020603050405020304" pitchFamily="18" charset="0"/>
              </a:rPr>
              <a:t>1.22. Nhấn Component Mode để chọn linh kiện</a:t>
            </a:r>
            <a:endParaRPr lang="vi-VN" sz="20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340" y="2034072"/>
            <a:ext cx="7809722" cy="327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87217"/>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254834" y="773346"/>
            <a:ext cx="11632366" cy="5372621"/>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vi-VN" sz="2000" dirty="0">
                <a:solidFill>
                  <a:schemeClr val="accent1"/>
                </a:solidFill>
                <a:latin typeface="Times New Roman" panose="02020603050405020304" pitchFamily="18" charset="0"/>
                <a:cs typeface="Times New Roman" panose="02020603050405020304" pitchFamily="18" charset="0"/>
              </a:rPr>
              <a:t>Khung làm </a:t>
            </a:r>
            <a:r>
              <a:rPr lang="vi-VN" sz="2000" dirty="0" smtClean="0">
                <a:solidFill>
                  <a:schemeClr val="accent1"/>
                </a:solidFill>
                <a:latin typeface="Times New Roman" panose="02020603050405020304" pitchFamily="18" charset="0"/>
                <a:cs typeface="Times New Roman" panose="02020603050405020304" pitchFamily="18" charset="0"/>
              </a:rPr>
              <a:t>việc</a:t>
            </a: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smtClean="0">
                <a:solidFill>
                  <a:schemeClr val="accent1"/>
                </a:solidFill>
                <a:latin typeface="Times New Roman" panose="02020603050405020304" pitchFamily="18" charset="0"/>
                <a:cs typeface="Times New Roman" panose="02020603050405020304" pitchFamily="18" charset="0"/>
              </a:rPr>
              <a:t>                              </a:t>
            </a:r>
            <a:r>
              <a:rPr lang="vi-VN" sz="2000" dirty="0" smtClean="0">
                <a:solidFill>
                  <a:schemeClr val="accent1"/>
                </a:solidFill>
                <a:latin typeface="Times New Roman" panose="02020603050405020304" pitchFamily="18" charset="0"/>
                <a:cs typeface="Times New Roman" panose="02020603050405020304" pitchFamily="18" charset="0"/>
              </a:rPr>
              <a:t>Hình </a:t>
            </a:r>
            <a:r>
              <a:rPr lang="vi-VN" sz="2000" dirty="0">
                <a:solidFill>
                  <a:schemeClr val="accent1"/>
                </a:solidFill>
                <a:latin typeface="Times New Roman" panose="02020603050405020304" pitchFamily="18" charset="0"/>
                <a:cs typeface="Times New Roman" panose="02020603050405020304" pitchFamily="18" charset="0"/>
              </a:rPr>
              <a:t>1.25. Màn hình làm việc chính của chương trình con ISIS Professional</a:t>
            </a:r>
            <a:endParaRPr lang="en-US" sz="2000" dirty="0" smtClean="0">
              <a:solidFill>
                <a:schemeClr val="accent1"/>
              </a:solidFill>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defRPr/>
            </a:pPr>
            <a:endParaRPr lang="vi-VN" sz="2000" dirty="0" smtClean="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63FA76-A0B2-47AB-947E-12CFC3EAAD95}"/>
              </a:ext>
            </a:extLst>
          </p:cNvPr>
          <p:cNvSpPr/>
          <p:nvPr/>
        </p:nvSpPr>
        <p:spPr>
          <a:xfrm>
            <a:off x="0" y="6370820"/>
            <a:ext cx="12192000" cy="4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atin typeface="Times New Roman" panose="02020603050405020304" pitchFamily="18" charset="0"/>
                <a:cs typeface="Times New Roman" panose="02020603050405020304" pitchFamily="18" charset="0"/>
              </a:rPr>
              <a:t>Đồ án </a:t>
            </a:r>
            <a:r>
              <a:rPr lang="en-US" smtClean="0">
                <a:latin typeface="Times New Roman" panose="02020603050405020304" pitchFamily="18" charset="0"/>
                <a:cs typeface="Times New Roman" panose="02020603050405020304" pitchFamily="18" charset="0"/>
              </a:rPr>
              <a:t>Kỹ thuật Điện-Điện tử</a:t>
            </a:r>
            <a:endParaRPr lang="vi-VN" dirty="0">
              <a:latin typeface="Times New Roman" panose="02020603050405020304" pitchFamily="18" charset="0"/>
              <a:cs typeface="Times New Roman" panose="02020603050405020304"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78" y="1362270"/>
            <a:ext cx="10189028" cy="401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543457"/>
      </p:ext>
    </p:extLst>
  </p:cSld>
  <p:clrMapOvr>
    <a:masterClrMapping/>
  </p:clrMapOvr>
  <mc:AlternateContent xmlns:mc="http://schemas.openxmlformats.org/markup-compatibility/2006" xmlns:p14="http://schemas.microsoft.com/office/powerpoint/2010/main">
    <mc:Choice Requires="p14">
      <p:transition p14:dur="10" advTm="12779"/>
    </mc:Choice>
    <mc:Fallback xmlns="">
      <p:transition advTm="1277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Widescreen</PresentationFormat>
  <Paragraphs>145</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Edwardian Script ITC</vt:lpstr>
      <vt:lpstr>Minion</vt:lpstr>
      <vt:lpstr>Times New Roman</vt:lpstr>
      <vt:lpstr>UTM Swiss Condensed</vt:lpstr>
      <vt:lpstr>Verdana</vt:lpstr>
      <vt:lpstr>Wingdings</vt:lpstr>
      <vt:lpstr>Office Theme</vt:lpstr>
      <vt:lpstr>PowerPoint Presentation</vt:lpstr>
      <vt:lpstr>NỘI DUNG BÁO CÁO</vt:lpstr>
      <vt:lpstr>Cơ sở lý thuyết về phần mềm proteus</vt:lpstr>
      <vt:lpstr>Hướng dẫn cài đặt phần mềm Proteus</vt:lpstr>
      <vt:lpstr>PowerPoint Presentation</vt:lpstr>
      <vt:lpstr>PowerPoint Presentation</vt:lpstr>
      <vt:lpstr>Cách sử dụng phần mềm Proteus</vt:lpstr>
      <vt:lpstr>PowerPoint Presentation</vt:lpstr>
      <vt:lpstr>PowerPoint Presentation</vt:lpstr>
      <vt:lpstr>PowerPoint Presentation</vt:lpstr>
      <vt:lpstr>PowerPoint Presentation</vt:lpstr>
      <vt:lpstr>PowerPoint Presentation</vt:lpstr>
      <vt:lpstr>Giới thiệu mạch điện</vt:lpstr>
      <vt:lpstr>Cấu tạo của mạch đèn tự động sáng khi trời tối</vt:lpstr>
      <vt:lpstr>PowerPoint Presentation</vt:lpstr>
      <vt:lpstr>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cp:revision>
  <dcterms:created xsi:type="dcterms:W3CDTF">2023-01-02T17:03:15Z</dcterms:created>
  <dcterms:modified xsi:type="dcterms:W3CDTF">2023-01-02T17:06:43Z</dcterms:modified>
</cp:coreProperties>
</file>