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exend Deca Light"/>
      <p:regular r:id="rId17"/>
      <p:bold r:id="rId18"/>
    </p:embeddedFont>
    <p:embeddedFont>
      <p:font typeface="Merriweather Light"/>
      <p:regular r:id="rId19"/>
      <p:bold r:id="rId20"/>
      <p:italic r:id="rId21"/>
      <p:boldItalic r:id="rId22"/>
    </p:embeddedFont>
    <p:embeddedFont>
      <p:font typeface="Lexend Deca Black"/>
      <p:bold r:id="rId23"/>
    </p:embeddedFont>
    <p:embeddedFont>
      <p:font typeface="Lexend Deca"/>
      <p:regular r:id="rId24"/>
      <p:bold r:id="rId25"/>
    </p:embeddedFont>
    <p:embeddedFont>
      <p:font typeface="Lexend Black"/>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erriweatherLight-bold.fntdata"/><Relationship Id="rId22" Type="http://schemas.openxmlformats.org/officeDocument/2006/relationships/font" Target="fonts/MerriweatherLight-boldItalic.fntdata"/><Relationship Id="rId21" Type="http://schemas.openxmlformats.org/officeDocument/2006/relationships/font" Target="fonts/MerriweatherLight-italic.fntdata"/><Relationship Id="rId24" Type="http://schemas.openxmlformats.org/officeDocument/2006/relationships/font" Target="fonts/LexendDeca-regular.fntdata"/><Relationship Id="rId23" Type="http://schemas.openxmlformats.org/officeDocument/2006/relationships/font" Target="fonts/LexendDecaBlack-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exendBlack-bold.fntdata"/><Relationship Id="rId25" Type="http://schemas.openxmlformats.org/officeDocument/2006/relationships/font" Target="fonts/LexendDeca-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exendDecaLight-regular.fntdata"/><Relationship Id="rId16" Type="http://schemas.openxmlformats.org/officeDocument/2006/relationships/slide" Target="slides/slide12.xml"/><Relationship Id="rId19" Type="http://schemas.openxmlformats.org/officeDocument/2006/relationships/font" Target="fonts/MerriweatherLight-regular.fntdata"/><Relationship Id="rId18" Type="http://schemas.openxmlformats.org/officeDocument/2006/relationships/font" Target="fonts/LexendDeca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af2c47b6c_1_428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g31af2c47b6c_1_4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af2c47b6c_1_487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g31af2c47b6c_1_48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1af2c47b6c_1_434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31af2c47b6c_1_4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af2c47b6c_1_509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1af2c47b6c_1_5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af2c47b6c_1_43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31af2c47b6c_1_43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b956bbd07_0_1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31b956bbd0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b956bbd07_0_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31b956bbd0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eeaf32975_6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eeaf32975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pptmon.com/" TargetMode="External"/><Relationship Id="rId3" Type="http://schemas.openxmlformats.org/officeDocument/2006/relationships/image" Target="../media/image2.png"/><Relationship Id="rId4" Type="http://schemas.openxmlformats.org/officeDocument/2006/relationships/hyperlink" Target="https://pptmon.com/" TargetMode="External"/><Relationship Id="rId5" Type="http://schemas.openxmlformats.org/officeDocument/2006/relationships/hyperlink" Target="http://www.pptmon.com/" TargetMode="Externa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title">
  <p:cSld name="PPTMON title">
    <p:spTree>
      <p:nvGrpSpPr>
        <p:cNvPr id="6" name="Shape 6"/>
        <p:cNvGrpSpPr/>
        <p:nvPr/>
      </p:nvGrpSpPr>
      <p:grpSpPr>
        <a:xfrm>
          <a:off x="0" y="0"/>
          <a:ext cx="0" cy="0"/>
          <a:chOff x="0" y="0"/>
          <a:chExt cx="0" cy="0"/>
        </a:xfrm>
      </p:grpSpPr>
      <p:sp>
        <p:nvSpPr>
          <p:cNvPr id="7" name="Google Shape;7;p2"/>
          <p:cNvSpPr/>
          <p:nvPr/>
        </p:nvSpPr>
        <p:spPr>
          <a:xfrm>
            <a:off x="0" y="5849257"/>
            <a:ext cx="12192000" cy="10089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rgbClr val="F7F7F7"/>
              </a:solidFill>
              <a:latin typeface="Lexend Deca Black"/>
              <a:ea typeface="Lexend Deca Black"/>
              <a:cs typeface="Lexend Deca Black"/>
              <a:sym typeface="Lexend Deca Black"/>
            </a:endParaRPr>
          </a:p>
        </p:txBody>
      </p:sp>
      <p:pic>
        <p:nvPicPr>
          <p:cNvPr id="8" name="Google Shape;8;p2">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9" name="Google Shape;9;p2">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u="sng" cap="none" strike="noStrike">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PPTMON slide">
  <p:cSld name="8_PPTMON slide">
    <p:spTree>
      <p:nvGrpSpPr>
        <p:cNvPr id="49" name="Shape 49"/>
        <p:cNvGrpSpPr/>
        <p:nvPr/>
      </p:nvGrpSpPr>
      <p:grpSpPr>
        <a:xfrm>
          <a:off x="0" y="0"/>
          <a:ext cx="0" cy="0"/>
          <a:chOff x="0" y="0"/>
          <a:chExt cx="0" cy="0"/>
        </a:xfrm>
      </p:grpSpPr>
      <p:sp>
        <p:nvSpPr>
          <p:cNvPr id="50" name="Google Shape;50;p11"/>
          <p:cNvSpPr/>
          <p:nvPr/>
        </p:nvSpPr>
        <p:spPr>
          <a:xfrm>
            <a:off x="0" y="3429000"/>
            <a:ext cx="12192000" cy="34293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pic>
        <p:nvPicPr>
          <p:cNvPr id="51" name="Google Shape;51;p11">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52" name="Google Shape;52;p11">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PPTMON slide">
  <p:cSld name="9_PPTMON slide">
    <p:spTree>
      <p:nvGrpSpPr>
        <p:cNvPr id="53" name="Shape 53"/>
        <p:cNvGrpSpPr/>
        <p:nvPr/>
      </p:nvGrpSpPr>
      <p:grpSpPr>
        <a:xfrm>
          <a:off x="0" y="0"/>
          <a:ext cx="0" cy="0"/>
          <a:chOff x="0" y="0"/>
          <a:chExt cx="0" cy="0"/>
        </a:xfrm>
      </p:grpSpPr>
      <p:sp>
        <p:nvSpPr>
          <p:cNvPr id="54" name="Google Shape;54;p12"/>
          <p:cNvSpPr/>
          <p:nvPr/>
        </p:nvSpPr>
        <p:spPr>
          <a:xfrm flipH="1">
            <a:off x="6096000" y="0"/>
            <a:ext cx="60960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55" name="Google Shape;55;p12"/>
          <p:cNvSpPr/>
          <p:nvPr>
            <p:ph idx="2" type="pic"/>
          </p:nvPr>
        </p:nvSpPr>
        <p:spPr>
          <a:xfrm>
            <a:off x="431799" y="431800"/>
            <a:ext cx="5232300" cy="5994300"/>
          </a:xfrm>
          <a:prstGeom prst="rect">
            <a:avLst/>
          </a:prstGeom>
          <a:solidFill>
            <a:srgbClr val="F2F2F2"/>
          </a:solidFill>
          <a:ln>
            <a:noFill/>
          </a:ln>
        </p:spPr>
      </p:sp>
      <p:pic>
        <p:nvPicPr>
          <p:cNvPr id="56" name="Google Shape;56;p12">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57" name="Google Shape;57;p12">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PPTMON slide">
  <p:cSld name="10_PPTMON slide">
    <p:spTree>
      <p:nvGrpSpPr>
        <p:cNvPr id="58" name="Shape 58"/>
        <p:cNvGrpSpPr/>
        <p:nvPr/>
      </p:nvGrpSpPr>
      <p:grpSpPr>
        <a:xfrm>
          <a:off x="0" y="0"/>
          <a:ext cx="0" cy="0"/>
          <a:chOff x="0" y="0"/>
          <a:chExt cx="0" cy="0"/>
        </a:xfrm>
      </p:grpSpPr>
      <p:sp>
        <p:nvSpPr>
          <p:cNvPr id="59" name="Google Shape;59;p13"/>
          <p:cNvSpPr/>
          <p:nvPr>
            <p:ph idx="2" type="pic"/>
          </p:nvPr>
        </p:nvSpPr>
        <p:spPr>
          <a:xfrm>
            <a:off x="3220356" y="629557"/>
            <a:ext cx="2875500" cy="1649100"/>
          </a:xfrm>
          <a:prstGeom prst="rect">
            <a:avLst/>
          </a:prstGeom>
          <a:solidFill>
            <a:srgbClr val="F2F2F2"/>
          </a:solidFill>
          <a:ln>
            <a:noFill/>
          </a:ln>
        </p:spPr>
      </p:sp>
      <p:sp>
        <p:nvSpPr>
          <p:cNvPr id="60" name="Google Shape;60;p13"/>
          <p:cNvSpPr/>
          <p:nvPr/>
        </p:nvSpPr>
        <p:spPr>
          <a:xfrm>
            <a:off x="0" y="0"/>
            <a:ext cx="21915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61" name="Google Shape;61;p13"/>
          <p:cNvSpPr/>
          <p:nvPr>
            <p:ph idx="3" type="pic"/>
          </p:nvPr>
        </p:nvSpPr>
        <p:spPr>
          <a:xfrm>
            <a:off x="3220356" y="2604407"/>
            <a:ext cx="2875500" cy="1649100"/>
          </a:xfrm>
          <a:prstGeom prst="rect">
            <a:avLst/>
          </a:prstGeom>
          <a:solidFill>
            <a:srgbClr val="F2F2F2"/>
          </a:solidFill>
          <a:ln>
            <a:noFill/>
          </a:ln>
        </p:spPr>
      </p:sp>
      <p:sp>
        <p:nvSpPr>
          <p:cNvPr id="62" name="Google Shape;62;p13"/>
          <p:cNvSpPr/>
          <p:nvPr>
            <p:ph idx="4" type="pic"/>
          </p:nvPr>
        </p:nvSpPr>
        <p:spPr>
          <a:xfrm>
            <a:off x="3220356" y="4579257"/>
            <a:ext cx="2875500" cy="1649100"/>
          </a:xfrm>
          <a:prstGeom prst="rect">
            <a:avLst/>
          </a:prstGeom>
          <a:solidFill>
            <a:srgbClr val="F2F2F2"/>
          </a:solidFill>
          <a:ln>
            <a:noFill/>
          </a:ln>
        </p:spPr>
      </p:sp>
      <p:pic>
        <p:nvPicPr>
          <p:cNvPr id="63" name="Google Shape;63;p13">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64" name="Google Shape;64;p13">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PPTMON slide">
  <p:cSld name="11_PPTMON slide">
    <p:spTree>
      <p:nvGrpSpPr>
        <p:cNvPr id="65" name="Shape 65"/>
        <p:cNvGrpSpPr/>
        <p:nvPr/>
      </p:nvGrpSpPr>
      <p:grpSpPr>
        <a:xfrm>
          <a:off x="0" y="0"/>
          <a:ext cx="0" cy="0"/>
          <a:chOff x="0" y="0"/>
          <a:chExt cx="0" cy="0"/>
        </a:xfrm>
      </p:grpSpPr>
      <p:sp>
        <p:nvSpPr>
          <p:cNvPr id="66" name="Google Shape;66;p14"/>
          <p:cNvSpPr/>
          <p:nvPr/>
        </p:nvSpPr>
        <p:spPr>
          <a:xfrm>
            <a:off x="0" y="0"/>
            <a:ext cx="88647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67" name="Google Shape;67;p14"/>
          <p:cNvSpPr/>
          <p:nvPr>
            <p:ph idx="2" type="pic"/>
          </p:nvPr>
        </p:nvSpPr>
        <p:spPr>
          <a:xfrm>
            <a:off x="431799" y="2994476"/>
            <a:ext cx="8001300" cy="3431700"/>
          </a:xfrm>
          <a:prstGeom prst="rect">
            <a:avLst/>
          </a:prstGeom>
          <a:solidFill>
            <a:srgbClr val="F2F2F2"/>
          </a:solidFill>
          <a:ln>
            <a:noFill/>
          </a:ln>
        </p:spPr>
      </p:sp>
      <p:sp>
        <p:nvSpPr>
          <p:cNvPr id="68" name="Google Shape;68;p14"/>
          <p:cNvSpPr/>
          <p:nvPr>
            <p:ph idx="3" type="pic"/>
          </p:nvPr>
        </p:nvSpPr>
        <p:spPr>
          <a:xfrm>
            <a:off x="431798" y="429076"/>
            <a:ext cx="3952800" cy="2466300"/>
          </a:xfrm>
          <a:prstGeom prst="rect">
            <a:avLst/>
          </a:prstGeom>
          <a:solidFill>
            <a:srgbClr val="F2F2F2"/>
          </a:solidFill>
          <a:ln>
            <a:noFill/>
          </a:ln>
        </p:spPr>
      </p:sp>
      <p:sp>
        <p:nvSpPr>
          <p:cNvPr id="69" name="Google Shape;69;p14"/>
          <p:cNvSpPr/>
          <p:nvPr>
            <p:ph idx="4" type="pic"/>
          </p:nvPr>
        </p:nvSpPr>
        <p:spPr>
          <a:xfrm>
            <a:off x="4480000" y="429076"/>
            <a:ext cx="3952800" cy="2466300"/>
          </a:xfrm>
          <a:prstGeom prst="rect">
            <a:avLst/>
          </a:prstGeom>
          <a:solidFill>
            <a:srgbClr val="F2F2F2"/>
          </a:solidFill>
          <a:ln>
            <a:noFill/>
          </a:ln>
        </p:spPr>
      </p:sp>
      <p:pic>
        <p:nvPicPr>
          <p:cNvPr id="70" name="Google Shape;70;p14">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71" name="Google Shape;71;p14">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PPTMON slide">
  <p:cSld name="16_PPTMON slide">
    <p:spTree>
      <p:nvGrpSpPr>
        <p:cNvPr id="72" name="Shape 72"/>
        <p:cNvGrpSpPr/>
        <p:nvPr/>
      </p:nvGrpSpPr>
      <p:grpSpPr>
        <a:xfrm>
          <a:off x="0" y="0"/>
          <a:ext cx="0" cy="0"/>
          <a:chOff x="0" y="0"/>
          <a:chExt cx="0" cy="0"/>
        </a:xfrm>
      </p:grpSpPr>
      <p:pic>
        <p:nvPicPr>
          <p:cNvPr id="73" name="Google Shape;73;p15">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74" name="Google Shape;74;p15">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
        <p:nvSpPr>
          <p:cNvPr id="75" name="Google Shape;75;p15"/>
          <p:cNvSpPr/>
          <p:nvPr/>
        </p:nvSpPr>
        <p:spPr>
          <a:xfrm flipH="1">
            <a:off x="-100" y="1"/>
            <a:ext cx="1779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76" name="Google Shape;76;p15"/>
          <p:cNvSpPr/>
          <p:nvPr/>
        </p:nvSpPr>
        <p:spPr>
          <a:xfrm flipH="1">
            <a:off x="12014100" y="0"/>
            <a:ext cx="1779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PPTMON slide">
  <p:cSld name="12_PPTMON slide">
    <p:spTree>
      <p:nvGrpSpPr>
        <p:cNvPr id="77" name="Shape 77"/>
        <p:cNvGrpSpPr/>
        <p:nvPr/>
      </p:nvGrpSpPr>
      <p:grpSpPr>
        <a:xfrm>
          <a:off x="0" y="0"/>
          <a:ext cx="0" cy="0"/>
          <a:chOff x="0" y="0"/>
          <a:chExt cx="0" cy="0"/>
        </a:xfrm>
      </p:grpSpPr>
      <p:pic>
        <p:nvPicPr>
          <p:cNvPr id="78" name="Google Shape;78;p16">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79" name="Google Shape;79;p16">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
        <p:nvSpPr>
          <p:cNvPr id="80" name="Google Shape;80;p16"/>
          <p:cNvSpPr/>
          <p:nvPr/>
        </p:nvSpPr>
        <p:spPr>
          <a:xfrm>
            <a:off x="8763000" y="1"/>
            <a:ext cx="34293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81" name="Google Shape;81;p16"/>
          <p:cNvSpPr/>
          <p:nvPr>
            <p:ph idx="2" type="pic"/>
          </p:nvPr>
        </p:nvSpPr>
        <p:spPr>
          <a:xfrm>
            <a:off x="8245773" y="723085"/>
            <a:ext cx="2563200" cy="5415600"/>
          </a:xfrm>
          <a:prstGeom prst="roundRect">
            <a:avLst>
              <a:gd fmla="val 11269" name="adj"/>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PPTMON slide">
  <p:cSld name="13_PPTMON slide">
    <p:spTree>
      <p:nvGrpSpPr>
        <p:cNvPr id="82" name="Shape 82"/>
        <p:cNvGrpSpPr/>
        <p:nvPr/>
      </p:nvGrpSpPr>
      <p:grpSpPr>
        <a:xfrm>
          <a:off x="0" y="0"/>
          <a:ext cx="0" cy="0"/>
          <a:chOff x="0" y="0"/>
          <a:chExt cx="0" cy="0"/>
        </a:xfrm>
      </p:grpSpPr>
      <p:pic>
        <p:nvPicPr>
          <p:cNvPr id="83" name="Google Shape;83;p17">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84" name="Google Shape;84;p17">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
        <p:nvSpPr>
          <p:cNvPr id="85" name="Google Shape;85;p17"/>
          <p:cNvSpPr/>
          <p:nvPr/>
        </p:nvSpPr>
        <p:spPr>
          <a:xfrm>
            <a:off x="-1" y="1"/>
            <a:ext cx="34287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86" name="Google Shape;86;p17"/>
          <p:cNvSpPr/>
          <p:nvPr>
            <p:ph idx="2" type="pic"/>
          </p:nvPr>
        </p:nvSpPr>
        <p:spPr>
          <a:xfrm>
            <a:off x="945091" y="945615"/>
            <a:ext cx="6633600" cy="4966800"/>
          </a:xfrm>
          <a:prstGeom prst="roundRect">
            <a:avLst>
              <a:gd fmla="val 1746" name="adj"/>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PPTMON slide">
  <p:cSld name="14_PPTMON slide">
    <p:spTree>
      <p:nvGrpSpPr>
        <p:cNvPr id="87" name="Shape 87"/>
        <p:cNvGrpSpPr/>
        <p:nvPr/>
      </p:nvGrpSpPr>
      <p:grpSpPr>
        <a:xfrm>
          <a:off x="0" y="0"/>
          <a:ext cx="0" cy="0"/>
          <a:chOff x="0" y="0"/>
          <a:chExt cx="0" cy="0"/>
        </a:xfrm>
      </p:grpSpPr>
      <p:pic>
        <p:nvPicPr>
          <p:cNvPr id="88" name="Google Shape;88;p18">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89" name="Google Shape;89;p18">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
        <p:nvSpPr>
          <p:cNvPr id="90" name="Google Shape;90;p18"/>
          <p:cNvSpPr/>
          <p:nvPr/>
        </p:nvSpPr>
        <p:spPr>
          <a:xfrm>
            <a:off x="8763000" y="1"/>
            <a:ext cx="34293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91" name="Google Shape;91;p18"/>
          <p:cNvSpPr/>
          <p:nvPr>
            <p:ph idx="2" type="pic"/>
          </p:nvPr>
        </p:nvSpPr>
        <p:spPr>
          <a:xfrm>
            <a:off x="4033830" y="895348"/>
            <a:ext cx="7067700" cy="4608300"/>
          </a:xfrm>
          <a:prstGeom prst="roundRect">
            <a:avLst>
              <a:gd fmla="val 684" name="adj"/>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custom">
  <p:cSld name="PPTMON custom">
    <p:bg>
      <p:bgPr>
        <a:solidFill>
          <a:schemeClr val="lt1"/>
        </a:solidFill>
      </p:bgPr>
    </p:bg>
    <p:spTree>
      <p:nvGrpSpPr>
        <p:cNvPr id="92" name="Shape 92"/>
        <p:cNvGrpSpPr/>
        <p:nvPr/>
      </p:nvGrpSpPr>
      <p:grpSpPr>
        <a:xfrm>
          <a:off x="0" y="0"/>
          <a:ext cx="0" cy="0"/>
          <a:chOff x="0" y="0"/>
          <a:chExt cx="0" cy="0"/>
        </a:xfrm>
      </p:grpSpPr>
      <p:pic>
        <p:nvPicPr>
          <p:cNvPr id="93" name="Google Shape;93;p19">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94" name="Google Shape;94;p19">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PTMON slide">
  <p:cSld name="PPTMON slide">
    <p:spTree>
      <p:nvGrpSpPr>
        <p:cNvPr id="95" name="Shape 95"/>
        <p:cNvGrpSpPr/>
        <p:nvPr/>
      </p:nvGrpSpPr>
      <p:grpSpPr>
        <a:xfrm>
          <a:off x="0" y="0"/>
          <a:ext cx="0" cy="0"/>
          <a:chOff x="0" y="0"/>
          <a:chExt cx="0" cy="0"/>
        </a:xfrm>
      </p:grpSpPr>
      <p:pic>
        <p:nvPicPr>
          <p:cNvPr id="96" name="Google Shape;96;p20">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97" name="Google Shape;97;p20">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PTMON slide">
  <p:cSld name="1_PPTMON slide">
    <p:spTree>
      <p:nvGrpSpPr>
        <p:cNvPr id="10" name="Shape 10"/>
        <p:cNvGrpSpPr/>
        <p:nvPr/>
      </p:nvGrpSpPr>
      <p:grpSpPr>
        <a:xfrm>
          <a:off x="0" y="0"/>
          <a:ext cx="0" cy="0"/>
          <a:chOff x="0" y="0"/>
          <a:chExt cx="0" cy="0"/>
        </a:xfrm>
      </p:grpSpPr>
      <p:sp>
        <p:nvSpPr>
          <p:cNvPr id="11" name="Google Shape;11;p3"/>
          <p:cNvSpPr/>
          <p:nvPr/>
        </p:nvSpPr>
        <p:spPr>
          <a:xfrm>
            <a:off x="0" y="0"/>
            <a:ext cx="12192000" cy="6858000"/>
          </a:xfrm>
          <a:prstGeom prst="frame">
            <a:avLst>
              <a:gd fmla="val 3161" name="adj1"/>
            </a:avLst>
          </a:prstGeom>
          <a:solidFill>
            <a:srgbClr val="17171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chemeClr val="dk1"/>
              </a:solidFill>
              <a:latin typeface="Lexend Deca Light"/>
              <a:ea typeface="Lexend Deca Light"/>
              <a:cs typeface="Lexend Deca Light"/>
              <a:sym typeface="Lexend Deca Light"/>
            </a:endParaRPr>
          </a:p>
        </p:txBody>
      </p:sp>
      <p:pic>
        <p:nvPicPr>
          <p:cNvPr id="12" name="Google Shape;12;p3">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13" name="Google Shape;13;p3">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8" name="Shape 98"/>
        <p:cNvGrpSpPr/>
        <p:nvPr/>
      </p:nvGrpSpPr>
      <p:grpSpPr>
        <a:xfrm>
          <a:off x="0" y="0"/>
          <a:ext cx="0" cy="0"/>
          <a:chOff x="0" y="0"/>
          <a:chExt cx="0" cy="0"/>
        </a:xfrm>
      </p:grpSpPr>
      <p:sp>
        <p:nvSpPr>
          <p:cNvPr id="99" name="Google Shape;99;p21"/>
          <p:cNvSpPr txBox="1"/>
          <p:nvPr>
            <p:ph type="title"/>
          </p:nvPr>
        </p:nvSpPr>
        <p:spPr>
          <a:xfrm>
            <a:off x="415600" y="593367"/>
            <a:ext cx="11360700" cy="7635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100" name="Google Shape;100;p21"/>
          <p:cNvSpPr txBox="1"/>
          <p:nvPr>
            <p:ph idx="1" type="body"/>
          </p:nvPr>
        </p:nvSpPr>
        <p:spPr>
          <a:xfrm>
            <a:off x="415600" y="1536633"/>
            <a:ext cx="11360700" cy="45552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01" name="Google Shape;101;p21"/>
          <p:cNvSpPr txBox="1"/>
          <p:nvPr>
            <p:ph idx="12" type="sldNum"/>
          </p:nvPr>
        </p:nvSpPr>
        <p:spPr>
          <a:xfrm>
            <a:off x="11296610" y="6217622"/>
            <a:ext cx="731700" cy="5247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PPTMON slide">
  <p:cSld name="15_PPTMON slide">
    <p:spTree>
      <p:nvGrpSpPr>
        <p:cNvPr id="14" name="Shape 14"/>
        <p:cNvGrpSpPr/>
        <p:nvPr/>
      </p:nvGrpSpPr>
      <p:grpSpPr>
        <a:xfrm>
          <a:off x="0" y="0"/>
          <a:ext cx="0" cy="0"/>
          <a:chOff x="0" y="0"/>
          <a:chExt cx="0" cy="0"/>
        </a:xfrm>
      </p:grpSpPr>
      <p:pic>
        <p:nvPicPr>
          <p:cNvPr id="15" name="Google Shape;15;p4">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16" name="Google Shape;16;p4">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
        <p:nvSpPr>
          <p:cNvPr id="17" name="Google Shape;17;p4"/>
          <p:cNvSpPr/>
          <p:nvPr/>
        </p:nvSpPr>
        <p:spPr>
          <a:xfrm>
            <a:off x="2667000" y="1714500"/>
            <a:ext cx="6858000" cy="34293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8" name="Google Shape;18;p4"/>
          <p:cNvSpPr/>
          <p:nvPr/>
        </p:nvSpPr>
        <p:spPr>
          <a:xfrm flipH="1">
            <a:off x="-100" y="1"/>
            <a:ext cx="1779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9" name="Google Shape;19;p4"/>
          <p:cNvSpPr/>
          <p:nvPr/>
        </p:nvSpPr>
        <p:spPr>
          <a:xfrm flipH="1">
            <a:off x="12014100" y="0"/>
            <a:ext cx="1779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PTMON slide">
  <p:cSld name="2_PPTMON slide">
    <p:spTree>
      <p:nvGrpSpPr>
        <p:cNvPr id="20" name="Shape 20"/>
        <p:cNvGrpSpPr/>
        <p:nvPr/>
      </p:nvGrpSpPr>
      <p:grpSpPr>
        <a:xfrm>
          <a:off x="0" y="0"/>
          <a:ext cx="0" cy="0"/>
          <a:chOff x="0" y="0"/>
          <a:chExt cx="0" cy="0"/>
        </a:xfrm>
      </p:grpSpPr>
      <p:pic>
        <p:nvPicPr>
          <p:cNvPr id="21" name="Google Shape;21;p5">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22" name="Google Shape;22;p5">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PPTMON slide">
  <p:cSld name="4_PPTMON slide">
    <p:spTree>
      <p:nvGrpSpPr>
        <p:cNvPr id="23" name="Shape 23"/>
        <p:cNvGrpSpPr/>
        <p:nvPr/>
      </p:nvGrpSpPr>
      <p:grpSpPr>
        <a:xfrm>
          <a:off x="0" y="0"/>
          <a:ext cx="0" cy="0"/>
          <a:chOff x="0" y="0"/>
          <a:chExt cx="0" cy="0"/>
        </a:xfrm>
      </p:grpSpPr>
      <p:sp>
        <p:nvSpPr>
          <p:cNvPr id="24" name="Google Shape;24;p6"/>
          <p:cNvSpPr/>
          <p:nvPr>
            <p:ph idx="2" type="pic"/>
          </p:nvPr>
        </p:nvSpPr>
        <p:spPr>
          <a:xfrm>
            <a:off x="4808754" y="1320831"/>
            <a:ext cx="2108100" cy="2108100"/>
          </a:xfrm>
          <a:prstGeom prst="rect">
            <a:avLst/>
          </a:prstGeom>
          <a:solidFill>
            <a:srgbClr val="F2F2F2"/>
          </a:solidFill>
          <a:ln>
            <a:noFill/>
          </a:ln>
        </p:spPr>
      </p:sp>
      <p:sp>
        <p:nvSpPr>
          <p:cNvPr id="25" name="Google Shape;25;p6"/>
          <p:cNvSpPr/>
          <p:nvPr/>
        </p:nvSpPr>
        <p:spPr>
          <a:xfrm>
            <a:off x="0" y="0"/>
            <a:ext cx="37083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26" name="Google Shape;26;p6"/>
          <p:cNvSpPr/>
          <p:nvPr>
            <p:ph idx="3" type="pic"/>
          </p:nvPr>
        </p:nvSpPr>
        <p:spPr>
          <a:xfrm>
            <a:off x="9025096" y="1320831"/>
            <a:ext cx="2108100" cy="2108100"/>
          </a:xfrm>
          <a:prstGeom prst="rect">
            <a:avLst/>
          </a:prstGeom>
          <a:solidFill>
            <a:srgbClr val="F2F2F2"/>
          </a:solidFill>
          <a:ln>
            <a:noFill/>
          </a:ln>
        </p:spPr>
      </p:sp>
      <p:sp>
        <p:nvSpPr>
          <p:cNvPr id="27" name="Google Shape;27;p6"/>
          <p:cNvSpPr/>
          <p:nvPr>
            <p:ph idx="4" type="pic"/>
          </p:nvPr>
        </p:nvSpPr>
        <p:spPr>
          <a:xfrm>
            <a:off x="6916925" y="3429000"/>
            <a:ext cx="2108100" cy="2108100"/>
          </a:xfrm>
          <a:prstGeom prst="rect">
            <a:avLst/>
          </a:prstGeom>
          <a:solidFill>
            <a:srgbClr val="F2F2F2"/>
          </a:solidFill>
          <a:ln>
            <a:noFill/>
          </a:ln>
        </p:spPr>
      </p:sp>
      <p:pic>
        <p:nvPicPr>
          <p:cNvPr id="28" name="Google Shape;28;p6">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29" name="Google Shape;29;p6">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PPTMON slide">
  <p:cSld name="5_PPTMON slide">
    <p:spTree>
      <p:nvGrpSpPr>
        <p:cNvPr id="30" name="Shape 30"/>
        <p:cNvGrpSpPr/>
        <p:nvPr/>
      </p:nvGrpSpPr>
      <p:grpSpPr>
        <a:xfrm>
          <a:off x="0" y="0"/>
          <a:ext cx="0" cy="0"/>
          <a:chOff x="0" y="0"/>
          <a:chExt cx="0" cy="0"/>
        </a:xfrm>
      </p:grpSpPr>
      <p:sp>
        <p:nvSpPr>
          <p:cNvPr id="31" name="Google Shape;31;p7"/>
          <p:cNvSpPr/>
          <p:nvPr>
            <p:ph idx="2" type="pic"/>
          </p:nvPr>
        </p:nvSpPr>
        <p:spPr>
          <a:xfrm>
            <a:off x="431799" y="431800"/>
            <a:ext cx="11328300" cy="2997300"/>
          </a:xfrm>
          <a:prstGeom prst="rect">
            <a:avLst/>
          </a:prstGeom>
          <a:solidFill>
            <a:srgbClr val="F2F2F2"/>
          </a:solidFill>
          <a:ln>
            <a:noFill/>
          </a:ln>
        </p:spPr>
      </p:sp>
      <p:pic>
        <p:nvPicPr>
          <p:cNvPr id="32" name="Google Shape;32;p7">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33" name="Google Shape;33;p7">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PPTMON slide">
  <p:cSld name="6_PPTMON slide">
    <p:spTree>
      <p:nvGrpSpPr>
        <p:cNvPr id="34" name="Shape 34"/>
        <p:cNvGrpSpPr/>
        <p:nvPr/>
      </p:nvGrpSpPr>
      <p:grpSpPr>
        <a:xfrm>
          <a:off x="0" y="0"/>
          <a:ext cx="0" cy="0"/>
          <a:chOff x="0" y="0"/>
          <a:chExt cx="0" cy="0"/>
        </a:xfrm>
      </p:grpSpPr>
      <p:sp>
        <p:nvSpPr>
          <p:cNvPr id="35" name="Google Shape;35;p8"/>
          <p:cNvSpPr/>
          <p:nvPr/>
        </p:nvSpPr>
        <p:spPr>
          <a:xfrm>
            <a:off x="0" y="0"/>
            <a:ext cx="60960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36" name="Google Shape;36;p8"/>
          <p:cNvSpPr/>
          <p:nvPr>
            <p:ph idx="2" type="pic"/>
          </p:nvPr>
        </p:nvSpPr>
        <p:spPr>
          <a:xfrm>
            <a:off x="431799" y="431800"/>
            <a:ext cx="5232300" cy="5994300"/>
          </a:xfrm>
          <a:prstGeom prst="rect">
            <a:avLst/>
          </a:prstGeom>
          <a:solidFill>
            <a:srgbClr val="F2F2F2"/>
          </a:solidFill>
          <a:ln>
            <a:noFill/>
          </a:ln>
        </p:spPr>
      </p:sp>
      <p:pic>
        <p:nvPicPr>
          <p:cNvPr id="37" name="Google Shape;37;p8">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38" name="Google Shape;38;p8">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PPTMON slide">
  <p:cSld name="7_PPTMON slide">
    <p:spTree>
      <p:nvGrpSpPr>
        <p:cNvPr id="39" name="Shape 39"/>
        <p:cNvGrpSpPr/>
        <p:nvPr/>
      </p:nvGrpSpPr>
      <p:grpSpPr>
        <a:xfrm>
          <a:off x="0" y="0"/>
          <a:ext cx="0" cy="0"/>
          <a:chOff x="0" y="0"/>
          <a:chExt cx="0" cy="0"/>
        </a:xfrm>
      </p:grpSpPr>
      <p:sp>
        <p:nvSpPr>
          <p:cNvPr id="40" name="Google Shape;40;p9"/>
          <p:cNvSpPr/>
          <p:nvPr/>
        </p:nvSpPr>
        <p:spPr>
          <a:xfrm>
            <a:off x="431800" y="3429000"/>
            <a:ext cx="11328300" cy="29973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pic>
        <p:nvPicPr>
          <p:cNvPr id="41" name="Google Shape;41;p9">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42" name="Google Shape;42;p9">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PTMON slide">
  <p:cSld name="3_PPTMON slide">
    <p:spTree>
      <p:nvGrpSpPr>
        <p:cNvPr id="43" name="Shape 43"/>
        <p:cNvGrpSpPr/>
        <p:nvPr/>
      </p:nvGrpSpPr>
      <p:grpSpPr>
        <a:xfrm>
          <a:off x="0" y="0"/>
          <a:ext cx="0" cy="0"/>
          <a:chOff x="0" y="0"/>
          <a:chExt cx="0" cy="0"/>
        </a:xfrm>
      </p:grpSpPr>
      <p:sp>
        <p:nvSpPr>
          <p:cNvPr id="44" name="Google Shape;44;p10"/>
          <p:cNvSpPr/>
          <p:nvPr/>
        </p:nvSpPr>
        <p:spPr>
          <a:xfrm>
            <a:off x="0" y="0"/>
            <a:ext cx="2935500" cy="6858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45" name="Google Shape;45;p10"/>
          <p:cNvSpPr/>
          <p:nvPr>
            <p:ph idx="2" type="pic"/>
          </p:nvPr>
        </p:nvSpPr>
        <p:spPr>
          <a:xfrm>
            <a:off x="1168400" y="990600"/>
            <a:ext cx="3543300" cy="2247900"/>
          </a:xfrm>
          <a:prstGeom prst="rect">
            <a:avLst/>
          </a:prstGeom>
          <a:solidFill>
            <a:srgbClr val="F2F2F2"/>
          </a:solidFill>
          <a:ln>
            <a:noFill/>
          </a:ln>
        </p:spPr>
      </p:sp>
      <p:sp>
        <p:nvSpPr>
          <p:cNvPr id="46" name="Google Shape;46;p10"/>
          <p:cNvSpPr/>
          <p:nvPr>
            <p:ph idx="3" type="pic"/>
          </p:nvPr>
        </p:nvSpPr>
        <p:spPr>
          <a:xfrm>
            <a:off x="1168400" y="3619500"/>
            <a:ext cx="3543300" cy="2247900"/>
          </a:xfrm>
          <a:prstGeom prst="rect">
            <a:avLst/>
          </a:prstGeom>
          <a:solidFill>
            <a:srgbClr val="F2F2F2"/>
          </a:solidFill>
          <a:ln>
            <a:noFill/>
          </a:ln>
        </p:spPr>
      </p:sp>
      <p:pic>
        <p:nvPicPr>
          <p:cNvPr id="47" name="Google Shape;47;p10">
            <a:hlinkClick r:id="rId2"/>
          </p:cNvPr>
          <p:cNvPicPr preferRelativeResize="0"/>
          <p:nvPr/>
        </p:nvPicPr>
        <p:blipFill rotWithShape="1">
          <a:blip r:embed="rId3">
            <a:alphaModFix/>
          </a:blip>
          <a:srcRect b="0" l="29908" r="0" t="0"/>
          <a:stretch/>
        </p:blipFill>
        <p:spPr>
          <a:xfrm>
            <a:off x="5771192" y="6885391"/>
            <a:ext cx="2239200" cy="246221"/>
          </a:xfrm>
          <a:prstGeom prst="rect">
            <a:avLst/>
          </a:prstGeom>
          <a:noFill/>
          <a:ln>
            <a:noFill/>
          </a:ln>
        </p:spPr>
      </p:pic>
      <p:sp>
        <p:nvSpPr>
          <p:cNvPr id="48" name="Google Shape;48;p10">
            <a:hlinkClick r:id="rId4"/>
          </p:cNvPr>
          <p:cNvSpPr txBox="1"/>
          <p:nvPr/>
        </p:nvSpPr>
        <p:spPr>
          <a:xfrm>
            <a:off x="4181605" y="6931487"/>
            <a:ext cx="26907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u="sng">
                <a:solidFill>
                  <a:schemeClr val="dk1"/>
                </a:solidFill>
                <a:latin typeface="Arial"/>
                <a:ea typeface="Arial"/>
                <a:cs typeface="Arial"/>
                <a:sym typeface="Arial"/>
                <a:hlinkClick r:id="rId5">
                  <a:extLst>
                    <a:ext uri="{A12FA001-AC4F-418D-AE19-62706E023703}">
                      <ahyp:hlinkClr val="tx"/>
                    </a:ext>
                  </a:extLst>
                </a:hlinkClick>
              </a:rPr>
              <a:t>Presentation template by</a:t>
            </a:r>
            <a:endParaRPr sz="1100" u="none">
              <a:solidFill>
                <a:schemeClr val="dk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7F7F7"/>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4.jp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hyperlink" Target="http://www.youtube.com/watch?v=TmPfTpjtdgg" TargetMode="Externa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hyperlink" Target="http://drive.google.com/file/d/1g1JkLMAJbmc3sjN7_PovKoyMJxizy8W9/view" TargetMode="Externa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hyperlink" Target="http://drive.google.com/file/d/1-JxMXm1c-Eo0C2Yj-1_5lpRnmzaBBC6O/view" TargetMode="Externa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nvSpPr>
        <p:spPr>
          <a:xfrm>
            <a:off x="1596568" y="1036272"/>
            <a:ext cx="9564900" cy="2031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4200">
                <a:solidFill>
                  <a:srgbClr val="171717"/>
                </a:solidFill>
                <a:latin typeface="Lexend Deca Black"/>
                <a:ea typeface="Lexend Deca Black"/>
                <a:cs typeface="Lexend Deca Black"/>
                <a:sym typeface="Lexend Deca Black"/>
              </a:rPr>
              <a:t>Breaking Boundaries: Large Language Models as Atari Breakout Agents</a:t>
            </a:r>
            <a:endParaRPr sz="4200">
              <a:solidFill>
                <a:srgbClr val="171717"/>
              </a:solidFill>
              <a:latin typeface="Lexend Deca Black"/>
              <a:ea typeface="Lexend Deca Black"/>
              <a:cs typeface="Lexend Deca Black"/>
              <a:sym typeface="Lexend Deca Black"/>
            </a:endParaRPr>
          </a:p>
        </p:txBody>
      </p:sp>
      <p:sp>
        <p:nvSpPr>
          <p:cNvPr id="107" name="Google Shape;107;p22"/>
          <p:cNvSpPr txBox="1"/>
          <p:nvPr/>
        </p:nvSpPr>
        <p:spPr>
          <a:xfrm>
            <a:off x="1654624" y="3561649"/>
            <a:ext cx="8007300" cy="461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400">
                <a:solidFill>
                  <a:srgbClr val="171717"/>
                </a:solidFill>
                <a:latin typeface="Lexend Deca Light"/>
                <a:ea typeface="Lexend Deca Light"/>
                <a:cs typeface="Lexend Deca Light"/>
                <a:sym typeface="Lexend Deca Light"/>
              </a:rPr>
              <a:t>CRE Team 3 - MCS 562</a:t>
            </a:r>
            <a:r>
              <a:rPr lang="en-US" sz="2400">
                <a:solidFill>
                  <a:srgbClr val="171717"/>
                </a:solidFill>
                <a:latin typeface="Lexend Deca Light"/>
                <a:ea typeface="Lexend Deca Light"/>
                <a:cs typeface="Lexend Deca Light"/>
                <a:sym typeface="Lexend Deca Light"/>
              </a:rPr>
              <a:t>3</a:t>
            </a:r>
            <a:endParaRPr sz="2400">
              <a:solidFill>
                <a:srgbClr val="171717"/>
              </a:solidFill>
              <a:latin typeface="Lexend Deca Light"/>
              <a:ea typeface="Lexend Deca Light"/>
              <a:cs typeface="Lexend Deca Light"/>
              <a:sym typeface="Lexend Deca Light"/>
            </a:endParaRPr>
          </a:p>
        </p:txBody>
      </p:sp>
      <p:sp>
        <p:nvSpPr>
          <p:cNvPr id="108" name="Google Shape;108;p22"/>
          <p:cNvSpPr txBox="1"/>
          <p:nvPr/>
        </p:nvSpPr>
        <p:spPr>
          <a:xfrm>
            <a:off x="1654624" y="4058020"/>
            <a:ext cx="8007300" cy="646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200">
                <a:solidFill>
                  <a:srgbClr val="171717"/>
                </a:solidFill>
                <a:latin typeface="Lexend Deca Light"/>
                <a:ea typeface="Lexend Deca Light"/>
                <a:cs typeface="Lexend Deca Light"/>
                <a:sym typeface="Lexend Deca Light"/>
              </a:rPr>
              <a:t>Nicholas Paul</a:t>
            </a:r>
            <a:endParaRPr sz="1200">
              <a:solidFill>
                <a:srgbClr val="171717"/>
              </a:solidFill>
              <a:latin typeface="Lexend Deca Light"/>
              <a:ea typeface="Lexend Deca Light"/>
              <a:cs typeface="Lexend Deca Light"/>
              <a:sym typeface="Lexend Deca Light"/>
            </a:endParaRPr>
          </a:p>
          <a:p>
            <a:pPr indent="0" lvl="0" marL="0" marR="0" rtl="0" algn="l">
              <a:spcBef>
                <a:spcPts val="0"/>
              </a:spcBef>
              <a:spcAft>
                <a:spcPts val="0"/>
              </a:spcAft>
              <a:buNone/>
            </a:pPr>
            <a:r>
              <a:rPr lang="en-US" sz="1200">
                <a:solidFill>
                  <a:srgbClr val="171717"/>
                </a:solidFill>
                <a:latin typeface="Lexend Deca Light"/>
                <a:ea typeface="Lexend Deca Light"/>
                <a:cs typeface="Lexend Deca Light"/>
                <a:sym typeface="Lexend Deca Light"/>
              </a:rPr>
              <a:t>Nazeer Uddin Syed</a:t>
            </a:r>
            <a:endParaRPr sz="1200">
              <a:solidFill>
                <a:srgbClr val="171717"/>
              </a:solidFill>
              <a:latin typeface="Lexend Deca Light"/>
              <a:ea typeface="Lexend Deca Light"/>
              <a:cs typeface="Lexend Deca Light"/>
              <a:sym typeface="Lexend Deca Light"/>
            </a:endParaRPr>
          </a:p>
          <a:p>
            <a:pPr indent="0" lvl="0" marL="0" marR="0" rtl="0" algn="l">
              <a:spcBef>
                <a:spcPts val="0"/>
              </a:spcBef>
              <a:spcAft>
                <a:spcPts val="0"/>
              </a:spcAft>
              <a:buNone/>
            </a:pPr>
            <a:r>
              <a:rPr lang="en-US" sz="1200">
                <a:solidFill>
                  <a:srgbClr val="171717"/>
                </a:solidFill>
                <a:latin typeface="Lexend Deca Light"/>
                <a:ea typeface="Lexend Deca Light"/>
                <a:cs typeface="Lexend Deca Light"/>
                <a:sym typeface="Lexend Deca Light"/>
              </a:rPr>
              <a:t>Siri Sri Churakanti</a:t>
            </a:r>
            <a:endParaRPr sz="1200">
              <a:solidFill>
                <a:srgbClr val="171717"/>
              </a:solidFill>
              <a:latin typeface="Lexend Deca Light"/>
              <a:ea typeface="Lexend Deca Light"/>
              <a:cs typeface="Lexend Deca Light"/>
              <a:sym typeface="Lexend Deca Light"/>
            </a:endParaRPr>
          </a:p>
        </p:txBody>
      </p:sp>
      <p:sp>
        <p:nvSpPr>
          <p:cNvPr id="109" name="Google Shape;109;p22"/>
          <p:cNvSpPr txBox="1"/>
          <p:nvPr/>
        </p:nvSpPr>
        <p:spPr>
          <a:xfrm>
            <a:off x="3671725" y="6210425"/>
            <a:ext cx="7863300" cy="338700"/>
          </a:xfrm>
          <a:prstGeom prst="rect">
            <a:avLst/>
          </a:prstGeom>
          <a:noFill/>
          <a:ln>
            <a:noFill/>
          </a:ln>
        </p:spPr>
        <p:txBody>
          <a:bodyPr anchorCtr="0" anchor="ctr" bIns="45700" lIns="91425" spcFirstLastPara="1" rIns="91425" wrap="square" tIns="45700">
            <a:spAutoFit/>
          </a:bodyPr>
          <a:lstStyle/>
          <a:p>
            <a:pPr indent="0" lvl="0" marL="0" rtl="0" algn="r">
              <a:spcBef>
                <a:spcPts val="0"/>
              </a:spcBef>
              <a:spcAft>
                <a:spcPts val="0"/>
              </a:spcAft>
              <a:buSzPts val="1100"/>
              <a:buNone/>
            </a:pPr>
            <a:r>
              <a:rPr lang="en-US" sz="1600">
                <a:solidFill>
                  <a:srgbClr val="F7F7F7"/>
                </a:solidFill>
                <a:latin typeface="Lexend Deca Black"/>
                <a:ea typeface="Lexend Deca Black"/>
                <a:cs typeface="Lexend Deca Black"/>
                <a:sym typeface="Lexend Deca Black"/>
              </a:rPr>
              <a:t>Team 3: Nicholas Paul, Nazeer Syed, Siri Sri Churakanti</a:t>
            </a:r>
            <a:endParaRPr sz="1600">
              <a:solidFill>
                <a:srgbClr val="F7F7F7"/>
              </a:solidFill>
              <a:latin typeface="Lexend Deca Black"/>
              <a:ea typeface="Lexend Deca Black"/>
              <a:cs typeface="Lexend Deca Black"/>
              <a:sym typeface="Lexend Deca Black"/>
            </a:endParaRPr>
          </a:p>
        </p:txBody>
      </p:sp>
      <p:sp>
        <p:nvSpPr>
          <p:cNvPr id="110" name="Google Shape;110;p22"/>
          <p:cNvSpPr/>
          <p:nvPr/>
        </p:nvSpPr>
        <p:spPr>
          <a:xfrm>
            <a:off x="783975" y="772886"/>
            <a:ext cx="252000" cy="43419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nvSpPr>
        <p:spPr>
          <a:xfrm>
            <a:off x="1004850" y="413675"/>
            <a:ext cx="6072600" cy="10359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4400"/>
              <a:buFont typeface="Calibri"/>
              <a:buNone/>
            </a:pPr>
            <a:r>
              <a:rPr lang="en-US" sz="3700">
                <a:solidFill>
                  <a:schemeClr val="dk1"/>
                </a:solidFill>
              </a:rPr>
              <a:t>Ideas for Future Research </a:t>
            </a:r>
            <a:endParaRPr sz="3700">
              <a:solidFill>
                <a:schemeClr val="dk1"/>
              </a:solidFill>
            </a:endParaRPr>
          </a:p>
          <a:p>
            <a:pPr indent="0" lvl="0" marL="0" marR="0" rtl="0" algn="l">
              <a:spcBef>
                <a:spcPts val="0"/>
              </a:spcBef>
              <a:spcAft>
                <a:spcPts val="0"/>
              </a:spcAft>
              <a:buNone/>
            </a:pPr>
            <a:r>
              <a:t/>
            </a:r>
            <a:endParaRPr sz="2800">
              <a:solidFill>
                <a:srgbClr val="171717"/>
              </a:solidFill>
              <a:latin typeface="Lexend Deca Black"/>
              <a:ea typeface="Lexend Deca Black"/>
              <a:cs typeface="Lexend Deca Black"/>
              <a:sym typeface="Lexend Deca Black"/>
            </a:endParaRPr>
          </a:p>
        </p:txBody>
      </p:sp>
      <p:sp>
        <p:nvSpPr>
          <p:cNvPr id="208" name="Google Shape;208;p31"/>
          <p:cNvSpPr txBox="1"/>
          <p:nvPr/>
        </p:nvSpPr>
        <p:spPr>
          <a:xfrm>
            <a:off x="848150" y="1642500"/>
            <a:ext cx="6916200" cy="5215500"/>
          </a:xfrm>
          <a:prstGeom prst="rect">
            <a:avLst/>
          </a:prstGeom>
          <a:noFill/>
          <a:ln>
            <a:noFill/>
          </a:ln>
        </p:spPr>
        <p:txBody>
          <a:bodyPr anchorCtr="0" anchor="t" bIns="45700" lIns="91425" spcFirstLastPara="1" rIns="91425" wrap="square" tIns="45700">
            <a:spAutoFit/>
          </a:bodyPr>
          <a:lstStyle/>
          <a:p>
            <a:pPr indent="0" lvl="0" marL="0" rtl="0" algn="just">
              <a:lnSpc>
                <a:spcPct val="95000"/>
              </a:lnSpc>
              <a:spcBef>
                <a:spcPts val="1200"/>
              </a:spcBef>
              <a:spcAft>
                <a:spcPts val="0"/>
              </a:spcAft>
              <a:buClr>
                <a:schemeClr val="dk1"/>
              </a:buClr>
              <a:buSzPts val="1100"/>
              <a:buFont typeface="Arial"/>
              <a:buNone/>
            </a:pPr>
            <a:r>
              <a:rPr b="1" lang="en-US" sz="1200">
                <a:solidFill>
                  <a:schemeClr val="dk1"/>
                </a:solidFill>
              </a:rPr>
              <a:t>Enhancing Efficiency</a:t>
            </a:r>
            <a:endParaRPr b="1" sz="1200">
              <a:solidFill>
                <a:schemeClr val="dk1"/>
              </a:solidFill>
            </a:endParaRPr>
          </a:p>
          <a:p>
            <a:pPr indent="-304800" lvl="0" marL="457200" rtl="0" algn="just">
              <a:lnSpc>
                <a:spcPct val="95000"/>
              </a:lnSpc>
              <a:spcBef>
                <a:spcPts val="1200"/>
              </a:spcBef>
              <a:spcAft>
                <a:spcPts val="0"/>
              </a:spcAft>
              <a:buClr>
                <a:schemeClr val="dk1"/>
              </a:buClr>
              <a:buSzPts val="1200"/>
              <a:buChar char="●"/>
            </a:pPr>
            <a:r>
              <a:rPr lang="en-US" sz="1200">
                <a:solidFill>
                  <a:schemeClr val="dk1"/>
                </a:solidFill>
              </a:rPr>
              <a:t>Optimize prompts and explore lightweight LLMs for faster decision-making.</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US" sz="1200">
                <a:solidFill>
                  <a:schemeClr val="dk1"/>
                </a:solidFill>
              </a:rPr>
              <a:t>Reduce latency for real-time applications.</a:t>
            </a:r>
            <a:endParaRPr sz="1200">
              <a:solidFill>
                <a:schemeClr val="dk1"/>
              </a:solidFill>
            </a:endParaRPr>
          </a:p>
          <a:p>
            <a:pPr indent="0" lvl="0" marL="0" rtl="0" algn="just">
              <a:lnSpc>
                <a:spcPct val="95000"/>
              </a:lnSpc>
              <a:spcBef>
                <a:spcPts val="1200"/>
              </a:spcBef>
              <a:spcAft>
                <a:spcPts val="0"/>
              </a:spcAft>
              <a:buClr>
                <a:schemeClr val="dk1"/>
              </a:buClr>
              <a:buSzPts val="1100"/>
              <a:buFont typeface="Arial"/>
              <a:buNone/>
            </a:pPr>
            <a:r>
              <a:t/>
            </a:r>
            <a:endParaRPr sz="1200">
              <a:solidFill>
                <a:schemeClr val="dk1"/>
              </a:solidFill>
            </a:endParaRPr>
          </a:p>
          <a:p>
            <a:pPr indent="0" lvl="0" marL="0" rtl="0" algn="just">
              <a:lnSpc>
                <a:spcPct val="95000"/>
              </a:lnSpc>
              <a:spcBef>
                <a:spcPts val="1200"/>
              </a:spcBef>
              <a:spcAft>
                <a:spcPts val="0"/>
              </a:spcAft>
              <a:buClr>
                <a:schemeClr val="dk1"/>
              </a:buClr>
              <a:buSzPts val="1100"/>
              <a:buFont typeface="Arial"/>
              <a:buNone/>
            </a:pPr>
            <a:r>
              <a:rPr b="1" lang="en-US" sz="1200">
                <a:solidFill>
                  <a:schemeClr val="dk1"/>
                </a:solidFill>
              </a:rPr>
              <a:t>Integrating Visual Processing</a:t>
            </a:r>
            <a:endParaRPr b="1" sz="1200">
              <a:solidFill>
                <a:schemeClr val="dk1"/>
              </a:solidFill>
            </a:endParaRPr>
          </a:p>
          <a:p>
            <a:pPr indent="-304800" lvl="0" marL="457200" rtl="0" algn="just">
              <a:lnSpc>
                <a:spcPct val="95000"/>
              </a:lnSpc>
              <a:spcBef>
                <a:spcPts val="1200"/>
              </a:spcBef>
              <a:spcAft>
                <a:spcPts val="0"/>
              </a:spcAft>
              <a:buClr>
                <a:schemeClr val="dk1"/>
              </a:buClr>
              <a:buSzPts val="1200"/>
              <a:buChar char="●"/>
            </a:pPr>
            <a:r>
              <a:rPr lang="en-US" sz="1200">
                <a:solidFill>
                  <a:schemeClr val="dk1"/>
                </a:solidFill>
              </a:rPr>
              <a:t>Combine LLMs with vision-based models for direct game frame interpretation.</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US" sz="1200">
                <a:solidFill>
                  <a:schemeClr val="dk1"/>
                </a:solidFill>
              </a:rPr>
              <a:t>Leverage multimodal LLMs to handle both text and visual data.</a:t>
            </a:r>
            <a:endParaRPr sz="1200">
              <a:solidFill>
                <a:schemeClr val="dk1"/>
              </a:solidFill>
            </a:endParaRPr>
          </a:p>
          <a:p>
            <a:pPr indent="0" lvl="0" marL="0" rtl="0" algn="just">
              <a:lnSpc>
                <a:spcPct val="95000"/>
              </a:lnSpc>
              <a:spcBef>
                <a:spcPts val="1200"/>
              </a:spcBef>
              <a:spcAft>
                <a:spcPts val="0"/>
              </a:spcAft>
              <a:buClr>
                <a:schemeClr val="dk1"/>
              </a:buClr>
              <a:buSzPts val="1100"/>
              <a:buFont typeface="Arial"/>
              <a:buNone/>
            </a:pPr>
            <a:r>
              <a:t/>
            </a:r>
            <a:endParaRPr sz="1200">
              <a:solidFill>
                <a:schemeClr val="dk1"/>
              </a:solidFill>
            </a:endParaRPr>
          </a:p>
          <a:p>
            <a:pPr indent="0" lvl="0" marL="0" rtl="0" algn="just">
              <a:lnSpc>
                <a:spcPct val="95000"/>
              </a:lnSpc>
              <a:spcBef>
                <a:spcPts val="1200"/>
              </a:spcBef>
              <a:spcAft>
                <a:spcPts val="0"/>
              </a:spcAft>
              <a:buClr>
                <a:schemeClr val="dk1"/>
              </a:buClr>
              <a:buSzPts val="1100"/>
              <a:buFont typeface="Arial"/>
              <a:buNone/>
            </a:pPr>
            <a:r>
              <a:rPr b="1" lang="en-US" sz="1200">
                <a:solidFill>
                  <a:schemeClr val="dk1"/>
                </a:solidFill>
              </a:rPr>
              <a:t>Expanding Applicability</a:t>
            </a:r>
            <a:endParaRPr b="1" sz="1200">
              <a:solidFill>
                <a:schemeClr val="dk1"/>
              </a:solidFill>
            </a:endParaRPr>
          </a:p>
          <a:p>
            <a:pPr indent="-304800" lvl="0" marL="457200" rtl="0" algn="just">
              <a:lnSpc>
                <a:spcPct val="95000"/>
              </a:lnSpc>
              <a:spcBef>
                <a:spcPts val="1200"/>
              </a:spcBef>
              <a:spcAft>
                <a:spcPts val="0"/>
              </a:spcAft>
              <a:buClr>
                <a:schemeClr val="dk1"/>
              </a:buClr>
              <a:buSzPts val="1200"/>
              <a:buChar char="●"/>
            </a:pPr>
            <a:r>
              <a:rPr lang="en-US" sz="1200">
                <a:solidFill>
                  <a:schemeClr val="dk1"/>
                </a:solidFill>
              </a:rPr>
              <a:t>Test adaptability on other games and complex environments.</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US" sz="1200">
                <a:solidFill>
                  <a:schemeClr val="dk1"/>
                </a:solidFill>
              </a:rPr>
              <a:t>Explore hybrid models integrating rule-based AI and reinforcement learning.</a:t>
            </a:r>
            <a:endParaRPr sz="1200">
              <a:solidFill>
                <a:schemeClr val="dk1"/>
              </a:solidFill>
            </a:endParaRPr>
          </a:p>
          <a:p>
            <a:pPr indent="0" lvl="0" marL="0" rtl="0" algn="just">
              <a:lnSpc>
                <a:spcPct val="95000"/>
              </a:lnSpc>
              <a:spcBef>
                <a:spcPts val="1200"/>
              </a:spcBef>
              <a:spcAft>
                <a:spcPts val="0"/>
              </a:spcAft>
              <a:buClr>
                <a:schemeClr val="dk1"/>
              </a:buClr>
              <a:buSzPts val="1100"/>
              <a:buFont typeface="Arial"/>
              <a:buNone/>
            </a:pPr>
            <a:r>
              <a:t/>
            </a:r>
            <a:endParaRPr sz="1200">
              <a:solidFill>
                <a:schemeClr val="dk1"/>
              </a:solidFill>
            </a:endParaRPr>
          </a:p>
          <a:p>
            <a:pPr indent="0" lvl="0" marL="0" rtl="0" algn="just">
              <a:lnSpc>
                <a:spcPct val="95000"/>
              </a:lnSpc>
              <a:spcBef>
                <a:spcPts val="1200"/>
              </a:spcBef>
              <a:spcAft>
                <a:spcPts val="0"/>
              </a:spcAft>
              <a:buClr>
                <a:schemeClr val="dk1"/>
              </a:buClr>
              <a:buSzPts val="1100"/>
              <a:buFont typeface="Arial"/>
              <a:buNone/>
            </a:pPr>
            <a:r>
              <a:rPr b="1" lang="en-US" sz="1200">
                <a:solidFill>
                  <a:schemeClr val="dk1"/>
                </a:solidFill>
              </a:rPr>
              <a:t>Real-World Impact</a:t>
            </a:r>
            <a:endParaRPr b="1" sz="1200">
              <a:solidFill>
                <a:schemeClr val="dk1"/>
              </a:solidFill>
            </a:endParaRPr>
          </a:p>
          <a:p>
            <a:pPr indent="-304800" lvl="0" marL="457200" rtl="0" algn="just">
              <a:lnSpc>
                <a:spcPct val="95000"/>
              </a:lnSpc>
              <a:spcBef>
                <a:spcPts val="1200"/>
              </a:spcBef>
              <a:spcAft>
                <a:spcPts val="0"/>
              </a:spcAft>
              <a:buClr>
                <a:schemeClr val="dk1"/>
              </a:buClr>
              <a:buSzPts val="1200"/>
              <a:buChar char="●"/>
            </a:pPr>
            <a:r>
              <a:rPr lang="en-US" sz="1200">
                <a:solidFill>
                  <a:schemeClr val="dk1"/>
                </a:solidFill>
              </a:rPr>
              <a:t>Extend LLM decision-making to robotics and real-time systems.</a:t>
            </a:r>
            <a:endParaRPr sz="1200">
              <a:solidFill>
                <a:schemeClr val="dk1"/>
              </a:solidFill>
            </a:endParaRPr>
          </a:p>
          <a:p>
            <a:pPr indent="-304800" lvl="0" marL="457200" rtl="0" algn="just">
              <a:lnSpc>
                <a:spcPct val="95000"/>
              </a:lnSpc>
              <a:spcBef>
                <a:spcPts val="0"/>
              </a:spcBef>
              <a:spcAft>
                <a:spcPts val="0"/>
              </a:spcAft>
              <a:buClr>
                <a:schemeClr val="dk1"/>
              </a:buClr>
              <a:buSzPts val="1200"/>
              <a:buChar char="●"/>
            </a:pPr>
            <a:r>
              <a:rPr lang="en-US" sz="1200">
                <a:solidFill>
                  <a:schemeClr val="dk1"/>
                </a:solidFill>
              </a:rPr>
              <a:t>Investigate collaborative AI for human-assisted gameplay and control.</a:t>
            </a:r>
            <a:endParaRPr sz="1200">
              <a:solidFill>
                <a:schemeClr val="dk1"/>
              </a:solidFill>
            </a:endParaRPr>
          </a:p>
          <a:p>
            <a:pPr indent="-50800" lvl="0" marL="228600" rtl="0" algn="just">
              <a:lnSpc>
                <a:spcPct val="70000"/>
              </a:lnSpc>
              <a:spcBef>
                <a:spcPts val="1200"/>
              </a:spcBef>
              <a:spcAft>
                <a:spcPts val="0"/>
              </a:spcAft>
              <a:buClr>
                <a:schemeClr val="dk1"/>
              </a:buClr>
              <a:buSzPts val="2800"/>
              <a:buFont typeface="Arial"/>
              <a:buNone/>
            </a:pPr>
            <a:r>
              <a:t/>
            </a:r>
            <a:endParaRPr sz="2500">
              <a:solidFill>
                <a:srgbClr val="595959"/>
              </a:solidFill>
            </a:endParaRPr>
          </a:p>
          <a:p>
            <a:pPr indent="0" lvl="0" marL="0" marR="0" rtl="0" algn="l">
              <a:spcBef>
                <a:spcPts val="1600"/>
              </a:spcBef>
              <a:spcAft>
                <a:spcPts val="0"/>
              </a:spcAft>
              <a:buNone/>
            </a:pPr>
            <a:r>
              <a:t/>
            </a:r>
            <a:endParaRPr sz="1200">
              <a:solidFill>
                <a:srgbClr val="171717"/>
              </a:solidFill>
              <a:latin typeface="Lexend Deca Light"/>
              <a:ea typeface="Lexend Deca Light"/>
              <a:cs typeface="Lexend Deca Light"/>
              <a:sym typeface="Lexend Deca Light"/>
            </a:endParaRPr>
          </a:p>
        </p:txBody>
      </p:sp>
      <p:pic>
        <p:nvPicPr>
          <p:cNvPr id="209" name="Google Shape;209;p31"/>
          <p:cNvPicPr preferRelativeResize="0"/>
          <p:nvPr/>
        </p:nvPicPr>
        <p:blipFill>
          <a:blip r:embed="rId3">
            <a:alphaModFix/>
          </a:blip>
          <a:stretch>
            <a:fillRect/>
          </a:stretch>
        </p:blipFill>
        <p:spPr>
          <a:xfrm>
            <a:off x="7378675" y="1509274"/>
            <a:ext cx="4433475" cy="36485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nvSpPr>
        <p:spPr>
          <a:xfrm>
            <a:off x="3522850" y="738012"/>
            <a:ext cx="4711500" cy="83100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800">
                <a:solidFill>
                  <a:schemeClr val="dk1"/>
                </a:solidFill>
                <a:latin typeface="Lexend Deca Black"/>
                <a:ea typeface="Lexend Deca Black"/>
                <a:cs typeface="Lexend Deca Black"/>
                <a:sym typeface="Lexend Deca Black"/>
              </a:rPr>
              <a:t>Conclusion</a:t>
            </a:r>
            <a:endParaRPr sz="4800">
              <a:solidFill>
                <a:schemeClr val="dk1"/>
              </a:solidFill>
              <a:latin typeface="Lexend Deca Black"/>
              <a:ea typeface="Lexend Deca Black"/>
              <a:cs typeface="Lexend Deca Black"/>
              <a:sym typeface="Lexend Deca Black"/>
            </a:endParaRPr>
          </a:p>
        </p:txBody>
      </p:sp>
      <p:sp>
        <p:nvSpPr>
          <p:cNvPr id="215" name="Google Shape;215;p32"/>
          <p:cNvSpPr txBox="1"/>
          <p:nvPr/>
        </p:nvSpPr>
        <p:spPr>
          <a:xfrm>
            <a:off x="3136125" y="2017625"/>
            <a:ext cx="5893800" cy="2493600"/>
          </a:xfrm>
          <a:prstGeom prst="rect">
            <a:avLst/>
          </a:prstGeom>
          <a:noFill/>
          <a:ln>
            <a:noFill/>
          </a:ln>
        </p:spPr>
        <p:txBody>
          <a:bodyPr anchorCtr="0" anchor="ctr" bIns="45700" lIns="91425" spcFirstLastPara="1" rIns="91425" wrap="square" tIns="45700">
            <a:spAutoFit/>
          </a:bodyPr>
          <a:lstStyle/>
          <a:p>
            <a:pPr indent="0" lvl="0" marL="0" rtl="0" algn="just">
              <a:spcBef>
                <a:spcPts val="0"/>
              </a:spcBef>
              <a:spcAft>
                <a:spcPts val="0"/>
              </a:spcAft>
              <a:buClr>
                <a:schemeClr val="dk1"/>
              </a:buClr>
              <a:buSzPts val="1100"/>
              <a:buFont typeface="Arial"/>
              <a:buNone/>
            </a:pPr>
            <a:r>
              <a:rPr lang="en-US" sz="1200">
                <a:solidFill>
                  <a:srgbClr val="F7F7F7"/>
                </a:solidFill>
                <a:latin typeface="Lexend Deca Light"/>
                <a:ea typeface="Lexend Deca Light"/>
                <a:cs typeface="Lexend Deca Light"/>
                <a:sym typeface="Lexend Deca Light"/>
              </a:rPr>
              <a:t>This project investigated varied methods of controlling the paddle in Atari Breakout, from rule-based algorithms to Large Language Models (LLMs) and human performance as the baseline. By comparing these approaches, we see that rule-based methods are efficient for control and determined. On the other hand, LLMs are flexible in unknown game states and unpredictable human opponent actions by interpreting them in prompt format from text cues, albeit without training.  </a:t>
            </a:r>
            <a:endParaRPr sz="1200">
              <a:solidFill>
                <a:srgbClr val="F7F7F7"/>
              </a:solidFill>
              <a:latin typeface="Lexend Deca Light"/>
              <a:ea typeface="Lexend Deca Light"/>
              <a:cs typeface="Lexend Deca Light"/>
              <a:sym typeface="Lexend Deca Light"/>
            </a:endParaRPr>
          </a:p>
          <a:p>
            <a:pPr indent="0" lvl="0" marL="0" rtl="0" algn="ctr">
              <a:spcBef>
                <a:spcPts val="0"/>
              </a:spcBef>
              <a:spcAft>
                <a:spcPts val="0"/>
              </a:spcAft>
              <a:buClr>
                <a:schemeClr val="dk1"/>
              </a:buClr>
              <a:buSzPts val="1100"/>
              <a:buFont typeface="Arial"/>
              <a:buNone/>
            </a:pPr>
            <a:r>
              <a:t/>
            </a:r>
            <a:endParaRPr sz="1200">
              <a:solidFill>
                <a:srgbClr val="F7F7F7"/>
              </a:solidFill>
              <a:latin typeface="Lexend Deca Light"/>
              <a:ea typeface="Lexend Deca Light"/>
              <a:cs typeface="Lexend Deca Light"/>
              <a:sym typeface="Lexend Deca Light"/>
            </a:endParaRPr>
          </a:p>
          <a:p>
            <a:pPr indent="0" lvl="0" marL="0" rtl="0" algn="just">
              <a:spcBef>
                <a:spcPts val="0"/>
              </a:spcBef>
              <a:spcAft>
                <a:spcPts val="0"/>
              </a:spcAft>
              <a:buClr>
                <a:schemeClr val="dk1"/>
              </a:buClr>
              <a:buSzPts val="1100"/>
              <a:buFont typeface="Arial"/>
              <a:buNone/>
            </a:pPr>
            <a:r>
              <a:rPr lang="en-US" sz="1200">
                <a:solidFill>
                  <a:srgbClr val="F7F7F7"/>
                </a:solidFill>
                <a:latin typeface="Lexend Deca Light"/>
                <a:ea typeface="Lexend Deca Light"/>
                <a:cs typeface="Lexend Deca Light"/>
                <a:sym typeface="Lexend Deca Light"/>
              </a:rPr>
              <a:t>In this study, we have seen that while either method provides his pros and cons, in combination lies an even richer promise. This study illustrates ways in which AI can tackle dynamic tasks, with exciting breakthroughs in future research in gaming, robotics, and other fields. </a:t>
            </a:r>
            <a:endParaRPr sz="1200">
              <a:solidFill>
                <a:srgbClr val="F7F7F7"/>
              </a:solidFill>
              <a:latin typeface="Lexend Deca Light"/>
              <a:ea typeface="Lexend Deca Light"/>
              <a:cs typeface="Lexend Deca Light"/>
              <a:sym typeface="Lexend Deca Light"/>
            </a:endParaRPr>
          </a:p>
          <a:p>
            <a:pPr indent="0" lvl="0" marL="0" marR="0" rtl="0" algn="ctr">
              <a:spcBef>
                <a:spcPts val="0"/>
              </a:spcBef>
              <a:spcAft>
                <a:spcPts val="0"/>
              </a:spcAft>
              <a:buNone/>
            </a:pPr>
            <a:r>
              <a:t/>
            </a:r>
            <a:endParaRPr sz="1200">
              <a:solidFill>
                <a:srgbClr val="F7F7F7"/>
              </a:solidFill>
              <a:latin typeface="Lexend Deca Light"/>
              <a:ea typeface="Lexend Deca Light"/>
              <a:cs typeface="Lexend Deca Light"/>
              <a:sym typeface="Lexend Deca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3"/>
          <p:cNvSpPr txBox="1"/>
          <p:nvPr/>
        </p:nvSpPr>
        <p:spPr>
          <a:xfrm>
            <a:off x="3654392" y="2592548"/>
            <a:ext cx="4883100" cy="1015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6000">
                <a:solidFill>
                  <a:srgbClr val="F7F7F7"/>
                </a:solidFill>
                <a:latin typeface="Lexend Deca Black"/>
                <a:ea typeface="Lexend Deca Black"/>
                <a:cs typeface="Lexend Deca Black"/>
                <a:sym typeface="Lexend Deca Black"/>
              </a:rPr>
              <a:t>Thanks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nvSpPr>
        <p:spPr>
          <a:xfrm>
            <a:off x="6026724" y="2277917"/>
            <a:ext cx="5186700" cy="1477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500">
                <a:solidFill>
                  <a:srgbClr val="171717"/>
                </a:solidFill>
                <a:latin typeface="Lexend Deca Light"/>
                <a:ea typeface="Lexend Deca Light"/>
                <a:cs typeface="Lexend Deca Light"/>
                <a:sym typeface="Lexend Deca Light"/>
              </a:rPr>
              <a:t>Evaluate an LLM as a low level agent</a:t>
            </a:r>
            <a:endParaRPr i="1" sz="1500">
              <a:solidFill>
                <a:srgbClr val="17171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1500">
              <a:solidFill>
                <a:srgbClr val="171717"/>
              </a:solidFill>
              <a:latin typeface="Lexend Deca Light"/>
              <a:ea typeface="Lexend Deca Light"/>
              <a:cs typeface="Lexend Deca Light"/>
              <a:sym typeface="Lexend Deca Light"/>
            </a:endParaRPr>
          </a:p>
          <a:p>
            <a:pPr indent="0" lvl="0" marL="0" marR="0" rtl="0" algn="l">
              <a:spcBef>
                <a:spcPts val="0"/>
              </a:spcBef>
              <a:spcAft>
                <a:spcPts val="0"/>
              </a:spcAft>
              <a:buNone/>
            </a:pPr>
            <a:r>
              <a:rPr lang="en-US" sz="1500">
                <a:solidFill>
                  <a:srgbClr val="171717"/>
                </a:solidFill>
                <a:latin typeface="Lexend Deca Light"/>
                <a:ea typeface="Lexend Deca Light"/>
                <a:cs typeface="Lexend Deca Light"/>
                <a:sym typeface="Lexend Deca Light"/>
              </a:rPr>
              <a:t>Recent papers such as </a:t>
            </a:r>
            <a:r>
              <a:rPr i="1" lang="en-US" sz="1500">
                <a:solidFill>
                  <a:srgbClr val="171717"/>
                </a:solidFill>
                <a:latin typeface="Lexend Deca Light"/>
                <a:ea typeface="Lexend Deca Light"/>
                <a:cs typeface="Lexend Deca Light"/>
                <a:sym typeface="Lexend Deca Light"/>
              </a:rPr>
              <a:t>Atari-GPT </a:t>
            </a:r>
            <a:r>
              <a:rPr lang="en-US"/>
              <a:t>(2024)</a:t>
            </a:r>
            <a:r>
              <a:rPr lang="en-US" sz="1500">
                <a:solidFill>
                  <a:srgbClr val="171717"/>
                </a:solidFill>
                <a:latin typeface="Lexend Deca Light"/>
                <a:ea typeface="Lexend Deca Light"/>
                <a:cs typeface="Lexend Deca Light"/>
                <a:sym typeface="Lexend Deca Light"/>
              </a:rPr>
              <a:t> used an LLM as an agent directly. Scores on some games were good but Breakout had poor performance and could </a:t>
            </a:r>
            <a:r>
              <a:rPr lang="en-US" sz="1500">
                <a:solidFill>
                  <a:srgbClr val="171717"/>
                </a:solidFill>
                <a:latin typeface="Lexend Deca Light"/>
                <a:ea typeface="Lexend Deca Light"/>
                <a:cs typeface="Lexend Deca Light"/>
                <a:sym typeface="Lexend Deca Light"/>
              </a:rPr>
              <a:t>potentially</a:t>
            </a:r>
            <a:r>
              <a:rPr lang="en-US" sz="1500">
                <a:solidFill>
                  <a:srgbClr val="171717"/>
                </a:solidFill>
                <a:latin typeface="Lexend Deca Light"/>
                <a:ea typeface="Lexend Deca Light"/>
                <a:cs typeface="Lexend Deca Light"/>
                <a:sym typeface="Lexend Deca Light"/>
              </a:rPr>
              <a:t> be improved.</a:t>
            </a:r>
            <a:endParaRPr sz="1500">
              <a:solidFill>
                <a:srgbClr val="171717"/>
              </a:solidFill>
              <a:latin typeface="Lexend Deca Light"/>
              <a:ea typeface="Lexend Deca Light"/>
              <a:cs typeface="Lexend Deca Light"/>
              <a:sym typeface="Lexend Deca Light"/>
            </a:endParaRPr>
          </a:p>
        </p:txBody>
      </p:sp>
      <p:sp>
        <p:nvSpPr>
          <p:cNvPr id="116" name="Google Shape;116;p23"/>
          <p:cNvSpPr/>
          <p:nvPr/>
        </p:nvSpPr>
        <p:spPr>
          <a:xfrm>
            <a:off x="6006731" y="1939356"/>
            <a:ext cx="32823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171717"/>
                </a:solidFill>
                <a:latin typeface="Lexend Deca Black"/>
                <a:ea typeface="Lexend Deca Black"/>
                <a:cs typeface="Lexend Deca Black"/>
                <a:sym typeface="Lexend Deca Black"/>
              </a:rPr>
              <a:t>LLM as a Agent</a:t>
            </a:r>
            <a:endParaRPr sz="2000">
              <a:solidFill>
                <a:srgbClr val="171717"/>
              </a:solidFill>
              <a:latin typeface="Lexend Deca Black"/>
              <a:ea typeface="Lexend Deca Black"/>
              <a:cs typeface="Lexend Deca Black"/>
              <a:sym typeface="Lexend Deca Black"/>
            </a:endParaRPr>
          </a:p>
        </p:txBody>
      </p:sp>
      <p:sp>
        <p:nvSpPr>
          <p:cNvPr id="117" name="Google Shape;117;p23"/>
          <p:cNvSpPr txBox="1"/>
          <p:nvPr/>
        </p:nvSpPr>
        <p:spPr>
          <a:xfrm>
            <a:off x="6026724" y="4748218"/>
            <a:ext cx="5186700" cy="1246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500">
                <a:solidFill>
                  <a:srgbClr val="171717"/>
                </a:solidFill>
                <a:latin typeface="Lexend Deca Light"/>
                <a:ea typeface="Lexend Deca Light"/>
                <a:cs typeface="Lexend Deca Light"/>
                <a:sym typeface="Lexend Deca Light"/>
              </a:rPr>
              <a:t>Evaluate an LLM as a tool to generate low level agents</a:t>
            </a:r>
            <a:endParaRPr i="1" sz="1500">
              <a:solidFill>
                <a:srgbClr val="171717"/>
              </a:solidFill>
              <a:latin typeface="Lexend Deca Light"/>
              <a:ea typeface="Lexend Deca Light"/>
              <a:cs typeface="Lexend Deca Light"/>
              <a:sym typeface="Lexend Deca Light"/>
            </a:endParaRPr>
          </a:p>
          <a:p>
            <a:pPr indent="0" lvl="0" marL="0" marR="0" rtl="0" algn="l">
              <a:spcBef>
                <a:spcPts val="0"/>
              </a:spcBef>
              <a:spcAft>
                <a:spcPts val="0"/>
              </a:spcAft>
              <a:buNone/>
            </a:pPr>
            <a:r>
              <a:t/>
            </a:r>
            <a:endParaRPr sz="1500">
              <a:solidFill>
                <a:srgbClr val="171717"/>
              </a:solidFill>
              <a:latin typeface="Lexend Deca Light"/>
              <a:ea typeface="Lexend Deca Light"/>
              <a:cs typeface="Lexend Deca Light"/>
              <a:sym typeface="Lexend Deca Light"/>
            </a:endParaRPr>
          </a:p>
          <a:p>
            <a:pPr indent="0" lvl="0" marL="0" marR="0" rtl="0" algn="l">
              <a:spcBef>
                <a:spcPts val="0"/>
              </a:spcBef>
              <a:spcAft>
                <a:spcPts val="0"/>
              </a:spcAft>
              <a:buNone/>
            </a:pPr>
            <a:r>
              <a:rPr lang="en-US" sz="1500">
                <a:solidFill>
                  <a:srgbClr val="171717"/>
                </a:solidFill>
                <a:latin typeface="Lexend Deca Light"/>
                <a:ea typeface="Lexend Deca Light"/>
                <a:cs typeface="Lexend Deca Light"/>
                <a:sym typeface="Lexend Deca Light"/>
              </a:rPr>
              <a:t>Papers such as </a:t>
            </a:r>
            <a:r>
              <a:rPr i="1" lang="en-US" sz="1500">
                <a:solidFill>
                  <a:srgbClr val="171717"/>
                </a:solidFill>
                <a:latin typeface="Lexend Deca Light"/>
                <a:ea typeface="Lexend Deca Light"/>
                <a:cs typeface="Lexend Deca Light"/>
                <a:sym typeface="Lexend Deca Light"/>
              </a:rPr>
              <a:t>Code as Policies</a:t>
            </a:r>
            <a:r>
              <a:rPr lang="en-US" sz="1500">
                <a:solidFill>
                  <a:srgbClr val="171717"/>
                </a:solidFill>
                <a:latin typeface="Lexend Deca Light"/>
                <a:ea typeface="Lexend Deca Light"/>
                <a:cs typeface="Lexend Deca Light"/>
                <a:sym typeface="Lexend Deca Light"/>
              </a:rPr>
              <a:t> (2023) and </a:t>
            </a:r>
            <a:r>
              <a:rPr i="1" lang="en-US" sz="1500">
                <a:solidFill>
                  <a:srgbClr val="171717"/>
                </a:solidFill>
                <a:latin typeface="Lexend Deca Light"/>
                <a:ea typeface="Lexend Deca Light"/>
                <a:cs typeface="Lexend Deca Light"/>
                <a:sym typeface="Lexend Deca Light"/>
              </a:rPr>
              <a:t>From LLMs to Actions</a:t>
            </a:r>
            <a:r>
              <a:rPr lang="en-US" sz="1500">
                <a:solidFill>
                  <a:srgbClr val="171717"/>
                </a:solidFill>
                <a:latin typeface="Lexend Deca Light"/>
                <a:ea typeface="Lexend Deca Light"/>
                <a:cs typeface="Lexend Deca Light"/>
                <a:sym typeface="Lexend Deca Light"/>
              </a:rPr>
              <a:t> (2024) use LLMs to generate policies as code rather than evaluate the policy directly.</a:t>
            </a:r>
            <a:endParaRPr sz="1500">
              <a:solidFill>
                <a:srgbClr val="171717"/>
              </a:solidFill>
              <a:latin typeface="Lexend Deca Light"/>
              <a:ea typeface="Lexend Deca Light"/>
              <a:cs typeface="Lexend Deca Light"/>
              <a:sym typeface="Lexend Deca Light"/>
            </a:endParaRPr>
          </a:p>
        </p:txBody>
      </p:sp>
      <p:sp>
        <p:nvSpPr>
          <p:cNvPr id="118" name="Google Shape;118;p23"/>
          <p:cNvSpPr/>
          <p:nvPr/>
        </p:nvSpPr>
        <p:spPr>
          <a:xfrm>
            <a:off x="6006725" y="4409650"/>
            <a:ext cx="4731300" cy="399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171717"/>
                </a:solidFill>
                <a:latin typeface="Lexend Deca Black"/>
                <a:ea typeface="Lexend Deca Black"/>
                <a:cs typeface="Lexend Deca Black"/>
                <a:sym typeface="Lexend Deca Black"/>
              </a:rPr>
              <a:t>LLM as an Agent Generator</a:t>
            </a:r>
            <a:endParaRPr sz="2000">
              <a:solidFill>
                <a:srgbClr val="171717"/>
              </a:solidFill>
              <a:latin typeface="Lexend Deca Black"/>
              <a:ea typeface="Lexend Deca Black"/>
              <a:cs typeface="Lexend Deca Black"/>
              <a:sym typeface="Lexend Deca Black"/>
            </a:endParaRPr>
          </a:p>
        </p:txBody>
      </p:sp>
      <p:sp>
        <p:nvSpPr>
          <p:cNvPr id="119" name="Google Shape;119;p23"/>
          <p:cNvSpPr/>
          <p:nvPr/>
        </p:nvSpPr>
        <p:spPr>
          <a:xfrm>
            <a:off x="4969570" y="4421414"/>
            <a:ext cx="780000" cy="780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grpSp>
        <p:nvGrpSpPr>
          <p:cNvPr id="120" name="Google Shape;120;p23"/>
          <p:cNvGrpSpPr/>
          <p:nvPr/>
        </p:nvGrpSpPr>
        <p:grpSpPr>
          <a:xfrm>
            <a:off x="5153933" y="4605769"/>
            <a:ext cx="411418" cy="411418"/>
            <a:chOff x="752656" y="1562597"/>
            <a:chExt cx="390525" cy="390525"/>
          </a:xfrm>
        </p:grpSpPr>
        <p:sp>
          <p:nvSpPr>
            <p:cNvPr id="121" name="Google Shape;121;p23"/>
            <p:cNvSpPr/>
            <p:nvPr/>
          </p:nvSpPr>
          <p:spPr>
            <a:xfrm>
              <a:off x="797621" y="1607153"/>
              <a:ext cx="209550" cy="161925"/>
            </a:xfrm>
            <a:custGeom>
              <a:rect b="b" l="l" r="r" t="t"/>
              <a:pathLst>
                <a:path extrusionOk="0" h="161925" w="20955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rgbClr val="F7F7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22" name="Google Shape;122;p23"/>
            <p:cNvSpPr/>
            <p:nvPr/>
          </p:nvSpPr>
          <p:spPr>
            <a:xfrm>
              <a:off x="797995" y="1807749"/>
              <a:ext cx="95250" cy="104775"/>
            </a:xfrm>
            <a:custGeom>
              <a:rect b="b" l="l" r="r" t="t"/>
              <a:pathLst>
                <a:path extrusionOk="0" h="104775" w="9525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rgbClr val="F7F7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23" name="Google Shape;123;p23"/>
            <p:cNvSpPr/>
            <p:nvPr/>
          </p:nvSpPr>
          <p:spPr>
            <a:xfrm>
              <a:off x="909438" y="1740884"/>
              <a:ext cx="95250" cy="171450"/>
            </a:xfrm>
            <a:custGeom>
              <a:rect b="b" l="l" r="r" t="t"/>
              <a:pathLst>
                <a:path extrusionOk="0" h="171450" w="9525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rgbClr val="F7F7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24" name="Google Shape;124;p23"/>
            <p:cNvSpPr/>
            <p:nvPr/>
          </p:nvSpPr>
          <p:spPr>
            <a:xfrm>
              <a:off x="998589" y="1607534"/>
              <a:ext cx="142875" cy="304800"/>
            </a:xfrm>
            <a:custGeom>
              <a:rect b="b" l="l" r="r" t="t"/>
              <a:pathLst>
                <a:path extrusionOk="0" h="304800" w="142875">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rgbClr val="F7F7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25" name="Google Shape;125;p23"/>
            <p:cNvSpPr/>
            <p:nvPr/>
          </p:nvSpPr>
          <p:spPr>
            <a:xfrm>
              <a:off x="752656" y="1562597"/>
              <a:ext cx="390525" cy="390525"/>
            </a:xfrm>
            <a:custGeom>
              <a:rect b="b" l="l" r="r" t="t"/>
              <a:pathLst>
                <a:path extrusionOk="0" h="390525" w="390525">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rgbClr val="F7F7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grpSp>
      <p:sp>
        <p:nvSpPr>
          <p:cNvPr id="126" name="Google Shape;126;p23"/>
          <p:cNvSpPr/>
          <p:nvPr/>
        </p:nvSpPr>
        <p:spPr>
          <a:xfrm>
            <a:off x="4969570" y="1951113"/>
            <a:ext cx="780000" cy="7800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27" name="Google Shape;127;p23"/>
          <p:cNvSpPr txBox="1"/>
          <p:nvPr/>
        </p:nvSpPr>
        <p:spPr>
          <a:xfrm>
            <a:off x="1362275" y="411350"/>
            <a:ext cx="3530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171717"/>
                </a:solidFill>
                <a:latin typeface="Lexend Deca Black"/>
                <a:ea typeface="Lexend Deca Black"/>
                <a:cs typeface="Lexend Deca Black"/>
                <a:sym typeface="Lexend Deca Black"/>
              </a:rPr>
              <a:t>Objectives</a:t>
            </a:r>
            <a:endParaRPr sz="3200">
              <a:solidFill>
                <a:srgbClr val="171717"/>
              </a:solidFill>
              <a:latin typeface="Lexend Deca Black"/>
              <a:ea typeface="Lexend Deca Black"/>
              <a:cs typeface="Lexend Deca Black"/>
              <a:sym typeface="Lexend Deca Black"/>
            </a:endParaRPr>
          </a:p>
        </p:txBody>
      </p:sp>
      <p:sp>
        <p:nvSpPr>
          <p:cNvPr id="128" name="Google Shape;128;p23"/>
          <p:cNvSpPr/>
          <p:nvPr/>
        </p:nvSpPr>
        <p:spPr>
          <a:xfrm>
            <a:off x="1493994" y="1130856"/>
            <a:ext cx="792000" cy="1779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grpSp>
        <p:nvGrpSpPr>
          <p:cNvPr id="129" name="Google Shape;129;p23"/>
          <p:cNvGrpSpPr/>
          <p:nvPr/>
        </p:nvGrpSpPr>
        <p:grpSpPr>
          <a:xfrm>
            <a:off x="5153924" y="2144058"/>
            <a:ext cx="411118" cy="394059"/>
            <a:chOff x="6793030" y="2235612"/>
            <a:chExt cx="390240" cy="374047"/>
          </a:xfrm>
        </p:grpSpPr>
        <p:sp>
          <p:nvSpPr>
            <p:cNvPr id="130" name="Google Shape;130;p23"/>
            <p:cNvSpPr/>
            <p:nvPr/>
          </p:nvSpPr>
          <p:spPr>
            <a:xfrm>
              <a:off x="6897520" y="2314384"/>
              <a:ext cx="285750" cy="295275"/>
            </a:xfrm>
            <a:custGeom>
              <a:rect b="b" l="l" r="r" t="t"/>
              <a:pathLst>
                <a:path extrusionOk="0" h="295275" w="285750">
                  <a:moveTo>
                    <a:pt x="266033" y="7144"/>
                  </a:moveTo>
                  <a:lnTo>
                    <a:pt x="215455" y="7144"/>
                  </a:lnTo>
                  <a:lnTo>
                    <a:pt x="215455" y="24194"/>
                  </a:lnTo>
                  <a:lnTo>
                    <a:pt x="215455" y="40958"/>
                  </a:lnTo>
                  <a:lnTo>
                    <a:pt x="215455" y="142589"/>
                  </a:lnTo>
                  <a:cubicBezTo>
                    <a:pt x="215455" y="170402"/>
                    <a:pt x="192881" y="192977"/>
                    <a:pt x="165068" y="192977"/>
                  </a:cubicBezTo>
                  <a:lnTo>
                    <a:pt x="61436" y="192977"/>
                  </a:lnTo>
                  <a:lnTo>
                    <a:pt x="45529" y="204121"/>
                  </a:lnTo>
                  <a:lnTo>
                    <a:pt x="21621" y="220885"/>
                  </a:lnTo>
                  <a:lnTo>
                    <a:pt x="7144" y="231077"/>
                  </a:lnTo>
                  <a:cubicBezTo>
                    <a:pt x="10191" y="235077"/>
                    <a:pt x="14954" y="237649"/>
                    <a:pt x="20383" y="237649"/>
                  </a:cubicBezTo>
                  <a:lnTo>
                    <a:pt x="134683" y="237649"/>
                  </a:lnTo>
                  <a:lnTo>
                    <a:pt x="215836" y="294418"/>
                  </a:lnTo>
                  <a:cubicBezTo>
                    <a:pt x="218694" y="296418"/>
                    <a:pt x="222028" y="297466"/>
                    <a:pt x="225457" y="297466"/>
                  </a:cubicBezTo>
                  <a:cubicBezTo>
                    <a:pt x="229457" y="297466"/>
                    <a:pt x="233457" y="296037"/>
                    <a:pt x="236696" y="293084"/>
                  </a:cubicBezTo>
                  <a:cubicBezTo>
                    <a:pt x="240220" y="289846"/>
                    <a:pt x="242125" y="285179"/>
                    <a:pt x="242125" y="280416"/>
                  </a:cubicBezTo>
                  <a:lnTo>
                    <a:pt x="242125" y="238411"/>
                  </a:lnTo>
                  <a:lnTo>
                    <a:pt x="266223" y="238411"/>
                  </a:lnTo>
                  <a:cubicBezTo>
                    <a:pt x="275463" y="238411"/>
                    <a:pt x="282987" y="230886"/>
                    <a:pt x="282987" y="221647"/>
                  </a:cubicBezTo>
                  <a:lnTo>
                    <a:pt x="282987" y="24003"/>
                  </a:lnTo>
                  <a:cubicBezTo>
                    <a:pt x="283083" y="14669"/>
                    <a:pt x="275463" y="7144"/>
                    <a:pt x="266033" y="7144"/>
                  </a:cubicBezTo>
                  <a:close/>
                </a:path>
              </a:pathLst>
            </a:custGeom>
            <a:solidFill>
              <a:srgbClr val="F7F7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31" name="Google Shape;131;p23"/>
            <p:cNvSpPr/>
            <p:nvPr/>
          </p:nvSpPr>
          <p:spPr>
            <a:xfrm>
              <a:off x="6793030" y="2235612"/>
              <a:ext cx="285750" cy="304800"/>
            </a:xfrm>
            <a:custGeom>
              <a:rect b="b" l="l" r="r" t="t"/>
              <a:pathLst>
                <a:path extrusionOk="0" h="304800" w="285750">
                  <a:moveTo>
                    <a:pt x="269748" y="7144"/>
                  </a:moveTo>
                  <a:lnTo>
                    <a:pt x="23908" y="7144"/>
                  </a:lnTo>
                  <a:cubicBezTo>
                    <a:pt x="14668" y="7144"/>
                    <a:pt x="7144" y="14668"/>
                    <a:pt x="7144" y="23908"/>
                  </a:cubicBezTo>
                  <a:lnTo>
                    <a:pt x="7144" y="221361"/>
                  </a:lnTo>
                  <a:cubicBezTo>
                    <a:pt x="7144" y="230600"/>
                    <a:pt x="14668" y="238125"/>
                    <a:pt x="23908" y="238125"/>
                  </a:cubicBezTo>
                  <a:lnTo>
                    <a:pt x="47244" y="238125"/>
                  </a:lnTo>
                  <a:lnTo>
                    <a:pt x="47244" y="281178"/>
                  </a:lnTo>
                  <a:cubicBezTo>
                    <a:pt x="47244" y="285655"/>
                    <a:pt x="48863" y="290036"/>
                    <a:pt x="52007" y="293180"/>
                  </a:cubicBezTo>
                  <a:cubicBezTo>
                    <a:pt x="55340" y="296609"/>
                    <a:pt x="59722" y="298228"/>
                    <a:pt x="64008" y="298228"/>
                  </a:cubicBezTo>
                  <a:cubicBezTo>
                    <a:pt x="67342" y="298228"/>
                    <a:pt x="70771" y="297180"/>
                    <a:pt x="73628" y="295180"/>
                  </a:cubicBezTo>
                  <a:lnTo>
                    <a:pt x="107632" y="271367"/>
                  </a:lnTo>
                  <a:lnTo>
                    <a:pt x="124396" y="259651"/>
                  </a:lnTo>
                  <a:lnTo>
                    <a:pt x="141161" y="247936"/>
                  </a:lnTo>
                  <a:lnTo>
                    <a:pt x="154972" y="238220"/>
                  </a:lnTo>
                  <a:lnTo>
                    <a:pt x="269653" y="238220"/>
                  </a:lnTo>
                  <a:cubicBezTo>
                    <a:pt x="278892" y="238220"/>
                    <a:pt x="286417" y="230695"/>
                    <a:pt x="286417" y="221456"/>
                  </a:cubicBezTo>
                  <a:lnTo>
                    <a:pt x="286417" y="119158"/>
                  </a:lnTo>
                  <a:lnTo>
                    <a:pt x="286417" y="102394"/>
                  </a:lnTo>
                  <a:lnTo>
                    <a:pt x="286417" y="85630"/>
                  </a:lnTo>
                  <a:lnTo>
                    <a:pt x="286417" y="24003"/>
                  </a:lnTo>
                  <a:cubicBezTo>
                    <a:pt x="286512" y="14668"/>
                    <a:pt x="279082" y="7144"/>
                    <a:pt x="269748" y="7144"/>
                  </a:cubicBezTo>
                  <a:close/>
                  <a:moveTo>
                    <a:pt x="219170" y="160877"/>
                  </a:moveTo>
                  <a:cubicBezTo>
                    <a:pt x="217932" y="169164"/>
                    <a:pt x="210598" y="175165"/>
                    <a:pt x="202216" y="175165"/>
                  </a:cubicBezTo>
                  <a:lnTo>
                    <a:pt x="192405" y="175165"/>
                  </a:lnTo>
                  <a:lnTo>
                    <a:pt x="91630" y="175165"/>
                  </a:lnTo>
                  <a:cubicBezTo>
                    <a:pt x="82582" y="175165"/>
                    <a:pt x="74771" y="168116"/>
                    <a:pt x="74486" y="158972"/>
                  </a:cubicBezTo>
                  <a:cubicBezTo>
                    <a:pt x="74200" y="149447"/>
                    <a:pt x="81725" y="141732"/>
                    <a:pt x="91154" y="141732"/>
                  </a:cubicBezTo>
                  <a:lnTo>
                    <a:pt x="202597" y="141732"/>
                  </a:lnTo>
                  <a:cubicBezTo>
                    <a:pt x="209265" y="141732"/>
                    <a:pt x="215075" y="145637"/>
                    <a:pt x="217741" y="151352"/>
                  </a:cubicBezTo>
                  <a:cubicBezTo>
                    <a:pt x="219075" y="154114"/>
                    <a:pt x="219646" y="157353"/>
                    <a:pt x="219170" y="160877"/>
                  </a:cubicBezTo>
                  <a:close/>
                  <a:moveTo>
                    <a:pt x="202597" y="108204"/>
                  </a:moveTo>
                  <a:lnTo>
                    <a:pt x="91630" y="108204"/>
                  </a:lnTo>
                  <a:cubicBezTo>
                    <a:pt x="82582" y="108204"/>
                    <a:pt x="74771" y="101155"/>
                    <a:pt x="74486" y="92107"/>
                  </a:cubicBezTo>
                  <a:cubicBezTo>
                    <a:pt x="74200" y="82582"/>
                    <a:pt x="81725" y="74771"/>
                    <a:pt x="91154" y="74771"/>
                  </a:cubicBezTo>
                  <a:lnTo>
                    <a:pt x="202597" y="74771"/>
                  </a:lnTo>
                  <a:cubicBezTo>
                    <a:pt x="211836" y="74771"/>
                    <a:pt x="219361" y="82296"/>
                    <a:pt x="219361" y="91535"/>
                  </a:cubicBezTo>
                  <a:cubicBezTo>
                    <a:pt x="219266" y="100774"/>
                    <a:pt x="211836" y="108204"/>
                    <a:pt x="202597" y="108204"/>
                  </a:cubicBezTo>
                  <a:close/>
                </a:path>
              </a:pathLst>
            </a:custGeom>
            <a:solidFill>
              <a:srgbClr val="F7F7F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grpSp>
      <p:pic>
        <p:nvPicPr>
          <p:cNvPr id="132" name="Google Shape;132;p23"/>
          <p:cNvPicPr preferRelativeResize="0"/>
          <p:nvPr/>
        </p:nvPicPr>
        <p:blipFill>
          <a:blip r:embed="rId3">
            <a:alphaModFix/>
          </a:blip>
          <a:stretch>
            <a:fillRect/>
          </a:stretch>
        </p:blipFill>
        <p:spPr>
          <a:xfrm rot="-362538">
            <a:off x="2017517" y="1601510"/>
            <a:ext cx="1442518" cy="1894255"/>
          </a:xfrm>
          <a:prstGeom prst="rect">
            <a:avLst/>
          </a:prstGeom>
          <a:noFill/>
          <a:ln>
            <a:noFill/>
          </a:ln>
          <a:effectLst>
            <a:outerShdw blurRad="57150" rotWithShape="0" algn="bl" dir="5400000" dist="19050">
              <a:srgbClr val="000000">
                <a:alpha val="50000"/>
              </a:srgbClr>
            </a:outerShdw>
          </a:effectLst>
        </p:spPr>
      </p:pic>
      <p:sp>
        <p:nvSpPr>
          <p:cNvPr id="133" name="Google Shape;133;p23"/>
          <p:cNvSpPr txBox="1"/>
          <p:nvPr/>
        </p:nvSpPr>
        <p:spPr>
          <a:xfrm rot="-325198">
            <a:off x="2346147" y="3441059"/>
            <a:ext cx="1200568" cy="554164"/>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latin typeface="Merriweather Light"/>
                <a:ea typeface="Merriweather Light"/>
                <a:cs typeface="Merriweather Light"/>
                <a:sym typeface="Merriweather Light"/>
              </a:rPr>
              <a:t>Atari-GPT</a:t>
            </a:r>
            <a:endParaRPr i="1" sz="1200">
              <a:latin typeface="Merriweather Light"/>
              <a:ea typeface="Merriweather Light"/>
              <a:cs typeface="Merriweather Light"/>
              <a:sym typeface="Merriweather Light"/>
            </a:endParaRPr>
          </a:p>
          <a:p>
            <a:pPr indent="0" lvl="0" marL="0" rtl="0" algn="ctr">
              <a:spcBef>
                <a:spcPts val="0"/>
              </a:spcBef>
              <a:spcAft>
                <a:spcPts val="0"/>
              </a:spcAft>
              <a:buNone/>
            </a:pPr>
            <a:r>
              <a:rPr i="1" lang="en-US" sz="1200">
                <a:latin typeface="Merriweather Light"/>
                <a:ea typeface="Merriweather Light"/>
                <a:cs typeface="Merriweather Light"/>
                <a:sym typeface="Merriweather Light"/>
              </a:rPr>
              <a:t>(2024)</a:t>
            </a:r>
            <a:endParaRPr i="1" sz="1200">
              <a:latin typeface="Merriweather Light"/>
              <a:ea typeface="Merriweather Light"/>
              <a:cs typeface="Merriweather Light"/>
              <a:sym typeface="Merriweather Light"/>
            </a:endParaRPr>
          </a:p>
        </p:txBody>
      </p:sp>
      <p:pic>
        <p:nvPicPr>
          <p:cNvPr id="134" name="Google Shape;134;p23"/>
          <p:cNvPicPr preferRelativeResize="0"/>
          <p:nvPr/>
        </p:nvPicPr>
        <p:blipFill>
          <a:blip r:embed="rId4">
            <a:alphaModFix/>
          </a:blip>
          <a:stretch>
            <a:fillRect/>
          </a:stretch>
        </p:blipFill>
        <p:spPr>
          <a:xfrm rot="-428379">
            <a:off x="778876" y="3738252"/>
            <a:ext cx="1633899" cy="2146334"/>
          </a:xfrm>
          <a:prstGeom prst="rect">
            <a:avLst/>
          </a:prstGeom>
          <a:noFill/>
          <a:ln>
            <a:noFill/>
          </a:ln>
          <a:effectLst>
            <a:outerShdw blurRad="57150" rotWithShape="0" algn="bl" dir="5400000" dist="19050">
              <a:srgbClr val="000000">
                <a:alpha val="50000"/>
              </a:srgbClr>
            </a:outerShdw>
          </a:effectLst>
        </p:spPr>
      </p:pic>
      <p:sp>
        <p:nvSpPr>
          <p:cNvPr id="135" name="Google Shape;135;p23"/>
          <p:cNvSpPr txBox="1"/>
          <p:nvPr/>
        </p:nvSpPr>
        <p:spPr>
          <a:xfrm rot="-537568">
            <a:off x="1074619" y="5861659"/>
            <a:ext cx="1562262" cy="55422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latin typeface="Merriweather Light"/>
                <a:ea typeface="Merriweather Light"/>
                <a:cs typeface="Merriweather Light"/>
                <a:sym typeface="Merriweather Light"/>
              </a:rPr>
              <a:t>Code as Policies</a:t>
            </a:r>
            <a:endParaRPr i="1" sz="1200">
              <a:latin typeface="Merriweather Light"/>
              <a:ea typeface="Merriweather Light"/>
              <a:cs typeface="Merriweather Light"/>
              <a:sym typeface="Merriweather Light"/>
            </a:endParaRPr>
          </a:p>
          <a:p>
            <a:pPr indent="0" lvl="0" marL="0" rtl="0" algn="ctr">
              <a:spcBef>
                <a:spcPts val="0"/>
              </a:spcBef>
              <a:spcAft>
                <a:spcPts val="0"/>
              </a:spcAft>
              <a:buNone/>
            </a:pPr>
            <a:r>
              <a:rPr i="1" lang="en-US" sz="1200">
                <a:latin typeface="Merriweather Light"/>
                <a:ea typeface="Merriweather Light"/>
                <a:cs typeface="Merriweather Light"/>
                <a:sym typeface="Merriweather Light"/>
              </a:rPr>
              <a:t>(2023)</a:t>
            </a:r>
            <a:endParaRPr i="1" sz="1200">
              <a:latin typeface="Merriweather Light"/>
              <a:ea typeface="Merriweather Light"/>
              <a:cs typeface="Merriweather Light"/>
              <a:sym typeface="Merriweather Light"/>
            </a:endParaRPr>
          </a:p>
        </p:txBody>
      </p:sp>
      <p:pic>
        <p:nvPicPr>
          <p:cNvPr id="136" name="Google Shape;136;p23"/>
          <p:cNvPicPr preferRelativeResize="0"/>
          <p:nvPr/>
        </p:nvPicPr>
        <p:blipFill>
          <a:blip r:embed="rId5">
            <a:alphaModFix/>
          </a:blip>
          <a:stretch>
            <a:fillRect/>
          </a:stretch>
        </p:blipFill>
        <p:spPr>
          <a:xfrm rot="857152">
            <a:off x="3179473" y="3712012"/>
            <a:ext cx="1411277" cy="1845679"/>
          </a:xfrm>
          <a:prstGeom prst="rect">
            <a:avLst/>
          </a:prstGeom>
          <a:noFill/>
          <a:ln>
            <a:noFill/>
          </a:ln>
          <a:effectLst>
            <a:outerShdw blurRad="57150" rotWithShape="0" algn="bl" dir="5400000" dist="19050">
              <a:srgbClr val="000000">
                <a:alpha val="50000"/>
              </a:srgbClr>
            </a:outerShdw>
          </a:effectLst>
        </p:spPr>
      </p:pic>
      <p:sp>
        <p:nvSpPr>
          <p:cNvPr id="137" name="Google Shape;137;p23"/>
          <p:cNvSpPr txBox="1"/>
          <p:nvPr/>
        </p:nvSpPr>
        <p:spPr>
          <a:xfrm rot="722629">
            <a:off x="2697879" y="5502533"/>
            <a:ext cx="1814439" cy="55403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200">
                <a:latin typeface="Merriweather Light"/>
                <a:ea typeface="Merriweather Light"/>
                <a:cs typeface="Merriweather Light"/>
                <a:sym typeface="Merriweather Light"/>
              </a:rPr>
              <a:t>From LLMs to Actions</a:t>
            </a:r>
            <a:endParaRPr i="1" sz="1200">
              <a:latin typeface="Merriweather Light"/>
              <a:ea typeface="Merriweather Light"/>
              <a:cs typeface="Merriweather Light"/>
              <a:sym typeface="Merriweather Light"/>
            </a:endParaRPr>
          </a:p>
          <a:p>
            <a:pPr indent="0" lvl="0" marL="0" rtl="0" algn="ctr">
              <a:spcBef>
                <a:spcPts val="0"/>
              </a:spcBef>
              <a:spcAft>
                <a:spcPts val="0"/>
              </a:spcAft>
              <a:buNone/>
            </a:pPr>
            <a:r>
              <a:rPr i="1" lang="en-US" sz="1200">
                <a:latin typeface="Merriweather Light"/>
                <a:ea typeface="Merriweather Light"/>
                <a:cs typeface="Merriweather Light"/>
                <a:sym typeface="Merriweather Light"/>
              </a:rPr>
              <a:t>(2024)</a:t>
            </a:r>
            <a:endParaRPr i="1" sz="1200">
              <a:latin typeface="Merriweather Light"/>
              <a:ea typeface="Merriweather Light"/>
              <a:cs typeface="Merriweather Light"/>
              <a:sym typeface="Merriweather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nvSpPr>
        <p:spPr>
          <a:xfrm>
            <a:off x="520724" y="4094774"/>
            <a:ext cx="111507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171717"/>
                </a:solidFill>
                <a:latin typeface="Lexend Deca Black"/>
                <a:ea typeface="Lexend Deca Black"/>
                <a:cs typeface="Lexend Deca Black"/>
                <a:sym typeface="Lexend Deca Black"/>
              </a:rPr>
              <a:t>METHODOLOGY: LLM AS AN AGENT</a:t>
            </a:r>
            <a:endParaRPr sz="2800">
              <a:solidFill>
                <a:srgbClr val="171717"/>
              </a:solidFill>
              <a:latin typeface="Lexend Deca Black"/>
              <a:ea typeface="Lexend Deca Black"/>
              <a:cs typeface="Lexend Deca Black"/>
              <a:sym typeface="Lexend Deca Black"/>
            </a:endParaRPr>
          </a:p>
        </p:txBody>
      </p:sp>
      <p:sp>
        <p:nvSpPr>
          <p:cNvPr id="143" name="Google Shape;143;p24"/>
          <p:cNvSpPr/>
          <p:nvPr/>
        </p:nvSpPr>
        <p:spPr>
          <a:xfrm>
            <a:off x="5659713" y="4777949"/>
            <a:ext cx="872700" cy="1017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44" name="Google Shape;144;p24"/>
          <p:cNvSpPr txBox="1"/>
          <p:nvPr/>
        </p:nvSpPr>
        <p:spPr>
          <a:xfrm>
            <a:off x="520700" y="5685350"/>
            <a:ext cx="3524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200">
                <a:solidFill>
                  <a:srgbClr val="171717"/>
                </a:solidFill>
                <a:latin typeface="Lexend Deca Light"/>
                <a:ea typeface="Lexend Deca Light"/>
                <a:cs typeface="Lexend Deca Light"/>
                <a:sym typeface="Lexend Deca Light"/>
              </a:rPr>
              <a:t>Extract </a:t>
            </a:r>
            <a:r>
              <a:rPr lang="en-US" sz="1200">
                <a:solidFill>
                  <a:srgbClr val="171717"/>
                </a:solidFill>
                <a:latin typeface="Lexend Deca Light"/>
                <a:ea typeface="Lexend Deca Light"/>
                <a:cs typeface="Lexend Deca Light"/>
                <a:sym typeface="Lexend Deca Light"/>
              </a:rPr>
              <a:t>world</a:t>
            </a:r>
            <a:r>
              <a:rPr lang="en-US" sz="1200">
                <a:solidFill>
                  <a:srgbClr val="171717"/>
                </a:solidFill>
                <a:latin typeface="Lexend Deca Light"/>
                <a:ea typeface="Lexend Deca Light"/>
                <a:cs typeface="Lexend Deca Light"/>
                <a:sym typeface="Lexend Deca Light"/>
              </a:rPr>
              <a:t> state into a text format and insert it into a prompt template</a:t>
            </a:r>
            <a:endParaRPr sz="1200">
              <a:solidFill>
                <a:srgbClr val="171717"/>
              </a:solidFill>
              <a:latin typeface="Lexend Deca Light"/>
              <a:ea typeface="Lexend Deca Light"/>
              <a:cs typeface="Lexend Deca Light"/>
              <a:sym typeface="Lexend Deca Light"/>
            </a:endParaRPr>
          </a:p>
        </p:txBody>
      </p:sp>
      <p:sp>
        <p:nvSpPr>
          <p:cNvPr id="145" name="Google Shape;145;p24"/>
          <p:cNvSpPr/>
          <p:nvPr/>
        </p:nvSpPr>
        <p:spPr>
          <a:xfrm>
            <a:off x="520700" y="5337449"/>
            <a:ext cx="3524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900">
                <a:solidFill>
                  <a:srgbClr val="171717"/>
                </a:solidFill>
                <a:latin typeface="Lexend Deca Black"/>
                <a:ea typeface="Lexend Deca Black"/>
                <a:cs typeface="Lexend Deca Black"/>
                <a:sym typeface="Lexend Deca Black"/>
              </a:rPr>
              <a:t>Text Representation</a:t>
            </a:r>
            <a:endParaRPr sz="1500"/>
          </a:p>
        </p:txBody>
      </p:sp>
      <p:sp>
        <p:nvSpPr>
          <p:cNvPr id="146" name="Google Shape;146;p24"/>
          <p:cNvSpPr txBox="1"/>
          <p:nvPr/>
        </p:nvSpPr>
        <p:spPr>
          <a:xfrm>
            <a:off x="4333875" y="5685350"/>
            <a:ext cx="3524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200">
                <a:solidFill>
                  <a:srgbClr val="171717"/>
                </a:solidFill>
                <a:latin typeface="Lexend Deca Light"/>
                <a:ea typeface="Lexend Deca Light"/>
                <a:cs typeface="Lexend Deca Light"/>
                <a:sym typeface="Lexend Deca Light"/>
              </a:rPr>
              <a:t>Large language reason about the world state and generates a response</a:t>
            </a:r>
            <a:endParaRPr sz="1200">
              <a:solidFill>
                <a:srgbClr val="171717"/>
              </a:solidFill>
              <a:latin typeface="Lexend Deca Light"/>
              <a:ea typeface="Lexend Deca Light"/>
              <a:cs typeface="Lexend Deca Light"/>
              <a:sym typeface="Lexend Deca Light"/>
            </a:endParaRPr>
          </a:p>
        </p:txBody>
      </p:sp>
      <p:sp>
        <p:nvSpPr>
          <p:cNvPr id="147" name="Google Shape;147;p24"/>
          <p:cNvSpPr/>
          <p:nvPr/>
        </p:nvSpPr>
        <p:spPr>
          <a:xfrm>
            <a:off x="4333875" y="5337449"/>
            <a:ext cx="3524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900">
                <a:solidFill>
                  <a:srgbClr val="171717"/>
                </a:solidFill>
                <a:latin typeface="Lexend Deca Black"/>
                <a:ea typeface="Lexend Deca Black"/>
                <a:cs typeface="Lexend Deca Black"/>
                <a:sym typeface="Lexend Deca Black"/>
              </a:rPr>
              <a:t>Reasoning</a:t>
            </a:r>
            <a:endParaRPr sz="1500"/>
          </a:p>
        </p:txBody>
      </p:sp>
      <p:sp>
        <p:nvSpPr>
          <p:cNvPr id="148" name="Google Shape;148;p24"/>
          <p:cNvSpPr txBox="1"/>
          <p:nvPr/>
        </p:nvSpPr>
        <p:spPr>
          <a:xfrm>
            <a:off x="8147049" y="5685350"/>
            <a:ext cx="3524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200">
                <a:solidFill>
                  <a:srgbClr val="171717"/>
                </a:solidFill>
                <a:latin typeface="Lexend Deca Light"/>
                <a:ea typeface="Lexend Deca Light"/>
                <a:cs typeface="Lexend Deca Light"/>
                <a:sym typeface="Lexend Deca Light"/>
              </a:rPr>
              <a:t>An action is selected based on the response and applied to update the state</a:t>
            </a:r>
            <a:endParaRPr sz="1200">
              <a:solidFill>
                <a:srgbClr val="171717"/>
              </a:solidFill>
              <a:latin typeface="Lexend Deca Light"/>
              <a:ea typeface="Lexend Deca Light"/>
              <a:cs typeface="Lexend Deca Light"/>
              <a:sym typeface="Lexend Deca Light"/>
            </a:endParaRPr>
          </a:p>
        </p:txBody>
      </p:sp>
      <p:sp>
        <p:nvSpPr>
          <p:cNvPr id="149" name="Google Shape;149;p24"/>
          <p:cNvSpPr/>
          <p:nvPr/>
        </p:nvSpPr>
        <p:spPr>
          <a:xfrm>
            <a:off x="8147049" y="5337449"/>
            <a:ext cx="3524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900">
                <a:solidFill>
                  <a:srgbClr val="171717"/>
                </a:solidFill>
                <a:latin typeface="Lexend Deca Black"/>
                <a:ea typeface="Lexend Deca Black"/>
                <a:cs typeface="Lexend Deca Black"/>
                <a:sym typeface="Lexend Deca Black"/>
              </a:rPr>
              <a:t>Action Selection</a:t>
            </a:r>
            <a:endParaRPr sz="1500"/>
          </a:p>
        </p:txBody>
      </p:sp>
      <p:pic>
        <p:nvPicPr>
          <p:cNvPr id="150" name="Google Shape;150;p24"/>
          <p:cNvPicPr preferRelativeResize="0"/>
          <p:nvPr/>
        </p:nvPicPr>
        <p:blipFill>
          <a:blip r:embed="rId3">
            <a:alphaModFix/>
          </a:blip>
          <a:stretch>
            <a:fillRect/>
          </a:stretch>
        </p:blipFill>
        <p:spPr>
          <a:xfrm>
            <a:off x="1790049" y="280800"/>
            <a:ext cx="8612053" cy="357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nvSpPr>
        <p:spPr>
          <a:xfrm>
            <a:off x="520724" y="4094774"/>
            <a:ext cx="111507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rgbClr val="171717"/>
                </a:solidFill>
                <a:latin typeface="Lexend Deca Black"/>
                <a:ea typeface="Lexend Deca Black"/>
                <a:cs typeface="Lexend Deca Black"/>
                <a:sym typeface="Lexend Deca Black"/>
              </a:rPr>
              <a:t>METHODOLOGY: LLM AS AN AGENT GENERATOR</a:t>
            </a:r>
            <a:endParaRPr sz="2800">
              <a:solidFill>
                <a:srgbClr val="171717"/>
              </a:solidFill>
              <a:latin typeface="Lexend Deca Black"/>
              <a:ea typeface="Lexend Deca Black"/>
              <a:cs typeface="Lexend Deca Black"/>
              <a:sym typeface="Lexend Deca Black"/>
            </a:endParaRPr>
          </a:p>
        </p:txBody>
      </p:sp>
      <p:sp>
        <p:nvSpPr>
          <p:cNvPr id="156" name="Google Shape;156;p25"/>
          <p:cNvSpPr/>
          <p:nvPr/>
        </p:nvSpPr>
        <p:spPr>
          <a:xfrm>
            <a:off x="5659713" y="4777949"/>
            <a:ext cx="872700" cy="101700"/>
          </a:xfrm>
          <a:prstGeom prst="rect">
            <a:avLst/>
          </a:prstGeom>
          <a:solidFill>
            <a:srgbClr val="1717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rgbClr val="F7F7F7"/>
              </a:solidFill>
              <a:latin typeface="Lexend Deca Black"/>
              <a:ea typeface="Lexend Deca Black"/>
              <a:cs typeface="Lexend Deca Black"/>
              <a:sym typeface="Lexend Deca Black"/>
            </a:endParaRPr>
          </a:p>
        </p:txBody>
      </p:sp>
      <p:sp>
        <p:nvSpPr>
          <p:cNvPr id="157" name="Google Shape;157;p25"/>
          <p:cNvSpPr txBox="1"/>
          <p:nvPr/>
        </p:nvSpPr>
        <p:spPr>
          <a:xfrm>
            <a:off x="520700" y="5685350"/>
            <a:ext cx="3524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200">
                <a:solidFill>
                  <a:srgbClr val="171717"/>
                </a:solidFill>
                <a:latin typeface="Lexend Deca Light"/>
                <a:ea typeface="Lexend Deca Light"/>
                <a:cs typeface="Lexend Deca Light"/>
                <a:sym typeface="Lexend Deca Light"/>
              </a:rPr>
              <a:t>User requests an agent from the LLM to accomplish a low level task</a:t>
            </a:r>
            <a:endParaRPr sz="1200">
              <a:solidFill>
                <a:srgbClr val="171717"/>
              </a:solidFill>
              <a:latin typeface="Lexend Deca Light"/>
              <a:ea typeface="Lexend Deca Light"/>
              <a:cs typeface="Lexend Deca Light"/>
              <a:sym typeface="Lexend Deca Light"/>
            </a:endParaRPr>
          </a:p>
        </p:txBody>
      </p:sp>
      <p:sp>
        <p:nvSpPr>
          <p:cNvPr id="158" name="Google Shape;158;p25"/>
          <p:cNvSpPr/>
          <p:nvPr/>
        </p:nvSpPr>
        <p:spPr>
          <a:xfrm>
            <a:off x="520700" y="5337449"/>
            <a:ext cx="3524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900">
                <a:solidFill>
                  <a:srgbClr val="171717"/>
                </a:solidFill>
                <a:latin typeface="Lexend Deca Black"/>
                <a:ea typeface="Lexend Deca Black"/>
                <a:cs typeface="Lexend Deca Black"/>
                <a:sym typeface="Lexend Deca Black"/>
              </a:rPr>
              <a:t>Initial Agent Request</a:t>
            </a:r>
            <a:endParaRPr sz="1500"/>
          </a:p>
        </p:txBody>
      </p:sp>
      <p:sp>
        <p:nvSpPr>
          <p:cNvPr id="159" name="Google Shape;159;p25"/>
          <p:cNvSpPr txBox="1"/>
          <p:nvPr/>
        </p:nvSpPr>
        <p:spPr>
          <a:xfrm>
            <a:off x="4333875" y="5685350"/>
            <a:ext cx="35244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200">
                <a:solidFill>
                  <a:srgbClr val="171717"/>
                </a:solidFill>
                <a:latin typeface="Lexend Deca Light"/>
                <a:ea typeface="Lexend Deca Light"/>
                <a:cs typeface="Lexend Deca Light"/>
                <a:sym typeface="Lexend Deca Light"/>
              </a:rPr>
              <a:t>Evaluate the agent on the </a:t>
            </a:r>
            <a:r>
              <a:rPr lang="en-US" sz="1200">
                <a:solidFill>
                  <a:srgbClr val="171717"/>
                </a:solidFill>
                <a:latin typeface="Lexend Deca Light"/>
                <a:ea typeface="Lexend Deca Light"/>
                <a:cs typeface="Lexend Deca Light"/>
                <a:sym typeface="Lexend Deca Light"/>
              </a:rPr>
              <a:t>environment</a:t>
            </a:r>
            <a:endParaRPr sz="1200">
              <a:solidFill>
                <a:srgbClr val="171717"/>
              </a:solidFill>
              <a:latin typeface="Lexend Deca Light"/>
              <a:ea typeface="Lexend Deca Light"/>
              <a:cs typeface="Lexend Deca Light"/>
              <a:sym typeface="Lexend Deca Light"/>
            </a:endParaRPr>
          </a:p>
        </p:txBody>
      </p:sp>
      <p:sp>
        <p:nvSpPr>
          <p:cNvPr id="160" name="Google Shape;160;p25"/>
          <p:cNvSpPr/>
          <p:nvPr/>
        </p:nvSpPr>
        <p:spPr>
          <a:xfrm>
            <a:off x="4333875" y="5337449"/>
            <a:ext cx="3524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900">
                <a:solidFill>
                  <a:srgbClr val="171717"/>
                </a:solidFill>
                <a:latin typeface="Lexend Deca Black"/>
                <a:ea typeface="Lexend Deca Black"/>
                <a:cs typeface="Lexend Deca Black"/>
                <a:sym typeface="Lexend Deca Black"/>
              </a:rPr>
              <a:t>Evaluation</a:t>
            </a:r>
            <a:endParaRPr sz="1500"/>
          </a:p>
        </p:txBody>
      </p:sp>
      <p:sp>
        <p:nvSpPr>
          <p:cNvPr id="161" name="Google Shape;161;p25"/>
          <p:cNvSpPr txBox="1"/>
          <p:nvPr/>
        </p:nvSpPr>
        <p:spPr>
          <a:xfrm>
            <a:off x="8147049" y="5685350"/>
            <a:ext cx="35244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lang="en-US" sz="1200">
                <a:solidFill>
                  <a:srgbClr val="171717"/>
                </a:solidFill>
                <a:latin typeface="Lexend Deca Light"/>
                <a:ea typeface="Lexend Deca Light"/>
                <a:cs typeface="Lexend Deca Light"/>
                <a:sym typeface="Lexend Deca Light"/>
              </a:rPr>
              <a:t>Human in the loop describes issues and requests an updated policy from the LLM </a:t>
            </a:r>
            <a:endParaRPr sz="1200">
              <a:solidFill>
                <a:srgbClr val="171717"/>
              </a:solidFill>
              <a:latin typeface="Lexend Deca Light"/>
              <a:ea typeface="Lexend Deca Light"/>
              <a:cs typeface="Lexend Deca Light"/>
              <a:sym typeface="Lexend Deca Light"/>
            </a:endParaRPr>
          </a:p>
        </p:txBody>
      </p:sp>
      <p:sp>
        <p:nvSpPr>
          <p:cNvPr id="162" name="Google Shape;162;p25"/>
          <p:cNvSpPr/>
          <p:nvPr/>
        </p:nvSpPr>
        <p:spPr>
          <a:xfrm>
            <a:off x="8147049" y="5337449"/>
            <a:ext cx="3524400" cy="369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900">
                <a:solidFill>
                  <a:srgbClr val="171717"/>
                </a:solidFill>
                <a:latin typeface="Lexend Deca Black"/>
                <a:ea typeface="Lexend Deca Black"/>
                <a:cs typeface="Lexend Deca Black"/>
                <a:sym typeface="Lexend Deca Black"/>
              </a:rPr>
              <a:t>Iterate</a:t>
            </a:r>
            <a:endParaRPr sz="1500"/>
          </a:p>
        </p:txBody>
      </p:sp>
      <p:pic>
        <p:nvPicPr>
          <p:cNvPr id="163" name="Google Shape;163;p25"/>
          <p:cNvPicPr preferRelativeResize="0"/>
          <p:nvPr/>
        </p:nvPicPr>
        <p:blipFill>
          <a:blip r:embed="rId3">
            <a:alphaModFix/>
          </a:blip>
          <a:stretch>
            <a:fillRect/>
          </a:stretch>
        </p:blipFill>
        <p:spPr>
          <a:xfrm>
            <a:off x="2290838" y="247650"/>
            <a:ext cx="7610475" cy="3533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sz="3200">
                <a:highlight>
                  <a:schemeClr val="lt1"/>
                </a:highlight>
                <a:latin typeface="Lexend Deca Black"/>
                <a:ea typeface="Lexend Deca Black"/>
                <a:cs typeface="Lexend Deca Black"/>
                <a:sym typeface="Lexend Deca Black"/>
              </a:rPr>
              <a:t> KEY FINDINGS</a:t>
            </a:r>
            <a:endParaRPr sz="3200">
              <a:highlight>
                <a:schemeClr val="lt1"/>
              </a:highlight>
              <a:latin typeface="Lexend Deca Black"/>
              <a:ea typeface="Lexend Deca Black"/>
              <a:cs typeface="Lexend Deca Black"/>
              <a:sym typeface="Lexend Deca Black"/>
            </a:endParaRPr>
          </a:p>
        </p:txBody>
      </p:sp>
      <p:sp>
        <p:nvSpPr>
          <p:cNvPr id="169" name="Google Shape;169;p26"/>
          <p:cNvSpPr txBox="1"/>
          <p:nvPr>
            <p:ph idx="1" type="body"/>
          </p:nvPr>
        </p:nvSpPr>
        <p:spPr>
          <a:xfrm>
            <a:off x="415600" y="1356875"/>
            <a:ext cx="11360700" cy="47349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sz="1200">
              <a:latin typeface="Lexend Deca Light"/>
              <a:ea typeface="Lexend Deca Light"/>
              <a:cs typeface="Lexend Deca Light"/>
              <a:sym typeface="Lexend Deca Light"/>
            </a:endParaRPr>
          </a:p>
          <a:p>
            <a:pPr indent="0" lvl="0" marL="0" rtl="0" algn="l">
              <a:lnSpc>
                <a:spcPct val="90000"/>
              </a:lnSpc>
              <a:spcBef>
                <a:spcPts val="0"/>
              </a:spcBef>
              <a:spcAft>
                <a:spcPts val="0"/>
              </a:spcAft>
              <a:buClr>
                <a:schemeClr val="dk1"/>
              </a:buClr>
              <a:buSzPts val="2800"/>
              <a:buNone/>
            </a:pPr>
            <a:r>
              <a:rPr lang="en-US" sz="1200">
                <a:latin typeface="Lexend Deca Light"/>
                <a:ea typeface="Lexend Deca Light"/>
                <a:cs typeface="Lexend Deca Light"/>
                <a:sym typeface="Lexend Deca Light"/>
              </a:rPr>
              <a:t>   </a:t>
            </a:r>
            <a:r>
              <a:rPr lang="en-US" sz="1200">
                <a:solidFill>
                  <a:schemeClr val="dk1"/>
                </a:solidFill>
                <a:latin typeface="Lexend Deca Black"/>
                <a:ea typeface="Lexend Deca Black"/>
                <a:cs typeface="Lexend Deca Black"/>
                <a:sym typeface="Lexend Deca Black"/>
              </a:rPr>
              <a:t> Generalization Across Games</a:t>
            </a:r>
            <a:endParaRPr sz="1200">
              <a:solidFill>
                <a:schemeClr val="dk1"/>
              </a:solidFill>
              <a:latin typeface="Lexend Deca Black"/>
              <a:ea typeface="Lexend Deca Black"/>
              <a:cs typeface="Lexend Deca Black"/>
              <a:sym typeface="Lexend Deca Black"/>
            </a:endParaRPr>
          </a:p>
          <a:p>
            <a:pPr indent="-50800" lvl="0" marL="228600" rtl="0" algn="l">
              <a:lnSpc>
                <a:spcPct val="90000"/>
              </a:lnSpc>
              <a:spcBef>
                <a:spcPts val="0"/>
              </a:spcBef>
              <a:spcAft>
                <a:spcPts val="0"/>
              </a:spcAft>
              <a:buClr>
                <a:schemeClr val="dk1"/>
              </a:buClr>
              <a:buSzPts val="1100"/>
              <a:buFont typeface="Arial"/>
              <a:buNone/>
            </a:pPr>
            <a:r>
              <a:rPr lang="en-US" sz="1200">
                <a:solidFill>
                  <a:schemeClr val="dk1"/>
                </a:solidFill>
                <a:latin typeface="Lexend Deca Light"/>
                <a:ea typeface="Lexend Deca Light"/>
                <a:cs typeface="Lexend Deca Light"/>
                <a:sym typeface="Lexend Deca Light"/>
              </a:rPr>
              <a:t>Consistent architecture used across seven Atari games.</a:t>
            </a:r>
            <a:endParaRPr sz="1200">
              <a:solidFill>
                <a:schemeClr val="dk1"/>
              </a:solidFill>
              <a:latin typeface="Lexend Deca Light"/>
              <a:ea typeface="Lexend Deca Light"/>
              <a:cs typeface="Lexend Deca Light"/>
              <a:sym typeface="Lexend Deca Light"/>
            </a:endParaRPr>
          </a:p>
          <a:p>
            <a:pPr indent="-50800" lvl="0" marL="228600" rtl="0" algn="l">
              <a:lnSpc>
                <a:spcPct val="90000"/>
              </a:lnSpc>
              <a:spcBef>
                <a:spcPts val="0"/>
              </a:spcBef>
              <a:spcAft>
                <a:spcPts val="0"/>
              </a:spcAft>
              <a:buClr>
                <a:schemeClr val="dk1"/>
              </a:buClr>
              <a:buSzPts val="1100"/>
              <a:buFont typeface="Arial"/>
              <a:buNone/>
            </a:pPr>
            <a:r>
              <a:rPr lang="en-US" sz="1200">
                <a:solidFill>
                  <a:schemeClr val="dk1"/>
                </a:solidFill>
                <a:latin typeface="Lexend Deca Light"/>
                <a:ea typeface="Lexend Deca Light"/>
                <a:cs typeface="Lexend Deca Light"/>
                <a:sym typeface="Lexend Deca Light"/>
              </a:rPr>
              <a:t>No modifications to CNN.</a:t>
            </a:r>
            <a:endParaRPr sz="1200">
              <a:solidFill>
                <a:schemeClr val="dk1"/>
              </a:solidFill>
              <a:latin typeface="Lexend Deca Light"/>
              <a:ea typeface="Lexend Deca Light"/>
              <a:cs typeface="Lexend Deca Light"/>
              <a:sym typeface="Lexend Deca Light"/>
            </a:endParaRPr>
          </a:p>
          <a:p>
            <a:pPr indent="-50800" lvl="0" marL="228600" rtl="0" algn="l">
              <a:lnSpc>
                <a:spcPct val="90000"/>
              </a:lnSpc>
              <a:spcBef>
                <a:spcPts val="0"/>
              </a:spcBef>
              <a:spcAft>
                <a:spcPts val="0"/>
              </a:spcAft>
              <a:buClr>
                <a:schemeClr val="dk1"/>
              </a:buClr>
              <a:buSzPts val="1100"/>
              <a:buNone/>
            </a:pPr>
            <a:r>
              <a:rPr lang="en-US" sz="1200">
                <a:solidFill>
                  <a:schemeClr val="dk1"/>
                </a:solidFill>
                <a:latin typeface="Lexend Deca Light"/>
                <a:ea typeface="Lexend Deca Light"/>
                <a:cs typeface="Lexend Deca Light"/>
                <a:sym typeface="Lexend Deca Light"/>
              </a:rPr>
              <a:t>Demonstrates adaptability and generalization.</a:t>
            </a:r>
            <a:endParaRPr sz="1200">
              <a:solidFill>
                <a:schemeClr val="dk1"/>
              </a:solidFill>
              <a:latin typeface="Lexend Deca Light"/>
              <a:ea typeface="Lexend Deca Light"/>
              <a:cs typeface="Lexend Deca Light"/>
              <a:sym typeface="Lexend Deca Light"/>
            </a:endParaRPr>
          </a:p>
          <a:p>
            <a:pPr indent="0" lvl="0" marL="0" rtl="0" algn="l">
              <a:lnSpc>
                <a:spcPct val="90000"/>
              </a:lnSpc>
              <a:spcBef>
                <a:spcPts val="0"/>
              </a:spcBef>
              <a:spcAft>
                <a:spcPts val="0"/>
              </a:spcAft>
              <a:buClr>
                <a:schemeClr val="dk1"/>
              </a:buClr>
              <a:buSzPts val="1100"/>
              <a:buNone/>
            </a:pPr>
            <a:r>
              <a:t/>
            </a:r>
            <a:endParaRPr sz="1200">
              <a:solidFill>
                <a:schemeClr val="dk1"/>
              </a:solidFill>
              <a:latin typeface="Lexend Deca Light"/>
              <a:ea typeface="Lexend Deca Light"/>
              <a:cs typeface="Lexend Deca Light"/>
              <a:sym typeface="Lexend Deca Light"/>
            </a:endParaRPr>
          </a:p>
          <a:p>
            <a:pPr indent="0" lvl="0" marL="0" rtl="0" algn="l">
              <a:lnSpc>
                <a:spcPct val="90000"/>
              </a:lnSpc>
              <a:spcBef>
                <a:spcPts val="0"/>
              </a:spcBef>
              <a:spcAft>
                <a:spcPts val="0"/>
              </a:spcAft>
              <a:buClr>
                <a:schemeClr val="dk1"/>
              </a:buClr>
              <a:buSzPts val="1100"/>
              <a:buNone/>
            </a:pPr>
            <a:r>
              <a:t/>
            </a:r>
            <a:endParaRPr sz="1200">
              <a:solidFill>
                <a:schemeClr val="dk1"/>
              </a:solidFill>
              <a:latin typeface="Lexend Deca Light"/>
              <a:ea typeface="Lexend Deca Light"/>
              <a:cs typeface="Lexend Deca Light"/>
              <a:sym typeface="Lexend Deca Light"/>
            </a:endParaRPr>
          </a:p>
          <a:p>
            <a:pPr indent="-50800" lvl="0" marL="228600" rtl="0" algn="l">
              <a:lnSpc>
                <a:spcPct val="90000"/>
              </a:lnSpc>
              <a:spcBef>
                <a:spcPts val="0"/>
              </a:spcBef>
              <a:spcAft>
                <a:spcPts val="0"/>
              </a:spcAft>
              <a:buClr>
                <a:schemeClr val="dk1"/>
              </a:buClr>
              <a:buSzPts val="1100"/>
              <a:buNone/>
            </a:pPr>
            <a:r>
              <a:t/>
            </a:r>
            <a:endParaRPr sz="1200">
              <a:solidFill>
                <a:schemeClr val="dk1"/>
              </a:solidFill>
              <a:latin typeface="Lexend Deca Light"/>
              <a:ea typeface="Lexend Deca Light"/>
              <a:cs typeface="Lexend Deca Light"/>
              <a:sym typeface="Lexend Deca Light"/>
            </a:endParaRPr>
          </a:p>
          <a:p>
            <a:pPr indent="-50800" lvl="0" marL="228600" rtl="0" algn="l">
              <a:lnSpc>
                <a:spcPct val="90000"/>
              </a:lnSpc>
              <a:spcBef>
                <a:spcPts val="0"/>
              </a:spcBef>
              <a:spcAft>
                <a:spcPts val="0"/>
              </a:spcAft>
              <a:buClr>
                <a:schemeClr val="dk1"/>
              </a:buClr>
              <a:buSzPts val="1100"/>
              <a:buNone/>
            </a:pPr>
            <a:r>
              <a:rPr lang="en-US" sz="1200">
                <a:solidFill>
                  <a:schemeClr val="dk1"/>
                </a:solidFill>
                <a:latin typeface="Lexend Black"/>
                <a:ea typeface="Lexend Black"/>
                <a:cs typeface="Lexend Black"/>
                <a:sym typeface="Lexend Black"/>
              </a:rPr>
              <a:t>Out Performed Previous Approaches</a:t>
            </a:r>
            <a:endParaRPr sz="1200">
              <a:solidFill>
                <a:schemeClr val="dk1"/>
              </a:solidFill>
              <a:latin typeface="Lexend Black"/>
              <a:ea typeface="Lexend Black"/>
              <a:cs typeface="Lexend Black"/>
              <a:sym typeface="Lexend Black"/>
            </a:endParaRPr>
          </a:p>
          <a:p>
            <a:pPr indent="-50800" lvl="0" marL="228600" rtl="0" algn="l">
              <a:lnSpc>
                <a:spcPct val="90000"/>
              </a:lnSpc>
              <a:spcBef>
                <a:spcPts val="0"/>
              </a:spcBef>
              <a:spcAft>
                <a:spcPts val="0"/>
              </a:spcAft>
              <a:buClr>
                <a:schemeClr val="dk1"/>
              </a:buClr>
              <a:buSzPts val="1100"/>
              <a:buNone/>
            </a:pPr>
            <a:r>
              <a:rPr lang="en-US" sz="1200">
                <a:solidFill>
                  <a:schemeClr val="dk1"/>
                </a:solidFill>
                <a:latin typeface="Lexend Deca Light"/>
                <a:ea typeface="Lexend Deca Light"/>
                <a:cs typeface="Lexend Deca Light"/>
                <a:sym typeface="Lexend Deca Light"/>
              </a:rPr>
              <a:t>Achieved superior performance in six out of seven games.</a:t>
            </a:r>
            <a:endParaRPr sz="1200">
              <a:solidFill>
                <a:schemeClr val="dk1"/>
              </a:solidFill>
              <a:latin typeface="Lexend Deca Light"/>
              <a:ea typeface="Lexend Deca Light"/>
              <a:cs typeface="Lexend Deca Light"/>
              <a:sym typeface="Lexend Deca Light"/>
            </a:endParaRPr>
          </a:p>
          <a:p>
            <a:pPr indent="-50800" lvl="0" marL="228600" rtl="0" algn="l">
              <a:lnSpc>
                <a:spcPct val="90000"/>
              </a:lnSpc>
              <a:spcBef>
                <a:spcPts val="0"/>
              </a:spcBef>
              <a:spcAft>
                <a:spcPts val="0"/>
              </a:spcAft>
              <a:buClr>
                <a:schemeClr val="dk1"/>
              </a:buClr>
              <a:buSzPts val="1100"/>
              <a:buNone/>
            </a:pPr>
            <a:r>
              <a:rPr lang="en-US" sz="1200">
                <a:solidFill>
                  <a:schemeClr val="dk1"/>
                </a:solidFill>
                <a:latin typeface="Lexend Deca Light"/>
                <a:ea typeface="Lexend Deca Light"/>
                <a:cs typeface="Lexend Deca Light"/>
                <a:sym typeface="Lexend Deca Light"/>
              </a:rPr>
              <a:t>Learned features directly from raw pixel data, improving flexibility and resilience.</a:t>
            </a:r>
            <a:endParaRPr sz="1200">
              <a:solidFill>
                <a:schemeClr val="dk1"/>
              </a:solidFill>
              <a:latin typeface="Lexend Deca Light"/>
              <a:ea typeface="Lexend Deca Light"/>
              <a:cs typeface="Lexend Deca Light"/>
              <a:sym typeface="Lexend Deca Light"/>
            </a:endParaRPr>
          </a:p>
          <a:p>
            <a:pPr indent="-50800" lvl="0" marL="228600" rtl="0" algn="l">
              <a:lnSpc>
                <a:spcPct val="90000"/>
              </a:lnSpc>
              <a:spcBef>
                <a:spcPts val="0"/>
              </a:spcBef>
              <a:spcAft>
                <a:spcPts val="0"/>
              </a:spcAft>
              <a:buClr>
                <a:schemeClr val="dk1"/>
              </a:buClr>
              <a:buSzPts val="1100"/>
              <a:buFont typeface="Arial"/>
              <a:buNone/>
            </a:pPr>
            <a:r>
              <a:t/>
            </a:r>
            <a:endParaRPr sz="1500"/>
          </a:p>
          <a:p>
            <a:pPr indent="-50800" lvl="0" marL="228600" rtl="0" algn="l">
              <a:lnSpc>
                <a:spcPct val="90000"/>
              </a:lnSpc>
              <a:spcBef>
                <a:spcPts val="0"/>
              </a:spcBef>
              <a:spcAft>
                <a:spcPts val="0"/>
              </a:spcAft>
              <a:buClr>
                <a:schemeClr val="dk1"/>
              </a:buClr>
              <a:buSzPts val="2800"/>
              <a:buNone/>
            </a:pPr>
            <a:r>
              <a:t/>
            </a:r>
            <a:endParaRPr/>
          </a:p>
        </p:txBody>
      </p:sp>
      <p:pic>
        <p:nvPicPr>
          <p:cNvPr id="170" name="Google Shape;170;p26"/>
          <p:cNvPicPr preferRelativeResize="0"/>
          <p:nvPr/>
        </p:nvPicPr>
        <p:blipFill>
          <a:blip r:embed="rId3">
            <a:alphaModFix/>
          </a:blip>
          <a:stretch>
            <a:fillRect/>
          </a:stretch>
        </p:blipFill>
        <p:spPr>
          <a:xfrm>
            <a:off x="7614850" y="1356875"/>
            <a:ext cx="3878400" cy="1716475"/>
          </a:xfrm>
          <a:prstGeom prst="rect">
            <a:avLst/>
          </a:prstGeom>
          <a:noFill/>
          <a:ln>
            <a:noFill/>
          </a:ln>
        </p:spPr>
      </p:pic>
      <p:pic>
        <p:nvPicPr>
          <p:cNvPr id="171" name="Google Shape;171;p26"/>
          <p:cNvPicPr preferRelativeResize="0"/>
          <p:nvPr/>
        </p:nvPicPr>
        <p:blipFill>
          <a:blip r:embed="rId4">
            <a:alphaModFix/>
          </a:blip>
          <a:stretch>
            <a:fillRect/>
          </a:stretch>
        </p:blipFill>
        <p:spPr>
          <a:xfrm>
            <a:off x="6933400" y="3335250"/>
            <a:ext cx="5045625" cy="2634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15650" y="100425"/>
            <a:ext cx="11360700" cy="708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314285"/>
              <a:buFont typeface="Calibri"/>
              <a:buNone/>
            </a:pPr>
            <a:r>
              <a:t/>
            </a:r>
            <a:endParaRPr/>
          </a:p>
        </p:txBody>
      </p:sp>
      <p:sp>
        <p:nvSpPr>
          <p:cNvPr id="177" name="Google Shape;177;p27"/>
          <p:cNvSpPr txBox="1"/>
          <p:nvPr>
            <p:ph idx="1" type="body"/>
          </p:nvPr>
        </p:nvSpPr>
        <p:spPr>
          <a:xfrm>
            <a:off x="415600" y="310273"/>
            <a:ext cx="11360700" cy="57816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sz="1200">
              <a:latin typeface="Lexend Deca Black"/>
              <a:ea typeface="Lexend Deca Black"/>
              <a:cs typeface="Lexend Deca Black"/>
              <a:sym typeface="Lexend Deca Black"/>
            </a:endParaRPr>
          </a:p>
          <a:p>
            <a:pPr indent="-50800" lvl="0" marL="228600" rtl="0" algn="l">
              <a:lnSpc>
                <a:spcPct val="90000"/>
              </a:lnSpc>
              <a:spcBef>
                <a:spcPts val="0"/>
              </a:spcBef>
              <a:spcAft>
                <a:spcPts val="0"/>
              </a:spcAft>
              <a:buClr>
                <a:schemeClr val="dk1"/>
              </a:buClr>
              <a:buSzPts val="2800"/>
              <a:buNone/>
            </a:pPr>
            <a:r>
              <a:rPr lang="en-US" sz="1200">
                <a:solidFill>
                  <a:schemeClr val="dk1"/>
                </a:solidFill>
                <a:latin typeface="Lexend Deca Black"/>
                <a:ea typeface="Lexend Deca Black"/>
                <a:cs typeface="Lexend Deca Black"/>
                <a:sym typeface="Lexend Deca Black"/>
              </a:rPr>
              <a:t>Surpassed Human Experts</a:t>
            </a:r>
            <a:endParaRPr sz="1200">
              <a:solidFill>
                <a:schemeClr val="dk1"/>
              </a:solidFill>
              <a:latin typeface="Lexend Deca Black"/>
              <a:ea typeface="Lexend Deca Black"/>
              <a:cs typeface="Lexend Deca Black"/>
              <a:sym typeface="Lexend Deca Black"/>
            </a:endParaRPr>
          </a:p>
          <a:p>
            <a:pPr indent="-50800" lvl="0" marL="228600" rtl="0" algn="l">
              <a:lnSpc>
                <a:spcPct val="90000"/>
              </a:lnSpc>
              <a:spcBef>
                <a:spcPts val="0"/>
              </a:spcBef>
              <a:spcAft>
                <a:spcPts val="0"/>
              </a:spcAft>
              <a:buClr>
                <a:schemeClr val="dk1"/>
              </a:buClr>
              <a:buSzPts val="1100"/>
              <a:buFont typeface="Arial"/>
              <a:buNone/>
            </a:pPr>
            <a:r>
              <a:rPr lang="en-US" sz="1200">
                <a:solidFill>
                  <a:schemeClr val="dk1"/>
                </a:solidFill>
                <a:latin typeface="Lexend Deca Light"/>
                <a:ea typeface="Lexend Deca Light"/>
                <a:cs typeface="Lexend Deca Light"/>
                <a:sym typeface="Lexend Deca Light"/>
              </a:rPr>
              <a:t>Outperformed human experts in three games.</a:t>
            </a:r>
            <a:endParaRPr sz="1200">
              <a:solidFill>
                <a:schemeClr val="dk1"/>
              </a:solidFill>
              <a:latin typeface="Lexend Deca Light"/>
              <a:ea typeface="Lexend Deca Light"/>
              <a:cs typeface="Lexend Deca Light"/>
              <a:sym typeface="Lexend Deca Light"/>
            </a:endParaRPr>
          </a:p>
          <a:p>
            <a:pPr indent="-50800" lvl="0" marL="228600" rtl="0" algn="l">
              <a:lnSpc>
                <a:spcPct val="90000"/>
              </a:lnSpc>
              <a:spcBef>
                <a:spcPts val="0"/>
              </a:spcBef>
              <a:spcAft>
                <a:spcPts val="0"/>
              </a:spcAft>
              <a:buClr>
                <a:schemeClr val="dk1"/>
              </a:buClr>
              <a:buSzPts val="1100"/>
              <a:buNone/>
            </a:pPr>
            <a:r>
              <a:rPr lang="en-US" sz="1200">
                <a:solidFill>
                  <a:schemeClr val="dk1"/>
                </a:solidFill>
                <a:latin typeface="Lexend Deca Light"/>
                <a:ea typeface="Lexend Deca Light"/>
                <a:cs typeface="Lexend Deca Light"/>
                <a:sym typeface="Lexend Deca Light"/>
              </a:rPr>
              <a:t>Devised advanced strategies in Space Invaders and precise paddle control in Breakout.</a:t>
            </a:r>
            <a:endParaRPr sz="1200">
              <a:solidFill>
                <a:schemeClr val="dk1"/>
              </a:solidFill>
              <a:latin typeface="Lexend Deca Light"/>
              <a:ea typeface="Lexend Deca Light"/>
              <a:cs typeface="Lexend Deca Light"/>
              <a:sym typeface="Lexend Deca Light"/>
            </a:endParaRPr>
          </a:p>
          <a:p>
            <a:pPr indent="-50800" lvl="0" marL="228600" rtl="0" algn="l">
              <a:lnSpc>
                <a:spcPct val="90000"/>
              </a:lnSpc>
              <a:spcBef>
                <a:spcPts val="0"/>
              </a:spcBef>
              <a:spcAft>
                <a:spcPts val="0"/>
              </a:spcAft>
              <a:buClr>
                <a:schemeClr val="dk1"/>
              </a:buClr>
              <a:buSzPts val="1100"/>
              <a:buNone/>
            </a:pPr>
            <a:r>
              <a:t/>
            </a:r>
            <a:endParaRPr sz="1200">
              <a:solidFill>
                <a:schemeClr val="dk1"/>
              </a:solidFill>
            </a:endParaRPr>
          </a:p>
          <a:p>
            <a:pPr indent="-50800" lvl="0" marL="228600" rtl="0" algn="l">
              <a:lnSpc>
                <a:spcPct val="90000"/>
              </a:lnSpc>
              <a:spcBef>
                <a:spcPts val="0"/>
              </a:spcBef>
              <a:spcAft>
                <a:spcPts val="0"/>
              </a:spcAft>
              <a:buClr>
                <a:schemeClr val="dk1"/>
              </a:buClr>
              <a:buSzPts val="1100"/>
              <a:buNone/>
            </a:pPr>
            <a:r>
              <a:t/>
            </a:r>
            <a:endParaRPr sz="1200">
              <a:solidFill>
                <a:schemeClr val="dk1"/>
              </a:solidFill>
            </a:endParaRPr>
          </a:p>
          <a:p>
            <a:pPr indent="0" lvl="0" marL="0" rtl="0" algn="l">
              <a:lnSpc>
                <a:spcPct val="90000"/>
              </a:lnSpc>
              <a:spcBef>
                <a:spcPts val="0"/>
              </a:spcBef>
              <a:spcAft>
                <a:spcPts val="0"/>
              </a:spcAft>
              <a:buClr>
                <a:schemeClr val="dk1"/>
              </a:buClr>
              <a:buSzPts val="1100"/>
              <a:buNone/>
            </a:pPr>
            <a:r>
              <a:rPr lang="en-US" sz="1200">
                <a:solidFill>
                  <a:schemeClr val="dk1"/>
                </a:solidFill>
              </a:rPr>
              <a:t>    </a:t>
            </a:r>
            <a:r>
              <a:rPr lang="en-US" sz="1200">
                <a:solidFill>
                  <a:schemeClr val="dk1"/>
                </a:solidFill>
                <a:latin typeface="Lexend Deca Black"/>
                <a:ea typeface="Lexend Deca Black"/>
                <a:cs typeface="Lexend Deca Black"/>
                <a:sym typeface="Lexend Deca Black"/>
              </a:rPr>
              <a:t>Potential for Broader Applications</a:t>
            </a:r>
            <a:endParaRPr sz="1200">
              <a:solidFill>
                <a:schemeClr val="dk1"/>
              </a:solidFill>
              <a:latin typeface="Lexend Deca Black"/>
              <a:ea typeface="Lexend Deca Black"/>
              <a:cs typeface="Lexend Deca Black"/>
              <a:sym typeface="Lexend Deca Black"/>
            </a:endParaRPr>
          </a:p>
          <a:p>
            <a:pPr indent="0" lvl="0" marL="0" rtl="0" algn="l">
              <a:spcBef>
                <a:spcPts val="1200"/>
              </a:spcBef>
              <a:spcAft>
                <a:spcPts val="0"/>
              </a:spcAft>
              <a:buNone/>
            </a:pPr>
            <a:r>
              <a:rPr lang="en-US" sz="1200">
                <a:solidFill>
                  <a:schemeClr val="dk1"/>
                </a:solidFill>
              </a:rPr>
              <a:t>    </a:t>
            </a:r>
            <a:r>
              <a:rPr lang="en-US" sz="1200">
                <a:solidFill>
                  <a:schemeClr val="dk1"/>
                </a:solidFill>
                <a:latin typeface="Lexend Deca Light"/>
                <a:ea typeface="Lexend Deca Light"/>
                <a:cs typeface="Lexend Deca Light"/>
                <a:sym typeface="Lexend Deca Light"/>
              </a:rPr>
              <a:t> Potential applications: robotics, autonomous driving, and healthcare.</a:t>
            </a:r>
            <a:endParaRPr sz="1200">
              <a:solidFill>
                <a:schemeClr val="dk1"/>
              </a:solidFill>
              <a:latin typeface="Lexend Deca Light"/>
              <a:ea typeface="Lexend Deca Light"/>
              <a:cs typeface="Lexend Deca Light"/>
              <a:sym typeface="Lexend Deca Light"/>
            </a:endParaRPr>
          </a:p>
          <a:p>
            <a:pPr indent="0" lvl="0" marL="0" rtl="0" algn="l">
              <a:spcBef>
                <a:spcPts val="1200"/>
              </a:spcBef>
              <a:spcAft>
                <a:spcPts val="0"/>
              </a:spcAft>
              <a:buNone/>
            </a:pPr>
            <a:r>
              <a:rPr lang="en-US" sz="1200">
                <a:solidFill>
                  <a:schemeClr val="dk1"/>
                </a:solidFill>
                <a:latin typeface="Lexend Deca Light"/>
                <a:ea typeface="Lexend Deca Light"/>
                <a:cs typeface="Lexend Deca Light"/>
                <a:sym typeface="Lexend Deca Light"/>
              </a:rPr>
              <a:t>     Model learns autonomously through interaction.</a:t>
            </a:r>
            <a:endParaRPr sz="1200">
              <a:solidFill>
                <a:schemeClr val="dk1"/>
              </a:solidFill>
              <a:latin typeface="Lexend Deca Light"/>
              <a:ea typeface="Lexend Deca Light"/>
              <a:cs typeface="Lexend Deca Light"/>
              <a:sym typeface="Lexend Deca Light"/>
            </a:endParaRPr>
          </a:p>
          <a:p>
            <a:pPr indent="0" lvl="0" marL="0" rtl="0" algn="l">
              <a:spcBef>
                <a:spcPts val="1200"/>
              </a:spcBef>
              <a:spcAft>
                <a:spcPts val="0"/>
              </a:spcAft>
              <a:buNone/>
            </a:pPr>
            <a:r>
              <a:t/>
            </a:r>
            <a:endParaRPr sz="1200"/>
          </a:p>
          <a:p>
            <a:pPr indent="0" lvl="0" marL="0" rtl="0" algn="l">
              <a:spcBef>
                <a:spcPts val="1200"/>
              </a:spcBef>
              <a:spcAft>
                <a:spcPts val="0"/>
              </a:spcAft>
              <a:buClr>
                <a:schemeClr val="dk1"/>
              </a:buClr>
              <a:buSzPts val="1100"/>
              <a:buNone/>
            </a:pPr>
            <a:r>
              <a:t/>
            </a:r>
            <a:endParaRPr sz="1200"/>
          </a:p>
          <a:p>
            <a:pPr indent="-50800" lvl="0" marL="228600" rtl="0" algn="l">
              <a:lnSpc>
                <a:spcPct val="90000"/>
              </a:lnSpc>
              <a:spcBef>
                <a:spcPts val="0"/>
              </a:spcBef>
              <a:spcAft>
                <a:spcPts val="0"/>
              </a:spcAft>
              <a:buClr>
                <a:schemeClr val="dk1"/>
              </a:buClr>
              <a:buSzPts val="1100"/>
              <a:buFont typeface="Arial"/>
              <a:buNone/>
            </a:pPr>
            <a:r>
              <a:t/>
            </a:r>
            <a:endParaRPr sz="1200"/>
          </a:p>
          <a:p>
            <a:pPr indent="-50800" lvl="0" marL="228600" rtl="0" algn="l">
              <a:lnSpc>
                <a:spcPct val="90000"/>
              </a:lnSpc>
              <a:spcBef>
                <a:spcPts val="0"/>
              </a:spcBef>
              <a:spcAft>
                <a:spcPts val="0"/>
              </a:spcAft>
              <a:buClr>
                <a:schemeClr val="dk1"/>
              </a:buClr>
              <a:buSzPts val="2800"/>
              <a:buNone/>
            </a:pPr>
            <a:r>
              <a:t/>
            </a:r>
            <a:endParaRPr/>
          </a:p>
        </p:txBody>
      </p:sp>
      <p:pic>
        <p:nvPicPr>
          <p:cNvPr id="178" name="Google Shape;178;p27"/>
          <p:cNvPicPr preferRelativeResize="0"/>
          <p:nvPr/>
        </p:nvPicPr>
        <p:blipFill>
          <a:blip r:embed="rId3">
            <a:alphaModFix/>
          </a:blip>
          <a:stretch>
            <a:fillRect/>
          </a:stretch>
        </p:blipFill>
        <p:spPr>
          <a:xfrm>
            <a:off x="7382875" y="310275"/>
            <a:ext cx="4291676" cy="2087849"/>
          </a:xfrm>
          <a:prstGeom prst="rect">
            <a:avLst/>
          </a:prstGeom>
          <a:noFill/>
          <a:ln>
            <a:noFill/>
          </a:ln>
        </p:spPr>
      </p:pic>
      <p:pic>
        <p:nvPicPr>
          <p:cNvPr id="179" name="Google Shape;179;p27"/>
          <p:cNvPicPr preferRelativeResize="0"/>
          <p:nvPr/>
        </p:nvPicPr>
        <p:blipFill>
          <a:blip r:embed="rId4">
            <a:alphaModFix/>
          </a:blip>
          <a:stretch>
            <a:fillRect/>
          </a:stretch>
        </p:blipFill>
        <p:spPr>
          <a:xfrm>
            <a:off x="1053550" y="3810400"/>
            <a:ext cx="2381250" cy="1905000"/>
          </a:xfrm>
          <a:prstGeom prst="rect">
            <a:avLst/>
          </a:prstGeom>
          <a:noFill/>
          <a:ln>
            <a:noFill/>
          </a:ln>
        </p:spPr>
      </p:pic>
      <p:pic>
        <p:nvPicPr>
          <p:cNvPr id="180" name="Google Shape;180;p27"/>
          <p:cNvPicPr preferRelativeResize="0"/>
          <p:nvPr/>
        </p:nvPicPr>
        <p:blipFill>
          <a:blip r:embed="rId5">
            <a:alphaModFix/>
          </a:blip>
          <a:stretch>
            <a:fillRect/>
          </a:stretch>
        </p:blipFill>
        <p:spPr>
          <a:xfrm>
            <a:off x="4697150" y="3810400"/>
            <a:ext cx="2381250" cy="1905000"/>
          </a:xfrm>
          <a:prstGeom prst="rect">
            <a:avLst/>
          </a:prstGeom>
          <a:noFill/>
          <a:ln>
            <a:noFill/>
          </a:ln>
        </p:spPr>
      </p:pic>
      <p:pic>
        <p:nvPicPr>
          <p:cNvPr id="181" name="Google Shape;181;p27"/>
          <p:cNvPicPr preferRelativeResize="0"/>
          <p:nvPr/>
        </p:nvPicPr>
        <p:blipFill>
          <a:blip r:embed="rId6">
            <a:alphaModFix/>
          </a:blip>
          <a:stretch>
            <a:fillRect/>
          </a:stretch>
        </p:blipFill>
        <p:spPr>
          <a:xfrm>
            <a:off x="8120613" y="3810400"/>
            <a:ext cx="2381250" cy="190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15600" y="593367"/>
            <a:ext cx="113607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564"/>
              <a:buFont typeface="Calibri"/>
              <a:buNone/>
            </a:pPr>
            <a:r>
              <a:rPr lang="en-US" sz="2707">
                <a:highlight>
                  <a:schemeClr val="lt1"/>
                </a:highlight>
                <a:latin typeface="Lexend Deca Black"/>
                <a:ea typeface="Lexend Deca Black"/>
                <a:cs typeface="Lexend Deca Black"/>
                <a:sym typeface="Lexend Deca Black"/>
              </a:rPr>
              <a:t>"AI Learns to Play: Deep Reinforcement Learning with Atari</a:t>
            </a:r>
            <a:r>
              <a:rPr lang="en-US" sz="2907">
                <a:highlight>
                  <a:schemeClr val="lt1"/>
                </a:highlight>
                <a:latin typeface="Lexend Deca Black"/>
                <a:ea typeface="Lexend Deca Black"/>
                <a:cs typeface="Lexend Deca Black"/>
                <a:sym typeface="Lexend Deca Black"/>
              </a:rPr>
              <a:t>"</a:t>
            </a:r>
            <a:endParaRPr sz="2907">
              <a:highlight>
                <a:schemeClr val="lt1"/>
              </a:highlight>
              <a:latin typeface="Lexend Deca Black"/>
              <a:ea typeface="Lexend Deca Black"/>
              <a:cs typeface="Lexend Deca Black"/>
              <a:sym typeface="Lexend Deca Black"/>
            </a:endParaRPr>
          </a:p>
        </p:txBody>
      </p:sp>
      <p:sp>
        <p:nvSpPr>
          <p:cNvPr id="187" name="Google Shape;187;p28"/>
          <p:cNvSpPr txBox="1"/>
          <p:nvPr>
            <p:ph idx="1" type="body"/>
          </p:nvPr>
        </p:nvSpPr>
        <p:spPr>
          <a:xfrm>
            <a:off x="415600" y="1536633"/>
            <a:ext cx="11360700" cy="4555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This video illustrates the improvement in the performance of DQN over training (i.e. after 100, 200, 400 and 600 episodes). After 600 episodes DQN finds and exploits the optimal strategy in this game, which is to make a tunnel around the side, and then allow the ball to hit blocks by bouncing behind the wall. Note: the score is displayed at the top left of the screen (maximum for clearing one screen is 448 points), number of lives remaining is shown in the middle (starting with 5 lives), and the “1” on the top right indicates this is a 1-player game." id="188" name="Google Shape;188;p28" title="DQN Breakout">
            <a:hlinkClick r:id="rId3"/>
          </p:cNvPr>
          <p:cNvPicPr preferRelativeResize="0"/>
          <p:nvPr/>
        </p:nvPicPr>
        <p:blipFill>
          <a:blip r:embed="rId4">
            <a:alphaModFix/>
          </a:blip>
          <a:stretch>
            <a:fillRect/>
          </a:stretch>
        </p:blipFill>
        <p:spPr>
          <a:xfrm>
            <a:off x="872825" y="1742775"/>
            <a:ext cx="10308750" cy="4349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000"/>
                                        <p:tgtEl>
                                          <p:spTgt spid="1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15600" y="578867"/>
            <a:ext cx="11360700" cy="7635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lang="en-US" sz="3230">
                <a:latin typeface="Lexend Deca Black"/>
                <a:ea typeface="Lexend Deca Black"/>
                <a:cs typeface="Lexend Deca Black"/>
                <a:sym typeface="Lexend Deca Black"/>
              </a:rPr>
              <a:t>Here is a video where LLM predicts where the ball would land from the prompt.</a:t>
            </a:r>
            <a:endParaRPr sz="3230">
              <a:latin typeface="Lexend Deca Black"/>
              <a:ea typeface="Lexend Deca Black"/>
              <a:cs typeface="Lexend Deca Black"/>
              <a:sym typeface="Lexend Deca Black"/>
            </a:endParaRPr>
          </a:p>
        </p:txBody>
      </p:sp>
      <p:sp>
        <p:nvSpPr>
          <p:cNvPr id="194" name="Google Shape;194;p29"/>
          <p:cNvSpPr txBox="1"/>
          <p:nvPr>
            <p:ph idx="1" type="body"/>
          </p:nvPr>
        </p:nvSpPr>
        <p:spPr>
          <a:xfrm>
            <a:off x="2665950" y="1536625"/>
            <a:ext cx="6773700" cy="4555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95" name="Google Shape;195;p29" title="breakout_vfgoeynw_llm-gpt4omini_85_checkpoint1570.mp4">
            <a:hlinkClick r:id="rId3"/>
          </p:cNvPr>
          <p:cNvPicPr preferRelativeResize="0"/>
          <p:nvPr/>
        </p:nvPicPr>
        <p:blipFill>
          <a:blip r:embed="rId4">
            <a:alphaModFix/>
          </a:blip>
          <a:stretch>
            <a:fillRect/>
          </a:stretch>
        </p:blipFill>
        <p:spPr>
          <a:xfrm>
            <a:off x="2666050" y="1536625"/>
            <a:ext cx="6773650" cy="4442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0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546075" y="636867"/>
            <a:ext cx="11360700" cy="763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lang="en-US" sz="3090">
                <a:latin typeface="Lexend Deca Black"/>
                <a:ea typeface="Lexend Deca Black"/>
                <a:cs typeface="Lexend Deca Black"/>
                <a:sym typeface="Lexend Deca Black"/>
              </a:rPr>
              <a:t>"Key Insights from AI Gameplay and Performance"</a:t>
            </a:r>
            <a:endParaRPr sz="3090">
              <a:latin typeface="Lexend Deca Black"/>
              <a:ea typeface="Lexend Deca Black"/>
              <a:cs typeface="Lexend Deca Black"/>
              <a:sym typeface="Lexend Deca Black"/>
            </a:endParaRPr>
          </a:p>
          <a:p>
            <a:pPr indent="0" lvl="0" marL="0" rtl="0" algn="l">
              <a:spcBef>
                <a:spcPts val="0"/>
              </a:spcBef>
              <a:spcAft>
                <a:spcPts val="0"/>
              </a:spcAft>
              <a:buSzPts val="990"/>
              <a:buNone/>
            </a:pPr>
            <a:r>
              <a:t/>
            </a:r>
            <a:endParaRPr sz="3330"/>
          </a:p>
        </p:txBody>
      </p:sp>
      <p:sp>
        <p:nvSpPr>
          <p:cNvPr id="201" name="Google Shape;201;p30"/>
          <p:cNvSpPr txBox="1"/>
          <p:nvPr>
            <p:ph idx="1" type="body"/>
          </p:nvPr>
        </p:nvSpPr>
        <p:spPr>
          <a:xfrm>
            <a:off x="415650" y="1548700"/>
            <a:ext cx="6709800" cy="455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US" sz="1200">
                <a:solidFill>
                  <a:schemeClr val="dk1"/>
                </a:solidFill>
                <a:latin typeface="Lexend Deca Light"/>
                <a:ea typeface="Lexend Deca Light"/>
                <a:cs typeface="Lexend Deca Light"/>
                <a:sym typeface="Lexend Deca Light"/>
              </a:rPr>
              <a:t>Observe significant moments where the AI makes critical decisions that lead to high scores.</a:t>
            </a:r>
            <a:endParaRPr sz="12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None/>
            </a:pPr>
            <a:r>
              <a:rPr b="1" lang="en-US" sz="1200">
                <a:solidFill>
                  <a:schemeClr val="dk1"/>
                </a:solidFill>
                <a:latin typeface="Lexend Deca"/>
                <a:ea typeface="Lexend Deca"/>
                <a:cs typeface="Lexend Deca"/>
                <a:sym typeface="Lexend Deca"/>
              </a:rPr>
              <a:t>Note</a:t>
            </a:r>
            <a:r>
              <a:rPr lang="en-US" sz="1200">
                <a:solidFill>
                  <a:schemeClr val="dk1"/>
                </a:solidFill>
                <a:latin typeface="Lexend Deca Light"/>
                <a:ea typeface="Lexend Deca Light"/>
                <a:cs typeface="Lexend Deca Light"/>
                <a:sym typeface="Lexend Deca Light"/>
              </a:rPr>
              <a:t> when the AI first starts learning and when it begins to show advanced strategies.</a:t>
            </a:r>
            <a:endParaRPr sz="12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None/>
            </a:pPr>
            <a:r>
              <a:rPr lang="en-US" sz="1200">
                <a:solidFill>
                  <a:schemeClr val="dk1"/>
                </a:solidFill>
                <a:latin typeface="Lexend Deca Light"/>
                <a:ea typeface="Lexend Deca Light"/>
                <a:cs typeface="Lexend Deca Light"/>
                <a:sym typeface="Lexend Deca Light"/>
              </a:rPr>
              <a:t>As the AI trains, its scores increase over time, showcasing the power of deep reinforcement learning.</a:t>
            </a:r>
            <a:endParaRPr sz="12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None/>
            </a:pPr>
            <a:r>
              <a:rPr lang="en-US" sz="1200">
                <a:solidFill>
                  <a:schemeClr val="dk1"/>
                </a:solidFill>
                <a:latin typeface="Lexend Deca Light"/>
                <a:ea typeface="Lexend Deca Light"/>
                <a:cs typeface="Lexend Deca Light"/>
                <a:sym typeface="Lexend Deca Light"/>
              </a:rPr>
              <a:t>These videos illustrate the model’s superiority in certain scenarios compared to human players and traditional RL methods.</a:t>
            </a:r>
            <a:endParaRPr sz="12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None/>
            </a:pPr>
            <a:r>
              <a:rPr lang="en-US" sz="1200">
                <a:solidFill>
                  <a:schemeClr val="dk1"/>
                </a:solidFill>
                <a:latin typeface="Lexend Deca Light"/>
                <a:ea typeface="Lexend Deca Light"/>
                <a:cs typeface="Lexend Deca Light"/>
                <a:sym typeface="Lexend Deca Light"/>
              </a:rPr>
              <a:t>This video showcases the AI using Python code generated by the LLM.</a:t>
            </a:r>
            <a:endParaRPr sz="12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Clr>
                <a:schemeClr val="dk1"/>
              </a:buClr>
              <a:buSzPts val="1100"/>
              <a:buFont typeface="Arial"/>
              <a:buNone/>
            </a:pPr>
            <a:r>
              <a:rPr lang="en-US" sz="1200">
                <a:solidFill>
                  <a:schemeClr val="dk1"/>
                </a:solidFill>
                <a:latin typeface="Lexend Deca Light"/>
                <a:ea typeface="Lexend Deca Light"/>
                <a:cs typeface="Lexend Deca Light"/>
                <a:sym typeface="Lexend Deca Light"/>
              </a:rPr>
              <a:t>It achieved a total score of 405.</a:t>
            </a:r>
            <a:endParaRPr sz="1200">
              <a:solidFill>
                <a:schemeClr val="dk1"/>
              </a:solidFill>
              <a:latin typeface="Lexend Deca Light"/>
              <a:ea typeface="Lexend Deca Light"/>
              <a:cs typeface="Lexend Deca Light"/>
              <a:sym typeface="Lexend Deca Light"/>
            </a:endParaRPr>
          </a:p>
          <a:p>
            <a:pPr indent="0" lvl="0" marL="0" rtl="0" algn="l">
              <a:spcBef>
                <a:spcPts val="0"/>
              </a:spcBef>
              <a:spcAft>
                <a:spcPts val="0"/>
              </a:spcAft>
              <a:buNone/>
            </a:pPr>
            <a:r>
              <a:t/>
            </a:r>
            <a:endParaRPr/>
          </a:p>
        </p:txBody>
      </p:sp>
      <p:pic>
        <p:nvPicPr>
          <p:cNvPr id="202" name="Google Shape;202;p30" title="breakout_cmjpxiit_paddleai_405_checkpoint2143.mp4">
            <a:hlinkClick r:id="rId3"/>
          </p:cNvPr>
          <p:cNvPicPr preferRelativeResize="0"/>
          <p:nvPr/>
        </p:nvPicPr>
        <p:blipFill>
          <a:blip r:embed="rId4">
            <a:alphaModFix/>
          </a:blip>
          <a:stretch>
            <a:fillRect/>
          </a:stretch>
        </p:blipFill>
        <p:spPr>
          <a:xfrm>
            <a:off x="7308825" y="1971600"/>
            <a:ext cx="4467475" cy="2789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