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795">
          <p15:clr>
            <a:srgbClr val="747775"/>
          </p15:clr>
        </p15:guide>
        <p15:guide id="2" orient="horz" pos="963">
          <p15:clr>
            <a:srgbClr val="747775"/>
          </p15:clr>
        </p15:guide>
        <p15:guide id="3" orient="horz" pos="773">
          <p15:clr>
            <a:srgbClr val="747775"/>
          </p15:clr>
        </p15:guide>
        <p15:guide id="4" orient="horz" pos="869">
          <p15:clr>
            <a:srgbClr val="747775"/>
          </p15:clr>
        </p15:guide>
        <p15:guide id="5" orient="horz" pos="965">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95" orient="horz"/>
        <p:guide pos="963" orient="horz"/>
        <p:guide pos="773" orient="horz"/>
        <p:guide pos="869" orient="horz"/>
        <p:guide pos="965"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0e2ce9d68_0_0:notes"/>
          <p:cNvSpPr txBox="1"/>
          <p:nvPr>
            <p:ph idx="1" type="body"/>
          </p:nvPr>
        </p:nvSpPr>
        <p:spPr>
          <a:xfrm>
            <a:off x="685781" y="4343381"/>
            <a:ext cx="5486400" cy="4114800"/>
          </a:xfrm>
          <a:prstGeom prst="rect">
            <a:avLst/>
          </a:prstGeom>
          <a:noFill/>
          <a:ln>
            <a:noFill/>
          </a:ln>
        </p:spPr>
        <p:txBody>
          <a:bodyPr anchorCtr="0" anchor="ctr" bIns="86175" lIns="86175" spcFirstLastPara="1" rIns="86175" wrap="square" tIns="86175">
            <a:noAutofit/>
          </a:bodyPr>
          <a:lstStyle/>
          <a:p>
            <a:pPr indent="0" lvl="0" marL="0" rtl="0" algn="l">
              <a:lnSpc>
                <a:spcPct val="100000"/>
              </a:lnSpc>
              <a:spcBef>
                <a:spcPts val="0"/>
              </a:spcBef>
              <a:spcAft>
                <a:spcPts val="0"/>
              </a:spcAft>
              <a:buSzPts val="1300"/>
              <a:buNone/>
            </a:pPr>
            <a:r>
              <a:t/>
            </a:r>
            <a:endParaRPr/>
          </a:p>
        </p:txBody>
      </p:sp>
      <p:sp>
        <p:nvSpPr>
          <p:cNvPr id="52" name="Google Shape;52;g320e2ce9d68_0_0:notes"/>
          <p:cNvSpPr/>
          <p:nvPr>
            <p:ph idx="2" type="sldImg"/>
          </p:nvPr>
        </p:nvSpPr>
        <p:spPr>
          <a:xfrm>
            <a:off x="1178738" y="686405"/>
            <a:ext cx="45006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3.png"/><Relationship Id="rId11" Type="http://schemas.openxmlformats.org/officeDocument/2006/relationships/image" Target="../media/image4.png"/><Relationship Id="rId10" Type="http://schemas.openxmlformats.org/officeDocument/2006/relationships/image" Target="../media/image1.png"/><Relationship Id="rId9"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8.jpg"/><Relationship Id="rId7" Type="http://schemas.openxmlformats.org/officeDocument/2006/relationships/image" Target="../media/image2.jp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1455025" y="974400"/>
            <a:ext cx="5608200" cy="2163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dk1"/>
              </a:buClr>
              <a:buSzPts val="1400"/>
              <a:buFont typeface="Calibri"/>
              <a:buNone/>
            </a:pPr>
            <a:r>
              <a:rPr lang="en" sz="700">
                <a:solidFill>
                  <a:schemeClr val="dk1"/>
                </a:solidFill>
                <a:latin typeface="Calibri"/>
                <a:ea typeface="Calibri"/>
                <a:cs typeface="Calibri"/>
                <a:sym typeface="Calibri"/>
              </a:rPr>
              <a:t>Siri Sri Churakanti, Batyr Kenzheakhmetov, Bhavesh Krishnaram Bhavesh, CJ Chung</a:t>
            </a:r>
            <a:r>
              <a:rPr lang="en" sz="700">
                <a:solidFill>
                  <a:schemeClr val="dk1"/>
                </a:solidFill>
              </a:rPr>
              <a:t>, </a:t>
            </a:r>
            <a:r>
              <a:rPr lang="en" sz="700">
                <a:solidFill>
                  <a:schemeClr val="dk1"/>
                </a:solidFill>
                <a:latin typeface="Calibri"/>
                <a:ea typeface="Calibri"/>
                <a:cs typeface="Calibri"/>
                <a:sym typeface="Calibri"/>
              </a:rPr>
              <a:t>College of Arts and Sciences, Lawrence Technological University</a:t>
            </a:r>
            <a:endParaRPr sz="700">
              <a:solidFill>
                <a:schemeClr val="dk1"/>
              </a:solidFill>
            </a:endParaRPr>
          </a:p>
          <a:p>
            <a:pPr indent="0" lvl="0" marL="0" rtl="0" algn="l">
              <a:spcBef>
                <a:spcPts val="0"/>
              </a:spcBef>
              <a:spcAft>
                <a:spcPts val="0"/>
              </a:spcAft>
              <a:buNone/>
            </a:pPr>
            <a:r>
              <a:t/>
            </a:r>
            <a:endParaRPr sz="1600">
              <a:solidFill>
                <a:schemeClr val="dk2"/>
              </a:solidFill>
            </a:endParaRPr>
          </a:p>
        </p:txBody>
      </p:sp>
      <p:sp>
        <p:nvSpPr>
          <p:cNvPr id="55" name="Google Shape;55;p13"/>
          <p:cNvSpPr txBox="1"/>
          <p:nvPr/>
        </p:nvSpPr>
        <p:spPr>
          <a:xfrm>
            <a:off x="277525" y="4852650"/>
            <a:ext cx="2354100" cy="282000"/>
          </a:xfrm>
          <a:prstGeom prst="rect">
            <a:avLst/>
          </a:prstGeom>
          <a:solidFill>
            <a:srgbClr val="3386C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Calibri"/>
                <a:ea typeface="Calibri"/>
                <a:cs typeface="Calibri"/>
                <a:sym typeface="Calibri"/>
              </a:rPr>
              <a:t>Dataset Generation</a:t>
            </a:r>
            <a:endParaRPr>
              <a:solidFill>
                <a:schemeClr val="lt1"/>
              </a:solidFill>
              <a:latin typeface="Calibri"/>
              <a:ea typeface="Calibri"/>
              <a:cs typeface="Calibri"/>
              <a:sym typeface="Calibri"/>
            </a:endParaRPr>
          </a:p>
        </p:txBody>
      </p:sp>
      <p:sp>
        <p:nvSpPr>
          <p:cNvPr id="56" name="Google Shape;56;p13"/>
          <p:cNvSpPr txBox="1"/>
          <p:nvPr/>
        </p:nvSpPr>
        <p:spPr>
          <a:xfrm>
            <a:off x="5635075" y="5203550"/>
            <a:ext cx="3204000" cy="282000"/>
          </a:xfrm>
          <a:prstGeom prst="rect">
            <a:avLst/>
          </a:prstGeom>
          <a:solidFill>
            <a:srgbClr val="3386CB"/>
          </a:solidFill>
          <a:ln cap="flat" cmpd="sng" w="9525">
            <a:solidFill>
              <a:srgbClr val="3386CB"/>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lt1"/>
              </a:buClr>
              <a:buSzPts val="1400"/>
              <a:buFont typeface="Calibri"/>
              <a:buNone/>
            </a:pPr>
            <a:r>
              <a:rPr lang="en">
                <a:solidFill>
                  <a:schemeClr val="lt1"/>
                </a:solidFill>
                <a:latin typeface="Calibri"/>
                <a:ea typeface="Calibri"/>
                <a:cs typeface="Calibri"/>
                <a:sym typeface="Calibri"/>
              </a:rPr>
              <a:t>Reference</a:t>
            </a:r>
            <a:endParaRPr>
              <a:solidFill>
                <a:schemeClr val="lt1"/>
              </a:solidFill>
            </a:endParaRPr>
          </a:p>
        </p:txBody>
      </p:sp>
      <p:sp>
        <p:nvSpPr>
          <p:cNvPr id="57" name="Google Shape;57;p13"/>
          <p:cNvSpPr txBox="1"/>
          <p:nvPr/>
        </p:nvSpPr>
        <p:spPr>
          <a:xfrm>
            <a:off x="323500" y="5162325"/>
            <a:ext cx="2308200" cy="14961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7450" spcFirstLastPara="1" rIns="17450" wrap="square" tIns="8725">
            <a:noAutofit/>
          </a:bodyPr>
          <a:lstStyle/>
          <a:p>
            <a:pPr indent="0" lvl="0" marL="0" marR="0" rtl="0" algn="just">
              <a:lnSpc>
                <a:spcPct val="115000"/>
              </a:lnSpc>
              <a:spcBef>
                <a:spcPts val="200"/>
              </a:spcBef>
              <a:spcAft>
                <a:spcPts val="0"/>
              </a:spcAft>
              <a:buClr>
                <a:srgbClr val="000000"/>
              </a:buClr>
              <a:buSzPts val="1400"/>
              <a:buFont typeface="Arial"/>
              <a:buNone/>
            </a:pPr>
            <a:r>
              <a:rPr lang="en" sz="550"/>
              <a:t>    </a:t>
            </a:r>
            <a:r>
              <a:rPr lang="en" sz="550"/>
              <a:t>The dataset is constructed as four spirals, each represented in polar coordinates. For a class 𝑐, the spiral points are generated using the equations:</a:t>
            </a:r>
            <a:endParaRPr sz="550"/>
          </a:p>
          <a:p>
            <a:pPr indent="0" lvl="0" marL="0" marR="0" rtl="0" algn="ctr">
              <a:lnSpc>
                <a:spcPct val="100000"/>
              </a:lnSpc>
              <a:spcBef>
                <a:spcPts val="200"/>
              </a:spcBef>
              <a:spcAft>
                <a:spcPts val="0"/>
              </a:spcAft>
              <a:buClr>
                <a:srgbClr val="000000"/>
              </a:buClr>
              <a:buSzPts val="1400"/>
              <a:buFont typeface="Arial"/>
              <a:buNone/>
            </a:pPr>
            <a:r>
              <a:rPr lang="en" sz="550"/>
              <a:t> </a:t>
            </a:r>
            <a:r>
              <a:rPr i="1" lang="en" sz="550"/>
              <a:t>x(t) = a · t · cos(t + b),   y(t) = a · t · sin(t + b) </a:t>
            </a:r>
            <a:endParaRPr i="1" sz="550"/>
          </a:p>
          <a:p>
            <a:pPr indent="0" lvl="0" marL="0" marR="0" rtl="0" algn="just">
              <a:lnSpc>
                <a:spcPct val="100000"/>
              </a:lnSpc>
              <a:spcBef>
                <a:spcPts val="200"/>
              </a:spcBef>
              <a:spcAft>
                <a:spcPts val="0"/>
              </a:spcAft>
              <a:buClr>
                <a:srgbClr val="000000"/>
              </a:buClr>
              <a:buSzPts val="1400"/>
              <a:buFont typeface="Arial"/>
              <a:buNone/>
            </a:pPr>
            <a:r>
              <a:rPr lang="en" sz="550"/>
              <a:t>where </a:t>
            </a:r>
            <a:r>
              <a:rPr i="1" lang="en" sz="550"/>
              <a:t>t∈[0,10]</a:t>
            </a:r>
            <a:r>
              <a:rPr lang="en" sz="550"/>
              <a:t> is the angle, 𝑎 is a scaling factor, and 𝑏 determines the angular offset for each class </a:t>
            </a:r>
            <a:r>
              <a:rPr i="1" lang="en" sz="550"/>
              <a:t>(b= 0, π/2, π, 3π/2)</a:t>
            </a:r>
            <a:r>
              <a:rPr lang="en" sz="550"/>
              <a:t>. </a:t>
            </a:r>
            <a:endParaRPr sz="550"/>
          </a:p>
          <a:p>
            <a:pPr indent="0" lvl="0" marL="0" marR="0" rtl="0" algn="just">
              <a:lnSpc>
                <a:spcPct val="100000"/>
              </a:lnSpc>
              <a:spcBef>
                <a:spcPts val="200"/>
              </a:spcBef>
              <a:spcAft>
                <a:spcPts val="0"/>
              </a:spcAft>
              <a:buClr>
                <a:srgbClr val="000000"/>
              </a:buClr>
              <a:buSzPts val="1400"/>
              <a:buFont typeface="Arial"/>
              <a:buNone/>
            </a:pPr>
            <a:r>
              <a:rPr lang="en" sz="550"/>
              <a:t>Gaussian noise 𝑁(𝜇,𝜎</a:t>
            </a:r>
            <a:r>
              <a:rPr baseline="30000" lang="en" sz="550"/>
              <a:t>2</a:t>
            </a:r>
            <a:r>
              <a:rPr lang="en" sz="550"/>
              <a:t>) is added to each point to simulate real-world imperfections.</a:t>
            </a:r>
            <a:endParaRPr sz="550"/>
          </a:p>
          <a:p>
            <a:pPr indent="0" lvl="0" marL="0" marR="0" rtl="0" algn="just">
              <a:lnSpc>
                <a:spcPct val="100000"/>
              </a:lnSpc>
              <a:spcBef>
                <a:spcPts val="200"/>
              </a:spcBef>
              <a:spcAft>
                <a:spcPts val="0"/>
              </a:spcAft>
              <a:buClr>
                <a:srgbClr val="000000"/>
              </a:buClr>
              <a:buSzPts val="1400"/>
              <a:buFont typeface="Arial"/>
              <a:buNone/>
            </a:pPr>
            <a:r>
              <a:rPr lang="en" sz="550"/>
              <a:t>The input data X ∈ ℝⁿˣ² is standardized</a:t>
            </a:r>
            <a:endParaRPr sz="550"/>
          </a:p>
          <a:p>
            <a:pPr indent="0" lvl="0" marL="0" marR="0" rtl="0" algn="just">
              <a:lnSpc>
                <a:spcPct val="100000"/>
              </a:lnSpc>
              <a:spcBef>
                <a:spcPts val="200"/>
              </a:spcBef>
              <a:spcAft>
                <a:spcPts val="0"/>
              </a:spcAft>
              <a:buClr>
                <a:srgbClr val="000000"/>
              </a:buClr>
              <a:buSzPts val="1400"/>
              <a:buFont typeface="Arial"/>
              <a:buNone/>
            </a:pPr>
            <a:r>
              <a:rPr lang="en" sz="550"/>
              <a:t> to zero mean and unit variance using:</a:t>
            </a:r>
            <a:endParaRPr sz="550"/>
          </a:p>
          <a:p>
            <a:pPr indent="0" lvl="0" marL="0" marR="0" rtl="0" algn="l">
              <a:lnSpc>
                <a:spcPct val="100000"/>
              </a:lnSpc>
              <a:spcBef>
                <a:spcPts val="200"/>
              </a:spcBef>
              <a:spcAft>
                <a:spcPts val="0"/>
              </a:spcAft>
              <a:buClr>
                <a:srgbClr val="000000"/>
              </a:buClr>
              <a:buSzPts val="1400"/>
              <a:buFont typeface="Arial"/>
              <a:buNone/>
            </a:pPr>
            <a:r>
              <a:rPr i="1" lang="en" sz="550"/>
              <a:t>                         </a:t>
            </a:r>
            <a:r>
              <a:rPr i="1" lang="en" sz="550"/>
              <a:t>X' = (X - μₓ) / σₓ.</a:t>
            </a:r>
            <a:endParaRPr i="1" sz="550"/>
          </a:p>
          <a:p>
            <a:pPr indent="0" lvl="0" marL="0" marR="0" rtl="0" algn="just">
              <a:lnSpc>
                <a:spcPct val="100000"/>
              </a:lnSpc>
              <a:spcBef>
                <a:spcPts val="200"/>
              </a:spcBef>
              <a:spcAft>
                <a:spcPts val="0"/>
              </a:spcAft>
              <a:buClr>
                <a:srgbClr val="000000"/>
              </a:buClr>
              <a:buSzPts val="1400"/>
              <a:buFont typeface="Arial"/>
              <a:buNone/>
            </a:pPr>
            <a:r>
              <a:t/>
            </a:r>
            <a:endParaRPr sz="550"/>
          </a:p>
        </p:txBody>
      </p:sp>
      <p:sp>
        <p:nvSpPr>
          <p:cNvPr id="58" name="Google Shape;58;p13"/>
          <p:cNvSpPr txBox="1"/>
          <p:nvPr/>
        </p:nvSpPr>
        <p:spPr>
          <a:xfrm>
            <a:off x="5593525" y="1261975"/>
            <a:ext cx="3245400" cy="282000"/>
          </a:xfrm>
          <a:prstGeom prst="rect">
            <a:avLst/>
          </a:prstGeom>
          <a:solidFill>
            <a:srgbClr val="3386CB"/>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FFFFFF"/>
              </a:buClr>
              <a:buSzPts val="1400"/>
              <a:buFont typeface="Calibri"/>
              <a:buNone/>
            </a:pPr>
            <a:r>
              <a:rPr lang="en">
                <a:solidFill>
                  <a:srgbClr val="FFFFFF"/>
                </a:solidFill>
                <a:latin typeface="Calibri"/>
                <a:ea typeface="Calibri"/>
                <a:cs typeface="Calibri"/>
                <a:sym typeface="Calibri"/>
              </a:rPr>
              <a:t>Results</a:t>
            </a:r>
            <a:endParaRPr b="0" i="0" sz="1400" u="none" cap="none" strike="noStrike">
              <a:solidFill>
                <a:srgbClr val="000000"/>
              </a:solidFill>
              <a:latin typeface="Calibri"/>
              <a:ea typeface="Calibri"/>
              <a:cs typeface="Calibri"/>
              <a:sym typeface="Calibri"/>
            </a:endParaRPr>
          </a:p>
        </p:txBody>
      </p:sp>
      <p:sp>
        <p:nvSpPr>
          <p:cNvPr id="59" name="Google Shape;59;p13"/>
          <p:cNvSpPr txBox="1"/>
          <p:nvPr/>
        </p:nvSpPr>
        <p:spPr>
          <a:xfrm>
            <a:off x="2690600" y="1261967"/>
            <a:ext cx="2812800" cy="282000"/>
          </a:xfrm>
          <a:prstGeom prst="rect">
            <a:avLst/>
          </a:prstGeom>
          <a:solidFill>
            <a:srgbClr val="3386CB"/>
          </a:solidFill>
          <a:ln>
            <a:noFill/>
          </a:ln>
        </p:spPr>
        <p:txBody>
          <a:bodyPr anchorCtr="0" anchor="t" bIns="0" lIns="0" spcFirstLastPara="1" rIns="0" wrap="square" tIns="0">
            <a:noAutofit/>
          </a:bodyPr>
          <a:lstStyle/>
          <a:p>
            <a:pPr indent="0" lvl="0" marL="0" marR="0" rtl="0" algn="ctr">
              <a:lnSpc>
                <a:spcPct val="115000"/>
              </a:lnSpc>
              <a:spcBef>
                <a:spcPts val="0"/>
              </a:spcBef>
              <a:spcAft>
                <a:spcPts val="0"/>
              </a:spcAft>
              <a:buClr>
                <a:srgbClr val="FFFFFF"/>
              </a:buClr>
              <a:buSzPts val="1400"/>
              <a:buFont typeface="Calibri"/>
              <a:buNone/>
            </a:pPr>
            <a:r>
              <a:rPr lang="en">
                <a:solidFill>
                  <a:srgbClr val="FFFFFF"/>
                </a:solidFill>
                <a:latin typeface="Calibri"/>
                <a:ea typeface="Calibri"/>
                <a:cs typeface="Calibri"/>
                <a:sym typeface="Calibri"/>
              </a:rPr>
              <a:t>Research Goals</a:t>
            </a:r>
            <a:endParaRPr b="0" i="0" sz="1400" u="none" cap="none" strike="noStrike">
              <a:solidFill>
                <a:srgbClr val="000000"/>
              </a:solidFill>
              <a:latin typeface="Calibri"/>
              <a:ea typeface="Calibri"/>
              <a:cs typeface="Calibri"/>
              <a:sym typeface="Calibri"/>
            </a:endParaRPr>
          </a:p>
        </p:txBody>
      </p:sp>
      <p:sp>
        <p:nvSpPr>
          <p:cNvPr id="60" name="Google Shape;60;p13"/>
          <p:cNvSpPr txBox="1"/>
          <p:nvPr/>
        </p:nvSpPr>
        <p:spPr>
          <a:xfrm>
            <a:off x="5635075" y="5566925"/>
            <a:ext cx="3204000" cy="10443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14300" spcFirstLastPara="1" rIns="17450" wrap="square" tIns="8725">
            <a:noAutofit/>
          </a:bodyPr>
          <a:lstStyle/>
          <a:p>
            <a:pPr indent="-92075" lvl="0" marL="57150" rtl="0" algn="just">
              <a:lnSpc>
                <a:spcPct val="115000"/>
              </a:lnSpc>
              <a:spcBef>
                <a:spcPts val="200"/>
              </a:spcBef>
              <a:spcAft>
                <a:spcPts val="0"/>
              </a:spcAft>
              <a:buClr>
                <a:schemeClr val="dk1"/>
              </a:buClr>
              <a:buSzPts val="550"/>
              <a:buChar char="●"/>
            </a:pPr>
            <a:r>
              <a:rPr lang="en" sz="550">
                <a:solidFill>
                  <a:schemeClr val="dk1"/>
                </a:solidFill>
              </a:rPr>
              <a:t>Back, T. (1996). </a:t>
            </a:r>
            <a:r>
              <a:rPr b="1" lang="en" sz="550">
                <a:solidFill>
                  <a:schemeClr val="dk1"/>
                </a:solidFill>
              </a:rPr>
              <a:t>Evolutionary Algorithms in Theory and Practice</a:t>
            </a:r>
            <a:r>
              <a:rPr lang="en" sz="550">
                <a:solidFill>
                  <a:schemeClr val="dk1"/>
                </a:solidFill>
              </a:rPr>
              <a:t>: Evolution Strategies, Evolutionary Programming, Genetic Algorithms. Oxford University Press.</a:t>
            </a:r>
            <a:endParaRPr sz="550">
              <a:solidFill>
                <a:schemeClr val="dk1"/>
              </a:solidFill>
            </a:endParaRPr>
          </a:p>
          <a:p>
            <a:pPr indent="-92075" lvl="0" marL="57150" rtl="0" algn="just">
              <a:lnSpc>
                <a:spcPct val="115000"/>
              </a:lnSpc>
              <a:spcBef>
                <a:spcPts val="0"/>
              </a:spcBef>
              <a:spcAft>
                <a:spcPts val="0"/>
              </a:spcAft>
              <a:buClr>
                <a:schemeClr val="dk1"/>
              </a:buClr>
              <a:buSzPts val="550"/>
              <a:buChar char="●"/>
            </a:pPr>
            <a:r>
              <a:rPr lang="en" sz="550">
                <a:solidFill>
                  <a:schemeClr val="dk1"/>
                </a:solidFill>
              </a:rPr>
              <a:t>Fortin, F.-A., De Rainville, F.-M., Gardner, M.-A., Parizeau, M., &amp; Gagné, C. (2012). </a:t>
            </a:r>
            <a:r>
              <a:rPr b="1" lang="en" sz="550">
                <a:solidFill>
                  <a:schemeClr val="dk1"/>
                </a:solidFill>
              </a:rPr>
              <a:t>DEAP: Evolutionary Algorithms Made Easy</a:t>
            </a:r>
            <a:r>
              <a:rPr lang="en" sz="550">
                <a:solidFill>
                  <a:schemeClr val="dk1"/>
                </a:solidFill>
              </a:rPr>
              <a:t>. </a:t>
            </a:r>
            <a:r>
              <a:rPr i="1" lang="en" sz="550">
                <a:solidFill>
                  <a:schemeClr val="dk1"/>
                </a:solidFill>
              </a:rPr>
              <a:t>Journal of Machine Learning Research, 13</a:t>
            </a:r>
            <a:r>
              <a:rPr lang="en" sz="550">
                <a:solidFill>
                  <a:schemeClr val="dk1"/>
                </a:solidFill>
              </a:rPr>
              <a:t>, 2171–2175.</a:t>
            </a:r>
            <a:endParaRPr sz="550">
              <a:solidFill>
                <a:schemeClr val="dk1"/>
              </a:solidFill>
            </a:endParaRPr>
          </a:p>
          <a:p>
            <a:pPr indent="-92075" lvl="0" marL="57150" rtl="0" algn="just">
              <a:lnSpc>
                <a:spcPct val="115000"/>
              </a:lnSpc>
              <a:spcBef>
                <a:spcPts val="0"/>
              </a:spcBef>
              <a:spcAft>
                <a:spcPts val="0"/>
              </a:spcAft>
              <a:buClr>
                <a:schemeClr val="dk1"/>
              </a:buClr>
              <a:buSzPts val="550"/>
              <a:buChar char="●"/>
            </a:pPr>
            <a:r>
              <a:rPr lang="en" sz="550">
                <a:solidFill>
                  <a:schemeClr val="dk1"/>
                </a:solidFill>
              </a:rPr>
              <a:t>Goodfellow, I., Bengio, Y., &amp; Courville, A. (2016). </a:t>
            </a:r>
            <a:r>
              <a:rPr b="1" lang="en" sz="550">
                <a:solidFill>
                  <a:schemeClr val="dk1"/>
                </a:solidFill>
              </a:rPr>
              <a:t>Deep Learning</a:t>
            </a:r>
            <a:r>
              <a:rPr lang="en" sz="550">
                <a:solidFill>
                  <a:schemeClr val="dk1"/>
                </a:solidFill>
              </a:rPr>
              <a:t>. MIT Press.</a:t>
            </a:r>
            <a:endParaRPr sz="550">
              <a:solidFill>
                <a:schemeClr val="dk1"/>
              </a:solidFill>
            </a:endParaRPr>
          </a:p>
          <a:p>
            <a:pPr indent="-92075" lvl="0" marL="57150" rtl="0" algn="just">
              <a:lnSpc>
                <a:spcPct val="115000"/>
              </a:lnSpc>
              <a:spcBef>
                <a:spcPts val="0"/>
              </a:spcBef>
              <a:spcAft>
                <a:spcPts val="0"/>
              </a:spcAft>
              <a:buClr>
                <a:schemeClr val="dk1"/>
              </a:buClr>
              <a:buSzPts val="550"/>
              <a:buChar char="●"/>
            </a:pPr>
            <a:r>
              <a:rPr lang="en" sz="550">
                <a:solidFill>
                  <a:schemeClr val="dk1"/>
                </a:solidFill>
              </a:rPr>
              <a:t>Hansen, N., &amp; Ostermeier, A. (2001). </a:t>
            </a:r>
            <a:r>
              <a:rPr b="1" lang="en" sz="550">
                <a:solidFill>
                  <a:schemeClr val="dk1"/>
                </a:solidFill>
              </a:rPr>
              <a:t>Completely Derandomized Self-Adaptation in Evolution Strategies</a:t>
            </a:r>
            <a:r>
              <a:rPr lang="en" sz="550">
                <a:solidFill>
                  <a:schemeClr val="dk1"/>
                </a:solidFill>
              </a:rPr>
              <a:t>. </a:t>
            </a:r>
            <a:r>
              <a:rPr i="1" lang="en" sz="550">
                <a:solidFill>
                  <a:schemeClr val="dk1"/>
                </a:solidFill>
              </a:rPr>
              <a:t>Evolutionary Computation, 9</a:t>
            </a:r>
            <a:r>
              <a:rPr lang="en" sz="550">
                <a:solidFill>
                  <a:schemeClr val="dk1"/>
                </a:solidFill>
              </a:rPr>
              <a:t>(2), 159–195.</a:t>
            </a:r>
            <a:endParaRPr sz="550">
              <a:solidFill>
                <a:schemeClr val="dk1"/>
              </a:solidFill>
            </a:endParaRPr>
          </a:p>
          <a:p>
            <a:pPr indent="-92075" lvl="0" marL="57150" rtl="0" algn="just">
              <a:lnSpc>
                <a:spcPct val="115000"/>
              </a:lnSpc>
              <a:spcBef>
                <a:spcPts val="0"/>
              </a:spcBef>
              <a:spcAft>
                <a:spcPts val="0"/>
              </a:spcAft>
              <a:buClr>
                <a:schemeClr val="dk1"/>
              </a:buClr>
              <a:buSzPts val="550"/>
              <a:buChar char="●"/>
            </a:pPr>
            <a:r>
              <a:rPr lang="en" sz="550">
                <a:solidFill>
                  <a:schemeClr val="dk1"/>
                </a:solidFill>
              </a:rPr>
              <a:t>Heaton, J. (2018). </a:t>
            </a:r>
            <a:r>
              <a:rPr b="1" lang="en" sz="550">
                <a:solidFill>
                  <a:schemeClr val="dk1"/>
                </a:solidFill>
              </a:rPr>
              <a:t>Introduction to Neural Networks for Java and Python</a:t>
            </a:r>
            <a:r>
              <a:rPr lang="en" sz="550">
                <a:solidFill>
                  <a:schemeClr val="dk1"/>
                </a:solidFill>
              </a:rPr>
              <a:t>. Heaton Research.</a:t>
            </a:r>
            <a:endParaRPr sz="550">
              <a:solidFill>
                <a:schemeClr val="dk1"/>
              </a:solidFill>
            </a:endParaRPr>
          </a:p>
          <a:p>
            <a:pPr indent="-92075" lvl="0" marL="57150" rtl="0" algn="just">
              <a:lnSpc>
                <a:spcPct val="115000"/>
              </a:lnSpc>
              <a:spcBef>
                <a:spcPts val="0"/>
              </a:spcBef>
              <a:spcAft>
                <a:spcPts val="0"/>
              </a:spcAft>
              <a:buClr>
                <a:schemeClr val="dk1"/>
              </a:buClr>
              <a:buSzPts val="550"/>
              <a:buChar char="●"/>
            </a:pPr>
            <a:r>
              <a:rPr lang="en" sz="550">
                <a:solidFill>
                  <a:schemeClr val="dk1"/>
                </a:solidFill>
              </a:rPr>
              <a:t>Rumelhart, D. E., Hinton, G. E., &amp; Williams, R. J. (1986). </a:t>
            </a:r>
            <a:r>
              <a:rPr b="1" lang="en" sz="550">
                <a:solidFill>
                  <a:schemeClr val="dk1"/>
                </a:solidFill>
              </a:rPr>
              <a:t>Learning Representations by Back-Propagating Errors</a:t>
            </a:r>
            <a:r>
              <a:rPr lang="en" sz="550">
                <a:solidFill>
                  <a:schemeClr val="dk1"/>
                </a:solidFill>
              </a:rPr>
              <a:t>. </a:t>
            </a:r>
            <a:r>
              <a:rPr i="1" lang="en" sz="550">
                <a:solidFill>
                  <a:schemeClr val="dk1"/>
                </a:solidFill>
              </a:rPr>
              <a:t>Nature, 323</a:t>
            </a:r>
            <a:r>
              <a:rPr lang="en" sz="550">
                <a:solidFill>
                  <a:schemeClr val="dk1"/>
                </a:solidFill>
              </a:rPr>
              <a:t>(6088), 533–536.</a:t>
            </a:r>
            <a:endParaRPr sz="550">
              <a:solidFill>
                <a:schemeClr val="dk1"/>
              </a:solidFill>
            </a:endParaRPr>
          </a:p>
        </p:txBody>
      </p:sp>
      <p:grpSp>
        <p:nvGrpSpPr>
          <p:cNvPr id="61" name="Google Shape;61;p13"/>
          <p:cNvGrpSpPr/>
          <p:nvPr/>
        </p:nvGrpSpPr>
        <p:grpSpPr>
          <a:xfrm>
            <a:off x="159852" y="140772"/>
            <a:ext cx="8472841" cy="6517654"/>
            <a:chOff x="503768" y="595567"/>
            <a:chExt cx="5582317" cy="4336141"/>
          </a:xfrm>
        </p:grpSpPr>
        <p:sp>
          <p:nvSpPr>
            <p:cNvPr id="62" name="Google Shape;62;p13"/>
            <p:cNvSpPr txBox="1"/>
            <p:nvPr/>
          </p:nvSpPr>
          <p:spPr>
            <a:xfrm>
              <a:off x="552537" y="1548650"/>
              <a:ext cx="1547400" cy="10146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7450" spcFirstLastPara="1" rIns="17450" wrap="square" tIns="8725">
              <a:noAutofit/>
            </a:bodyPr>
            <a:lstStyle/>
            <a:p>
              <a:pPr indent="0" lvl="0" marL="0" rtl="0" algn="just">
                <a:lnSpc>
                  <a:spcPct val="115000"/>
                </a:lnSpc>
                <a:spcBef>
                  <a:spcPts val="0"/>
                </a:spcBef>
                <a:spcAft>
                  <a:spcPts val="0"/>
                </a:spcAft>
                <a:buClr>
                  <a:schemeClr val="dk1"/>
                </a:buClr>
                <a:buSzPts val="1100"/>
                <a:buFont typeface="Arial"/>
                <a:buNone/>
              </a:pPr>
              <a:r>
                <a:rPr lang="en" sz="550">
                  <a:solidFill>
                    <a:schemeClr val="dk1"/>
                  </a:solidFill>
                </a:rPr>
                <a:t>   The four-class spiral problem is a benchmark challenge in machine learning, known for its nonlinear separability and complexity. This study leverages evolutionary strategies (ES) to optimize deep neural networks (DNNs) for effective classification. Using the DEAP library, an enhanced ES(1+1) algorithm with the 1/5 success rule dynamically tunes key hyperparameters, including layers, neurons, learning rates, batch sizes, and activation functions. By mimicking natural selection processes, ES enables adaptive exploration of the hyperparameter space and architectural adjustments, making it a valuable approach for nonlinear problems.</a:t>
              </a:r>
              <a:endParaRPr sz="55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550">
                  <a:solidFill>
                    <a:schemeClr val="dk1"/>
                  </a:solidFill>
                </a:rPr>
                <a:t>   Results demonstrate that ES(1+1) and its variant with the 1/5 rule significantly improve model performance, achieving high accuracy and efficient optimization. Visualizations of decision boundaries confirm its effectiveness in handling complex datasets. This research highlights the practical application of ES in deep learning and provides a robust framework for addressing challenging machine learning tasks, emphasizing adaptability and performance improvements.</a:t>
              </a:r>
              <a:endParaRPr sz="550">
                <a:solidFill>
                  <a:schemeClr val="dk1"/>
                </a:solidFill>
              </a:endParaRPr>
            </a:p>
            <a:p>
              <a:pPr indent="0" lvl="0" marL="0" marR="0" rtl="0" algn="just">
                <a:lnSpc>
                  <a:spcPct val="115000"/>
                </a:lnSpc>
                <a:spcBef>
                  <a:spcPts val="0"/>
                </a:spcBef>
                <a:spcAft>
                  <a:spcPts val="0"/>
                </a:spcAft>
                <a:buClr>
                  <a:schemeClr val="dk1"/>
                </a:buClr>
                <a:buSzPts val="130"/>
                <a:buFont typeface="Arial"/>
                <a:buNone/>
              </a:pPr>
              <a:r>
                <a:t/>
              </a:r>
              <a:endParaRPr sz="550">
                <a:solidFill>
                  <a:schemeClr val="dk1"/>
                </a:solidFill>
              </a:endParaRPr>
            </a:p>
          </p:txBody>
        </p:sp>
        <p:sp>
          <p:nvSpPr>
            <p:cNvPr id="63" name="Google Shape;63;p13"/>
            <p:cNvSpPr txBox="1"/>
            <p:nvPr/>
          </p:nvSpPr>
          <p:spPr>
            <a:xfrm>
              <a:off x="2178559" y="3536408"/>
              <a:ext cx="1853100" cy="13953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7450" spcFirstLastPara="1" rIns="17450" wrap="square" tIns="8725">
              <a:noAutofit/>
            </a:bodyPr>
            <a:lstStyle/>
            <a:p>
              <a:pPr indent="0" lvl="0" marL="0" rtl="0" algn="just">
                <a:lnSpc>
                  <a:spcPct val="115000"/>
                </a:lnSpc>
                <a:spcBef>
                  <a:spcPts val="0"/>
                </a:spcBef>
                <a:spcAft>
                  <a:spcPts val="0"/>
                </a:spcAft>
                <a:buClr>
                  <a:schemeClr val="dk1"/>
                </a:buClr>
                <a:buSzPts val="1100"/>
                <a:buFont typeface="Arial"/>
                <a:buNone/>
              </a:pPr>
              <a:r>
                <a:rPr lang="en" sz="550">
                  <a:solidFill>
                    <a:schemeClr val="dk1"/>
                  </a:solidFill>
                </a:rPr>
                <a:t>   This research demonstrates the effectiveness of evolutionary strategies (ES) in optimizing deep neural networks (DNNs) for the challenging four-class spiral problem, achieving a peak accuracy of 96.88% using the DEAP framework. By dynamically tuning hyperparameters such as neurons per layer, optimizer types, learning rates, and batch sizes, ES-based methods showcased their adaptability and robustness in addressing nonlinear and overlapping patterns. The study successfully adapted the DNN architecture to handle the complexity of the dataset and demonstrated generalizability for nonlinear classification tasks.</a:t>
              </a:r>
              <a:endParaRPr sz="55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550">
                  <a:solidFill>
                    <a:schemeClr val="dk1"/>
                  </a:solidFill>
                </a:rPr>
                <a:t>   The research successfully meets its goals by dynamically optimizing hyperparameters, adapting DNN architecture, and demonstrating the generalizability of ES for solving nonlinear and complex machine learning tasks. The use of genetic operators, including Gaussian mutation, crossover, and tournament selection, played a significant role in facilitating robust optimization and steady fitness improvements. These findings confirm that ES-based methods are highly effective in addressing intricate machine learning challenges.</a:t>
              </a:r>
              <a:endParaRPr sz="550">
                <a:solidFill>
                  <a:schemeClr val="dk1"/>
                </a:solidFill>
              </a:endParaRPr>
            </a:p>
            <a:p>
              <a:pPr indent="0" lvl="0" marL="0" rtl="0" algn="just">
                <a:lnSpc>
                  <a:spcPct val="115000"/>
                </a:lnSpc>
                <a:spcBef>
                  <a:spcPts val="0"/>
                </a:spcBef>
                <a:spcAft>
                  <a:spcPts val="0"/>
                </a:spcAft>
                <a:buClr>
                  <a:schemeClr val="dk1"/>
                </a:buClr>
                <a:buSzPts val="1100"/>
                <a:buFont typeface="Arial"/>
                <a:buNone/>
              </a:pPr>
              <a:r>
                <a:rPr lang="en" sz="550">
                  <a:solidFill>
                    <a:schemeClr val="dk1"/>
                  </a:solidFill>
                </a:rPr>
                <a:t>   In essence, this research establishes evolutionary strategies as a versatile and scalable approach for enhancing DNN performance in nonlinear classification tasks. It offers valuable insights for future studies and practical applications, emphasizing the adaptability of ES in advancing deep learning methodologies. The study also invites further exploration of hybrid models and scalable frameworks to expand the scope of ES-based optimization in artificial intelligence</a:t>
              </a:r>
              <a:endParaRPr sz="550">
                <a:solidFill>
                  <a:schemeClr val="dk1"/>
                </a:solidFill>
              </a:endParaRPr>
            </a:p>
            <a:p>
              <a:pPr indent="0" lvl="0" marL="0" rtl="0" algn="just">
                <a:lnSpc>
                  <a:spcPct val="115000"/>
                </a:lnSpc>
                <a:spcBef>
                  <a:spcPts val="1000"/>
                </a:spcBef>
                <a:spcAft>
                  <a:spcPts val="0"/>
                </a:spcAft>
                <a:buClr>
                  <a:schemeClr val="dk1"/>
                </a:buClr>
                <a:buSzPts val="1400"/>
                <a:buFont typeface="Arial"/>
                <a:buNone/>
              </a:pPr>
              <a:r>
                <a:t/>
              </a:r>
              <a:endParaRPr sz="550">
                <a:solidFill>
                  <a:schemeClr val="dk1"/>
                </a:solidFill>
              </a:endParaRPr>
            </a:p>
          </p:txBody>
        </p:sp>
        <p:sp>
          <p:nvSpPr>
            <p:cNvPr id="64" name="Google Shape;64;p13"/>
            <p:cNvSpPr txBox="1"/>
            <p:nvPr/>
          </p:nvSpPr>
          <p:spPr>
            <a:xfrm>
              <a:off x="2169961" y="1548650"/>
              <a:ext cx="1853100" cy="17205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42875" spcFirstLastPara="1" rIns="17450" wrap="square" tIns="8725">
              <a:noAutofit/>
            </a:bodyPr>
            <a:lstStyle/>
            <a:p>
              <a:pPr indent="-120650" lvl="0" marL="28575" rtl="0" algn="just">
                <a:lnSpc>
                  <a:spcPct val="115000"/>
                </a:lnSpc>
                <a:spcBef>
                  <a:spcPts val="1200"/>
                </a:spcBef>
                <a:spcAft>
                  <a:spcPts val="0"/>
                </a:spcAft>
                <a:buClr>
                  <a:schemeClr val="dk1"/>
                </a:buClr>
                <a:buSzPts val="550"/>
                <a:buChar char="●"/>
              </a:pPr>
              <a:r>
                <a:rPr b="1" lang="en" sz="550">
                  <a:solidFill>
                    <a:schemeClr val="dk1"/>
                  </a:solidFill>
                </a:rPr>
                <a:t>DNN Architecture</a:t>
              </a:r>
              <a:r>
                <a:rPr lang="en" sz="550">
                  <a:solidFill>
                    <a:schemeClr val="dk1"/>
                  </a:solidFill>
                </a:rPr>
                <a:t>:</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b="1" lang="en" sz="550">
                  <a:solidFill>
                    <a:schemeClr val="dk1"/>
                  </a:solidFill>
                </a:rPr>
                <a:t>Input Layer</a:t>
              </a:r>
              <a:r>
                <a:rPr lang="en" sz="550">
                  <a:solidFill>
                    <a:schemeClr val="dk1"/>
                  </a:solidFill>
                </a:rPr>
                <a:t>: Features from the dataset.</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b="1" lang="en" sz="550">
                  <a:solidFill>
                    <a:schemeClr val="dk1"/>
                  </a:solidFill>
                </a:rPr>
                <a:t>Hidden Layers</a:t>
              </a:r>
              <a:r>
                <a:rPr lang="en" sz="550">
                  <a:solidFill>
                    <a:schemeClr val="dk1"/>
                  </a:solidFill>
                </a:rPr>
                <a:t>: Three fully connected layers with neuron counts: 128, 64, and 32.</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b="1" lang="en" sz="550">
                  <a:solidFill>
                    <a:schemeClr val="dk1"/>
                  </a:solidFill>
                </a:rPr>
                <a:t>Activation Functions</a:t>
              </a:r>
              <a:r>
                <a:rPr lang="en" sz="550">
                  <a:solidFill>
                    <a:schemeClr val="dk1"/>
                  </a:solidFill>
                </a:rPr>
                <a:t>: ReLU, Tanh, Sigmoid, and ELU were evaluated for optimal performance.</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b="1" lang="en" sz="550">
                  <a:solidFill>
                    <a:schemeClr val="dk1"/>
                  </a:solidFill>
                </a:rPr>
                <a:t>Output Layer</a:t>
              </a:r>
              <a:r>
                <a:rPr lang="en" sz="550">
                  <a:solidFill>
                    <a:schemeClr val="dk1"/>
                  </a:solidFill>
                </a:rPr>
                <a:t>: A four-class softmax classifier.</a:t>
              </a:r>
              <a:endParaRPr sz="550">
                <a:solidFill>
                  <a:schemeClr val="dk1"/>
                </a:solidFill>
              </a:endParaRPr>
            </a:p>
            <a:p>
              <a:pPr indent="-120650" lvl="0" marL="28575" rtl="0" algn="just">
                <a:lnSpc>
                  <a:spcPct val="115000"/>
                </a:lnSpc>
                <a:spcBef>
                  <a:spcPts val="0"/>
                </a:spcBef>
                <a:spcAft>
                  <a:spcPts val="0"/>
                </a:spcAft>
                <a:buClr>
                  <a:schemeClr val="dk1"/>
                </a:buClr>
                <a:buSzPts val="550"/>
                <a:buChar char="●"/>
              </a:pPr>
              <a:r>
                <a:rPr b="1" lang="en" sz="550">
                  <a:solidFill>
                    <a:schemeClr val="dk1"/>
                  </a:solidFill>
                </a:rPr>
                <a:t>Evolutionary Strategy Optimization</a:t>
              </a:r>
              <a:r>
                <a:rPr lang="en" sz="550">
                  <a:solidFill>
                    <a:schemeClr val="dk1"/>
                  </a:solidFill>
                </a:rPr>
                <a:t>:</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b="1" lang="en" sz="550">
                  <a:solidFill>
                    <a:schemeClr val="dk1"/>
                  </a:solidFill>
                </a:rPr>
                <a:t>ES(1+1) Algorithm</a:t>
              </a:r>
              <a:r>
                <a:rPr lang="en" sz="550">
                  <a:solidFill>
                    <a:schemeClr val="dk1"/>
                  </a:solidFill>
                </a:rPr>
                <a:t>: Starts with a parent solution . An offspring is generated via mutation: The offspring replaces the parent if it yields a lower validation loss.</a:t>
              </a:r>
              <a:endParaRPr sz="550">
                <a:solidFill>
                  <a:schemeClr val="dk1"/>
                </a:solidFill>
              </a:endParaRPr>
            </a:p>
            <a:p>
              <a:pPr indent="0" lvl="0" marL="142875" rtl="0" algn="just">
                <a:lnSpc>
                  <a:spcPct val="115000"/>
                </a:lnSpc>
                <a:spcBef>
                  <a:spcPts val="1200"/>
                </a:spcBef>
                <a:spcAft>
                  <a:spcPts val="0"/>
                </a:spcAft>
                <a:buNone/>
              </a:pPr>
              <a:r>
                <a:rPr lang="en" sz="550">
                  <a:solidFill>
                    <a:schemeClr val="dk1"/>
                  </a:solidFill>
                </a:rPr>
                <a:t>If the offspring yields better fitness (lower validation loss), it replaces the parent. This iterative process ensures improvement of the solution. In the variant with the 1/5 success rule, step size adaptation is incorporated: the mutation step size increases when at least 20% of the offspring are successful (leading to improvement) and decreases otherwise. This dynamic adjustment allows efficient exploration and exploitation of the search space, adapting to the problem's complexity.</a:t>
              </a:r>
              <a:endParaRPr sz="550">
                <a:solidFill>
                  <a:schemeClr val="dk1"/>
                </a:solidFill>
              </a:endParaRPr>
            </a:p>
            <a:p>
              <a:pPr indent="-120650" lvl="0" marL="28575" rtl="0" algn="just">
                <a:lnSpc>
                  <a:spcPct val="115000"/>
                </a:lnSpc>
                <a:spcBef>
                  <a:spcPts val="0"/>
                </a:spcBef>
                <a:spcAft>
                  <a:spcPts val="0"/>
                </a:spcAft>
                <a:buClr>
                  <a:schemeClr val="dk1"/>
                </a:buClr>
                <a:buSzPts val="550"/>
                <a:buChar char="●"/>
              </a:pPr>
              <a:r>
                <a:rPr b="1" lang="en" sz="550">
                  <a:solidFill>
                    <a:schemeClr val="dk1"/>
                  </a:solidFill>
                </a:rPr>
                <a:t>Fitness Evaluation</a:t>
              </a:r>
              <a:r>
                <a:rPr lang="en" sz="550">
                  <a:solidFill>
                    <a:schemeClr val="dk1"/>
                  </a:solidFill>
                </a:rPr>
                <a:t>:</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lang="en" sz="550">
                  <a:solidFill>
                    <a:schemeClr val="dk1"/>
                  </a:solidFill>
                </a:rPr>
                <a:t>Fitness is determined using validation loss , calculated as: where is the batch size, is the number of classes, is the true label, and is the predicted probability.</a:t>
              </a:r>
              <a:endParaRPr sz="550">
                <a:solidFill>
                  <a:schemeClr val="dk1"/>
                </a:solidFill>
              </a:endParaRPr>
            </a:p>
            <a:p>
              <a:pPr indent="-120650" lvl="0" marL="28575" rtl="0" algn="just">
                <a:lnSpc>
                  <a:spcPct val="115000"/>
                </a:lnSpc>
                <a:spcBef>
                  <a:spcPts val="0"/>
                </a:spcBef>
                <a:spcAft>
                  <a:spcPts val="0"/>
                </a:spcAft>
                <a:buClr>
                  <a:schemeClr val="dk1"/>
                </a:buClr>
                <a:buSzPts val="550"/>
                <a:buChar char="●"/>
              </a:pPr>
              <a:r>
                <a:rPr b="1" lang="en" sz="550">
                  <a:solidFill>
                    <a:schemeClr val="dk1"/>
                  </a:solidFill>
                </a:rPr>
                <a:t>Training and Selection</a:t>
              </a:r>
              <a:r>
                <a:rPr lang="en" sz="550">
                  <a:solidFill>
                    <a:schemeClr val="dk1"/>
                  </a:solidFill>
                </a:rPr>
                <a:t>:</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lang="en" sz="550">
                  <a:solidFill>
                    <a:schemeClr val="dk1"/>
                  </a:solidFill>
                </a:rPr>
                <a:t>The Adam optimizer was used with early stopping to prevent overfitting. The best model was selected based on the lowest validation loss.</a:t>
              </a:r>
              <a:endParaRPr sz="550">
                <a:solidFill>
                  <a:schemeClr val="dk1"/>
                </a:solidFill>
              </a:endParaRPr>
            </a:p>
            <a:p>
              <a:pPr indent="-120650" lvl="0" marL="28575" rtl="0" algn="just">
                <a:lnSpc>
                  <a:spcPct val="115000"/>
                </a:lnSpc>
                <a:spcBef>
                  <a:spcPts val="0"/>
                </a:spcBef>
                <a:spcAft>
                  <a:spcPts val="0"/>
                </a:spcAft>
                <a:buClr>
                  <a:schemeClr val="dk1"/>
                </a:buClr>
                <a:buSzPts val="550"/>
                <a:buChar char="●"/>
              </a:pPr>
              <a:r>
                <a:rPr b="1" lang="en" sz="550">
                  <a:solidFill>
                    <a:schemeClr val="dk1"/>
                  </a:solidFill>
                </a:rPr>
                <a:t>Visualization</a:t>
              </a:r>
              <a:r>
                <a:rPr lang="en" sz="550">
                  <a:solidFill>
                    <a:schemeClr val="dk1"/>
                  </a:solidFill>
                </a:rPr>
                <a:t>:</a:t>
              </a:r>
              <a:endParaRPr sz="550">
                <a:solidFill>
                  <a:schemeClr val="dk1"/>
                </a:solidFill>
              </a:endParaRPr>
            </a:p>
            <a:p>
              <a:pPr indent="-92075" lvl="1" marL="142875" rtl="0" algn="just">
                <a:lnSpc>
                  <a:spcPct val="115000"/>
                </a:lnSpc>
                <a:spcBef>
                  <a:spcPts val="0"/>
                </a:spcBef>
                <a:spcAft>
                  <a:spcPts val="0"/>
                </a:spcAft>
                <a:buClr>
                  <a:schemeClr val="dk1"/>
                </a:buClr>
                <a:buSzPts val="550"/>
                <a:buChar char="○"/>
              </a:pPr>
              <a:r>
                <a:rPr lang="en" sz="550">
                  <a:solidFill>
                    <a:schemeClr val="dk1"/>
                  </a:solidFill>
                </a:rPr>
                <a:t>Decision boundaries were visualized on a dense grid, and the convergence of loss was plotted across generations to assess the effectiveness of ES strategies.</a:t>
              </a:r>
              <a:endParaRPr b="1" sz="550">
                <a:solidFill>
                  <a:schemeClr val="dk1"/>
                </a:solidFill>
              </a:endParaRPr>
            </a:p>
          </p:txBody>
        </p:sp>
        <p:sp>
          <p:nvSpPr>
            <p:cNvPr id="65" name="Google Shape;65;p13"/>
            <p:cNvSpPr txBox="1"/>
            <p:nvPr/>
          </p:nvSpPr>
          <p:spPr>
            <a:xfrm>
              <a:off x="552455" y="1349345"/>
              <a:ext cx="1547400" cy="165600"/>
            </a:xfrm>
            <a:prstGeom prst="rect">
              <a:avLst/>
            </a:prstGeom>
            <a:solidFill>
              <a:srgbClr val="3386CB"/>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Introduction</a:t>
              </a:r>
              <a:endParaRPr b="0" i="0" sz="1400" u="none" cap="none" strike="noStrike">
                <a:solidFill>
                  <a:srgbClr val="000000"/>
                </a:solidFill>
                <a:latin typeface="Calibri"/>
                <a:ea typeface="Calibri"/>
                <a:cs typeface="Calibri"/>
                <a:sym typeface="Calibri"/>
              </a:endParaRPr>
            </a:p>
          </p:txBody>
        </p:sp>
        <p:sp>
          <p:nvSpPr>
            <p:cNvPr id="66" name="Google Shape;66;p13"/>
            <p:cNvSpPr txBox="1"/>
            <p:nvPr/>
          </p:nvSpPr>
          <p:spPr>
            <a:xfrm>
              <a:off x="1128371" y="855815"/>
              <a:ext cx="3967200" cy="294300"/>
            </a:xfrm>
            <a:prstGeom prst="rect">
              <a:avLst/>
            </a:prstGeom>
            <a:solidFill>
              <a:srgbClr val="FFFFFF"/>
            </a:solidFill>
            <a:ln>
              <a:noFill/>
            </a:ln>
          </p:spPr>
          <p:txBody>
            <a:bodyPr anchorCtr="0" anchor="t" bIns="8725" lIns="17450" spcFirstLastPara="1" rIns="17450" wrap="square" tIns="8725">
              <a:noAutofit/>
            </a:bodyPr>
            <a:lstStyle/>
            <a:p>
              <a:pPr indent="0" lvl="0" marL="0" rtl="0" algn="ctr">
                <a:spcBef>
                  <a:spcPts val="0"/>
                </a:spcBef>
                <a:spcAft>
                  <a:spcPts val="0"/>
                </a:spcAft>
                <a:buClr>
                  <a:schemeClr val="dk1"/>
                </a:buClr>
                <a:buSzPts val="990"/>
                <a:buFont typeface="Arial"/>
                <a:buNone/>
              </a:pPr>
              <a:r>
                <a:rPr lang="en" sz="1480">
                  <a:solidFill>
                    <a:schemeClr val="dk1"/>
                  </a:solidFill>
                </a:rPr>
                <a:t>A 4-Class Spiral Case Study Using DNN Optimization </a:t>
              </a:r>
              <a:endParaRPr sz="1480">
                <a:solidFill>
                  <a:schemeClr val="dk1"/>
                </a:solidFill>
              </a:endParaRPr>
            </a:p>
            <a:p>
              <a:pPr indent="0" lvl="0" marL="0" rtl="0" algn="ctr">
                <a:spcBef>
                  <a:spcPts val="0"/>
                </a:spcBef>
                <a:spcAft>
                  <a:spcPts val="0"/>
                </a:spcAft>
                <a:buClr>
                  <a:schemeClr val="dk1"/>
                </a:buClr>
                <a:buSzPts val="990"/>
                <a:buFont typeface="Arial"/>
                <a:buNone/>
              </a:pPr>
              <a:r>
                <a:rPr lang="en" sz="1480">
                  <a:solidFill>
                    <a:schemeClr val="dk1"/>
                  </a:solidFill>
                </a:rPr>
                <a:t>Using Evolutionary Strategies And DEAP</a:t>
              </a:r>
              <a:endParaRPr b="0" i="0" sz="100" u="none" cap="none" strike="noStrike">
                <a:solidFill>
                  <a:srgbClr val="000000"/>
                </a:solidFill>
                <a:latin typeface="Arial"/>
                <a:ea typeface="Arial"/>
                <a:cs typeface="Arial"/>
                <a:sym typeface="Arial"/>
              </a:endParaRPr>
            </a:p>
          </p:txBody>
        </p:sp>
        <p:sp>
          <p:nvSpPr>
            <p:cNvPr id="67" name="Google Shape;67;p13"/>
            <p:cNvSpPr txBox="1"/>
            <p:nvPr/>
          </p:nvSpPr>
          <p:spPr>
            <a:xfrm>
              <a:off x="548799" y="2687180"/>
              <a:ext cx="1551000" cy="187500"/>
            </a:xfrm>
            <a:prstGeom prst="rect">
              <a:avLst/>
            </a:prstGeom>
            <a:solidFill>
              <a:srgbClr val="3386CB"/>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FFFFFF"/>
                </a:buClr>
                <a:buSzPts val="1400"/>
                <a:buFont typeface="Calibri"/>
                <a:buNone/>
              </a:pPr>
              <a:r>
                <a:rPr lang="en">
                  <a:solidFill>
                    <a:srgbClr val="FFFFFF"/>
                  </a:solidFill>
                  <a:latin typeface="Calibri"/>
                  <a:ea typeface="Calibri"/>
                  <a:cs typeface="Calibri"/>
                  <a:sym typeface="Calibri"/>
                </a:rPr>
                <a:t>Research Goals</a:t>
              </a:r>
              <a:endParaRPr b="0" i="0" sz="1400" u="none" cap="none" strike="noStrike">
                <a:solidFill>
                  <a:srgbClr val="000000"/>
                </a:solidFill>
                <a:latin typeface="Calibri"/>
                <a:ea typeface="Calibri"/>
                <a:cs typeface="Calibri"/>
                <a:sym typeface="Calibri"/>
              </a:endParaRPr>
            </a:p>
          </p:txBody>
        </p:sp>
        <p:sp>
          <p:nvSpPr>
            <p:cNvPr id="68" name="Google Shape;68;p13"/>
            <p:cNvSpPr txBox="1"/>
            <p:nvPr/>
          </p:nvSpPr>
          <p:spPr>
            <a:xfrm>
              <a:off x="552389" y="2896764"/>
              <a:ext cx="1547400" cy="7833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7450" spcFirstLastPara="1" rIns="17450" wrap="square" tIns="8725">
              <a:noAutofit/>
            </a:bodyPr>
            <a:lstStyle/>
            <a:p>
              <a:pPr indent="0" lvl="0" marL="0" marR="0" rtl="0" algn="just">
                <a:lnSpc>
                  <a:spcPct val="115000"/>
                </a:lnSpc>
                <a:spcBef>
                  <a:spcPts val="200"/>
                </a:spcBef>
                <a:spcAft>
                  <a:spcPts val="0"/>
                </a:spcAft>
                <a:buClr>
                  <a:srgbClr val="000000"/>
                </a:buClr>
                <a:buSzPts val="1400"/>
                <a:buFont typeface="Arial"/>
                <a:buNone/>
              </a:pPr>
              <a:r>
                <a:rPr lang="en" sz="550"/>
                <a:t>      </a:t>
              </a:r>
              <a:r>
                <a:rPr lang="en" sz="550"/>
                <a:t>To demonstrate the effectiveness of evolutionary strategies (ES) for dynamically optimizing hyperparameters and architectures of deep neural networks (DNNs) to solve the challenging 4 class spiral problem, while providing insights into the application of ES for addressing nonlinear and complex machine learning tasks.</a:t>
              </a:r>
              <a:endParaRPr sz="550"/>
            </a:p>
            <a:p>
              <a:pPr indent="0" lvl="0" marL="0" marR="0" rtl="0" algn="just">
                <a:lnSpc>
                  <a:spcPct val="115000"/>
                </a:lnSpc>
                <a:spcBef>
                  <a:spcPts val="200"/>
                </a:spcBef>
                <a:spcAft>
                  <a:spcPts val="0"/>
                </a:spcAft>
                <a:buClr>
                  <a:srgbClr val="000000"/>
                </a:buClr>
                <a:buSzPts val="1400"/>
                <a:buFont typeface="Arial"/>
                <a:buNone/>
              </a:pPr>
              <a:r>
                <a:rPr lang="en" sz="550"/>
                <a:t>This goal highlights the innovative use of ES for:</a:t>
              </a:r>
              <a:endParaRPr sz="550"/>
            </a:p>
            <a:p>
              <a:pPr indent="-92075" lvl="0" marL="114300" marR="0" rtl="0" algn="just">
                <a:lnSpc>
                  <a:spcPct val="115000"/>
                </a:lnSpc>
                <a:spcBef>
                  <a:spcPts val="200"/>
                </a:spcBef>
                <a:spcAft>
                  <a:spcPts val="0"/>
                </a:spcAft>
                <a:buSzPts val="550"/>
                <a:buChar char="●"/>
              </a:pPr>
              <a:r>
                <a:rPr b="1" lang="en" sz="550"/>
                <a:t>Hyperparameter Optimization:</a:t>
              </a:r>
              <a:r>
                <a:rPr lang="en" sz="550"/>
                <a:t> Dynamically tuning layers, neurons, learning rate, and activation functions.</a:t>
              </a:r>
              <a:endParaRPr sz="550"/>
            </a:p>
            <a:p>
              <a:pPr indent="-92075" lvl="0" marL="114300" marR="0" rtl="0" algn="just">
                <a:lnSpc>
                  <a:spcPct val="115000"/>
                </a:lnSpc>
                <a:spcBef>
                  <a:spcPts val="0"/>
                </a:spcBef>
                <a:spcAft>
                  <a:spcPts val="0"/>
                </a:spcAft>
                <a:buSzPts val="550"/>
                <a:buChar char="●"/>
              </a:pPr>
              <a:r>
                <a:rPr b="1" lang="en" sz="550"/>
                <a:t>Architectural Adaptation:</a:t>
              </a:r>
              <a:r>
                <a:rPr lang="en" sz="550"/>
                <a:t> Adjusting the DNN structure to improve performance on nonlinear data.</a:t>
              </a:r>
              <a:endParaRPr sz="550"/>
            </a:p>
            <a:p>
              <a:pPr indent="-92075" lvl="0" marL="114300" marR="0" rtl="0" algn="just">
                <a:lnSpc>
                  <a:spcPct val="115000"/>
                </a:lnSpc>
                <a:spcBef>
                  <a:spcPts val="0"/>
                </a:spcBef>
                <a:spcAft>
                  <a:spcPts val="0"/>
                </a:spcAft>
                <a:buSzPts val="550"/>
                <a:buChar char="●"/>
              </a:pPr>
              <a:r>
                <a:rPr b="1" lang="en" sz="550"/>
                <a:t>Generalizability:</a:t>
              </a:r>
              <a:r>
                <a:rPr lang="en" sz="550"/>
                <a:t> Showcasing the potential of ES for tackling other complex problems in machine learning.</a:t>
              </a:r>
              <a:endParaRPr sz="550"/>
            </a:p>
          </p:txBody>
        </p:sp>
        <p:sp>
          <p:nvSpPr>
            <p:cNvPr id="69" name="Google Shape;69;p13"/>
            <p:cNvSpPr txBox="1"/>
            <p:nvPr/>
          </p:nvSpPr>
          <p:spPr>
            <a:xfrm>
              <a:off x="2141169" y="1347083"/>
              <a:ext cx="1881900" cy="187500"/>
            </a:xfrm>
            <a:prstGeom prst="rect">
              <a:avLst/>
            </a:prstGeom>
            <a:solidFill>
              <a:srgbClr val="3386CB"/>
            </a:solidFill>
            <a:ln>
              <a:noFill/>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FFFFFF"/>
                </a:buClr>
                <a:buSzPts val="1400"/>
                <a:buFont typeface="Calibri"/>
                <a:buNone/>
              </a:pPr>
              <a:r>
                <a:rPr b="0" i="0" lang="en" sz="1400" u="none" cap="none" strike="noStrike">
                  <a:solidFill>
                    <a:srgbClr val="FFFFFF"/>
                  </a:solidFill>
                  <a:latin typeface="Calibri"/>
                  <a:ea typeface="Calibri"/>
                  <a:cs typeface="Calibri"/>
                  <a:sym typeface="Calibri"/>
                </a:rPr>
                <a:t>M</a:t>
              </a:r>
              <a:r>
                <a:rPr lang="en" sz="1400">
                  <a:solidFill>
                    <a:srgbClr val="FFFFFF"/>
                  </a:solidFill>
                  <a:latin typeface="Calibri"/>
                  <a:ea typeface="Calibri"/>
                  <a:cs typeface="Calibri"/>
                  <a:sym typeface="Calibri"/>
                </a:rPr>
                <a:t>ethodology</a:t>
              </a:r>
              <a:endParaRPr b="0" i="0" sz="1400" u="none" cap="none" strike="noStrike">
                <a:solidFill>
                  <a:srgbClr val="000000"/>
                </a:solidFill>
                <a:latin typeface="Calibri"/>
                <a:ea typeface="Calibri"/>
                <a:cs typeface="Calibri"/>
                <a:sym typeface="Calibri"/>
              </a:endParaRPr>
            </a:p>
          </p:txBody>
        </p:sp>
        <p:sp>
          <p:nvSpPr>
            <p:cNvPr id="70" name="Google Shape;70;p13"/>
            <p:cNvSpPr txBox="1"/>
            <p:nvPr/>
          </p:nvSpPr>
          <p:spPr>
            <a:xfrm>
              <a:off x="2163866" y="3324696"/>
              <a:ext cx="1881900" cy="187500"/>
            </a:xfrm>
            <a:prstGeom prst="rect">
              <a:avLst/>
            </a:prstGeom>
            <a:solidFill>
              <a:srgbClr val="3386CB"/>
            </a:solidFill>
            <a:ln cap="flat" cmpd="sng" w="9525">
              <a:solidFill>
                <a:srgbClr val="3386CB"/>
              </a:solidFill>
              <a:prstDash val="solid"/>
              <a:round/>
              <a:headEnd len="sm" w="sm" type="none"/>
              <a:tailEnd len="sm" w="sm" type="none"/>
            </a:ln>
          </p:spPr>
          <p:txBody>
            <a:bodyPr anchorCtr="0" anchor="ctr" bIns="0" lIns="0" spcFirstLastPara="1" rIns="0" wrap="square" tIns="0">
              <a:noAutofit/>
            </a:bodyPr>
            <a:lstStyle/>
            <a:p>
              <a:pPr indent="0" lvl="0" marL="0" marR="0" rtl="0" algn="ctr">
                <a:lnSpc>
                  <a:spcPct val="115000"/>
                </a:lnSpc>
                <a:spcBef>
                  <a:spcPts val="0"/>
                </a:spcBef>
                <a:spcAft>
                  <a:spcPts val="0"/>
                </a:spcAft>
                <a:buClr>
                  <a:srgbClr val="FFFFFF"/>
                </a:buClr>
                <a:buSzPts val="1400"/>
                <a:buFont typeface="Calibri"/>
                <a:buNone/>
              </a:pPr>
              <a:r>
                <a:rPr lang="en">
                  <a:solidFill>
                    <a:srgbClr val="FFFFFF"/>
                  </a:solidFill>
                  <a:latin typeface="Calibri"/>
                  <a:ea typeface="Calibri"/>
                  <a:cs typeface="Calibri"/>
                  <a:sym typeface="Calibri"/>
                </a:rPr>
                <a:t>Conclusion</a:t>
              </a:r>
              <a:endParaRPr>
                <a:solidFill>
                  <a:srgbClr val="FFFFFF"/>
                </a:solidFill>
                <a:latin typeface="Calibri"/>
                <a:ea typeface="Calibri"/>
                <a:cs typeface="Calibri"/>
                <a:sym typeface="Calibri"/>
              </a:endParaRPr>
            </a:p>
          </p:txBody>
        </p:sp>
        <p:pic>
          <p:nvPicPr>
            <p:cNvPr id="71" name="Google Shape;71;p13"/>
            <p:cNvPicPr preferRelativeResize="0"/>
            <p:nvPr/>
          </p:nvPicPr>
          <p:blipFill rotWithShape="1">
            <a:blip r:embed="rId3">
              <a:alphaModFix/>
            </a:blip>
            <a:srcRect b="0" l="14688" r="13627" t="0"/>
            <a:stretch/>
          </p:blipFill>
          <p:spPr>
            <a:xfrm>
              <a:off x="503768" y="595567"/>
              <a:ext cx="715125" cy="720076"/>
            </a:xfrm>
            <a:prstGeom prst="rect">
              <a:avLst/>
            </a:prstGeom>
            <a:noFill/>
            <a:ln>
              <a:noFill/>
            </a:ln>
          </p:spPr>
        </p:pic>
        <p:pic>
          <p:nvPicPr>
            <p:cNvPr id="72" name="Google Shape;72;p13"/>
            <p:cNvPicPr preferRelativeResize="0"/>
            <p:nvPr/>
          </p:nvPicPr>
          <p:blipFill rotWithShape="1">
            <a:blip r:embed="rId4">
              <a:alphaModFix/>
            </a:blip>
            <a:srcRect b="0" l="0" r="0" t="0"/>
            <a:stretch/>
          </p:blipFill>
          <p:spPr>
            <a:xfrm>
              <a:off x="5022166" y="677728"/>
              <a:ext cx="1063919" cy="555760"/>
            </a:xfrm>
            <a:prstGeom prst="rect">
              <a:avLst/>
            </a:prstGeom>
            <a:solidFill>
              <a:schemeClr val="lt1"/>
            </a:solidFill>
            <a:ln>
              <a:noFill/>
            </a:ln>
          </p:spPr>
        </p:pic>
      </p:grpSp>
      <p:sp>
        <p:nvSpPr>
          <p:cNvPr id="73" name="Google Shape;73;p13"/>
          <p:cNvSpPr txBox="1"/>
          <p:nvPr/>
        </p:nvSpPr>
        <p:spPr>
          <a:xfrm>
            <a:off x="5609900" y="1592200"/>
            <a:ext cx="3228900" cy="3318000"/>
          </a:xfrm>
          <a:prstGeom prst="rect">
            <a:avLst/>
          </a:prstGeom>
          <a:solidFill>
            <a:srgbClr val="FFFFFF"/>
          </a:solidFill>
          <a:ln cap="flat" cmpd="sng" w="9525">
            <a:solidFill>
              <a:schemeClr val="lt1"/>
            </a:solidFill>
            <a:prstDash val="dash"/>
            <a:miter lim="800000"/>
            <a:headEnd len="sm" w="sm" type="none"/>
            <a:tailEnd len="sm" w="sm" type="none"/>
          </a:ln>
        </p:spPr>
        <p:txBody>
          <a:bodyPr anchorCtr="0" anchor="t" bIns="8725" lIns="17450" spcFirstLastPara="1" rIns="17450" wrap="square" tIns="8725">
            <a:noAutofit/>
          </a:bodyPr>
          <a:lstStyle/>
          <a:p>
            <a:pPr indent="0" lvl="0" marL="0" marR="0" rtl="0" algn="l">
              <a:lnSpc>
                <a:spcPct val="115000"/>
              </a:lnSpc>
              <a:spcBef>
                <a:spcPts val="200"/>
              </a:spcBef>
              <a:spcAft>
                <a:spcPts val="0"/>
              </a:spcAft>
              <a:buClr>
                <a:schemeClr val="dk1"/>
              </a:buClr>
              <a:buSzPts val="800"/>
              <a:buFont typeface="Calibri"/>
              <a:buNone/>
            </a:pPr>
            <a:r>
              <a:t/>
            </a:r>
            <a:endParaRPr sz="300">
              <a:solidFill>
                <a:schemeClr val="dk1"/>
              </a:solidFill>
              <a:latin typeface="Calibri"/>
              <a:ea typeface="Calibri"/>
              <a:cs typeface="Calibri"/>
              <a:sym typeface="Calibri"/>
            </a:endParaRPr>
          </a:p>
        </p:txBody>
      </p:sp>
      <p:pic>
        <p:nvPicPr>
          <p:cNvPr id="74" name="Google Shape;74;p13"/>
          <p:cNvPicPr preferRelativeResize="0"/>
          <p:nvPr/>
        </p:nvPicPr>
        <p:blipFill>
          <a:blip r:embed="rId5">
            <a:alphaModFix/>
          </a:blip>
          <a:stretch>
            <a:fillRect/>
          </a:stretch>
        </p:blipFill>
        <p:spPr>
          <a:xfrm>
            <a:off x="1594550" y="5876950"/>
            <a:ext cx="1013350" cy="734250"/>
          </a:xfrm>
          <a:prstGeom prst="rect">
            <a:avLst/>
          </a:prstGeom>
          <a:noFill/>
          <a:ln>
            <a:noFill/>
          </a:ln>
        </p:spPr>
      </p:pic>
      <p:pic>
        <p:nvPicPr>
          <p:cNvPr id="75" name="Google Shape;75;p13"/>
          <p:cNvPicPr preferRelativeResize="0"/>
          <p:nvPr/>
        </p:nvPicPr>
        <p:blipFill>
          <a:blip r:embed="rId6">
            <a:alphaModFix/>
          </a:blip>
          <a:stretch>
            <a:fillRect/>
          </a:stretch>
        </p:blipFill>
        <p:spPr>
          <a:xfrm>
            <a:off x="7368051" y="3041025"/>
            <a:ext cx="1316874" cy="1044276"/>
          </a:xfrm>
          <a:prstGeom prst="rect">
            <a:avLst/>
          </a:prstGeom>
          <a:noFill/>
          <a:ln>
            <a:noFill/>
          </a:ln>
        </p:spPr>
      </p:pic>
      <p:pic>
        <p:nvPicPr>
          <p:cNvPr id="76" name="Google Shape;76;p13"/>
          <p:cNvPicPr preferRelativeResize="0"/>
          <p:nvPr/>
        </p:nvPicPr>
        <p:blipFill>
          <a:blip r:embed="rId7">
            <a:alphaModFix/>
          </a:blip>
          <a:stretch>
            <a:fillRect/>
          </a:stretch>
        </p:blipFill>
        <p:spPr>
          <a:xfrm>
            <a:off x="7435288" y="4272275"/>
            <a:ext cx="1182381" cy="849900"/>
          </a:xfrm>
          <a:prstGeom prst="rect">
            <a:avLst/>
          </a:prstGeom>
          <a:noFill/>
          <a:ln>
            <a:noFill/>
          </a:ln>
        </p:spPr>
      </p:pic>
      <p:pic>
        <p:nvPicPr>
          <p:cNvPr id="77" name="Google Shape;77;p13"/>
          <p:cNvPicPr preferRelativeResize="0"/>
          <p:nvPr/>
        </p:nvPicPr>
        <p:blipFill>
          <a:blip r:embed="rId8">
            <a:alphaModFix/>
          </a:blip>
          <a:stretch>
            <a:fillRect/>
          </a:stretch>
        </p:blipFill>
        <p:spPr>
          <a:xfrm>
            <a:off x="5818425" y="4444406"/>
            <a:ext cx="1586400" cy="677767"/>
          </a:xfrm>
          <a:prstGeom prst="rect">
            <a:avLst/>
          </a:prstGeom>
          <a:noFill/>
          <a:ln>
            <a:noFill/>
          </a:ln>
        </p:spPr>
      </p:pic>
      <p:sp>
        <p:nvSpPr>
          <p:cNvPr id="78" name="Google Shape;78;p13"/>
          <p:cNvSpPr txBox="1"/>
          <p:nvPr/>
        </p:nvSpPr>
        <p:spPr>
          <a:xfrm>
            <a:off x="5673625" y="4176325"/>
            <a:ext cx="1586400" cy="17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500">
                <a:solidFill>
                  <a:schemeClr val="dk1"/>
                </a:solidFill>
              </a:rPr>
              <a:t>            Row 1: Classification Report of ES(1+1)</a:t>
            </a:r>
            <a:endParaRPr b="1" sz="500">
              <a:solidFill>
                <a:schemeClr val="dk1"/>
              </a:solidFill>
            </a:endParaRPr>
          </a:p>
          <a:p>
            <a:pPr indent="0" lvl="0" marL="0" rtl="0" algn="l">
              <a:spcBef>
                <a:spcPts val="0"/>
              </a:spcBef>
              <a:spcAft>
                <a:spcPts val="0"/>
              </a:spcAft>
              <a:buNone/>
            </a:pPr>
            <a:r>
              <a:t/>
            </a:r>
            <a:endParaRPr b="1" sz="500">
              <a:solidFill>
                <a:schemeClr val="dk1"/>
              </a:solidFill>
            </a:endParaRPr>
          </a:p>
        </p:txBody>
      </p:sp>
      <p:pic>
        <p:nvPicPr>
          <p:cNvPr id="79" name="Google Shape;79;p13"/>
          <p:cNvPicPr preferRelativeResize="0"/>
          <p:nvPr/>
        </p:nvPicPr>
        <p:blipFill>
          <a:blip r:embed="rId9">
            <a:alphaModFix/>
          </a:blip>
          <a:stretch>
            <a:fillRect/>
          </a:stretch>
        </p:blipFill>
        <p:spPr>
          <a:xfrm>
            <a:off x="3481575" y="2467875"/>
            <a:ext cx="1117590" cy="141300"/>
          </a:xfrm>
          <a:prstGeom prst="rect">
            <a:avLst/>
          </a:prstGeom>
          <a:noFill/>
          <a:ln>
            <a:noFill/>
          </a:ln>
        </p:spPr>
      </p:pic>
      <p:sp>
        <p:nvSpPr>
          <p:cNvPr id="80" name="Google Shape;80;p13"/>
          <p:cNvSpPr txBox="1"/>
          <p:nvPr/>
        </p:nvSpPr>
        <p:spPr>
          <a:xfrm>
            <a:off x="5609750" y="2444050"/>
            <a:ext cx="3228900" cy="23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500">
                <a:solidFill>
                  <a:schemeClr val="dk1"/>
                </a:solidFill>
              </a:rPr>
              <a:t>Best Model:</a:t>
            </a:r>
            <a:r>
              <a:rPr lang="en" sz="500">
                <a:solidFill>
                  <a:schemeClr val="dk1"/>
                </a:solidFill>
              </a:rPr>
              <a:t> Row 5 (DEAP) with 0.95 accuracy</a:t>
            </a:r>
            <a:endParaRPr sz="500">
              <a:solidFill>
                <a:schemeClr val="dk1"/>
              </a:solidFill>
            </a:endParaRPr>
          </a:p>
          <a:p>
            <a:pPr indent="0" lvl="0" marL="0" rtl="0" algn="l">
              <a:lnSpc>
                <a:spcPct val="100000"/>
              </a:lnSpc>
              <a:spcBef>
                <a:spcPts val="0"/>
              </a:spcBef>
              <a:spcAft>
                <a:spcPts val="0"/>
              </a:spcAft>
              <a:buNone/>
            </a:pPr>
            <a:r>
              <a:rPr b="1" lang="en" sz="500">
                <a:solidFill>
                  <a:schemeClr val="dk1"/>
                </a:solidFill>
              </a:rPr>
              <a:t>Smallest Model with Acceptable Accuracy:</a:t>
            </a:r>
            <a:r>
              <a:rPr lang="en" sz="500">
                <a:solidFill>
                  <a:schemeClr val="dk1"/>
                </a:solidFill>
              </a:rPr>
              <a:t> Row 6 (DEAP) with 0.94 accuracy</a:t>
            </a:r>
            <a:endParaRPr sz="500">
              <a:solidFill>
                <a:schemeClr val="dk2"/>
              </a:solidFill>
            </a:endParaRPr>
          </a:p>
        </p:txBody>
      </p:sp>
      <p:sp>
        <p:nvSpPr>
          <p:cNvPr id="81" name="Google Shape;81;p13"/>
          <p:cNvSpPr txBox="1"/>
          <p:nvPr/>
        </p:nvSpPr>
        <p:spPr>
          <a:xfrm>
            <a:off x="7326000" y="2694550"/>
            <a:ext cx="1485300" cy="237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
                <a:solidFill>
                  <a:schemeClr val="dk1"/>
                </a:solidFill>
              </a:rPr>
              <a:t>Row 1: Confusion Matrix Visualizations</a:t>
            </a:r>
            <a:endParaRPr b="1" sz="500">
              <a:solidFill>
                <a:schemeClr val="dk1"/>
              </a:solidFill>
            </a:endParaRPr>
          </a:p>
        </p:txBody>
      </p:sp>
      <p:pic>
        <p:nvPicPr>
          <p:cNvPr id="82" name="Google Shape;82;p13"/>
          <p:cNvPicPr preferRelativeResize="0"/>
          <p:nvPr/>
        </p:nvPicPr>
        <p:blipFill>
          <a:blip r:embed="rId10">
            <a:alphaModFix/>
          </a:blip>
          <a:stretch>
            <a:fillRect/>
          </a:stretch>
        </p:blipFill>
        <p:spPr>
          <a:xfrm>
            <a:off x="5614225" y="1572091"/>
            <a:ext cx="3204001" cy="931231"/>
          </a:xfrm>
          <a:prstGeom prst="rect">
            <a:avLst/>
          </a:prstGeom>
          <a:noFill/>
          <a:ln>
            <a:noFill/>
          </a:ln>
        </p:spPr>
      </p:pic>
      <p:sp>
        <p:nvSpPr>
          <p:cNvPr id="83" name="Google Shape;83;p13"/>
          <p:cNvSpPr txBox="1"/>
          <p:nvPr/>
        </p:nvSpPr>
        <p:spPr>
          <a:xfrm>
            <a:off x="5673613" y="2709400"/>
            <a:ext cx="1428900" cy="216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500">
                <a:solidFill>
                  <a:schemeClr val="dk1"/>
                </a:solidFill>
              </a:rPr>
              <a:t>Row 5: Decision Boundary Plotting</a:t>
            </a:r>
            <a:endParaRPr b="1" sz="500">
              <a:solidFill>
                <a:schemeClr val="dk1"/>
              </a:solidFill>
            </a:endParaRPr>
          </a:p>
        </p:txBody>
      </p:sp>
      <p:sp>
        <p:nvSpPr>
          <p:cNvPr id="84" name="Google Shape;84;p13"/>
          <p:cNvSpPr txBox="1"/>
          <p:nvPr/>
        </p:nvSpPr>
        <p:spPr>
          <a:xfrm>
            <a:off x="7367975" y="4025550"/>
            <a:ext cx="1317000" cy="849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1200"/>
              </a:spcBef>
              <a:spcAft>
                <a:spcPts val="1200"/>
              </a:spcAft>
              <a:buNone/>
            </a:pPr>
            <a:r>
              <a:rPr b="1" lang="en" sz="500">
                <a:solidFill>
                  <a:schemeClr val="dk1"/>
                </a:solidFill>
              </a:rPr>
              <a:t> Row 1:Loss Over Generations</a:t>
            </a:r>
            <a:endParaRPr sz="500">
              <a:solidFill>
                <a:schemeClr val="dk2"/>
              </a:solidFill>
            </a:endParaRPr>
          </a:p>
        </p:txBody>
      </p:sp>
      <p:pic>
        <p:nvPicPr>
          <p:cNvPr id="85" name="Google Shape;85;p13"/>
          <p:cNvPicPr preferRelativeResize="0"/>
          <p:nvPr/>
        </p:nvPicPr>
        <p:blipFill rotWithShape="1">
          <a:blip r:embed="rId11">
            <a:alphaModFix/>
          </a:blip>
          <a:srcRect b="0" l="-5060" r="5060" t="0"/>
          <a:stretch/>
        </p:blipFill>
        <p:spPr>
          <a:xfrm>
            <a:off x="5635075" y="2953150"/>
            <a:ext cx="1586400" cy="114208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