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303" r:id="rId5"/>
    <p:sldId id="261" r:id="rId6"/>
    <p:sldId id="300" r:id="rId7"/>
    <p:sldId id="282" r:id="rId8"/>
    <p:sldId id="262" r:id="rId9"/>
    <p:sldId id="263" r:id="rId10"/>
    <p:sldId id="264" r:id="rId11"/>
    <p:sldId id="283" r:id="rId12"/>
    <p:sldId id="294" r:id="rId13"/>
    <p:sldId id="284" r:id="rId14"/>
    <p:sldId id="301" r:id="rId15"/>
    <p:sldId id="285" r:id="rId16"/>
    <p:sldId id="291" r:id="rId17"/>
    <p:sldId id="286" r:id="rId18"/>
    <p:sldId id="292" r:id="rId19"/>
    <p:sldId id="287" r:id="rId20"/>
    <p:sldId id="293" r:id="rId21"/>
    <p:sldId id="288" r:id="rId22"/>
    <p:sldId id="272" r:id="rId23"/>
    <p:sldId id="296" r:id="rId24"/>
    <p:sldId id="273" r:id="rId25"/>
    <p:sldId id="302" r:id="rId26"/>
    <p:sldId id="274" r:id="rId27"/>
    <p:sldId id="297" r:id="rId28"/>
    <p:sldId id="304" r:id="rId29"/>
    <p:sldId id="275" r:id="rId30"/>
    <p:sldId id="27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8CD"/>
    <a:srgbClr val="E9EBF5"/>
    <a:srgbClr val="CFD5EA"/>
    <a:srgbClr val="F0E2BE"/>
    <a:srgbClr val="FF7171"/>
    <a:srgbClr val="FFABAB"/>
    <a:srgbClr val="BFDEAC"/>
    <a:srgbClr val="4CC080"/>
    <a:srgbClr val="ED7D3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45" autoAdjust="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rakov\Desktop\!graduate_work\docs\ec_efficiency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 применения контрмер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4-4A81-B084-5097BB16CD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применения контрмер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52.4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B4-4A81-B084-5097BB16C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0062720"/>
        <c:axId val="1460058560"/>
      </c:barChart>
      <c:catAx>
        <c:axId val="14600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58560"/>
        <c:crosses val="autoZero"/>
        <c:auto val="1"/>
        <c:lblAlgn val="ctr"/>
        <c:lblOffset val="100"/>
        <c:noMultiLvlLbl val="0"/>
      </c:catAx>
      <c:valAx>
        <c:axId val="1460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6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944503892160502E-2"/>
          <c:y val="7.0072724250788157E-2"/>
          <c:w val="0.87720749948324517"/>
          <c:h val="0.91484826570431832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'Основные параметры'!$B$11:$M$11</c:f>
              <c:numCache>
                <c:formatCode>#,##0.00</c:formatCode>
                <c:ptCount val="12"/>
                <c:pt idx="0">
                  <c:v>-94950</c:v>
                </c:pt>
                <c:pt idx="1">
                  <c:v>-50780.160000000003</c:v>
                </c:pt>
                <c:pt idx="2">
                  <c:v>-7056.4800000000032</c:v>
                </c:pt>
                <c:pt idx="3">
                  <c:v>35774.879999999997</c:v>
                </c:pt>
                <c:pt idx="4">
                  <c:v>78606.239999999991</c:v>
                </c:pt>
                <c:pt idx="5">
                  <c:v>120991.43999999999</c:v>
                </c:pt>
                <c:pt idx="6">
                  <c:v>162930.47999999998</c:v>
                </c:pt>
                <c:pt idx="7">
                  <c:v>204869.52</c:v>
                </c:pt>
                <c:pt idx="8">
                  <c:v>246362.4</c:v>
                </c:pt>
                <c:pt idx="9">
                  <c:v>286962.96000000002</c:v>
                </c:pt>
                <c:pt idx="10">
                  <c:v>327117.36000000004</c:v>
                </c:pt>
                <c:pt idx="11">
                  <c:v>366379.44000000006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07-41B0-B23C-C4A1F6D5F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6696032"/>
        <c:axId val="464352608"/>
      </c:lineChart>
      <c:catAx>
        <c:axId val="626696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4352608"/>
        <c:crosses val="autoZero"/>
        <c:auto val="1"/>
        <c:lblAlgn val="ctr"/>
        <c:lblOffset val="100"/>
        <c:noMultiLvlLbl val="0"/>
      </c:catAx>
      <c:valAx>
        <c:axId val="46435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69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0.10157</cdr:x>
      <cdr:y>0.44877</cdr:y>
    </cdr:from>
    <cdr:to>
      <cdr:x>0.40261</cdr:x>
      <cdr:y>0.61882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50038" y="2250401"/>
          <a:ext cx="2519327" cy="8527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2000" dirty="0"/>
            <a:t>Срок окупаемости 2.16 мес.</a:t>
          </a:r>
        </a:p>
      </cdr:txBody>
    </cdr:sp>
  </cdr:relSizeAnchor>
  <cdr:relSizeAnchor xmlns:cdr="http://schemas.openxmlformats.org/drawingml/2006/chartDrawing">
    <cdr:from>
      <cdr:x>0.26257</cdr:x>
      <cdr:y>0.61418</cdr:y>
    </cdr:from>
    <cdr:to>
      <cdr:x>0.29056</cdr:x>
      <cdr:y>0.67922</cdr:y>
    </cdr:to>
    <cdr:cxnSp macro="">
      <cdr:nvCxnSpPr>
        <cdr:cNvPr id="5" name="Прямая соединительная линия 4"/>
        <cdr:cNvCxnSpPr/>
      </cdr:nvCxnSpPr>
      <cdr:spPr>
        <a:xfrm xmlns:a="http://schemas.openxmlformats.org/drawingml/2006/main" flipH="1" flipV="1">
          <a:off x="2773013" y="3473555"/>
          <a:ext cx="295604" cy="367863"/>
        </a:xfrm>
        <a:prstGeom xmlns:a="http://schemas.openxmlformats.org/drawingml/2006/main" prst="line">
          <a:avLst/>
        </a:prstGeom>
        <a:ln xmlns:a="http://schemas.openxmlformats.org/drawingml/2006/main" w="9525">
          <a:prstDash val="sys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omments" Target="../comments/comment3.xm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</a:t>
            </a:r>
            <a:r>
              <a:rPr lang="en-US" sz="2800" dirty="0" smtClean="0"/>
              <a:t>“</a:t>
            </a:r>
            <a:r>
              <a:rPr lang="ru-RU" sz="2800" dirty="0" smtClean="0"/>
              <a:t>Автоматизация </a:t>
            </a:r>
            <a:r>
              <a:rPr lang="ru-RU" sz="2800" dirty="0"/>
              <a:t>розничных </a:t>
            </a:r>
            <a:r>
              <a:rPr lang="ru-RU" sz="2800" dirty="0" smtClean="0"/>
              <a:t>технологий</a:t>
            </a:r>
            <a:r>
              <a:rPr lang="en-US" sz="2800" dirty="0" smtClean="0"/>
              <a:t>”</a:t>
            </a:r>
            <a:r>
              <a:rPr lang="ru-RU" sz="2800" dirty="0" smtClean="0"/>
              <a:t>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r>
              <a:rPr lang="ru-RU" dirty="0"/>
              <a:t>9</a:t>
            </a:r>
            <a:endParaRPr lang="en-US" dirty="0" smtClean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/>
              <a:t>1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04557" y="1325912"/>
            <a:ext cx="9382885" cy="5213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4" y="1359868"/>
            <a:ext cx="2909770" cy="51599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14" y="1340818"/>
            <a:ext cx="2970524" cy="517904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71" y="1359869"/>
            <a:ext cx="2829794" cy="51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4000">
              <a:srgbClr val="F5F5F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4" y="1359869"/>
            <a:ext cx="2909770" cy="51599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14" y="1340818"/>
            <a:ext cx="2970524" cy="51790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71" y="1359869"/>
            <a:ext cx="2829794" cy="51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 smtClean="0">
                <a:latin typeface="+mn-lt"/>
                <a:ea typeface="+mn-ea"/>
                <a:cs typeface="+mn-cs"/>
              </a:rPr>
              <a:t>Разработка приложения, шаг 1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8040" y="3500692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821612" y="2103685"/>
            <a:ext cx="2595248" cy="2595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9" y="2810512"/>
            <a:ext cx="3473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Объект исследования</a:t>
            </a:r>
            <a:r>
              <a:rPr lang="ru-RU" sz="2200" dirty="0" smtClean="0"/>
              <a:t>: отдел кадров компании ООО </a:t>
            </a:r>
            <a:r>
              <a:rPr lang="en-US" sz="2200" dirty="0" smtClean="0"/>
              <a:t>“</a:t>
            </a:r>
            <a:r>
              <a:rPr lang="ru-RU" sz="2200" dirty="0" smtClean="0"/>
              <a:t>Автоматизация розничных технологий</a:t>
            </a:r>
            <a:r>
              <a:rPr lang="en-US" sz="2200" dirty="0" smtClean="0"/>
              <a:t>”</a:t>
            </a:r>
            <a:r>
              <a:rPr lang="ru-RU" sz="2200" dirty="0" smtClean="0"/>
              <a:t> 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9" y="4550016"/>
            <a:ext cx="3966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Предмет исследования</a:t>
            </a:r>
            <a:r>
              <a:rPr lang="ru-RU" sz="2200" dirty="0" smtClean="0"/>
              <a:t>: процесс трудоустройства кандидата в компанию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799" y="393901"/>
            <a:ext cx="37201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Проблема</a:t>
            </a:r>
            <a:r>
              <a:rPr lang="ru-RU" sz="2200" dirty="0" smtClean="0"/>
              <a:t>: отсутствие интеграции взаимодействия между внутренними отделами предприятия → снижение эффективности работы предприятия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Овал 25"/>
          <p:cNvSpPr/>
          <p:nvPr/>
        </p:nvSpPr>
        <p:spPr>
          <a:xfrm>
            <a:off x="7310770" y="1853580"/>
            <a:ext cx="3277840" cy="3277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9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8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9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  <a:gs pos="0">
              <a:srgbClr val="FFAB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4CC080"/>
            </a:gs>
            <a:gs pos="37000">
              <a:schemeClr val="accent6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189928636"/>
              </p:ext>
            </p:extLst>
          </p:nvPr>
        </p:nvGraphicFramePr>
        <p:xfrm>
          <a:off x="1257302" y="785191"/>
          <a:ext cx="8900490" cy="575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4556" y="1053547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69,8%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20069" y="2117034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52,4%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14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222262"/>
              </p:ext>
            </p:extLst>
          </p:nvPr>
        </p:nvGraphicFramePr>
        <p:xfrm>
          <a:off x="1987826" y="1202634"/>
          <a:ext cx="8368748" cy="501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cap="none" dirty="0" smtClean="0">
                <a:latin typeface="+mn-lt"/>
                <a:ea typeface="+mn-ea"/>
                <a:cs typeface="+mn-cs"/>
              </a:rPr>
              <a:t>Финансовый профиль проекта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40000"/>
                <a:lumOff val="60000"/>
              </a:schemeClr>
            </a:gs>
            <a:gs pos="44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</a:t>
            </a:r>
            <a:r>
              <a:rPr lang="ru-RU" sz="6000" cap="none" dirty="0" smtClean="0"/>
              <a:t>приложения для повышения эффективности процесса </a:t>
            </a:r>
            <a:r>
              <a:rPr lang="ru-RU" sz="6000" cap="none" dirty="0"/>
              <a:t>трудоустройства </a:t>
            </a:r>
            <a:r>
              <a:rPr lang="ru-RU" sz="6000" cap="none" dirty="0" smtClean="0"/>
              <a:t>сотрудников.</a:t>
            </a:r>
            <a:endParaRPr lang="ru-RU" sz="6000" cap="none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8" y="3028449"/>
            <a:ext cx="5434367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 smtClean="0"/>
              <a:t>внимание</a:t>
            </a:r>
            <a:r>
              <a:rPr lang="ru-RU" sz="4000" cap="none" dirty="0" smtClean="0"/>
              <a:t>!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65"/>
            <a:ext cx="10515600" cy="908236"/>
          </a:xfrm>
        </p:spPr>
        <p:txBody>
          <a:bodyPr>
            <a:normAutofit/>
          </a:bodyPr>
          <a:lstStyle/>
          <a:p>
            <a:r>
              <a:rPr lang="ru-RU" sz="4000" cap="none" dirty="0" smtClean="0">
                <a:latin typeface="+mn-lt"/>
                <a:ea typeface="+mn-ea"/>
                <a:cs typeface="+mn-cs"/>
              </a:rPr>
              <a:t>Сравнительный анализ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29620"/>
              </p:ext>
            </p:extLst>
          </p:nvPr>
        </p:nvGraphicFramePr>
        <p:xfrm>
          <a:off x="838198" y="1169987"/>
          <a:ext cx="10515604" cy="468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714">
                  <a:extLst>
                    <a:ext uri="{9D8B030D-6E8A-4147-A177-3AD203B41FA5}">
                      <a16:colId xmlns:a16="http://schemas.microsoft.com/office/drawing/2014/main" val="1709363664"/>
                    </a:ext>
                  </a:extLst>
                </a:gridCol>
                <a:gridCol w="3309607">
                  <a:extLst>
                    <a:ext uri="{9D8B030D-6E8A-4147-A177-3AD203B41FA5}">
                      <a16:colId xmlns:a16="http://schemas.microsoft.com/office/drawing/2014/main" val="141252551"/>
                    </a:ext>
                  </a:extLst>
                </a:gridCol>
                <a:gridCol w="3309607">
                  <a:extLst>
                    <a:ext uri="{9D8B030D-6E8A-4147-A177-3AD203B41FA5}">
                      <a16:colId xmlns:a16="http://schemas.microsoft.com/office/drawing/2014/main" val="4131860443"/>
                    </a:ext>
                  </a:extLst>
                </a:gridCol>
                <a:gridCol w="1590676">
                  <a:extLst>
                    <a:ext uri="{9D8B030D-6E8A-4147-A177-3AD203B41FA5}">
                      <a16:colId xmlns:a16="http://schemas.microsoft.com/office/drawing/2014/main" val="1626352367"/>
                    </a:ext>
                  </a:extLst>
                </a:gridCol>
              </a:tblGrid>
              <a:tr h="417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Достоинства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Платформа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17666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1С:Зарплата и управление персоналом 8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Ограниченная гибкость</a:t>
                      </a: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настройки, требующая определенных знаний 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58310"/>
                  </a:ext>
                </a:extLst>
              </a:tr>
              <a:tr h="1254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Удобный интерфейс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со сторонними сервисами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Высокие требования к аппаратному обеспечению</a:t>
                      </a: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стоимость</a:t>
                      </a:r>
                      <a:endParaRPr lang="ru-RU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191586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КЭДО от </a:t>
                      </a:r>
                      <a:r>
                        <a:rPr lang="en-US" sz="1800" b="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HRlink</a:t>
                      </a:r>
                      <a:endParaRPr lang="ru-RU" sz="1800" b="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различных устройств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со сторонними сервисами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Ограниченные возможности внедрения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10851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07" y="2157594"/>
            <a:ext cx="495334" cy="4953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58" y="3474631"/>
            <a:ext cx="495334" cy="4953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883427"/>
            <a:ext cx="495334" cy="4953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49" y="3474631"/>
            <a:ext cx="495334" cy="4953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49" y="4883427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66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3291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7516" y="1836936"/>
            <a:ext cx="1622442" cy="2130236"/>
          </a:xfrm>
          <a:prstGeom prst="bentConnector3">
            <a:avLst>
              <a:gd name="adj1" fmla="val 26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504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89811" y="2620127"/>
            <a:ext cx="1752553" cy="2089224"/>
          </a:xfrm>
          <a:prstGeom prst="bentConnector3">
            <a:avLst>
              <a:gd name="adj1" fmla="val 760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0" name="Прямая соединительная линия 159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Группа 167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2" name="Прямая соединительная линия 161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6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6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6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6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85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/>
              <a:t>5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5672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8706" y="1838126"/>
            <a:ext cx="1622442" cy="2127855"/>
          </a:xfrm>
          <a:prstGeom prst="bentConnector3">
            <a:avLst>
              <a:gd name="adj1" fmla="val 92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742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91001" y="2621317"/>
            <a:ext cx="1752553" cy="2086844"/>
          </a:xfrm>
          <a:prstGeom prst="bentConnector3">
            <a:avLst>
              <a:gd name="adj1" fmla="val 38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Группа 69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2" name="Прямая соединительная линия 71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Группа 73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76" name="Рисунок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8" name="Прямая соединительная линия 77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9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5" y="3489786"/>
            <a:ext cx="390580" cy="3905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2025780"/>
            <a:ext cx="1422979" cy="1161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3" y="3104375"/>
            <a:ext cx="1422979" cy="1161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1621660"/>
            <a:ext cx="1438476" cy="12003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4696772"/>
            <a:ext cx="1438476" cy="11526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87" y="3061101"/>
            <a:ext cx="1495558" cy="12479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74" y="3061100"/>
            <a:ext cx="1438476" cy="12479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6167927"/>
            <a:ext cx="10058400" cy="5804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139974"/>
            <a:ext cx="10058400" cy="8072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0" y="3489786"/>
            <a:ext cx="390580" cy="390580"/>
          </a:xfrm>
          <a:prstGeom prst="rect">
            <a:avLst/>
          </a:prstGeom>
        </p:spPr>
      </p:pic>
      <p:cxnSp>
        <p:nvCxnSpPr>
          <p:cNvPr id="16" name="Соединительная линия уступом 15"/>
          <p:cNvCxnSpPr>
            <a:stCxn id="6" idx="3"/>
            <a:endCxn id="7" idx="1"/>
          </p:cNvCxnSpPr>
          <p:nvPr/>
        </p:nvCxnSpPr>
        <p:spPr>
          <a:xfrm>
            <a:off x="2221529" y="2606481"/>
            <a:ext cx="280024" cy="1078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3" idx="1"/>
          </p:cNvCxnSpPr>
          <p:nvPr/>
        </p:nvCxnSpPr>
        <p:spPr>
          <a:xfrm>
            <a:off x="3924532" y="3685076"/>
            <a:ext cx="37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395897" y="3516826"/>
            <a:ext cx="295077" cy="17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395897" y="3669836"/>
            <a:ext cx="295078" cy="16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20" idx="3"/>
            <a:endCxn id="8" idx="1"/>
          </p:cNvCxnSpPr>
          <p:nvPr/>
        </p:nvCxnSpPr>
        <p:spPr>
          <a:xfrm flipV="1">
            <a:off x="4690974" y="2221819"/>
            <a:ext cx="188985" cy="1383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3"/>
            <a:endCxn id="9" idx="1"/>
          </p:cNvCxnSpPr>
          <p:nvPr/>
        </p:nvCxnSpPr>
        <p:spPr>
          <a:xfrm>
            <a:off x="4690975" y="3753166"/>
            <a:ext cx="188984" cy="15199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585320" y="3516826"/>
            <a:ext cx="295077" cy="15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585320" y="3673962"/>
            <a:ext cx="295077" cy="16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8" idx="3"/>
            <a:endCxn id="29" idx="1"/>
          </p:cNvCxnSpPr>
          <p:nvPr/>
        </p:nvCxnSpPr>
        <p:spPr>
          <a:xfrm>
            <a:off x="6318435" y="2221819"/>
            <a:ext cx="266885" cy="137151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9" idx="3"/>
            <a:endCxn id="31" idx="1"/>
          </p:cNvCxnSpPr>
          <p:nvPr/>
        </p:nvCxnSpPr>
        <p:spPr>
          <a:xfrm flipV="1">
            <a:off x="6318435" y="3755229"/>
            <a:ext cx="266885" cy="15178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3"/>
            <a:endCxn id="10" idx="1"/>
          </p:cNvCxnSpPr>
          <p:nvPr/>
        </p:nvCxnSpPr>
        <p:spPr>
          <a:xfrm>
            <a:off x="6975900" y="3685076"/>
            <a:ext cx="398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0" idx="3"/>
            <a:endCxn id="11" idx="1"/>
          </p:cNvCxnSpPr>
          <p:nvPr/>
        </p:nvCxnSpPr>
        <p:spPr>
          <a:xfrm flipV="1">
            <a:off x="8870245" y="3685075"/>
            <a:ext cx="54822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6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6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6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8" y="4196790"/>
            <a:ext cx="2873256" cy="1389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59" y="4106511"/>
            <a:ext cx="3375683" cy="1554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7" y="2130564"/>
            <a:ext cx="2111765" cy="1381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17" y="4196790"/>
            <a:ext cx="2873256" cy="1373825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3" idx="3"/>
            <a:endCxn id="6" idx="1"/>
          </p:cNvCxnSpPr>
          <p:nvPr/>
        </p:nvCxnSpPr>
        <p:spPr>
          <a:xfrm flipV="1">
            <a:off x="3727984" y="4883703"/>
            <a:ext cx="654775" cy="7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8" idx="1"/>
          </p:cNvCxnSpPr>
          <p:nvPr/>
        </p:nvCxnSpPr>
        <p:spPr>
          <a:xfrm>
            <a:off x="7758442" y="4883703"/>
            <a:ext cx="6547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  <a:endCxn id="7" idx="2"/>
          </p:cNvCxnSpPr>
          <p:nvPr/>
        </p:nvCxnSpPr>
        <p:spPr>
          <a:xfrm flipH="1" flipV="1">
            <a:off x="6070600" y="3512239"/>
            <a:ext cx="1" cy="59427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71693"/>
            <a:ext cx="1389257" cy="1623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6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6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6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571</Words>
  <Application>Microsoft Office PowerPoint</Application>
  <PresentationFormat>Широкоэкранный</PresentationFormat>
  <Paragraphs>190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Microsoft Sans Serif</vt:lpstr>
      <vt:lpstr>Symbol</vt:lpstr>
      <vt:lpstr>Тема Office</vt:lpstr>
      <vt:lpstr>Презентация PowerPoint</vt:lpstr>
      <vt:lpstr>Презентация PowerPoint</vt:lpstr>
      <vt:lpstr>Цель и задачи работы</vt:lpstr>
      <vt:lpstr>Сравнительный анализ</vt:lpstr>
      <vt:lpstr>Презентация PowerPoint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Информационное взаимодействие модулей</vt:lpstr>
      <vt:lpstr>Пользовательский интерфейс</vt:lpstr>
      <vt:lpstr>Пользовательский интерфейс</vt:lpstr>
      <vt:lpstr>Разработка приложения, шаг 1</vt:lpstr>
      <vt:lpstr>Разработка приложения, шаг 1</vt:lpstr>
      <vt:lpstr>Шаг 2 – уровень Domain</vt:lpstr>
      <vt:lpstr>Шаг 2 – уровень Domain</vt:lpstr>
      <vt:lpstr>Шаг 3 – Data слой</vt:lpstr>
      <vt:lpstr>Шаг 3 – Data слой</vt:lpstr>
      <vt:lpstr>Шаг 4 – уровень Presentation</vt:lpstr>
      <vt:lpstr>Информационная безопасность: угрозы</vt:lpstr>
      <vt:lpstr>Информационная безопасность: угрозы</vt:lpstr>
      <vt:lpstr>Информационная безопасность: перечень предлагаемых контрмер</vt:lpstr>
      <vt:lpstr>Презентация PowerPoint</vt:lpstr>
      <vt:lpstr>Презентация PowerPoint</vt:lpstr>
      <vt:lpstr>Презентация PowerPoint</vt:lpstr>
      <vt:lpstr>Финансовый профиль проекта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115</cp:revision>
  <dcterms:created xsi:type="dcterms:W3CDTF">2024-05-22T19:19:16Z</dcterms:created>
  <dcterms:modified xsi:type="dcterms:W3CDTF">2024-06-15T09:19:56Z</dcterms:modified>
</cp:coreProperties>
</file>