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89" r:id="rId6"/>
    <p:sldId id="290" r:id="rId7"/>
    <p:sldId id="261" r:id="rId8"/>
    <p:sldId id="282" r:id="rId9"/>
    <p:sldId id="262" r:id="rId10"/>
    <p:sldId id="263" r:id="rId11"/>
    <p:sldId id="264" r:id="rId12"/>
    <p:sldId id="283" r:id="rId13"/>
    <p:sldId id="284" r:id="rId14"/>
    <p:sldId id="285" r:id="rId15"/>
    <p:sldId id="291" r:id="rId16"/>
    <p:sldId id="286" r:id="rId17"/>
    <p:sldId id="292" r:id="rId18"/>
    <p:sldId id="287" r:id="rId19"/>
    <p:sldId id="293" r:id="rId20"/>
    <p:sldId id="288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rakov" initials="c" lastIdx="2" clrIdx="0">
    <p:extLst>
      <p:ext uri="{19B8F6BF-5375-455C-9EA6-DF929625EA0E}">
        <p15:presenceInfo xmlns:p15="http://schemas.microsoft.com/office/powerpoint/2012/main" userId="chur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ABAB"/>
    <a:srgbClr val="8DD7AE"/>
    <a:srgbClr val="5FA687"/>
    <a:srgbClr val="F05576"/>
    <a:srgbClr val="FF7171"/>
    <a:srgbClr val="F5F5F5"/>
    <a:srgbClr val="CC89E1"/>
    <a:srgbClr val="FFFBF0"/>
    <a:srgbClr val="C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59:40.678" idx="1">
    <p:pos x="10" y="10"/>
    <p:text>Декомпозиция бизнес-процесса 
«Обеспечение персоналом» IDEF0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8:01:24.785" idx="2">
    <p:pos x="10" y="10"/>
    <p:text>Декомпозиция задачи "Трудоустройство гражданина" IDEF3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BF175-70FA-4AEE-AB33-23E4CA15633A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555C5-89D2-46C8-87F4-1AD64FA8A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6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C84B9-00B9-423E-8D6E-E058DDA66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47500F-A849-4D98-B8BF-D7C592F5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68F2A-823C-45FE-AC30-DC7CD3F1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2AB2-A966-4E52-98F1-ECA2B1AE7594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EE295-A883-43CF-9CB6-17853785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EC616-2DF5-4A74-A1C8-D7A51D61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79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BA5F-DB04-43AC-9C01-C8014E06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E45722-AB07-47CD-B828-C0991D19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FEAB4-69B9-4616-B87C-9DF642A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B04-33DA-4104-B439-4944D8923386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8C790-92A8-4036-89D2-0BB86F9D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A646B-48C1-47C0-A4E0-83773731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5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139F95-4A16-4A8D-8AA5-5FFDCFCC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55C56B-421F-48B0-BDC0-C7DB75F59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45DD0-7C50-4F31-81AD-E1E9E486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4D42-6309-4358-91BA-A1E5A62203E9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8D749-37EA-4246-B462-F8BA25E3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08CF9-DCDE-4E1F-886D-59F1DA7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7C5D5-EEAB-4EED-B0C1-49D823AC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04E49-6159-4E44-888F-92D4571F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F690D9-9515-48EB-B29A-E2F9167A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2AE-DD03-48DA-8EDD-251D3EBB38B0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BEE71-E23D-410F-86E9-010BD8D1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8426A-9C3D-4DCD-B1F2-9FD20F76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62DAA-B52B-4416-8A51-4A21B718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F68943-26C5-4518-A214-9B60B8D6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52D59-A7D7-45D2-9E74-44E2D61C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925F-EF06-4510-9A4A-0F599697C0C7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E814E-3588-4940-9DD7-46835B42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6ED31-1C42-4EDC-8FA9-454ED91A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D7E51-EE1D-438E-BE20-8515F36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CC4EB-2BA9-441B-890B-2761A14CF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34B0A9-ADC7-41DC-A766-9B6722E3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9D64AB-5A95-4D6B-B59C-9406716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33FF-554F-4B07-9D85-3429FF64560F}" type="datetime1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12FBC-C8FC-4306-A01F-F6CD99B2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1A8C9-D702-4D9A-B204-090B8449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3097B-9E82-4E1A-B25F-04022AE8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ACB992-0402-48EE-83A1-A54FC7585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A6012-0F8F-4507-AB33-E9B5BE33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31264A-53DE-4FE4-A71D-AE42B1DB9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D214CD-2DAB-4FB6-9882-44031D23B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AE6EA9-AED2-44D0-98F0-C487864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FBA-D2D6-406E-B902-20707CDA8560}" type="datetime1">
              <a:rPr lang="ru-RU" smtClean="0"/>
              <a:t>11.06.2024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9543C6-BF9A-49F4-9799-AA06C72F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4ABF2E-6446-452D-A395-070690A5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4F07-2D73-4E41-B362-54C126E0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7FD077-4E01-4799-A437-326309AD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9068-0602-4EB2-8C99-3D5AD5F368EE}" type="datetime1">
              <a:rPr lang="ru-RU" smtClean="0"/>
              <a:t>11.06.2024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B16A08-6B5D-4DD3-863C-6E31F8DB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C7299-782E-4054-95AC-D6ECC1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9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10831B-2A1D-471F-AF86-58A76125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42-6AC4-4BBE-8270-69B461CB4ECB}" type="datetime1">
              <a:rPr lang="ru-RU" smtClean="0"/>
              <a:t>11.06.2024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9C0A7E-396B-4262-84D9-8BADA8E1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25711-3D1D-4703-ADA1-75E6DB08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3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65E49-E09B-4765-913C-2B6D1DE8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C8A2D-0205-4965-B9B9-2D99FBA7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3B46FD-E304-47BD-B61B-508BE93E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B1A1C-72E1-427D-BA86-F0C6972C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E369-B54F-4785-81AA-73E9A4718453}" type="datetime1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D56EF-7449-4854-95E4-992333B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3C54F-5373-4138-B1F5-46A02C31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4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B240F-1E99-4394-BAA1-A775BEFB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D1A30E-2B9D-4D40-9B1D-A69CA9331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78E04B-4059-4ADD-8C8E-8A10C1096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EC2C92-AA7D-43A0-8EB2-5BF354B4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7715-465D-424E-8A31-06230936E6BB}" type="datetime1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8A7536-2BC1-4972-8721-32047FC0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F1F7FE-84E6-4BD2-82A9-3D8CBB87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4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06C76-1900-4922-8F0C-7FF0C4B5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3CDAFA-A5BC-4C2C-B593-89D10F9E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57F5A-58F8-402A-9291-CFCEEC65C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F181-79AA-46A5-A336-F3B94E3AA79F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FF163-92AB-4526-917C-1248D916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43FB0-5359-410F-A35F-CEA735CC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fld id="{C569FDB9-978A-4295-A40F-75DB9D9B47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05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small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cap="small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2BD41B-41E3-46CC-8E80-BBC209EC5B5E}"/>
              </a:ext>
            </a:extLst>
          </p:cNvPr>
          <p:cNvSpPr/>
          <p:nvPr/>
        </p:nvSpPr>
        <p:spPr>
          <a:xfrm>
            <a:off x="1462019" y="203200"/>
            <a:ext cx="9849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МИНИСТЕРСТВО ОБРАЗОВАНИЯ И НАУКИ РОССИЙСКОЙ ФЕДЕРАЦИИ</a:t>
            </a:r>
          </a:p>
          <a:p>
            <a:pPr algn="ctr"/>
            <a:r>
              <a:rPr lang="ru-RU" dirty="0"/>
              <a:t>НАБЕРЕЖНОЧЕЛНИНСКИЙ ИНСТИТУТ (ФИЛИАЛ) </a:t>
            </a:r>
          </a:p>
          <a:p>
            <a:pPr algn="ctr"/>
            <a:r>
              <a:rPr lang="ru-RU" dirty="0"/>
              <a:t>ФЕДЕРАЛЬНОГО ГОСУДАРСТВЕННОГО АВТОНОМНОГО ОБРАЗОВАТЕЛЬНОГО УЧРЕЖДЕНИЯ ВЫСШЕГО ПРОФЕССИОНАЛЬНОГО ОБРАЗОВАНИЯ</a:t>
            </a:r>
          </a:p>
          <a:p>
            <a:pPr algn="ctr"/>
            <a:r>
              <a:rPr lang="ru-RU" dirty="0"/>
              <a:t>«КАЗАНСКИЙ (ПРИВОЛЖСКИЙ) ФЕДЕРАЛЬНЫЙ УНИВЕРСИТЕТ»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53F7059-78BD-4FDD-B705-E3F3E75FB26D}"/>
              </a:ext>
            </a:extLst>
          </p:cNvPr>
          <p:cNvSpPr txBox="1"/>
          <p:nvPr/>
        </p:nvSpPr>
        <p:spPr>
          <a:xfrm>
            <a:off x="2554858" y="1552998"/>
            <a:ext cx="7664177" cy="579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cap="small" dirty="0">
                <a:cs typeface="Arial" panose="020B0604020202020204" pitchFamily="34" charset="0"/>
              </a:rPr>
              <a:t>ВЫПУСКНАЯ КВАЛИФИКАЦИОННАЯ РАБОТА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E1EF46C-839E-4E67-B290-1F109AC5232A}"/>
              </a:ext>
            </a:extLst>
          </p:cNvPr>
          <p:cNvSpPr txBox="1"/>
          <p:nvPr/>
        </p:nvSpPr>
        <p:spPr>
          <a:xfrm>
            <a:off x="1549676" y="2479889"/>
            <a:ext cx="9674535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2800" dirty="0"/>
              <a:t>На тему</a:t>
            </a:r>
            <a:r>
              <a:rPr lang="ru-RU" sz="2800" cap="small" dirty="0">
                <a:cs typeface="Arial" panose="020B0604020202020204" pitchFamily="34" charset="0"/>
              </a:rPr>
              <a:t>: </a:t>
            </a:r>
            <a:r>
              <a:rPr lang="ru-RU" sz="2800" cap="small" dirty="0" smtClean="0">
                <a:cs typeface="Arial" panose="020B0604020202020204" pitchFamily="34" charset="0"/>
              </a:rPr>
              <a:t>«</a:t>
            </a:r>
            <a:r>
              <a:rPr lang="ru-RU" sz="2800" dirty="0"/>
              <a:t>Разработка мобильного приложения в операционной системе </a:t>
            </a:r>
            <a:r>
              <a:rPr lang="en-US" sz="2800" dirty="0"/>
              <a:t>Android</a:t>
            </a:r>
            <a:r>
              <a:rPr lang="ru-RU" sz="2800" dirty="0"/>
              <a:t> для специалиста отдела кадров компании ООО «Автоматизация розничных технологий</a:t>
            </a:r>
            <a:r>
              <a:rPr lang="ru-RU" sz="2800" dirty="0" smtClean="0"/>
              <a:t>»»</a:t>
            </a:r>
            <a:endParaRPr lang="en-US" sz="2800" cap="small" dirty="0">
              <a:cs typeface="Arial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38FFD74-7C3C-4063-8610-6C661E8544EE}"/>
              </a:ext>
            </a:extLst>
          </p:cNvPr>
          <p:cNvSpPr txBox="1"/>
          <p:nvPr/>
        </p:nvSpPr>
        <p:spPr>
          <a:xfrm>
            <a:off x="1549678" y="4119924"/>
            <a:ext cx="6812560" cy="369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/>
              <a:t>Выполнил: студент гр. 1201125 </a:t>
            </a:r>
            <a:r>
              <a:rPr lang="ru-RU" sz="2400" dirty="0" err="1"/>
              <a:t>Чураков</a:t>
            </a:r>
            <a:r>
              <a:rPr lang="ru-RU" sz="2400" dirty="0"/>
              <a:t> Р.А.</a:t>
            </a:r>
            <a:endParaRPr lang="en-US" sz="2400" dirty="0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9DB021FB-B455-44A2-82E9-55108F449FBF}"/>
              </a:ext>
            </a:extLst>
          </p:cNvPr>
          <p:cNvSpPr txBox="1"/>
          <p:nvPr/>
        </p:nvSpPr>
        <p:spPr>
          <a:xfrm>
            <a:off x="1549678" y="4546144"/>
            <a:ext cx="1014298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 smtClean="0"/>
              <a:t>Руководитель: к.т.н</a:t>
            </a:r>
            <a:r>
              <a:rPr lang="ru-RU" sz="2400" dirty="0"/>
              <a:t>., доцент, доцент кафедры СТС </a:t>
            </a:r>
            <a:r>
              <a:rPr lang="ru-RU" sz="2400" dirty="0" err="1"/>
              <a:t>Бадриев</a:t>
            </a:r>
            <a:r>
              <a:rPr lang="ru-RU" sz="2400" dirty="0"/>
              <a:t> А.И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3886C11-051A-4E92-BB2E-17A137E4AD5F}"/>
              </a:ext>
            </a:extLst>
          </p:cNvPr>
          <p:cNvSpPr txBox="1"/>
          <p:nvPr/>
        </p:nvSpPr>
        <p:spPr>
          <a:xfrm>
            <a:off x="4269265" y="5761948"/>
            <a:ext cx="3942225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ru-RU" sz="2400" dirty="0"/>
              <a:t>Набережные</a:t>
            </a:r>
            <a:r>
              <a:rPr lang="ru-RU" sz="2000" dirty="0"/>
              <a:t> Челны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2000" dirty="0"/>
              <a:t>202</a:t>
            </a:r>
            <a:r>
              <a:rPr lang="ru-RU" sz="2000" dirty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9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F988E-2290-4A06-BE99-31499E27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Информационно-логическая модель данных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76" y="1374983"/>
            <a:ext cx="8217648" cy="486950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4474D-A2F8-4421-B613-B1D2D6D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42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B2BC1-2DA4-48DC-971C-1DBAC05C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Выбор стека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F4B530-ACD1-496E-A61D-DDFEBB1B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11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2D76128-B88E-4140-9DA3-BA83AC601B05}"/>
              </a:ext>
            </a:extLst>
          </p:cNvPr>
          <p:cNvSpPr txBox="1">
            <a:spLocks/>
          </p:cNvSpPr>
          <p:nvPr/>
        </p:nvSpPr>
        <p:spPr>
          <a:xfrm>
            <a:off x="838200" y="1893887"/>
            <a:ext cx="4334933" cy="321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cap="none" dirty="0"/>
              <a:t>IDE – Android Studio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Язык программирования – </a:t>
            </a:r>
            <a:r>
              <a:rPr lang="en-US" sz="2400" cap="none" dirty="0" err="1"/>
              <a:t>Kotlin</a:t>
            </a:r>
            <a:endParaRPr lang="en-US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Верстка интерфейса- </a:t>
            </a:r>
            <a:r>
              <a:rPr lang="en-US" sz="2400" cap="none" dirty="0"/>
              <a:t>XML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СУБД – </a:t>
            </a:r>
            <a:r>
              <a:rPr lang="en-US" sz="2400" cap="none" dirty="0"/>
              <a:t>SQLite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 smtClean="0"/>
              <a:t>Вспомогательная библиотека</a:t>
            </a:r>
            <a:r>
              <a:rPr lang="en-US" sz="2400" cap="none" dirty="0" smtClean="0"/>
              <a:t> </a:t>
            </a:r>
            <a:r>
              <a:rPr lang="en-US" sz="2400" cap="none" dirty="0"/>
              <a:t>- Room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3374"/>
            <a:ext cx="1570094" cy="15700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40" y="1843632"/>
            <a:ext cx="1509577" cy="15095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48" y="3715820"/>
            <a:ext cx="1470091" cy="147009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17" y="3802565"/>
            <a:ext cx="1296603" cy="1296603"/>
          </a:xfrm>
          <a:prstGeom prst="rect">
            <a:avLst/>
          </a:prstGeom>
        </p:spPr>
      </p:pic>
      <p:cxnSp>
        <p:nvCxnSpPr>
          <p:cNvPr id="12" name="Прямая со стрелкой 11"/>
          <p:cNvCxnSpPr>
            <a:stCxn id="7" idx="3"/>
            <a:endCxn id="8" idx="1"/>
          </p:cNvCxnSpPr>
          <p:nvPr/>
        </p:nvCxnSpPr>
        <p:spPr>
          <a:xfrm>
            <a:off x="7666094" y="2598421"/>
            <a:ext cx="6509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8" idx="3"/>
            <a:endCxn id="9" idx="1"/>
          </p:cNvCxnSpPr>
          <p:nvPr/>
        </p:nvCxnSpPr>
        <p:spPr>
          <a:xfrm flipH="1">
            <a:off x="7396948" y="2598421"/>
            <a:ext cx="2429669" cy="1852445"/>
          </a:xfrm>
          <a:prstGeom prst="curvedConnector5">
            <a:avLst>
              <a:gd name="adj1" fmla="val -10147"/>
              <a:gd name="adj2" fmla="val 50533"/>
              <a:gd name="adj3" fmla="val 11014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8867039" y="4450866"/>
            <a:ext cx="959578" cy="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87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Информационное взаимодействие модулей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12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68" y="2221828"/>
            <a:ext cx="1062526" cy="14145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15" y="4286728"/>
            <a:ext cx="1263412" cy="1498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77" y="2163954"/>
            <a:ext cx="1291449" cy="15384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35" y="2179952"/>
            <a:ext cx="869698" cy="14983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01" y="2214473"/>
            <a:ext cx="1359558" cy="1429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26" y="4264461"/>
            <a:ext cx="1088372" cy="1542928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11" idx="3"/>
            <a:endCxn id="13" idx="1"/>
          </p:cNvCxnSpPr>
          <p:nvPr/>
        </p:nvCxnSpPr>
        <p:spPr>
          <a:xfrm flipV="1">
            <a:off x="2315326" y="2929113"/>
            <a:ext cx="1086775" cy="4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3"/>
            <a:endCxn id="12" idx="1"/>
          </p:cNvCxnSpPr>
          <p:nvPr/>
        </p:nvCxnSpPr>
        <p:spPr>
          <a:xfrm>
            <a:off x="4761659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9" idx="1"/>
          </p:cNvCxnSpPr>
          <p:nvPr/>
        </p:nvCxnSpPr>
        <p:spPr>
          <a:xfrm>
            <a:off x="6718133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9" idx="2"/>
            <a:endCxn id="10" idx="0"/>
          </p:cNvCxnSpPr>
          <p:nvPr/>
        </p:nvCxnSpPr>
        <p:spPr>
          <a:xfrm rot="5400000">
            <a:off x="7477211" y="3420707"/>
            <a:ext cx="650331" cy="108171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9" idx="2"/>
            <a:endCxn id="14" idx="0"/>
          </p:cNvCxnSpPr>
          <p:nvPr/>
        </p:nvCxnSpPr>
        <p:spPr>
          <a:xfrm rot="16200000" flipH="1">
            <a:off x="8576689" y="3402938"/>
            <a:ext cx="628064" cy="109498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4" idx="1"/>
            <a:endCxn id="10" idx="3"/>
          </p:cNvCxnSpPr>
          <p:nvPr/>
        </p:nvCxnSpPr>
        <p:spPr>
          <a:xfrm rot="10800000" flipV="1">
            <a:off x="7933441" y="5035924"/>
            <a:ext cx="948112" cy="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32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Пользовательский интерфейс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13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404557" y="1325912"/>
            <a:ext cx="9382885" cy="5213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78"/>
          <a:stretch/>
        </p:blipFill>
        <p:spPr>
          <a:xfrm>
            <a:off x="1404557" y="1326087"/>
            <a:ext cx="2934361" cy="52128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32" y="1325738"/>
            <a:ext cx="2943910" cy="521317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0"/>
          <a:stretch/>
        </p:blipFill>
        <p:spPr>
          <a:xfrm>
            <a:off x="4643718" y="1326087"/>
            <a:ext cx="2896832" cy="52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3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447367" y="1408642"/>
            <a:ext cx="4572000" cy="4572000"/>
            <a:chOff x="6447367" y="1408642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447367" y="1408642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1433" y="1594339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3332" y="5419313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Разработка приложения, шаг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cap="none" dirty="0"/>
              <a:t>Использование принципов чистой архитектуры:</a:t>
            </a:r>
          </a:p>
          <a:p>
            <a:pPr marL="0" indent="271463"/>
            <a:r>
              <a:rPr lang="en-US" sz="2400" cap="none" dirty="0"/>
              <a:t>Domain</a:t>
            </a:r>
          </a:p>
          <a:p>
            <a:pPr marL="0" indent="271463"/>
            <a:r>
              <a:rPr lang="en-US" sz="2400" cap="none" dirty="0"/>
              <a:t>Data</a:t>
            </a:r>
          </a:p>
          <a:p>
            <a:pPr marL="0" indent="271463"/>
            <a:r>
              <a:rPr lang="en-US" sz="2400" cap="none" dirty="0"/>
              <a:t>Presentation</a:t>
            </a:r>
            <a:endParaRPr lang="ru-RU" sz="2400" cap="none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14</a:t>
            </a:fld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7101151" y="2055018"/>
            <a:ext cx="3264429" cy="3264429"/>
            <a:chOff x="7101151" y="2055018"/>
            <a:chExt cx="3264429" cy="3264429"/>
          </a:xfrm>
        </p:grpSpPr>
        <p:sp>
          <p:nvSpPr>
            <p:cNvPr id="6" name="Овал 5"/>
            <p:cNvSpPr/>
            <p:nvPr/>
          </p:nvSpPr>
          <p:spPr>
            <a:xfrm>
              <a:off x="7101151" y="2055018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3088" y="223801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61189" y="480733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</p:grpSp>
      <p:sp>
        <p:nvSpPr>
          <p:cNvPr id="18" name="Овал 17"/>
          <p:cNvSpPr/>
          <p:nvPr/>
        </p:nvSpPr>
        <p:spPr>
          <a:xfrm>
            <a:off x="7719418" y="2679567"/>
            <a:ext cx="2027898" cy="2027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8771466" y="5185833"/>
            <a:ext cx="0" cy="283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8771466" y="4542896"/>
            <a:ext cx="0" cy="252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771466" y="1963928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8771466" y="2618436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7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447367" y="1408642"/>
            <a:ext cx="4572000" cy="4572000"/>
            <a:chOff x="6447367" y="1408642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447367" y="1408642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1433" y="1594339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3332" y="5419313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Разработка приложения, шаг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cap="none" dirty="0"/>
              <a:t>Использование принципов чистой архитектуры:</a:t>
            </a:r>
          </a:p>
          <a:p>
            <a:pPr marL="0" indent="271463"/>
            <a:r>
              <a:rPr lang="en-US" sz="2400" cap="none" dirty="0"/>
              <a:t>Domain</a:t>
            </a:r>
          </a:p>
          <a:p>
            <a:pPr marL="0" indent="271463"/>
            <a:r>
              <a:rPr lang="en-US" sz="2400" cap="none" dirty="0"/>
              <a:t>Data</a:t>
            </a:r>
          </a:p>
          <a:p>
            <a:pPr marL="0" indent="271463"/>
            <a:r>
              <a:rPr lang="en-US" sz="2400" cap="none" dirty="0"/>
              <a:t>Presentation</a:t>
            </a:r>
            <a:endParaRPr lang="ru-RU" sz="2400" cap="none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15</a:t>
            </a:fld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7101151" y="2055018"/>
            <a:ext cx="3264429" cy="3264429"/>
            <a:chOff x="7101151" y="2055018"/>
            <a:chExt cx="3264429" cy="3264429"/>
          </a:xfrm>
        </p:grpSpPr>
        <p:sp>
          <p:nvSpPr>
            <p:cNvPr id="6" name="Овал 5"/>
            <p:cNvSpPr/>
            <p:nvPr/>
          </p:nvSpPr>
          <p:spPr>
            <a:xfrm>
              <a:off x="7101151" y="2055018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3088" y="223801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61189" y="480733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</p:grpSp>
      <p:cxnSp>
        <p:nvCxnSpPr>
          <p:cNvPr id="23" name="Прямая со стрелкой 22"/>
          <p:cNvCxnSpPr/>
          <p:nvPr/>
        </p:nvCxnSpPr>
        <p:spPr>
          <a:xfrm flipV="1">
            <a:off x="8771466" y="5185833"/>
            <a:ext cx="0" cy="283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771466" y="1963928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7719418" y="2679567"/>
            <a:ext cx="2027898" cy="2027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8771466" y="2618436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58040" y="3500692"/>
            <a:ext cx="1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8771466" y="4542896"/>
            <a:ext cx="0" cy="252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4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2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Domain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16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031472" y="2035291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78979" y="2496956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GetUsersListUseCase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8" idx="3"/>
            <a:endCxn id="9" idx="1"/>
          </p:cNvCxnSpPr>
          <p:nvPr/>
        </p:nvCxnSpPr>
        <p:spPr>
          <a:xfrm>
            <a:off x="2936346" y="2266124"/>
            <a:ext cx="24426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907" y="2881114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Candidate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31415" y="3342779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AddCandidateUseCase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stCxn id="24" idx="3"/>
            <a:endCxn id="25" idx="1"/>
          </p:cNvCxnSpPr>
          <p:nvPr/>
        </p:nvCxnSpPr>
        <p:spPr>
          <a:xfrm>
            <a:off x="4036482" y="3111947"/>
            <a:ext cx="17949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346" y="3726937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Resume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83854" y="4188602"/>
            <a:ext cx="36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GetResumeStatusUseCase</a:t>
            </a:r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7" idx="3"/>
            <a:endCxn id="28" idx="1"/>
          </p:cNvCxnSpPr>
          <p:nvPr/>
        </p:nvCxnSpPr>
        <p:spPr>
          <a:xfrm>
            <a:off x="4165071" y="3957770"/>
            <a:ext cx="211878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396" y="4650266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Notification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683903" y="5111931"/>
            <a:ext cx="37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CreateNotificationUseCase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30" idx="3"/>
            <a:endCxn id="31" idx="1"/>
          </p:cNvCxnSpPr>
          <p:nvPr/>
        </p:nvCxnSpPr>
        <p:spPr>
          <a:xfrm>
            <a:off x="4993746" y="4881099"/>
            <a:ext cx="1690157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3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7" grpId="0"/>
      <p:bldP spid="28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2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Domain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17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031472" y="2035291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78979" y="2496956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GetUsersListUseCase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8" idx="3"/>
            <a:endCxn id="9" idx="1"/>
          </p:cNvCxnSpPr>
          <p:nvPr/>
        </p:nvCxnSpPr>
        <p:spPr>
          <a:xfrm>
            <a:off x="2936346" y="2266124"/>
            <a:ext cx="24426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907" y="2881114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Candidate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31415" y="3342779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AddCandidateUseCase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stCxn id="24" idx="3"/>
            <a:endCxn id="25" idx="1"/>
          </p:cNvCxnSpPr>
          <p:nvPr/>
        </p:nvCxnSpPr>
        <p:spPr>
          <a:xfrm>
            <a:off x="4036482" y="3111947"/>
            <a:ext cx="17949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346" y="3726937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Resume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83854" y="4188602"/>
            <a:ext cx="36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GetResumeStatusUseCase</a:t>
            </a:r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7" idx="3"/>
            <a:endCxn id="28" idx="1"/>
          </p:cNvCxnSpPr>
          <p:nvPr/>
        </p:nvCxnSpPr>
        <p:spPr>
          <a:xfrm>
            <a:off x="4165071" y="3957770"/>
            <a:ext cx="211878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396" y="4650266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Notification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683903" y="5111931"/>
            <a:ext cx="37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CreateNotificationUseCase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30" idx="3"/>
            <a:endCxn id="31" idx="1"/>
          </p:cNvCxnSpPr>
          <p:nvPr/>
        </p:nvCxnSpPr>
        <p:spPr>
          <a:xfrm>
            <a:off x="4993746" y="4881099"/>
            <a:ext cx="1690157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8802019" y="3129744"/>
            <a:ext cx="990270" cy="9902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101151" y="2055018"/>
            <a:ext cx="3264429" cy="32644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62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3 –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Data </a:t>
            </a:r>
            <a:r>
              <a:rPr lang="ru-RU" sz="4000" cap="none" dirty="0">
                <a:latin typeface="+mn-lt"/>
                <a:ea typeface="+mn-ea"/>
                <a:cs typeface="+mn-cs"/>
              </a:rPr>
              <a:t>слой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18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200" y="1778595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MainDatabase.db</a:t>
            </a:r>
            <a:r>
              <a:rPr lang="en-US" sz="2400" dirty="0" smtClean="0"/>
              <a:t> + </a:t>
            </a:r>
            <a:r>
              <a:rPr lang="en-US" sz="2400" dirty="0" err="1" smtClean="0"/>
              <a:t>DatabaseDao.kt</a:t>
            </a:r>
            <a:endParaRPr lang="ru-RU" sz="2400" dirty="0"/>
          </a:p>
        </p:txBody>
      </p:sp>
      <p:sp>
        <p:nvSpPr>
          <p:cNvPr id="12" name="Полилиния 11"/>
          <p:cNvSpPr/>
          <p:nvPr/>
        </p:nvSpPr>
        <p:spPr>
          <a:xfrm>
            <a:off x="1375650" y="3554511"/>
            <a:ext cx="70983" cy="88757"/>
          </a:xfrm>
          <a:custGeom>
            <a:avLst/>
            <a:gdLst>
              <a:gd name="connsiteX0" fmla="*/ 11258 w 70983"/>
              <a:gd name="connsiteY0" fmla="*/ 21584 h 88757"/>
              <a:gd name="connsiteX1" fmla="*/ 1733 w 70983"/>
              <a:gd name="connsiteY1" fmla="*/ 69209 h 88757"/>
              <a:gd name="connsiteX2" fmla="*/ 58883 w 70983"/>
              <a:gd name="connsiteY2" fmla="*/ 78734 h 88757"/>
              <a:gd name="connsiteX3" fmla="*/ 58883 w 70983"/>
              <a:gd name="connsiteY3" fmla="*/ 2534 h 88757"/>
              <a:gd name="connsiteX4" fmla="*/ 11258 w 70983"/>
              <a:gd name="connsiteY4" fmla="*/ 21584 h 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3" h="88757">
                <a:moveTo>
                  <a:pt x="11258" y="21584"/>
                </a:moveTo>
                <a:cubicBezTo>
                  <a:pt x="1733" y="32697"/>
                  <a:pt x="-2715" y="53643"/>
                  <a:pt x="1733" y="69209"/>
                </a:cubicBezTo>
                <a:cubicBezTo>
                  <a:pt x="11367" y="102927"/>
                  <a:pt x="43387" y="83899"/>
                  <a:pt x="58883" y="78734"/>
                </a:cubicBezTo>
                <a:cubicBezTo>
                  <a:pt x="66399" y="56185"/>
                  <a:pt x="81871" y="25522"/>
                  <a:pt x="58883" y="2534"/>
                </a:cubicBezTo>
                <a:cubicBezTo>
                  <a:pt x="49903" y="-6446"/>
                  <a:pt x="20783" y="10471"/>
                  <a:pt x="11258" y="2158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363007" y="4939853"/>
            <a:ext cx="83626" cy="71437"/>
          </a:xfrm>
          <a:custGeom>
            <a:avLst/>
            <a:gdLst>
              <a:gd name="connsiteX0" fmla="*/ 282 w 83626"/>
              <a:gd name="connsiteY0" fmla="*/ 21431 h 71437"/>
              <a:gd name="connsiteX1" fmla="*/ 7426 w 83626"/>
              <a:gd name="connsiteY1" fmla="*/ 57150 h 71437"/>
              <a:gd name="connsiteX2" fmla="*/ 14570 w 83626"/>
              <a:gd name="connsiteY2" fmla="*/ 61912 h 71437"/>
              <a:gd name="connsiteX3" fmla="*/ 19332 w 83626"/>
              <a:gd name="connsiteY3" fmla="*/ 69056 h 71437"/>
              <a:gd name="connsiteX4" fmla="*/ 26476 w 83626"/>
              <a:gd name="connsiteY4" fmla="*/ 71437 h 71437"/>
              <a:gd name="connsiteX5" fmla="*/ 71720 w 83626"/>
              <a:gd name="connsiteY5" fmla="*/ 69056 h 71437"/>
              <a:gd name="connsiteX6" fmla="*/ 83626 w 83626"/>
              <a:gd name="connsiteY6" fmla="*/ 47625 h 71437"/>
              <a:gd name="connsiteX7" fmla="*/ 81245 w 83626"/>
              <a:gd name="connsiteY7" fmla="*/ 26193 h 71437"/>
              <a:gd name="connsiteX8" fmla="*/ 66957 w 83626"/>
              <a:gd name="connsiteY8" fmla="*/ 16668 h 71437"/>
              <a:gd name="connsiteX9" fmla="*/ 52670 w 83626"/>
              <a:gd name="connsiteY9" fmla="*/ 7143 h 71437"/>
              <a:gd name="connsiteX10" fmla="*/ 38382 w 83626"/>
              <a:gd name="connsiteY10" fmla="*/ 2381 h 71437"/>
              <a:gd name="connsiteX11" fmla="*/ 31239 w 83626"/>
              <a:gd name="connsiteY11" fmla="*/ 0 h 71437"/>
              <a:gd name="connsiteX12" fmla="*/ 7426 w 83626"/>
              <a:gd name="connsiteY12" fmla="*/ 11906 h 71437"/>
              <a:gd name="connsiteX13" fmla="*/ 282 w 83626"/>
              <a:gd name="connsiteY13" fmla="*/ 21431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626" h="71437">
                <a:moveTo>
                  <a:pt x="282" y="21431"/>
                </a:moveTo>
                <a:cubicBezTo>
                  <a:pt x="282" y="28972"/>
                  <a:pt x="-2180" y="47544"/>
                  <a:pt x="7426" y="57150"/>
                </a:cubicBezTo>
                <a:cubicBezTo>
                  <a:pt x="9450" y="59174"/>
                  <a:pt x="12189" y="60325"/>
                  <a:pt x="14570" y="61912"/>
                </a:cubicBezTo>
                <a:cubicBezTo>
                  <a:pt x="16157" y="64293"/>
                  <a:pt x="17097" y="67268"/>
                  <a:pt x="19332" y="69056"/>
                </a:cubicBezTo>
                <a:cubicBezTo>
                  <a:pt x="21292" y="70624"/>
                  <a:pt x="23966" y="71437"/>
                  <a:pt x="26476" y="71437"/>
                </a:cubicBezTo>
                <a:cubicBezTo>
                  <a:pt x="41578" y="71437"/>
                  <a:pt x="56639" y="69850"/>
                  <a:pt x="71720" y="69056"/>
                </a:cubicBezTo>
                <a:cubicBezTo>
                  <a:pt x="82637" y="52680"/>
                  <a:pt x="79435" y="60198"/>
                  <a:pt x="83626" y="47625"/>
                </a:cubicBezTo>
                <a:cubicBezTo>
                  <a:pt x="82832" y="40481"/>
                  <a:pt x="83518" y="33012"/>
                  <a:pt x="81245" y="26193"/>
                </a:cubicBezTo>
                <a:cubicBezTo>
                  <a:pt x="78363" y="17548"/>
                  <a:pt x="72795" y="19912"/>
                  <a:pt x="66957" y="16668"/>
                </a:cubicBezTo>
                <a:cubicBezTo>
                  <a:pt x="61954" y="13888"/>
                  <a:pt x="58100" y="8953"/>
                  <a:pt x="52670" y="7143"/>
                </a:cubicBezTo>
                <a:lnTo>
                  <a:pt x="38382" y="2381"/>
                </a:lnTo>
                <a:lnTo>
                  <a:pt x="31239" y="0"/>
                </a:lnTo>
                <a:cubicBezTo>
                  <a:pt x="-4855" y="3281"/>
                  <a:pt x="5398" y="-6350"/>
                  <a:pt x="7426" y="11906"/>
                </a:cubicBezTo>
                <a:cubicBezTo>
                  <a:pt x="7864" y="15850"/>
                  <a:pt x="282" y="13890"/>
                  <a:pt x="282" y="2143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361883" y="3093072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360693" y="4484340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50975" y="243899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Persons.kt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0975" y="2900660"/>
            <a:ext cx="218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PersonDocs.kt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0975" y="336490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Jobs.kt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0975" y="382399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EmploymentContracts.kt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3289" y="4231358"/>
            <a:ext cx="24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JobInContract.kt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0975" y="474474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PersonsJob.kt</a:t>
            </a:r>
            <a:endParaRPr lang="ru-RU" sz="2400" dirty="0"/>
          </a:p>
        </p:txBody>
      </p:sp>
      <p:sp>
        <p:nvSpPr>
          <p:cNvPr id="25" name="Полилиния 24"/>
          <p:cNvSpPr/>
          <p:nvPr/>
        </p:nvSpPr>
        <p:spPr>
          <a:xfrm>
            <a:off x="1360693" y="2642841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360693" y="4015156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4257"/>
          <a:stretch/>
        </p:blipFill>
        <p:spPr>
          <a:xfrm>
            <a:off x="6589395" y="628650"/>
            <a:ext cx="4720590" cy="57277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1253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5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3 –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Data </a:t>
            </a:r>
            <a:r>
              <a:rPr lang="ru-RU" sz="4000" cap="none" dirty="0">
                <a:latin typeface="+mn-lt"/>
                <a:ea typeface="+mn-ea"/>
                <a:cs typeface="+mn-cs"/>
              </a:rPr>
              <a:t>слой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19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200" y="1778595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MainDatabase.db</a:t>
            </a:r>
            <a:r>
              <a:rPr lang="en-US" sz="2400" dirty="0" smtClean="0"/>
              <a:t> + </a:t>
            </a:r>
            <a:r>
              <a:rPr lang="en-US" sz="2400" dirty="0" err="1" smtClean="0"/>
              <a:t>DatabaseDao.kt</a:t>
            </a:r>
            <a:endParaRPr lang="ru-RU" sz="2400" dirty="0"/>
          </a:p>
        </p:txBody>
      </p:sp>
      <p:sp>
        <p:nvSpPr>
          <p:cNvPr id="12" name="Полилиния 11"/>
          <p:cNvSpPr/>
          <p:nvPr/>
        </p:nvSpPr>
        <p:spPr>
          <a:xfrm>
            <a:off x="1375650" y="3554511"/>
            <a:ext cx="70983" cy="88757"/>
          </a:xfrm>
          <a:custGeom>
            <a:avLst/>
            <a:gdLst>
              <a:gd name="connsiteX0" fmla="*/ 11258 w 70983"/>
              <a:gd name="connsiteY0" fmla="*/ 21584 h 88757"/>
              <a:gd name="connsiteX1" fmla="*/ 1733 w 70983"/>
              <a:gd name="connsiteY1" fmla="*/ 69209 h 88757"/>
              <a:gd name="connsiteX2" fmla="*/ 58883 w 70983"/>
              <a:gd name="connsiteY2" fmla="*/ 78734 h 88757"/>
              <a:gd name="connsiteX3" fmla="*/ 58883 w 70983"/>
              <a:gd name="connsiteY3" fmla="*/ 2534 h 88757"/>
              <a:gd name="connsiteX4" fmla="*/ 11258 w 70983"/>
              <a:gd name="connsiteY4" fmla="*/ 21584 h 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3" h="88757">
                <a:moveTo>
                  <a:pt x="11258" y="21584"/>
                </a:moveTo>
                <a:cubicBezTo>
                  <a:pt x="1733" y="32697"/>
                  <a:pt x="-2715" y="53643"/>
                  <a:pt x="1733" y="69209"/>
                </a:cubicBezTo>
                <a:cubicBezTo>
                  <a:pt x="11367" y="102927"/>
                  <a:pt x="43387" y="83899"/>
                  <a:pt x="58883" y="78734"/>
                </a:cubicBezTo>
                <a:cubicBezTo>
                  <a:pt x="66399" y="56185"/>
                  <a:pt x="81871" y="25522"/>
                  <a:pt x="58883" y="2534"/>
                </a:cubicBezTo>
                <a:cubicBezTo>
                  <a:pt x="49903" y="-6446"/>
                  <a:pt x="20783" y="10471"/>
                  <a:pt x="11258" y="2158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363007" y="4939853"/>
            <a:ext cx="83626" cy="71437"/>
          </a:xfrm>
          <a:custGeom>
            <a:avLst/>
            <a:gdLst>
              <a:gd name="connsiteX0" fmla="*/ 282 w 83626"/>
              <a:gd name="connsiteY0" fmla="*/ 21431 h 71437"/>
              <a:gd name="connsiteX1" fmla="*/ 7426 w 83626"/>
              <a:gd name="connsiteY1" fmla="*/ 57150 h 71437"/>
              <a:gd name="connsiteX2" fmla="*/ 14570 w 83626"/>
              <a:gd name="connsiteY2" fmla="*/ 61912 h 71437"/>
              <a:gd name="connsiteX3" fmla="*/ 19332 w 83626"/>
              <a:gd name="connsiteY3" fmla="*/ 69056 h 71437"/>
              <a:gd name="connsiteX4" fmla="*/ 26476 w 83626"/>
              <a:gd name="connsiteY4" fmla="*/ 71437 h 71437"/>
              <a:gd name="connsiteX5" fmla="*/ 71720 w 83626"/>
              <a:gd name="connsiteY5" fmla="*/ 69056 h 71437"/>
              <a:gd name="connsiteX6" fmla="*/ 83626 w 83626"/>
              <a:gd name="connsiteY6" fmla="*/ 47625 h 71437"/>
              <a:gd name="connsiteX7" fmla="*/ 81245 w 83626"/>
              <a:gd name="connsiteY7" fmla="*/ 26193 h 71437"/>
              <a:gd name="connsiteX8" fmla="*/ 66957 w 83626"/>
              <a:gd name="connsiteY8" fmla="*/ 16668 h 71437"/>
              <a:gd name="connsiteX9" fmla="*/ 52670 w 83626"/>
              <a:gd name="connsiteY9" fmla="*/ 7143 h 71437"/>
              <a:gd name="connsiteX10" fmla="*/ 38382 w 83626"/>
              <a:gd name="connsiteY10" fmla="*/ 2381 h 71437"/>
              <a:gd name="connsiteX11" fmla="*/ 31239 w 83626"/>
              <a:gd name="connsiteY11" fmla="*/ 0 h 71437"/>
              <a:gd name="connsiteX12" fmla="*/ 7426 w 83626"/>
              <a:gd name="connsiteY12" fmla="*/ 11906 h 71437"/>
              <a:gd name="connsiteX13" fmla="*/ 282 w 83626"/>
              <a:gd name="connsiteY13" fmla="*/ 21431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626" h="71437">
                <a:moveTo>
                  <a:pt x="282" y="21431"/>
                </a:moveTo>
                <a:cubicBezTo>
                  <a:pt x="282" y="28972"/>
                  <a:pt x="-2180" y="47544"/>
                  <a:pt x="7426" y="57150"/>
                </a:cubicBezTo>
                <a:cubicBezTo>
                  <a:pt x="9450" y="59174"/>
                  <a:pt x="12189" y="60325"/>
                  <a:pt x="14570" y="61912"/>
                </a:cubicBezTo>
                <a:cubicBezTo>
                  <a:pt x="16157" y="64293"/>
                  <a:pt x="17097" y="67268"/>
                  <a:pt x="19332" y="69056"/>
                </a:cubicBezTo>
                <a:cubicBezTo>
                  <a:pt x="21292" y="70624"/>
                  <a:pt x="23966" y="71437"/>
                  <a:pt x="26476" y="71437"/>
                </a:cubicBezTo>
                <a:cubicBezTo>
                  <a:pt x="41578" y="71437"/>
                  <a:pt x="56639" y="69850"/>
                  <a:pt x="71720" y="69056"/>
                </a:cubicBezTo>
                <a:cubicBezTo>
                  <a:pt x="82637" y="52680"/>
                  <a:pt x="79435" y="60198"/>
                  <a:pt x="83626" y="47625"/>
                </a:cubicBezTo>
                <a:cubicBezTo>
                  <a:pt x="82832" y="40481"/>
                  <a:pt x="83518" y="33012"/>
                  <a:pt x="81245" y="26193"/>
                </a:cubicBezTo>
                <a:cubicBezTo>
                  <a:pt x="78363" y="17548"/>
                  <a:pt x="72795" y="19912"/>
                  <a:pt x="66957" y="16668"/>
                </a:cubicBezTo>
                <a:cubicBezTo>
                  <a:pt x="61954" y="13888"/>
                  <a:pt x="58100" y="8953"/>
                  <a:pt x="52670" y="7143"/>
                </a:cubicBezTo>
                <a:lnTo>
                  <a:pt x="38382" y="2381"/>
                </a:lnTo>
                <a:lnTo>
                  <a:pt x="31239" y="0"/>
                </a:lnTo>
                <a:cubicBezTo>
                  <a:pt x="-4855" y="3281"/>
                  <a:pt x="5398" y="-6350"/>
                  <a:pt x="7426" y="11906"/>
                </a:cubicBezTo>
                <a:cubicBezTo>
                  <a:pt x="7864" y="15850"/>
                  <a:pt x="282" y="13890"/>
                  <a:pt x="282" y="2143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361883" y="3093072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360693" y="4484340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50975" y="243899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Persons.kt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0975" y="2900660"/>
            <a:ext cx="218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PersonDocs.kt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0975" y="336490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Jobs.kt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0975" y="382399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EmploymentContracts.kt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3289" y="4231358"/>
            <a:ext cx="24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JobInContract.kt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0975" y="474474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PersonsJob.kt</a:t>
            </a:r>
            <a:endParaRPr lang="ru-RU" sz="2400" dirty="0"/>
          </a:p>
        </p:txBody>
      </p:sp>
      <p:sp>
        <p:nvSpPr>
          <p:cNvPr id="25" name="Полилиния 24"/>
          <p:cNvSpPr/>
          <p:nvPr/>
        </p:nvSpPr>
        <p:spPr>
          <a:xfrm>
            <a:off x="1360693" y="2642841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360693" y="4015156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4257"/>
          <a:stretch/>
        </p:blipFill>
        <p:spPr>
          <a:xfrm>
            <a:off x="6589395" y="628650"/>
            <a:ext cx="4720590" cy="57277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6" name="Овал 25"/>
          <p:cNvSpPr/>
          <p:nvPr/>
        </p:nvSpPr>
        <p:spPr>
          <a:xfrm>
            <a:off x="6447367" y="1408642"/>
            <a:ext cx="4572000" cy="45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89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C26040-52C3-47FD-8BBB-369163CB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39798" y="1353404"/>
            <a:ext cx="3776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Объект исследования</a:t>
            </a:r>
            <a:r>
              <a:rPr lang="ru-RU" sz="2400" dirty="0" smtClean="0"/>
              <a:t>: отдел кадров компании ООО «Автоматизация розничных технологий» 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39798" y="3767667"/>
            <a:ext cx="4182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Предмет исследования</a:t>
            </a:r>
            <a:r>
              <a:rPr lang="ru-RU" sz="2400" dirty="0" smtClean="0"/>
              <a:t>: процесс трудоустройства кандидата в компанию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0479" y1="49521" x2="50479" y2="49521"/>
                        <a14:foregroundMark x1="27955" y1="47444" x2="27955" y2="47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92" y="438097"/>
            <a:ext cx="4969933" cy="49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10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4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Presentation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20</a:t>
            </a:fld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124303" y="2619374"/>
            <a:ext cx="1905000" cy="1905000"/>
          </a:xfrm>
          <a:prstGeom prst="ellipse">
            <a:avLst/>
          </a:prstGeom>
          <a:solidFill>
            <a:srgbClr val="43C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526628" y="2189428"/>
            <a:ext cx="2764893" cy="2764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ViewModel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8788846" y="2619374"/>
            <a:ext cx="1905000" cy="1905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stCxn id="5" idx="7"/>
            <a:endCxn id="8" idx="1"/>
          </p:cNvCxnSpPr>
          <p:nvPr/>
        </p:nvCxnSpPr>
        <p:spPr>
          <a:xfrm rot="5400000" flipH="1" flipV="1">
            <a:off x="3688920" y="1655739"/>
            <a:ext cx="304018" cy="2181215"/>
          </a:xfrm>
          <a:prstGeom prst="curvedConnector3">
            <a:avLst>
              <a:gd name="adj1" fmla="val 308379"/>
            </a:avLst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5" idx="5"/>
            <a:endCxn id="8" idx="3"/>
          </p:cNvCxnSpPr>
          <p:nvPr/>
        </p:nvCxnSpPr>
        <p:spPr>
          <a:xfrm rot="16200000" flipH="1">
            <a:off x="3688920" y="3306794"/>
            <a:ext cx="304019" cy="2181215"/>
          </a:xfrm>
          <a:prstGeom prst="curvedConnector3">
            <a:avLst>
              <a:gd name="adj1" fmla="val 308378"/>
            </a:avLst>
          </a:prstGeom>
          <a:ln w="19050" cap="flat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9" idx="1"/>
            <a:endCxn id="8" idx="7"/>
          </p:cNvCxnSpPr>
          <p:nvPr/>
        </p:nvCxnSpPr>
        <p:spPr>
          <a:xfrm rot="16200000" flipV="1">
            <a:off x="7825211" y="1655738"/>
            <a:ext cx="304018" cy="2181215"/>
          </a:xfrm>
          <a:prstGeom prst="curvedConnector3">
            <a:avLst>
              <a:gd name="adj1" fmla="val 308379"/>
            </a:avLst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9" idx="3"/>
            <a:endCxn id="8" idx="5"/>
          </p:cNvCxnSpPr>
          <p:nvPr/>
        </p:nvCxnSpPr>
        <p:spPr>
          <a:xfrm rot="5400000">
            <a:off x="7825211" y="3306795"/>
            <a:ext cx="304019" cy="2181215"/>
          </a:xfrm>
          <a:prstGeom prst="curvedConnector3">
            <a:avLst>
              <a:gd name="adj1" fmla="val 308378"/>
            </a:avLst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1117" y="5222227"/>
            <a:ext cx="237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MainFragment.kt</a:t>
            </a:r>
            <a:endParaRPr lang="ru-RU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25008" y="5751471"/>
            <a:ext cx="256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MainViewModel.kt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8494676" y="5218587"/>
            <a:ext cx="249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MainAdapterRV.kt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50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38" grpId="0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FFABAB"/>
            </a:gs>
            <a:gs pos="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8CF9-01A0-49CC-87A4-D23272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риск ресурсов по угрозам и уязвимостям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EB85-309C-4C46-A697-E93865CA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249"/>
            <a:ext cx="4514850" cy="1908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утечки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заражения системы вредоносным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социальной </a:t>
            </a:r>
            <a:r>
              <a:rPr lang="ru-RU" sz="2400" cap="none" dirty="0" smtClean="0"/>
              <a:t>инженерии</a:t>
            </a:r>
            <a:endParaRPr lang="ru-RU" sz="24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5049F-474C-46FF-AB3C-7EBD3C8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4" t="17199" r="5858" b="16599"/>
          <a:stretch/>
        </p:blipFill>
        <p:spPr>
          <a:xfrm>
            <a:off x="6743700" y="1847850"/>
            <a:ext cx="42481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rgbClr val="8DD7AE"/>
            </a:gs>
            <a:gs pos="75000">
              <a:schemeClr val="accent6">
                <a:lumMod val="60000"/>
                <a:lumOff val="40000"/>
              </a:schemeClr>
            </a:gs>
            <a:gs pos="0">
              <a:srgbClr val="FFABA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E993-8CDF-4A46-93C7-8F2D12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перечень предлагаемых контрмер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45462-FF22-480F-B2F2-3144179D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36798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Создание требований к безопасности корпоративных аккаунтов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Шифрование </a:t>
            </a:r>
            <a:r>
              <a:rPr lang="ru-RU" sz="2400" cap="none" dirty="0" smtClean="0"/>
              <a:t>данных БД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Установка ограничивающих </a:t>
            </a:r>
            <a:r>
              <a:rPr lang="ru-RU" sz="2400" cap="none" dirty="0" err="1"/>
              <a:t>лаунчеров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Регулярная проверка систем на наличие вирусов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95E656-279F-4721-9CEE-B778F7C1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67" y="4743450"/>
            <a:ext cx="1524000" cy="1524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69" y="3552824"/>
            <a:ext cx="1762125" cy="1762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40" y="1522037"/>
            <a:ext cx="1262060" cy="12620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4" y="2542421"/>
            <a:ext cx="2071687" cy="1176257"/>
          </a:xfrm>
          <a:prstGeom prst="rect">
            <a:avLst/>
          </a:prstGeom>
        </p:spPr>
      </p:pic>
      <p:cxnSp>
        <p:nvCxnSpPr>
          <p:cNvPr id="14" name="Скругленная соединительная линия 13"/>
          <p:cNvCxnSpPr>
            <a:stCxn id="9" idx="3"/>
            <a:endCxn id="10" idx="0"/>
          </p:cNvCxnSpPr>
          <p:nvPr/>
        </p:nvCxnSpPr>
        <p:spPr>
          <a:xfrm>
            <a:off x="7848600" y="2153067"/>
            <a:ext cx="2035968" cy="38935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10" idx="1"/>
            <a:endCxn id="6" idx="0"/>
          </p:cNvCxnSpPr>
          <p:nvPr/>
        </p:nvCxnSpPr>
        <p:spPr>
          <a:xfrm rot="10800000" flipV="1">
            <a:off x="7679532" y="3130550"/>
            <a:ext cx="1169192" cy="42227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6" idx="3"/>
            <a:endCxn id="5" idx="0"/>
          </p:cNvCxnSpPr>
          <p:nvPr/>
        </p:nvCxnSpPr>
        <p:spPr>
          <a:xfrm>
            <a:off x="8560594" y="4433887"/>
            <a:ext cx="1323973" cy="30956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37" y="188912"/>
            <a:ext cx="9657738" cy="625288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18368-E166-42B9-80A8-0CDDEC6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9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D3C15-ABF4-4E89-B3FD-DE353DEC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DCF67-7398-4D5E-9789-2F17ED9D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Были решены следующие задачи: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1. Исследована компания ООО «Автоматизация розничных технологий»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2. Спроектировано мобильное приложение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3. Выполнена разработка приложения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4. Проведен анализ уязвимости системы и приведены контрмеры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5. Путем расчета получены данные об экономической эффективности</a:t>
            </a:r>
          </a:p>
          <a:p>
            <a:pPr>
              <a:lnSpc>
                <a:spcPts val="6299"/>
              </a:lnSpc>
            </a:pPr>
            <a:endParaRPr lang="ru-RU" sz="3200" dirty="0">
              <a:solidFill>
                <a:srgbClr val="191919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66969B-5285-473F-A38A-1F74C33C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299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DD66E0C-00D7-4757-B104-C4DA0AC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259" y="3028449"/>
            <a:ext cx="4987592" cy="772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cap="none" dirty="0" err="1"/>
              <a:t>Спасибо</a:t>
            </a:r>
            <a:r>
              <a:rPr lang="en-US" sz="4000" cap="none" dirty="0"/>
              <a:t> </a:t>
            </a:r>
            <a:r>
              <a:rPr lang="en-US" sz="4000" cap="none" dirty="0" err="1"/>
              <a:t>за</a:t>
            </a:r>
            <a:r>
              <a:rPr lang="en-US" sz="4000" cap="none" dirty="0"/>
              <a:t> </a:t>
            </a:r>
            <a:r>
              <a:rPr lang="en-US" sz="4000" cap="none" dirty="0" err="1"/>
              <a:t>внимание</a:t>
            </a:r>
            <a:endParaRPr lang="ru-RU" sz="4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AD5B8-DA2F-42D6-B8FB-E0916FA1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2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DC9D2-68A3-4978-9CF3-CFD2FC5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Цель и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задачи</a:t>
            </a:r>
            <a:r>
              <a:rPr lang="en-US" sz="4000" cap="none" dirty="0" smtClean="0">
                <a:latin typeface="+mn-lt"/>
                <a:ea typeface="+mn-ea"/>
                <a:cs typeface="+mn-cs"/>
              </a:rPr>
              <a:t>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работы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5313C-A238-4EC0-882F-01D56B3F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6000" b="1" cap="none" dirty="0"/>
              <a:t>Цель</a:t>
            </a:r>
            <a:r>
              <a:rPr lang="ru-RU" sz="6000" cap="none" dirty="0"/>
              <a:t> – создание мобильного приложения для операционной системы </a:t>
            </a:r>
            <a:r>
              <a:rPr lang="en-US" sz="6000" cap="none" dirty="0"/>
              <a:t>Android</a:t>
            </a:r>
            <a:r>
              <a:rPr lang="ru-RU" sz="6000" cap="none" dirty="0"/>
              <a:t>, связывающее между собой в процессе трудоустройства сотрудников из разных отделов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5000" cap="none" dirty="0"/>
              <a:t>Задачи: </a:t>
            </a:r>
            <a:endParaRPr lang="ru-RU" sz="3000" dirty="0"/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</a:t>
            </a:r>
            <a:r>
              <a:rPr lang="ru-RU" sz="5000" cap="none" dirty="0" err="1" smtClean="0"/>
              <a:t>предпроектное</a:t>
            </a:r>
            <a:r>
              <a:rPr lang="ru-RU" sz="5000" cap="none" dirty="0" smtClean="0"/>
              <a:t> обследование компании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Спроектировать структуру </a:t>
            </a:r>
            <a:r>
              <a:rPr lang="en-US" sz="5000" cap="none" dirty="0" smtClean="0"/>
              <a:t>Android </a:t>
            </a:r>
            <a:r>
              <a:rPr lang="ru-RU" sz="5000" cap="none" dirty="0" smtClean="0"/>
              <a:t>приложения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Разработать приложения с использованием современного стека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анализ уязвимости системы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Произвести расчет экономической эффективности</a:t>
            </a:r>
            <a:endParaRPr lang="ru-RU" sz="5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BEB57E-39AB-4356-A06C-8292C7F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47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68F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8280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Функционал по автоматизации учета персонала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Возможность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создания экосистемы из ПО 1С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Ограниченная гибкость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Сложность настройки, требующая определенных знаний 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22177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7827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1С:</a:t>
                      </a:r>
                      <a:r>
                        <a:rPr lang="ru-RU" sz="24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Зарплата и управление персоналом 8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1471"/>
            <a:ext cx="651933" cy="60444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8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9CFF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8742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Удобный интерфейс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Высокие требования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 аппаратному обеспечению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стоимость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55984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spc="-7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БОСС - КАДРОВИК</a:t>
                      </a:r>
                      <a:endParaRPr lang="ru-RU" sz="2400" b="0" spc="-70" baseline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4539" b="-19710"/>
          <a:stretch/>
        </p:blipFill>
        <p:spPr>
          <a:xfrm>
            <a:off x="838200" y="1690686"/>
            <a:ext cx="575804" cy="7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81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2FF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34375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Поддержка различных устройств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Ограниченные возможности внедрения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23412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КЭДО от </a:t>
                      </a:r>
                      <a:r>
                        <a:rPr lang="en-US" sz="2400" b="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HRlink</a:t>
                      </a:r>
                      <a:endParaRPr lang="ru-RU" sz="2400" b="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32"/>
          <a:stretch/>
        </p:blipFill>
        <p:spPr>
          <a:xfrm>
            <a:off x="949325" y="1765726"/>
            <a:ext cx="491499" cy="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40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11986" r="725" b="4198"/>
          <a:stretch/>
        </p:blipFill>
        <p:spPr>
          <a:xfrm>
            <a:off x="906748" y="355600"/>
            <a:ext cx="10208927" cy="6000750"/>
          </a:xfrm>
          <a:ln w="3175"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450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" t="13333" r="628" b="11138"/>
          <a:stretch/>
        </p:blipFill>
        <p:spPr>
          <a:xfrm>
            <a:off x="839168" y="342900"/>
            <a:ext cx="10874515" cy="5781675"/>
          </a:xfrm>
          <a:ln w="3175"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6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0D62-CB8C-4D78-A1D3-43439C43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365125"/>
            <a:ext cx="10566400" cy="1325563"/>
          </a:xfrm>
        </p:spPr>
        <p:txBody>
          <a:bodyPr>
            <a:normAutofit/>
          </a:bodyPr>
          <a:lstStyle/>
          <a:p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Концептуальная модель </a:t>
            </a:r>
            <a:r>
              <a:rPr lang="ru-RU" sz="4000" cap="none" dirty="0" smtClean="0">
                <a:ln w="3175">
                  <a:noFill/>
                </a:ln>
                <a:latin typeface="+mn-lt"/>
                <a:ea typeface="+mn-ea"/>
                <a:cs typeface="+mn-cs"/>
              </a:rPr>
              <a:t>задачи «Трудоустройство </a:t>
            </a:r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гражданина»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9" y="2043112"/>
            <a:ext cx="10431744" cy="3633787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3D97AA-43EB-4435-B9A0-974A6977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965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473</Words>
  <Application>Microsoft Office PowerPoint</Application>
  <PresentationFormat>Широкоэкранный</PresentationFormat>
  <Paragraphs>160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Microsoft Sans Serif</vt:lpstr>
      <vt:lpstr>Symbol</vt:lpstr>
      <vt:lpstr>Times New Roman</vt:lpstr>
      <vt:lpstr>Тема Office</vt:lpstr>
      <vt:lpstr>Презентация PowerPoint</vt:lpstr>
      <vt:lpstr>Презентация PowerPoint</vt:lpstr>
      <vt:lpstr>Цель и задачи работы</vt:lpstr>
      <vt:lpstr>Аналитический обзор существующих решений</vt:lpstr>
      <vt:lpstr>Аналитический обзор существующих решений</vt:lpstr>
      <vt:lpstr>Аналитический обзор существующих решений</vt:lpstr>
      <vt:lpstr>Презентация PowerPoint</vt:lpstr>
      <vt:lpstr>Презентация PowerPoint</vt:lpstr>
      <vt:lpstr>Концептуальная модель задачи «Трудоустройство гражданина»</vt:lpstr>
      <vt:lpstr>Информационно-логическая модель данных</vt:lpstr>
      <vt:lpstr>Выбор стека разработки</vt:lpstr>
      <vt:lpstr>Информационное взаимодействие модулей</vt:lpstr>
      <vt:lpstr>Пользовательский интерфейс</vt:lpstr>
      <vt:lpstr>Разработка приложения, шаг 1</vt:lpstr>
      <vt:lpstr>Разработка приложения, шаг 1</vt:lpstr>
      <vt:lpstr>Шаг 2 – уровень Domain</vt:lpstr>
      <vt:lpstr>Шаг 2 – уровень Domain</vt:lpstr>
      <vt:lpstr>Шаг 3 – Data слой</vt:lpstr>
      <vt:lpstr>Шаг 3 – Data слой</vt:lpstr>
      <vt:lpstr>Шаг 4 – уровень Presentation</vt:lpstr>
      <vt:lpstr>Информационная безопасность: риск ресурсов по угрозам и уязвимостям</vt:lpstr>
      <vt:lpstr>Информационная безопасность: перечень предлагаемых контрмер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Буйвол</dc:creator>
  <cp:lastModifiedBy>churakov</cp:lastModifiedBy>
  <cp:revision>52</cp:revision>
  <dcterms:created xsi:type="dcterms:W3CDTF">2024-05-22T19:19:16Z</dcterms:created>
  <dcterms:modified xsi:type="dcterms:W3CDTF">2024-06-11T19:33:11Z</dcterms:modified>
</cp:coreProperties>
</file>