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98" r:id="rId6"/>
    <p:sldId id="289" r:id="rId7"/>
    <p:sldId id="299" r:id="rId8"/>
    <p:sldId id="290" r:id="rId9"/>
    <p:sldId id="261" r:id="rId10"/>
    <p:sldId id="300" r:id="rId11"/>
    <p:sldId id="282" r:id="rId12"/>
    <p:sldId id="262" r:id="rId13"/>
    <p:sldId id="263" r:id="rId14"/>
    <p:sldId id="295" r:id="rId15"/>
    <p:sldId id="264" r:id="rId16"/>
    <p:sldId id="283" r:id="rId17"/>
    <p:sldId id="294" r:id="rId18"/>
    <p:sldId id="284" r:id="rId19"/>
    <p:sldId id="301" r:id="rId20"/>
    <p:sldId id="285" r:id="rId21"/>
    <p:sldId id="291" r:id="rId22"/>
    <p:sldId id="286" r:id="rId23"/>
    <p:sldId id="292" r:id="rId24"/>
    <p:sldId id="287" r:id="rId25"/>
    <p:sldId id="293" r:id="rId26"/>
    <p:sldId id="288" r:id="rId27"/>
    <p:sldId id="272" r:id="rId28"/>
    <p:sldId id="296" r:id="rId29"/>
    <p:sldId id="273" r:id="rId30"/>
    <p:sldId id="302" r:id="rId31"/>
    <p:sldId id="274" r:id="rId32"/>
    <p:sldId id="297" r:id="rId33"/>
    <p:sldId id="275" r:id="rId34"/>
    <p:sldId id="276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rakov" initials="c" lastIdx="2" clrIdx="0">
    <p:extLst>
      <p:ext uri="{19B8F6BF-5375-455C-9EA6-DF929625EA0E}">
        <p15:presenceInfo xmlns:p15="http://schemas.microsoft.com/office/powerpoint/2012/main" userId="chur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C080"/>
    <a:srgbClr val="ED7D31"/>
    <a:srgbClr val="F5F5F5"/>
    <a:srgbClr val="70AD47"/>
    <a:srgbClr val="DBE7C6"/>
    <a:srgbClr val="E8F2FF"/>
    <a:srgbClr val="199CFF"/>
    <a:srgbClr val="C9E0FF"/>
    <a:srgbClr val="E0E0E0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445" autoAdjust="0"/>
  </p:normalViewPr>
  <p:slideViewPr>
    <p:cSldViewPr snapToGrid="0">
      <p:cViewPr varScale="1">
        <p:scale>
          <a:sx n="67" d="100"/>
          <a:sy n="67" d="100"/>
        </p:scale>
        <p:origin x="7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 применения контрмер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Риск возникновения угрозы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69.8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B4-4A81-B084-5097BB16CD3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После применения контрмер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Риск возникновения угрозы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52.4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B4-4A81-B084-5097BB16C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0062720"/>
        <c:axId val="1460058560"/>
      </c:barChart>
      <c:catAx>
        <c:axId val="146006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0058560"/>
        <c:crosses val="autoZero"/>
        <c:auto val="1"/>
        <c:lblAlgn val="ctr"/>
        <c:lblOffset val="100"/>
        <c:noMultiLvlLbl val="0"/>
      </c:catAx>
      <c:valAx>
        <c:axId val="14600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006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59:40.678" idx="1">
    <p:pos x="10" y="10"/>
    <p:text>Декомпозиция бизнес-процесса 
«Обеспечение персоналом» IDEF0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59:40.678" idx="1">
    <p:pos x="10" y="10"/>
    <p:text>Декомпозиция бизнес-процесса 
«Обеспечение персоналом» IDEF0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8:01:24.785" idx="2">
    <p:pos x="10" y="10"/>
    <p:text>Декомпозиция задачи "Трудоустройство гражданина" IDEF3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F175-70FA-4AEE-AB33-23E4CA15633A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555C5-89D2-46C8-87F4-1AD64FA8A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6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C84B9-00B9-423E-8D6E-E058DDA66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47500F-A849-4D98-B8BF-D7C592F5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68F2A-823C-45FE-AC30-DC7CD3F1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2AB2-A966-4E52-98F1-ECA2B1AE7594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EE295-A883-43CF-9CB6-17853785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EC616-2DF5-4A74-A1C8-D7A51D61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79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BA5F-DB04-43AC-9C01-C8014E06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E45722-AB07-47CD-B828-C0991D19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FEAB4-69B9-4616-B87C-9DF642A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B04-33DA-4104-B439-4944D8923386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8C790-92A8-4036-89D2-0BB86F9D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A646B-48C1-47C0-A4E0-83773731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5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139F95-4A16-4A8D-8AA5-5FFDCFCC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55C56B-421F-48B0-BDC0-C7DB75F59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45DD0-7C50-4F31-81AD-E1E9E486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4D42-6309-4358-91BA-A1E5A62203E9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8D749-37EA-4246-B462-F8BA25E3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08CF9-DCDE-4E1F-886D-59F1DA7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7C5D5-EEAB-4EED-B0C1-49D823AC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04E49-6159-4E44-888F-92D4571F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F690D9-9515-48EB-B29A-E2F9167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2AE-DD03-48DA-8EDD-251D3EBB38B0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BEE71-E23D-410F-86E9-010BD8D1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8426A-9C3D-4DCD-B1F2-9FD20F76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62DAA-B52B-4416-8A51-4A21B718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F68943-26C5-4518-A214-9B60B8D6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52D59-A7D7-45D2-9E74-44E2D61C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925F-EF06-4510-9A4A-0F599697C0C7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E814E-3588-4940-9DD7-46835B42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6ED31-1C42-4EDC-8FA9-454ED91A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D7E51-EE1D-438E-BE20-8515F36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CC4EB-2BA9-441B-890B-2761A14CF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34B0A9-ADC7-41DC-A766-9B6722E3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9D64AB-5A95-4D6B-B59C-9406716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33FF-554F-4B07-9D85-3429FF64560F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12FBC-C8FC-4306-A01F-F6CD99B2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1A8C9-D702-4D9A-B204-090B8449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3097B-9E82-4E1A-B25F-04022AE8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ACB992-0402-48EE-83A1-A54FC7585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A6012-0F8F-4507-AB33-E9B5BE33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31264A-53DE-4FE4-A71D-AE42B1DB9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D214CD-2DAB-4FB6-9882-44031D23B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AE6EA9-AED2-44D0-98F0-C487864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FBA-D2D6-406E-B902-20707CDA8560}" type="datetime1">
              <a:rPr lang="ru-RU" smtClean="0"/>
              <a:t>15.06.2024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9543C6-BF9A-49F4-9799-AA06C72F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4ABF2E-6446-452D-A395-070690A5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4F07-2D73-4E41-B362-54C126E0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7FD077-4E01-4799-A437-326309AD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9068-0602-4EB2-8C99-3D5AD5F368EE}" type="datetime1">
              <a:rPr lang="ru-RU" smtClean="0"/>
              <a:t>15.06.2024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B16A08-6B5D-4DD3-863C-6E31F8DB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C7299-782E-4054-95AC-D6ECC1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9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10831B-2A1D-471F-AF86-58A76125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42-6AC4-4BBE-8270-69B461CB4ECB}" type="datetime1">
              <a:rPr lang="ru-RU" smtClean="0"/>
              <a:t>15.06.2024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9C0A7E-396B-4262-84D9-8BADA8E1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25711-3D1D-4703-ADA1-75E6DB08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3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65E49-E09B-4765-913C-2B6D1DE8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C8A2D-0205-4965-B9B9-2D99FBA7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3B46FD-E304-47BD-B61B-508BE93E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B1A1C-72E1-427D-BA86-F0C6972C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E369-B54F-4785-81AA-73E9A4718453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D56EF-7449-4854-95E4-992333B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3C54F-5373-4138-B1F5-46A02C31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4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B240F-1E99-4394-BAA1-A775BEFB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D1A30E-2B9D-4D40-9B1D-A69CA9331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78E04B-4059-4ADD-8C8E-8A10C1096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EC2C92-AA7D-43A0-8EB2-5BF354B4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7715-465D-424E-8A31-06230936E6BB}" type="datetime1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A7536-2BC1-4972-8721-32047FC0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F1F7FE-84E6-4BD2-82A9-3D8CBB87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4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06C76-1900-4922-8F0C-7FF0C4B5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3CDAFA-A5BC-4C2C-B593-89D10F9E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57F5A-58F8-402A-9291-CFCEEC65C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F181-79AA-46A5-A336-F3B94E3AA79F}" type="datetime1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FF163-92AB-4526-917C-1248D916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43FB0-5359-410F-A35F-CEA735CC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fld id="{C569FDB9-978A-4295-A40F-75DB9D9B47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05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small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cap="small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omments" Target="../comments/comment3.xml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2BD41B-41E3-46CC-8E80-BBC209EC5B5E}"/>
              </a:ext>
            </a:extLst>
          </p:cNvPr>
          <p:cNvSpPr/>
          <p:nvPr/>
        </p:nvSpPr>
        <p:spPr>
          <a:xfrm>
            <a:off x="1462019" y="203200"/>
            <a:ext cx="9849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МИНИСТЕРСТВО ОБРАЗОВАНИЯ И НАУКИ РОССИЙСКОЙ ФЕДЕРАЦИИ</a:t>
            </a:r>
          </a:p>
          <a:p>
            <a:pPr algn="ctr"/>
            <a:r>
              <a:rPr lang="ru-RU" dirty="0"/>
              <a:t>НАБЕРЕЖНОЧЕЛНИНСКИЙ ИНСТИТУТ (ФИЛИАЛ) </a:t>
            </a:r>
          </a:p>
          <a:p>
            <a:pPr algn="ctr"/>
            <a:r>
              <a:rPr lang="ru-RU" dirty="0"/>
              <a:t>ФЕДЕРАЛЬНОГО ГОСУДАРСТВЕННОГО АВТОНОМНОГО ОБРАЗОВАТЕЛЬНОГО УЧРЕЖДЕНИЯ ВЫСШЕГО ПРОФЕССИОНАЛЬНОГО ОБРАЗОВАНИЯ</a:t>
            </a:r>
          </a:p>
          <a:p>
            <a:pPr algn="ctr"/>
            <a:r>
              <a:rPr lang="ru-RU" dirty="0"/>
              <a:t>«КАЗАНСКИЙ (ПРИВОЛЖСКИЙ) ФЕДЕРАЛЬНЫЙ УНИВЕРСИТЕТ»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53F7059-78BD-4FDD-B705-E3F3E75FB26D}"/>
              </a:ext>
            </a:extLst>
          </p:cNvPr>
          <p:cNvSpPr txBox="1"/>
          <p:nvPr/>
        </p:nvSpPr>
        <p:spPr>
          <a:xfrm>
            <a:off x="2554858" y="1552998"/>
            <a:ext cx="7664177" cy="579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cap="small" dirty="0">
                <a:cs typeface="Arial" panose="020B0604020202020204" pitchFamily="34" charset="0"/>
              </a:rPr>
              <a:t>ВЫПУСКНАЯ КВАЛИФИКАЦИОННАЯ РАБОТА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E1EF46C-839E-4E67-B290-1F109AC5232A}"/>
              </a:ext>
            </a:extLst>
          </p:cNvPr>
          <p:cNvSpPr txBox="1"/>
          <p:nvPr/>
        </p:nvSpPr>
        <p:spPr>
          <a:xfrm>
            <a:off x="1549676" y="2479889"/>
            <a:ext cx="9674535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2800" dirty="0"/>
              <a:t>На тему</a:t>
            </a:r>
            <a:r>
              <a:rPr lang="ru-RU" sz="2800" cap="small" dirty="0">
                <a:cs typeface="Arial" panose="020B0604020202020204" pitchFamily="34" charset="0"/>
              </a:rPr>
              <a:t>: </a:t>
            </a:r>
            <a:r>
              <a:rPr lang="ru-RU" sz="2800" cap="small" dirty="0" smtClean="0">
                <a:cs typeface="Arial" panose="020B0604020202020204" pitchFamily="34" charset="0"/>
              </a:rPr>
              <a:t>«</a:t>
            </a:r>
            <a:r>
              <a:rPr lang="ru-RU" sz="2800" dirty="0"/>
              <a:t>Разработка мобильного приложения в операционной системе </a:t>
            </a:r>
            <a:r>
              <a:rPr lang="en-US" sz="2800" dirty="0"/>
              <a:t>Android</a:t>
            </a:r>
            <a:r>
              <a:rPr lang="ru-RU" sz="2800" dirty="0"/>
              <a:t> для специалиста отдела кадров компании ООО </a:t>
            </a:r>
            <a:r>
              <a:rPr lang="en-US" sz="2800" dirty="0" smtClean="0"/>
              <a:t>“</a:t>
            </a:r>
            <a:r>
              <a:rPr lang="ru-RU" sz="2800" dirty="0" smtClean="0"/>
              <a:t>Автоматизация </a:t>
            </a:r>
            <a:r>
              <a:rPr lang="ru-RU" sz="2800" dirty="0"/>
              <a:t>розничных </a:t>
            </a:r>
            <a:r>
              <a:rPr lang="ru-RU" sz="2800" dirty="0" smtClean="0"/>
              <a:t>технологий</a:t>
            </a:r>
            <a:r>
              <a:rPr lang="en-US" sz="2800" dirty="0" smtClean="0"/>
              <a:t>”</a:t>
            </a:r>
            <a:r>
              <a:rPr lang="ru-RU" sz="2800" dirty="0" smtClean="0"/>
              <a:t>»</a:t>
            </a:r>
            <a:endParaRPr lang="en-US" sz="2800" cap="small" dirty="0">
              <a:cs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38FFD74-7C3C-4063-8610-6C661E8544EE}"/>
              </a:ext>
            </a:extLst>
          </p:cNvPr>
          <p:cNvSpPr txBox="1"/>
          <p:nvPr/>
        </p:nvSpPr>
        <p:spPr>
          <a:xfrm>
            <a:off x="1549678" y="4119924"/>
            <a:ext cx="6812560" cy="369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/>
              <a:t>Выполнил: студент гр. 1201125 </a:t>
            </a:r>
            <a:r>
              <a:rPr lang="ru-RU" sz="2400" dirty="0" err="1"/>
              <a:t>Чураков</a:t>
            </a:r>
            <a:r>
              <a:rPr lang="ru-RU" sz="2400" dirty="0"/>
              <a:t> Р.А.</a:t>
            </a:r>
            <a:endParaRPr lang="en-US" sz="2400" dirty="0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9DB021FB-B455-44A2-82E9-55108F449FBF}"/>
              </a:ext>
            </a:extLst>
          </p:cNvPr>
          <p:cNvSpPr txBox="1"/>
          <p:nvPr/>
        </p:nvSpPr>
        <p:spPr>
          <a:xfrm>
            <a:off x="1549678" y="4546144"/>
            <a:ext cx="1014298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 smtClean="0"/>
              <a:t>Руководитель: к.т.н</a:t>
            </a:r>
            <a:r>
              <a:rPr lang="ru-RU" sz="2400" dirty="0"/>
              <a:t>., доцент, доцент кафедры СТС </a:t>
            </a:r>
            <a:r>
              <a:rPr lang="ru-RU" sz="2400" dirty="0" err="1"/>
              <a:t>Бадриев</a:t>
            </a:r>
            <a:r>
              <a:rPr lang="ru-RU" sz="2400" dirty="0"/>
              <a:t> А.И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3886C11-051A-4E92-BB2E-17A137E4AD5F}"/>
              </a:ext>
            </a:extLst>
          </p:cNvPr>
          <p:cNvSpPr txBox="1"/>
          <p:nvPr/>
        </p:nvSpPr>
        <p:spPr>
          <a:xfrm>
            <a:off x="4269265" y="5761948"/>
            <a:ext cx="3942225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ru-RU" sz="2400" dirty="0"/>
              <a:t>Набережные</a:t>
            </a:r>
            <a:r>
              <a:rPr lang="ru-RU" sz="2000" dirty="0"/>
              <a:t> Челны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2000" dirty="0"/>
              <a:t>202</a:t>
            </a:r>
            <a:r>
              <a:rPr lang="ru-RU" sz="2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9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392"/>
            <a:ext cx="2743200" cy="365125"/>
          </a:xfrm>
        </p:spPr>
        <p:txBody>
          <a:bodyPr/>
          <a:lstStyle/>
          <a:p>
            <a:r>
              <a:rPr lang="en-US" dirty="0"/>
              <a:t>7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1516911"/>
            <a:ext cx="1533739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28" y="2265940"/>
            <a:ext cx="1676634" cy="9145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83" y="2947920"/>
            <a:ext cx="1676634" cy="9621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8" y="3713275"/>
            <a:ext cx="1676634" cy="9621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98" y="4541016"/>
            <a:ext cx="1629002" cy="91452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505808" y="1021273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112977" y="1033465"/>
            <a:ext cx="1397977" cy="17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112977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оединительная линия уступом 16"/>
          <p:cNvCxnSpPr>
            <a:stCxn id="12" idx="2"/>
            <a:endCxn id="3" idx="0"/>
          </p:cNvCxnSpPr>
          <p:nvPr/>
        </p:nvCxnSpPr>
        <p:spPr>
          <a:xfrm rot="5400000">
            <a:off x="2311763" y="896438"/>
            <a:ext cx="365119" cy="875827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2" idx="2"/>
            <a:endCxn id="6" idx="0"/>
          </p:cNvCxnSpPr>
          <p:nvPr/>
        </p:nvCxnSpPr>
        <p:spPr>
          <a:xfrm rot="16200000" flipH="1">
            <a:off x="2893116" y="1190911"/>
            <a:ext cx="1114148" cy="1035910"/>
          </a:xfrm>
          <a:prstGeom prst="bentConnector3">
            <a:avLst>
              <a:gd name="adj1" fmla="val 1642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2"/>
            <a:endCxn id="7" idx="0"/>
          </p:cNvCxnSpPr>
          <p:nvPr/>
        </p:nvCxnSpPr>
        <p:spPr>
          <a:xfrm rot="16200000" flipH="1">
            <a:off x="3616053" y="467973"/>
            <a:ext cx="1796128" cy="3163765"/>
          </a:xfrm>
          <a:prstGeom prst="bentConnector3">
            <a:avLst>
              <a:gd name="adj1" fmla="val 102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785672" y="1953596"/>
            <a:ext cx="620656" cy="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ная линия уступом 25"/>
          <p:cNvCxnSpPr>
            <a:stCxn id="24" idx="2"/>
            <a:endCxn id="8" idx="0"/>
          </p:cNvCxnSpPr>
          <p:nvPr/>
        </p:nvCxnSpPr>
        <p:spPr>
          <a:xfrm rot="16200000" flipH="1">
            <a:off x="6348706" y="1838126"/>
            <a:ext cx="1622442" cy="2127855"/>
          </a:xfrm>
          <a:prstGeom prst="bentConnector3">
            <a:avLst>
              <a:gd name="adj1" fmla="val 929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797428" y="2657944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ная линия уступом 30"/>
          <p:cNvCxnSpPr>
            <a:stCxn id="29" idx="2"/>
            <a:endCxn id="9" idx="0"/>
          </p:cNvCxnSpPr>
          <p:nvPr/>
        </p:nvCxnSpPr>
        <p:spPr>
          <a:xfrm rot="16200000" flipH="1">
            <a:off x="8391001" y="2621317"/>
            <a:ext cx="1752553" cy="2086844"/>
          </a:xfrm>
          <a:prstGeom prst="bentConnector3">
            <a:avLst>
              <a:gd name="adj1" fmla="val 384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13" idx="2"/>
            <a:endCxn id="40" idx="0"/>
          </p:cNvCxnSpPr>
          <p:nvPr/>
        </p:nvCxnSpPr>
        <p:spPr>
          <a:xfrm rot="5400000">
            <a:off x="6247195" y="1383149"/>
            <a:ext cx="1744088" cy="1385455"/>
          </a:xfrm>
          <a:prstGeom prst="bentConnector3">
            <a:avLst>
              <a:gd name="adj1" fmla="val 237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6290230" y="294792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8510954" y="372018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608445" y="45555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Соединительная линия уступом 51"/>
          <p:cNvCxnSpPr>
            <a:stCxn id="13" idx="2"/>
            <a:endCxn id="49" idx="0"/>
          </p:cNvCxnSpPr>
          <p:nvPr/>
        </p:nvCxnSpPr>
        <p:spPr>
          <a:xfrm rot="16200000" flipH="1">
            <a:off x="6971426" y="2044371"/>
            <a:ext cx="2516348" cy="835269"/>
          </a:xfrm>
          <a:prstGeom prst="bentConnector3">
            <a:avLst>
              <a:gd name="adj1" fmla="val 164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8506128" y="2431133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ная линия уступом 58"/>
          <p:cNvCxnSpPr>
            <a:stCxn id="57" idx="2"/>
            <a:endCxn id="50" idx="0"/>
          </p:cNvCxnSpPr>
          <p:nvPr/>
        </p:nvCxnSpPr>
        <p:spPr>
          <a:xfrm rot="16200000" flipH="1">
            <a:off x="8683879" y="2494734"/>
            <a:ext cx="2019376" cy="2102317"/>
          </a:xfrm>
          <a:prstGeom prst="bentConnector3">
            <a:avLst>
              <a:gd name="adj1" fmla="val -12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73581" y="3332012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Соединительная линия уступом 63"/>
          <p:cNvCxnSpPr>
            <a:stCxn id="62" idx="3"/>
            <a:endCxn id="3" idx="1"/>
          </p:cNvCxnSpPr>
          <p:nvPr/>
        </p:nvCxnSpPr>
        <p:spPr>
          <a:xfrm flipV="1">
            <a:off x="190501" y="1974175"/>
            <a:ext cx="1099037" cy="146030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528529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65" idx="0"/>
            <a:endCxn id="3" idx="2"/>
          </p:cNvCxnSpPr>
          <p:nvPr/>
        </p:nvCxnSpPr>
        <p:spPr>
          <a:xfrm rot="16200000" flipV="1">
            <a:off x="1288206" y="3199642"/>
            <a:ext cx="3448143" cy="1911737"/>
          </a:xfrm>
          <a:prstGeom prst="bentConnector3">
            <a:avLst>
              <a:gd name="adj1" fmla="val 5382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5" idx="0"/>
            <a:endCxn id="6" idx="2"/>
          </p:cNvCxnSpPr>
          <p:nvPr/>
        </p:nvCxnSpPr>
        <p:spPr>
          <a:xfrm flipV="1">
            <a:off x="3968145" y="3180468"/>
            <a:ext cx="0" cy="26991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65" idx="0"/>
            <a:endCxn id="7" idx="2"/>
          </p:cNvCxnSpPr>
          <p:nvPr/>
        </p:nvCxnSpPr>
        <p:spPr>
          <a:xfrm rot="5400000" flipH="1" flipV="1">
            <a:off x="4047321" y="3830904"/>
            <a:ext cx="1969503" cy="2127855"/>
          </a:xfrm>
          <a:prstGeom prst="bentConnector3">
            <a:avLst>
              <a:gd name="adj1" fmla="val 595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5820018" y="55892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Соединительная линия уступом 90"/>
          <p:cNvCxnSpPr>
            <a:stCxn id="80" idx="3"/>
            <a:endCxn id="9" idx="2"/>
          </p:cNvCxnSpPr>
          <p:nvPr/>
        </p:nvCxnSpPr>
        <p:spPr>
          <a:xfrm flipV="1">
            <a:off x="6092579" y="5455544"/>
            <a:ext cx="4218120" cy="18627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80" idx="3"/>
            <a:endCxn id="8" idx="2"/>
          </p:cNvCxnSpPr>
          <p:nvPr/>
        </p:nvCxnSpPr>
        <p:spPr>
          <a:xfrm flipV="1">
            <a:off x="6092579" y="4675434"/>
            <a:ext cx="2131276" cy="96638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5" idx="0"/>
          </p:cNvCxnSpPr>
          <p:nvPr/>
        </p:nvCxnSpPr>
        <p:spPr>
          <a:xfrm rot="16200000" flipV="1">
            <a:off x="5994710" y="4321698"/>
            <a:ext cx="1969503" cy="1146265"/>
          </a:xfrm>
          <a:prstGeom prst="bentConnector3">
            <a:avLst>
              <a:gd name="adj1" fmla="val 64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665350" y="2270164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Соединительная линия уступом 104"/>
          <p:cNvCxnSpPr>
            <a:stCxn id="3" idx="3"/>
            <a:endCxn id="103" idx="0"/>
          </p:cNvCxnSpPr>
          <p:nvPr/>
        </p:nvCxnSpPr>
        <p:spPr>
          <a:xfrm>
            <a:off x="2823277" y="1974175"/>
            <a:ext cx="978354" cy="29598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6" idx="3"/>
            <a:endCxn id="7" idx="1"/>
          </p:cNvCxnSpPr>
          <p:nvPr/>
        </p:nvCxnSpPr>
        <p:spPr>
          <a:xfrm>
            <a:off x="4806462" y="2723204"/>
            <a:ext cx="451221" cy="70579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7" idx="3"/>
          </p:cNvCxnSpPr>
          <p:nvPr/>
        </p:nvCxnSpPr>
        <p:spPr>
          <a:xfrm>
            <a:off x="6934317" y="3429000"/>
            <a:ext cx="49973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7924800" y="3429000"/>
            <a:ext cx="0" cy="291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>
            <a:off x="9886950" y="3429000"/>
            <a:ext cx="0" cy="11120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Прямоугольник 117"/>
          <p:cNvSpPr/>
          <p:nvPr/>
        </p:nvSpPr>
        <p:spPr>
          <a:xfrm>
            <a:off x="11935293" y="4091885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1" name="Прямая со стрелкой 120"/>
          <p:cNvCxnSpPr>
            <a:stCxn id="8" idx="3"/>
            <a:endCxn id="118" idx="1"/>
          </p:cNvCxnSpPr>
          <p:nvPr/>
        </p:nvCxnSpPr>
        <p:spPr>
          <a:xfrm flipV="1">
            <a:off x="9062172" y="4194354"/>
            <a:ext cx="287312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9" idx="3"/>
            <a:endCxn id="118" idx="1"/>
          </p:cNvCxnSpPr>
          <p:nvPr/>
        </p:nvCxnSpPr>
        <p:spPr>
          <a:xfrm flipV="1">
            <a:off x="11125200" y="4194354"/>
            <a:ext cx="810093" cy="8039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0502" y="3684257"/>
            <a:ext cx="11946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текущем состоянии персонала</a:t>
            </a:r>
            <a:endParaRPr lang="ru-RU" sz="900" dirty="0"/>
          </a:p>
        </p:txBody>
      </p:sp>
      <p:cxnSp>
        <p:nvCxnSpPr>
          <p:cNvPr id="127" name="Скругленная соединительная линия 126"/>
          <p:cNvCxnSpPr>
            <a:stCxn id="125" idx="0"/>
            <a:endCxn id="62" idx="3"/>
          </p:cNvCxnSpPr>
          <p:nvPr/>
        </p:nvCxnSpPr>
        <p:spPr>
          <a:xfrm rot="16200000" flipV="1">
            <a:off x="364275" y="3260707"/>
            <a:ext cx="249776" cy="59732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18543" y="1352168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потребности в новых сотрудниках</a:t>
            </a:r>
            <a:endParaRPr lang="ru-RU" sz="900" dirty="0"/>
          </a:p>
        </p:txBody>
      </p:sp>
      <p:cxnSp>
        <p:nvCxnSpPr>
          <p:cNvPr id="131" name="Скругленная соединительная линия 130"/>
          <p:cNvCxnSpPr>
            <a:stCxn id="129" idx="1"/>
          </p:cNvCxnSpPr>
          <p:nvPr/>
        </p:nvCxnSpPr>
        <p:spPr>
          <a:xfrm rot="10800000" flipV="1">
            <a:off x="2880097" y="1606084"/>
            <a:ext cx="38447" cy="34381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346155" y="1472287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Корпоративные правила и ограничения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38" name="Скругленная соединительная линия 137"/>
          <p:cNvCxnSpPr>
            <a:stCxn id="136" idx="0"/>
          </p:cNvCxnSpPr>
          <p:nvPr/>
        </p:nvCxnSpPr>
        <p:spPr>
          <a:xfrm rot="16200000" flipV="1">
            <a:off x="4503930" y="1053107"/>
            <a:ext cx="137936" cy="700423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023417" y="2217051"/>
            <a:ext cx="86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Информация о кандидатах</a:t>
            </a:r>
            <a:endParaRPr lang="ru-RU" sz="900" dirty="0"/>
          </a:p>
        </p:txBody>
      </p:sp>
      <p:cxnSp>
        <p:nvCxnSpPr>
          <p:cNvPr id="142" name="Скругленная соединительная линия 141"/>
          <p:cNvCxnSpPr>
            <a:stCxn id="140" idx="1"/>
          </p:cNvCxnSpPr>
          <p:nvPr/>
        </p:nvCxnSpPr>
        <p:spPr>
          <a:xfrm rot="10800000" flipV="1">
            <a:off x="4905433" y="2401717"/>
            <a:ext cx="117985" cy="32148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908400" y="1291176"/>
            <a:ext cx="503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ТК РФ</a:t>
            </a:r>
            <a:endParaRPr lang="ru-RU" sz="900" dirty="0"/>
          </a:p>
        </p:txBody>
      </p:sp>
      <p:cxnSp>
        <p:nvCxnSpPr>
          <p:cNvPr id="145" name="Скругленная соединительная линия 144"/>
          <p:cNvCxnSpPr>
            <a:stCxn id="143" idx="3"/>
          </p:cNvCxnSpPr>
          <p:nvPr/>
        </p:nvCxnSpPr>
        <p:spPr>
          <a:xfrm flipV="1">
            <a:off x="7411453" y="1295912"/>
            <a:ext cx="385975" cy="11068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881006" y="2768465"/>
            <a:ext cx="10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Личная карточка сотрудника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48" name="Скругленная соединительная линия 147"/>
          <p:cNvCxnSpPr>
            <a:stCxn id="146" idx="2"/>
          </p:cNvCxnSpPr>
          <p:nvPr/>
        </p:nvCxnSpPr>
        <p:spPr>
          <a:xfrm rot="16200000" flipH="1">
            <a:off x="11382102" y="3162023"/>
            <a:ext cx="291201" cy="2427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881006" y="3520813"/>
            <a:ext cx="10506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Данные о состоянии персонала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52" name="Скругленная соединительная линия 151"/>
          <p:cNvCxnSpPr>
            <a:stCxn id="150" idx="2"/>
          </p:cNvCxnSpPr>
          <p:nvPr/>
        </p:nvCxnSpPr>
        <p:spPr>
          <a:xfrm rot="16200000" flipH="1">
            <a:off x="11445980" y="3988991"/>
            <a:ext cx="163444" cy="242749"/>
          </a:xfrm>
          <a:prstGeom prst="curved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27213" y="5012672"/>
            <a:ext cx="1153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Специалист ОК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55" name="Скругленная соединительная линия 154"/>
          <p:cNvCxnSpPr>
            <a:stCxn id="153" idx="2"/>
          </p:cNvCxnSpPr>
          <p:nvPr/>
        </p:nvCxnSpPr>
        <p:spPr>
          <a:xfrm rot="16200000" flipH="1">
            <a:off x="3506617" y="5041053"/>
            <a:ext cx="259077" cy="663977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862922" y="5668929"/>
            <a:ext cx="994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Специалист СБ</a:t>
            </a:r>
            <a:endParaRPr lang="ru-RU" sz="900" dirty="0"/>
          </a:p>
        </p:txBody>
      </p:sp>
      <p:cxnSp>
        <p:nvCxnSpPr>
          <p:cNvPr id="158" name="Скругленная соединительная линия 157"/>
          <p:cNvCxnSpPr>
            <a:stCxn id="156" idx="1"/>
          </p:cNvCxnSpPr>
          <p:nvPr/>
        </p:nvCxnSpPr>
        <p:spPr>
          <a:xfrm rot="10800000">
            <a:off x="7552592" y="5744461"/>
            <a:ext cx="310330" cy="3988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Группа 69"/>
          <p:cNvGrpSpPr/>
          <p:nvPr/>
        </p:nvGrpSpPr>
        <p:grpSpPr>
          <a:xfrm>
            <a:off x="73581" y="230776"/>
            <a:ext cx="11978632" cy="790497"/>
            <a:chOff x="73581" y="230776"/>
            <a:chExt cx="11978632" cy="790497"/>
          </a:xfrm>
        </p:grpSpPr>
        <p:pic>
          <p:nvPicPr>
            <p:cNvPr id="71" name="Рисунок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0776"/>
              <a:ext cx="10058400" cy="790497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72" name="Прямая соединительная линия 71"/>
            <p:cNvCxnSpPr/>
            <p:nvPr/>
          </p:nvCxnSpPr>
          <p:spPr>
            <a:xfrm>
              <a:off x="73581" y="23077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>
              <a:off x="73581" y="998937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Группа 73"/>
          <p:cNvGrpSpPr/>
          <p:nvPr/>
        </p:nvGrpSpPr>
        <p:grpSpPr>
          <a:xfrm>
            <a:off x="103263" y="5996353"/>
            <a:ext cx="11978632" cy="358593"/>
            <a:chOff x="103263" y="5996353"/>
            <a:chExt cx="11978632" cy="358593"/>
          </a:xfrm>
        </p:grpSpPr>
        <p:pic>
          <p:nvPicPr>
            <p:cNvPr id="76" name="Рисунок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6035765"/>
              <a:ext cx="10058400" cy="181723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78" name="Прямая соединительная линия 77"/>
            <p:cNvCxnSpPr/>
            <p:nvPr/>
          </p:nvCxnSpPr>
          <p:spPr>
            <a:xfrm>
              <a:off x="103263" y="5996353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103263" y="635494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9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5" grpId="0"/>
      <p:bldP spid="129" grpId="0"/>
      <p:bldP spid="136" grpId="0"/>
      <p:bldP spid="140" grpId="0"/>
      <p:bldP spid="143" grpId="0"/>
      <p:bldP spid="146" grpId="0"/>
      <p:bldP spid="150" grpId="0"/>
      <p:bldP spid="153" grpId="0"/>
      <p:bldP spid="1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95" y="3489786"/>
            <a:ext cx="390580" cy="3905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2025780"/>
            <a:ext cx="1422979" cy="11614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3" y="3104375"/>
            <a:ext cx="1422979" cy="11614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59" y="1621660"/>
            <a:ext cx="1438476" cy="12003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59" y="4696772"/>
            <a:ext cx="1438476" cy="11526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687" y="3061101"/>
            <a:ext cx="1495558" cy="124794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474" y="3061100"/>
            <a:ext cx="1438476" cy="124794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6167927"/>
            <a:ext cx="10058400" cy="58046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0" y="139974"/>
            <a:ext cx="10058400" cy="80721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20" y="3489786"/>
            <a:ext cx="390580" cy="390580"/>
          </a:xfrm>
          <a:prstGeom prst="rect">
            <a:avLst/>
          </a:prstGeom>
        </p:spPr>
      </p:pic>
      <p:cxnSp>
        <p:nvCxnSpPr>
          <p:cNvPr id="16" name="Соединительная линия уступом 15"/>
          <p:cNvCxnSpPr>
            <a:stCxn id="6" idx="3"/>
            <a:endCxn id="7" idx="1"/>
          </p:cNvCxnSpPr>
          <p:nvPr/>
        </p:nvCxnSpPr>
        <p:spPr>
          <a:xfrm>
            <a:off x="2221529" y="2606481"/>
            <a:ext cx="280024" cy="1078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3" idx="1"/>
          </p:cNvCxnSpPr>
          <p:nvPr/>
        </p:nvCxnSpPr>
        <p:spPr>
          <a:xfrm>
            <a:off x="3924532" y="3685076"/>
            <a:ext cx="3758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395897" y="3516826"/>
            <a:ext cx="295077" cy="17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395897" y="3669836"/>
            <a:ext cx="295078" cy="166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20" idx="3"/>
            <a:endCxn id="8" idx="1"/>
          </p:cNvCxnSpPr>
          <p:nvPr/>
        </p:nvCxnSpPr>
        <p:spPr>
          <a:xfrm flipV="1">
            <a:off x="4690974" y="2221819"/>
            <a:ext cx="188985" cy="138386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1" idx="3"/>
            <a:endCxn id="9" idx="1"/>
          </p:cNvCxnSpPr>
          <p:nvPr/>
        </p:nvCxnSpPr>
        <p:spPr>
          <a:xfrm>
            <a:off x="4690975" y="3753166"/>
            <a:ext cx="188984" cy="151994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6585320" y="3516826"/>
            <a:ext cx="295077" cy="15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6585320" y="3673962"/>
            <a:ext cx="295077" cy="162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8" idx="3"/>
            <a:endCxn id="29" idx="1"/>
          </p:cNvCxnSpPr>
          <p:nvPr/>
        </p:nvCxnSpPr>
        <p:spPr>
          <a:xfrm>
            <a:off x="6318435" y="2221819"/>
            <a:ext cx="266885" cy="137151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9" idx="3"/>
            <a:endCxn id="31" idx="1"/>
          </p:cNvCxnSpPr>
          <p:nvPr/>
        </p:nvCxnSpPr>
        <p:spPr>
          <a:xfrm flipV="1">
            <a:off x="6318435" y="3755229"/>
            <a:ext cx="266885" cy="151788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4" idx="3"/>
            <a:endCxn id="10" idx="1"/>
          </p:cNvCxnSpPr>
          <p:nvPr/>
        </p:nvCxnSpPr>
        <p:spPr>
          <a:xfrm>
            <a:off x="6975900" y="3685076"/>
            <a:ext cx="3987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0" idx="3"/>
            <a:endCxn id="11" idx="1"/>
          </p:cNvCxnSpPr>
          <p:nvPr/>
        </p:nvCxnSpPr>
        <p:spPr>
          <a:xfrm flipV="1">
            <a:off x="8870245" y="3685075"/>
            <a:ext cx="54822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6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6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6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6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6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6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6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6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6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6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0D62-CB8C-4D78-A1D3-43439C43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365125"/>
            <a:ext cx="10566400" cy="1325563"/>
          </a:xfrm>
        </p:spPr>
        <p:txBody>
          <a:bodyPr>
            <a:normAutofit/>
          </a:bodyPr>
          <a:lstStyle/>
          <a:p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Концептуальная модель </a:t>
            </a:r>
            <a:r>
              <a:rPr lang="ru-RU" sz="4000" cap="none" dirty="0" smtClean="0">
                <a:ln w="3175">
                  <a:noFill/>
                </a:ln>
                <a:latin typeface="+mn-lt"/>
                <a:ea typeface="+mn-ea"/>
                <a:cs typeface="+mn-cs"/>
              </a:rPr>
              <a:t>задачи «Трудоустройство </a:t>
            </a:r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гражданина»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3D97AA-43EB-4435-B9A0-974A6977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8" y="4196790"/>
            <a:ext cx="2873256" cy="1389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59" y="4106511"/>
            <a:ext cx="3375683" cy="15543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17" y="2130564"/>
            <a:ext cx="2111765" cy="13816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17" y="4196790"/>
            <a:ext cx="2873256" cy="1373825"/>
          </a:xfrm>
          <a:prstGeom prst="rect">
            <a:avLst/>
          </a:prstGeom>
        </p:spPr>
      </p:pic>
      <p:cxnSp>
        <p:nvCxnSpPr>
          <p:cNvPr id="11" name="Прямая со стрелкой 10"/>
          <p:cNvCxnSpPr>
            <a:stCxn id="3" idx="3"/>
            <a:endCxn id="6" idx="1"/>
          </p:cNvCxnSpPr>
          <p:nvPr/>
        </p:nvCxnSpPr>
        <p:spPr>
          <a:xfrm flipV="1">
            <a:off x="3727984" y="4883703"/>
            <a:ext cx="654775" cy="7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8" idx="1"/>
          </p:cNvCxnSpPr>
          <p:nvPr/>
        </p:nvCxnSpPr>
        <p:spPr>
          <a:xfrm>
            <a:off x="7758442" y="4883703"/>
            <a:ext cx="6547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0"/>
            <a:endCxn id="7" idx="2"/>
          </p:cNvCxnSpPr>
          <p:nvPr/>
        </p:nvCxnSpPr>
        <p:spPr>
          <a:xfrm flipH="1" flipV="1">
            <a:off x="6070600" y="3512239"/>
            <a:ext cx="1" cy="59427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65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F988E-2290-4A06-BE99-31499E2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Информационно-логическая модель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4474D-A2F8-4421-B613-B1D2D6D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22" y="1469054"/>
            <a:ext cx="1414931" cy="16283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29" y="3466543"/>
            <a:ext cx="1412738" cy="1412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1469054"/>
            <a:ext cx="1425806" cy="1628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2" y="3466543"/>
            <a:ext cx="1412738" cy="14127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09" y="1471693"/>
            <a:ext cx="1389257" cy="16234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5146586"/>
            <a:ext cx="1412738" cy="1412738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3358236" y="2283424"/>
            <a:ext cx="839114" cy="1889488"/>
            <a:chOff x="3358236" y="2283424"/>
            <a:chExt cx="839114" cy="1889488"/>
          </a:xfrm>
        </p:grpSpPr>
        <p:cxnSp>
          <p:nvCxnSpPr>
            <p:cNvPr id="13" name="Соединительная линия уступом 12"/>
            <p:cNvCxnSpPr>
              <a:stCxn id="9" idx="1"/>
              <a:endCxn id="8" idx="3"/>
            </p:cNvCxnSpPr>
            <p:nvPr/>
          </p:nvCxnSpPr>
          <p:spPr>
            <a:xfrm rot="10800000" flipV="1">
              <a:off x="3506601" y="2283424"/>
              <a:ext cx="504209" cy="1889488"/>
            </a:xfrm>
            <a:prstGeom prst="bentConnector3">
              <a:avLst/>
            </a:prstGeom>
            <a:ln w="12700">
              <a:headEnd type="triangl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8236" y="3151872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p</a:t>
              </a:r>
              <a:r>
                <a:rPr lang="en-US" sz="1200" b="1" dirty="0" err="1" smtClean="0"/>
                <a:t>erson_id</a:t>
              </a:r>
              <a:endParaRPr lang="ru-RU" sz="1200" b="1" dirty="0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7063454" y="4287051"/>
            <a:ext cx="935435" cy="1596600"/>
            <a:chOff x="7063454" y="4287051"/>
            <a:chExt cx="935435" cy="1596600"/>
          </a:xfrm>
        </p:grpSpPr>
        <p:cxnSp>
          <p:nvCxnSpPr>
            <p:cNvPr id="21" name="Соединительная линия уступом 20"/>
            <p:cNvCxnSpPr>
              <a:stCxn id="69" idx="1"/>
              <a:endCxn id="10" idx="3"/>
            </p:cNvCxnSpPr>
            <p:nvPr/>
          </p:nvCxnSpPr>
          <p:spPr>
            <a:xfrm rot="10800000" flipV="1">
              <a:off x="7168575" y="4287051"/>
              <a:ext cx="628507" cy="1565903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63454" y="4874434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55" name="Равнобедренный треугольник 54"/>
            <p:cNvSpPr/>
            <p:nvPr/>
          </p:nvSpPr>
          <p:spPr>
            <a:xfrm rot="16200000">
              <a:off x="7242998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Прямоугольник 68"/>
          <p:cNvSpPr/>
          <p:nvPr/>
        </p:nvSpPr>
        <p:spPr>
          <a:xfrm>
            <a:off x="7797081" y="3906854"/>
            <a:ext cx="865909" cy="760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6" name="Группа 75"/>
          <p:cNvGrpSpPr/>
          <p:nvPr/>
        </p:nvGrpSpPr>
        <p:grpSpPr>
          <a:xfrm>
            <a:off x="9190767" y="2283233"/>
            <a:ext cx="1017769" cy="1920375"/>
            <a:chOff x="9190767" y="2283233"/>
            <a:chExt cx="1017769" cy="1920375"/>
          </a:xfrm>
        </p:grpSpPr>
        <p:cxnSp>
          <p:nvCxnSpPr>
            <p:cNvPr id="19" name="Соединительная линия уступом 18"/>
            <p:cNvCxnSpPr>
              <a:stCxn id="3" idx="3"/>
              <a:endCxn id="6" idx="3"/>
            </p:cNvCxnSpPr>
            <p:nvPr/>
          </p:nvCxnSpPr>
          <p:spPr>
            <a:xfrm flipH="1">
              <a:off x="9190767" y="2283233"/>
              <a:ext cx="302686" cy="1889679"/>
            </a:xfrm>
            <a:prstGeom prst="bentConnector3">
              <a:avLst>
                <a:gd name="adj1" fmla="val -75524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273101" y="3098578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71" name="Равнобедренный треугольник 70"/>
            <p:cNvSpPr/>
            <p:nvPr/>
          </p:nvSpPr>
          <p:spPr>
            <a:xfrm rot="16200000">
              <a:off x="9265659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7063454" y="2283233"/>
            <a:ext cx="839114" cy="1920375"/>
            <a:chOff x="7063454" y="2283233"/>
            <a:chExt cx="839114" cy="1920375"/>
          </a:xfrm>
        </p:grpSpPr>
        <p:cxnSp>
          <p:nvCxnSpPr>
            <p:cNvPr id="17" name="Соединительная линия уступом 16"/>
            <p:cNvCxnSpPr>
              <a:stCxn id="7" idx="3"/>
              <a:endCxn id="6" idx="1"/>
            </p:cNvCxnSpPr>
            <p:nvPr/>
          </p:nvCxnSpPr>
          <p:spPr>
            <a:xfrm>
              <a:off x="7181642" y="2283233"/>
              <a:ext cx="596387" cy="1889679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063454" y="3089668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job_id</a:t>
              </a:r>
              <a:endParaRPr lang="ru-RU" sz="1200" b="1" dirty="0"/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5400000">
              <a:off x="7641528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129405" y="2283424"/>
            <a:ext cx="839114" cy="3600227"/>
            <a:chOff x="5129405" y="2283424"/>
            <a:chExt cx="839114" cy="3600227"/>
          </a:xfrm>
        </p:grpSpPr>
        <p:cxnSp>
          <p:nvCxnSpPr>
            <p:cNvPr id="15" name="Соединительная линия уступом 14"/>
            <p:cNvCxnSpPr>
              <a:stCxn id="9" idx="3"/>
              <a:endCxn id="10" idx="1"/>
            </p:cNvCxnSpPr>
            <p:nvPr/>
          </p:nvCxnSpPr>
          <p:spPr>
            <a:xfrm>
              <a:off x="5400066" y="2283424"/>
              <a:ext cx="355770" cy="3569531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29405" y="3768355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person_id</a:t>
              </a:r>
              <a:endParaRPr lang="ru-RU" sz="1200" b="1" dirty="0"/>
            </a:p>
          </p:txBody>
        </p:sp>
        <p:sp>
          <p:nvSpPr>
            <p:cNvPr id="73" name="Равнобедренный треугольник 72"/>
            <p:cNvSpPr/>
            <p:nvPr/>
          </p:nvSpPr>
          <p:spPr>
            <a:xfrm rot="5400000">
              <a:off x="5623212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6942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6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6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6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6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6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6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F988E-2290-4A06-BE99-31499E2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Информационно-логическая модель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4474D-A2F8-4421-B613-B1D2D6D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22" y="1469054"/>
            <a:ext cx="1414931" cy="16283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29" y="3466543"/>
            <a:ext cx="1412738" cy="1412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1469054"/>
            <a:ext cx="1425806" cy="1628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2" y="3466543"/>
            <a:ext cx="1412738" cy="14127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09" y="1469436"/>
            <a:ext cx="1389257" cy="1627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5146586"/>
            <a:ext cx="1412738" cy="1412738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3358236" y="2283424"/>
            <a:ext cx="839114" cy="1889488"/>
            <a:chOff x="3358236" y="2283424"/>
            <a:chExt cx="839114" cy="1889488"/>
          </a:xfrm>
        </p:grpSpPr>
        <p:cxnSp>
          <p:nvCxnSpPr>
            <p:cNvPr id="13" name="Соединительная линия уступом 12"/>
            <p:cNvCxnSpPr>
              <a:stCxn id="9" idx="1"/>
              <a:endCxn id="8" idx="3"/>
            </p:cNvCxnSpPr>
            <p:nvPr/>
          </p:nvCxnSpPr>
          <p:spPr>
            <a:xfrm rot="10800000" flipV="1">
              <a:off x="3506601" y="2283424"/>
              <a:ext cx="504209" cy="1889488"/>
            </a:xfrm>
            <a:prstGeom prst="bentConnector3">
              <a:avLst/>
            </a:prstGeom>
            <a:ln w="12700">
              <a:headEnd type="triangl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8236" y="3151872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p</a:t>
              </a:r>
              <a:r>
                <a:rPr lang="en-US" sz="1200" b="1" dirty="0" err="1" smtClean="0"/>
                <a:t>erson_id</a:t>
              </a:r>
              <a:endParaRPr lang="ru-RU" sz="1200" b="1" dirty="0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7063454" y="4287051"/>
            <a:ext cx="935435" cy="1596600"/>
            <a:chOff x="7063454" y="4287051"/>
            <a:chExt cx="935435" cy="1596600"/>
          </a:xfrm>
        </p:grpSpPr>
        <p:cxnSp>
          <p:nvCxnSpPr>
            <p:cNvPr id="21" name="Соединительная линия уступом 20"/>
            <p:cNvCxnSpPr>
              <a:stCxn id="69" idx="1"/>
              <a:endCxn id="10" idx="3"/>
            </p:cNvCxnSpPr>
            <p:nvPr/>
          </p:nvCxnSpPr>
          <p:spPr>
            <a:xfrm rot="10800000" flipV="1">
              <a:off x="7168575" y="4287051"/>
              <a:ext cx="628507" cy="1565903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63454" y="4874434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55" name="Равнобедренный треугольник 54"/>
            <p:cNvSpPr/>
            <p:nvPr/>
          </p:nvSpPr>
          <p:spPr>
            <a:xfrm rot="16200000">
              <a:off x="7242998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Прямоугольник 68"/>
          <p:cNvSpPr/>
          <p:nvPr/>
        </p:nvSpPr>
        <p:spPr>
          <a:xfrm>
            <a:off x="7797081" y="3906854"/>
            <a:ext cx="865909" cy="760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6" name="Группа 75"/>
          <p:cNvGrpSpPr/>
          <p:nvPr/>
        </p:nvGrpSpPr>
        <p:grpSpPr>
          <a:xfrm>
            <a:off x="9190767" y="2283233"/>
            <a:ext cx="1017769" cy="1920375"/>
            <a:chOff x="9190767" y="2283233"/>
            <a:chExt cx="1017769" cy="1920375"/>
          </a:xfrm>
        </p:grpSpPr>
        <p:cxnSp>
          <p:nvCxnSpPr>
            <p:cNvPr id="19" name="Соединительная линия уступом 18"/>
            <p:cNvCxnSpPr>
              <a:stCxn id="3" idx="3"/>
              <a:endCxn id="6" idx="3"/>
            </p:cNvCxnSpPr>
            <p:nvPr/>
          </p:nvCxnSpPr>
          <p:spPr>
            <a:xfrm flipH="1">
              <a:off x="9190767" y="2283233"/>
              <a:ext cx="302686" cy="1889679"/>
            </a:xfrm>
            <a:prstGeom prst="bentConnector3">
              <a:avLst>
                <a:gd name="adj1" fmla="val -75524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273101" y="3098578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71" name="Равнобедренный треугольник 70"/>
            <p:cNvSpPr/>
            <p:nvPr/>
          </p:nvSpPr>
          <p:spPr>
            <a:xfrm rot="16200000">
              <a:off x="9265659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7063454" y="2283233"/>
            <a:ext cx="839114" cy="1920375"/>
            <a:chOff x="7063454" y="2283233"/>
            <a:chExt cx="839114" cy="1920375"/>
          </a:xfrm>
        </p:grpSpPr>
        <p:cxnSp>
          <p:nvCxnSpPr>
            <p:cNvPr id="17" name="Соединительная линия уступом 16"/>
            <p:cNvCxnSpPr>
              <a:stCxn id="7" idx="3"/>
              <a:endCxn id="6" idx="1"/>
            </p:cNvCxnSpPr>
            <p:nvPr/>
          </p:nvCxnSpPr>
          <p:spPr>
            <a:xfrm>
              <a:off x="7181642" y="2283233"/>
              <a:ext cx="596387" cy="1889679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063454" y="3089668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job_id</a:t>
              </a:r>
              <a:endParaRPr lang="ru-RU" sz="1200" b="1" dirty="0"/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5400000">
              <a:off x="7641528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129405" y="2283424"/>
            <a:ext cx="839114" cy="3600227"/>
            <a:chOff x="5129405" y="2283424"/>
            <a:chExt cx="839114" cy="3600227"/>
          </a:xfrm>
        </p:grpSpPr>
        <p:cxnSp>
          <p:nvCxnSpPr>
            <p:cNvPr id="15" name="Соединительная линия уступом 14"/>
            <p:cNvCxnSpPr>
              <a:stCxn id="9" idx="3"/>
              <a:endCxn id="10" idx="1"/>
            </p:cNvCxnSpPr>
            <p:nvPr/>
          </p:nvCxnSpPr>
          <p:spPr>
            <a:xfrm>
              <a:off x="5400066" y="2283424"/>
              <a:ext cx="355770" cy="3569531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29405" y="3768355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person_id</a:t>
              </a:r>
              <a:endParaRPr lang="ru-RU" sz="1200" b="1" dirty="0"/>
            </a:p>
          </p:txBody>
        </p:sp>
        <p:sp>
          <p:nvSpPr>
            <p:cNvPr id="73" name="Равнобедренный треугольник 72"/>
            <p:cNvSpPr/>
            <p:nvPr/>
          </p:nvSpPr>
          <p:spPr>
            <a:xfrm rot="5400000">
              <a:off x="5623212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057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B2BC1-2DA4-48DC-971C-1DBAC05C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Выбор стека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F4B530-ACD1-496E-A61D-DDFEBB1B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5875"/>
            <a:ext cx="2743200" cy="365125"/>
          </a:xfrm>
        </p:spPr>
        <p:txBody>
          <a:bodyPr/>
          <a:lstStyle/>
          <a:p>
            <a:r>
              <a:rPr lang="en-US" dirty="0" smtClean="0"/>
              <a:t>11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2D76128-B88E-4140-9DA3-BA83AC601B05}"/>
              </a:ext>
            </a:extLst>
          </p:cNvPr>
          <p:cNvSpPr txBox="1">
            <a:spLocks/>
          </p:cNvSpPr>
          <p:nvPr/>
        </p:nvSpPr>
        <p:spPr>
          <a:xfrm>
            <a:off x="838200" y="1893887"/>
            <a:ext cx="4334933" cy="321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cap="none" dirty="0"/>
              <a:t>IDE – Android Studio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Язык программирования – </a:t>
            </a:r>
            <a:r>
              <a:rPr lang="en-US" sz="2400" cap="none" dirty="0" err="1"/>
              <a:t>Kotlin</a:t>
            </a:r>
            <a:endParaRPr lang="en-US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Верстка интерфейса- </a:t>
            </a:r>
            <a:r>
              <a:rPr lang="en-US" sz="2400" cap="none" dirty="0"/>
              <a:t>XML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СУБД – </a:t>
            </a:r>
            <a:r>
              <a:rPr lang="en-US" sz="2400" cap="none" dirty="0"/>
              <a:t>SQLite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 smtClean="0"/>
              <a:t>Вспомогательная библиотека</a:t>
            </a:r>
            <a:r>
              <a:rPr lang="en-US" sz="2400" cap="none" dirty="0" smtClean="0"/>
              <a:t> </a:t>
            </a:r>
            <a:r>
              <a:rPr lang="en-US" sz="2400" cap="none" dirty="0"/>
              <a:t>- Room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3374"/>
            <a:ext cx="1570094" cy="15700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40" y="1843632"/>
            <a:ext cx="1509577" cy="15095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48" y="3715820"/>
            <a:ext cx="1470091" cy="14700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17" y="3802565"/>
            <a:ext cx="1296603" cy="1296603"/>
          </a:xfrm>
          <a:prstGeom prst="rect">
            <a:avLst/>
          </a:prstGeom>
        </p:spPr>
      </p:pic>
      <p:cxnSp>
        <p:nvCxnSpPr>
          <p:cNvPr id="12" name="Прямая со стрелкой 11"/>
          <p:cNvCxnSpPr>
            <a:stCxn id="7" idx="3"/>
            <a:endCxn id="8" idx="1"/>
          </p:cNvCxnSpPr>
          <p:nvPr/>
        </p:nvCxnSpPr>
        <p:spPr>
          <a:xfrm>
            <a:off x="7666094" y="2598421"/>
            <a:ext cx="6509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8" idx="3"/>
            <a:endCxn id="9" idx="1"/>
          </p:cNvCxnSpPr>
          <p:nvPr/>
        </p:nvCxnSpPr>
        <p:spPr>
          <a:xfrm flipH="1">
            <a:off x="7396948" y="2598421"/>
            <a:ext cx="2429669" cy="1852445"/>
          </a:xfrm>
          <a:prstGeom prst="curvedConnector5">
            <a:avLst>
              <a:gd name="adj1" fmla="val -10147"/>
              <a:gd name="adj2" fmla="val 50533"/>
              <a:gd name="adj3" fmla="val 11014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8867039" y="4450866"/>
            <a:ext cx="959578" cy="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8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8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6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Информационное взаимодействие модулей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95" y="2221828"/>
            <a:ext cx="1062526" cy="14145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2" y="4286728"/>
            <a:ext cx="1263412" cy="1498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4" y="2163954"/>
            <a:ext cx="1291449" cy="15384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62" y="2179952"/>
            <a:ext cx="869698" cy="14983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28" y="2214473"/>
            <a:ext cx="1359558" cy="1429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53" y="4264461"/>
            <a:ext cx="1088372" cy="1542928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11" idx="3"/>
            <a:endCxn id="13" idx="1"/>
          </p:cNvCxnSpPr>
          <p:nvPr/>
        </p:nvCxnSpPr>
        <p:spPr>
          <a:xfrm flipV="1">
            <a:off x="2860753" y="2929113"/>
            <a:ext cx="1086775" cy="4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12" idx="1"/>
          </p:cNvCxnSpPr>
          <p:nvPr/>
        </p:nvCxnSpPr>
        <p:spPr>
          <a:xfrm>
            <a:off x="5307086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9" idx="1"/>
          </p:cNvCxnSpPr>
          <p:nvPr/>
        </p:nvCxnSpPr>
        <p:spPr>
          <a:xfrm>
            <a:off x="7263560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9" idx="2"/>
            <a:endCxn id="10" idx="0"/>
          </p:cNvCxnSpPr>
          <p:nvPr/>
        </p:nvCxnSpPr>
        <p:spPr>
          <a:xfrm rot="5400000">
            <a:off x="8022638" y="3420707"/>
            <a:ext cx="650331" cy="108171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2"/>
            <a:endCxn id="14" idx="0"/>
          </p:cNvCxnSpPr>
          <p:nvPr/>
        </p:nvCxnSpPr>
        <p:spPr>
          <a:xfrm rot="16200000" flipH="1">
            <a:off x="9122116" y="3402938"/>
            <a:ext cx="628064" cy="109498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4" idx="1"/>
            <a:endCxn id="10" idx="3"/>
          </p:cNvCxnSpPr>
          <p:nvPr/>
        </p:nvCxnSpPr>
        <p:spPr>
          <a:xfrm rot="10800000" flipV="1">
            <a:off x="8478868" y="5035924"/>
            <a:ext cx="948112" cy="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3200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Информационное взаимодействие модулей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95" y="2221828"/>
            <a:ext cx="1062526" cy="14145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2" y="4286728"/>
            <a:ext cx="1263412" cy="1498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4" y="2163954"/>
            <a:ext cx="1291449" cy="15384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62" y="2179952"/>
            <a:ext cx="869698" cy="14983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28" y="2214473"/>
            <a:ext cx="1359558" cy="1429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53" y="4264461"/>
            <a:ext cx="1088372" cy="1542928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11" idx="3"/>
            <a:endCxn id="13" idx="1"/>
          </p:cNvCxnSpPr>
          <p:nvPr/>
        </p:nvCxnSpPr>
        <p:spPr>
          <a:xfrm flipV="1">
            <a:off x="2860753" y="2929113"/>
            <a:ext cx="1086775" cy="4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12" idx="1"/>
          </p:cNvCxnSpPr>
          <p:nvPr/>
        </p:nvCxnSpPr>
        <p:spPr>
          <a:xfrm>
            <a:off x="5307086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9" idx="1"/>
          </p:cNvCxnSpPr>
          <p:nvPr/>
        </p:nvCxnSpPr>
        <p:spPr>
          <a:xfrm>
            <a:off x="7263560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9" idx="2"/>
            <a:endCxn id="10" idx="0"/>
          </p:cNvCxnSpPr>
          <p:nvPr/>
        </p:nvCxnSpPr>
        <p:spPr>
          <a:xfrm rot="5400000">
            <a:off x="8022638" y="3420707"/>
            <a:ext cx="650331" cy="108171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2"/>
            <a:endCxn id="14" idx="0"/>
          </p:cNvCxnSpPr>
          <p:nvPr/>
        </p:nvCxnSpPr>
        <p:spPr>
          <a:xfrm rot="16200000" flipH="1">
            <a:off x="9122116" y="3402938"/>
            <a:ext cx="628064" cy="109498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4" idx="1"/>
            <a:endCxn id="10" idx="3"/>
          </p:cNvCxnSpPr>
          <p:nvPr/>
        </p:nvCxnSpPr>
        <p:spPr>
          <a:xfrm rot="10800000" flipV="1">
            <a:off x="8478868" y="5035924"/>
            <a:ext cx="948112" cy="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5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Пользовательский 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404557" y="1325912"/>
            <a:ext cx="9382885" cy="5213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54" y="1359868"/>
            <a:ext cx="2909770" cy="515999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114" y="1340818"/>
            <a:ext cx="2970524" cy="517904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71" y="1359869"/>
            <a:ext cx="2829794" cy="51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4000">
              <a:srgbClr val="F5F5F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Пользовательский 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54" y="1359869"/>
            <a:ext cx="2909770" cy="515999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114" y="1340818"/>
            <a:ext cx="2970524" cy="51790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71" y="1359869"/>
            <a:ext cx="2829794" cy="51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6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C26040-52C3-47FD-8BBB-369163CB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39798" y="1353404"/>
            <a:ext cx="3776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Объект исследования</a:t>
            </a:r>
            <a:r>
              <a:rPr lang="ru-RU" sz="2400" dirty="0" smtClean="0"/>
              <a:t>: отдел кадров компании ООО </a:t>
            </a:r>
            <a:r>
              <a:rPr lang="en-US" sz="2400" dirty="0" smtClean="0"/>
              <a:t>“</a:t>
            </a:r>
            <a:r>
              <a:rPr lang="ru-RU" sz="2400" dirty="0" smtClean="0"/>
              <a:t>Автоматизация розничных технологий</a:t>
            </a:r>
            <a:r>
              <a:rPr lang="en-US" sz="2400" dirty="0" smtClean="0"/>
              <a:t>”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39798" y="3767667"/>
            <a:ext cx="4182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Предмет исследования</a:t>
            </a:r>
            <a:r>
              <a:rPr lang="ru-RU" sz="2400" dirty="0" smtClean="0"/>
              <a:t>: процесс трудоустройства кандидата в компанию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0479" y1="49521" x2="50479" y2="49521"/>
                        <a14:foregroundMark x1="27955" y1="47444" x2="27955" y2="47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92" y="438097"/>
            <a:ext cx="4969933" cy="49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10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 smtClean="0">
                <a:latin typeface="+mn-lt"/>
                <a:ea typeface="+mn-ea"/>
                <a:cs typeface="+mn-cs"/>
              </a:rPr>
              <a:t>Разработка приложения, шаг 1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7165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5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Разработка приложения, шаг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58040" y="3500692"/>
            <a:ext cx="1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4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7" grpId="0"/>
      <p:bldP spid="28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7821612" y="2103685"/>
            <a:ext cx="2595248" cy="25952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62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125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5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6" name="Овал 25"/>
          <p:cNvSpPr/>
          <p:nvPr/>
        </p:nvSpPr>
        <p:spPr>
          <a:xfrm>
            <a:off x="7310770" y="1853580"/>
            <a:ext cx="3277840" cy="3277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8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4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Presentation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124303" y="2619374"/>
            <a:ext cx="1905000" cy="1905000"/>
          </a:xfrm>
          <a:prstGeom prst="ellipse">
            <a:avLst/>
          </a:prstGeom>
          <a:solidFill>
            <a:srgbClr val="43C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526628" y="2189428"/>
            <a:ext cx="2764893" cy="2764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ViewModel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8788846" y="2619374"/>
            <a:ext cx="1905000" cy="1905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stCxn id="5" idx="7"/>
            <a:endCxn id="8" idx="1"/>
          </p:cNvCxnSpPr>
          <p:nvPr/>
        </p:nvCxnSpPr>
        <p:spPr>
          <a:xfrm rot="5400000" flipH="1" flipV="1">
            <a:off x="3688920" y="1655739"/>
            <a:ext cx="304018" cy="2181215"/>
          </a:xfrm>
          <a:prstGeom prst="curvedConnector3">
            <a:avLst>
              <a:gd name="adj1" fmla="val 308379"/>
            </a:avLst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5" idx="5"/>
            <a:endCxn id="8" idx="3"/>
          </p:cNvCxnSpPr>
          <p:nvPr/>
        </p:nvCxnSpPr>
        <p:spPr>
          <a:xfrm rot="16200000" flipH="1">
            <a:off x="3688920" y="3306794"/>
            <a:ext cx="304019" cy="2181215"/>
          </a:xfrm>
          <a:prstGeom prst="curvedConnector3">
            <a:avLst>
              <a:gd name="adj1" fmla="val 308378"/>
            </a:avLst>
          </a:prstGeom>
          <a:ln w="19050" cap="flat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9" idx="1"/>
            <a:endCxn id="8" idx="7"/>
          </p:cNvCxnSpPr>
          <p:nvPr/>
        </p:nvCxnSpPr>
        <p:spPr>
          <a:xfrm rot="16200000" flipV="1">
            <a:off x="7825211" y="1655738"/>
            <a:ext cx="304018" cy="2181215"/>
          </a:xfrm>
          <a:prstGeom prst="curvedConnector3">
            <a:avLst>
              <a:gd name="adj1" fmla="val 308379"/>
            </a:avLst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9" idx="3"/>
            <a:endCxn id="8" idx="5"/>
          </p:cNvCxnSpPr>
          <p:nvPr/>
        </p:nvCxnSpPr>
        <p:spPr>
          <a:xfrm rot="5400000">
            <a:off x="7825211" y="3306795"/>
            <a:ext cx="304019" cy="2181215"/>
          </a:xfrm>
          <a:prstGeom prst="curvedConnector3">
            <a:avLst>
              <a:gd name="adj1" fmla="val 308378"/>
            </a:avLst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1117" y="5222227"/>
            <a:ext cx="237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MainFragment.kt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25008" y="5751471"/>
            <a:ext cx="256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MainViewModel.kt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8494676" y="5218587"/>
            <a:ext cx="249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MainAdapterRV.kt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5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38" grpId="0"/>
      <p:bldP spid="39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FFABAB"/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9387" y="1995922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4" y="3856216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82" y="3035072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37" y="3530966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4" y="3629434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47" y="3364049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6823" y="2001691"/>
            <a:ext cx="562053" cy="9335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угрозы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249"/>
            <a:ext cx="4514850" cy="1908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утечки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заражения системы вредоносным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социальной </a:t>
            </a:r>
            <a:r>
              <a:rPr lang="ru-RU" sz="2400" cap="none" dirty="0" smtClean="0"/>
              <a:t>инженерии</a:t>
            </a:r>
            <a:endParaRPr lang="ru-RU" sz="24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7" y="3856216"/>
            <a:ext cx="562053" cy="933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1" y="3045262"/>
            <a:ext cx="952633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43" y="3544361"/>
            <a:ext cx="438211" cy="952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57" y="2110996"/>
            <a:ext cx="2419688" cy="27150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11" y="2373007"/>
            <a:ext cx="2000529" cy="225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3" y="2906444"/>
            <a:ext cx="847843" cy="11241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6" y="3602725"/>
            <a:ext cx="952633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95" y="3364050"/>
            <a:ext cx="438211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9685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FFABAB"/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9387" y="1995922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4" y="3856216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82" y="3035072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37" y="3530966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4" y="3629434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47" y="3364049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6823" y="2001691"/>
            <a:ext cx="562053" cy="9335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угрозы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249"/>
            <a:ext cx="4514850" cy="1908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утечки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заражения системы вредоносным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социальной </a:t>
            </a:r>
            <a:r>
              <a:rPr lang="ru-RU" sz="2400" cap="none" dirty="0" smtClean="0"/>
              <a:t>инженерии</a:t>
            </a:r>
            <a:endParaRPr lang="ru-RU" sz="24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7" y="3856216"/>
            <a:ext cx="562053" cy="933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1" y="3045262"/>
            <a:ext cx="952633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43" y="3544361"/>
            <a:ext cx="438211" cy="952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57" y="2110996"/>
            <a:ext cx="2419688" cy="27150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11" y="2373007"/>
            <a:ext cx="2000529" cy="225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3" y="2906444"/>
            <a:ext cx="847843" cy="11241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6" y="3602725"/>
            <a:ext cx="952633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95" y="3364050"/>
            <a:ext cx="438211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3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9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4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rgbClr val="8DD7AE"/>
            </a:gs>
            <a:gs pos="75000">
              <a:schemeClr val="accent6">
                <a:lumMod val="60000"/>
                <a:lumOff val="40000"/>
              </a:schemeClr>
            </a:gs>
            <a:gs pos="0">
              <a:srgbClr val="FFABA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E993-8CDF-4A46-93C7-8F2D12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перечень предлагаемых контрмер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45462-FF22-480F-B2F2-3144179D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36798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Создание требований к безопасности корпоративных аккаунтов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Шифрование </a:t>
            </a:r>
            <a:r>
              <a:rPr lang="ru-RU" sz="2400" cap="none" dirty="0" smtClean="0"/>
              <a:t>данных БД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Установка ограничивающих </a:t>
            </a:r>
            <a:r>
              <a:rPr lang="ru-RU" sz="2400" cap="none" dirty="0" err="1"/>
              <a:t>лаунчеров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Регулярная проверка систем на наличие вирусов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95E656-279F-4721-9CEE-B778F7C1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67" y="4743450"/>
            <a:ext cx="1524000" cy="1524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69" y="3552824"/>
            <a:ext cx="1762125" cy="1762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40" y="1522037"/>
            <a:ext cx="1262060" cy="12620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4" y="2542421"/>
            <a:ext cx="2071687" cy="1176257"/>
          </a:xfrm>
          <a:prstGeom prst="rect">
            <a:avLst/>
          </a:prstGeom>
        </p:spPr>
      </p:pic>
      <p:cxnSp>
        <p:nvCxnSpPr>
          <p:cNvPr id="14" name="Скругленная соединительная линия 13"/>
          <p:cNvCxnSpPr>
            <a:stCxn id="9" idx="3"/>
            <a:endCxn id="10" idx="0"/>
          </p:cNvCxnSpPr>
          <p:nvPr/>
        </p:nvCxnSpPr>
        <p:spPr>
          <a:xfrm>
            <a:off x="7848600" y="2153067"/>
            <a:ext cx="2035968" cy="38935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10" idx="1"/>
            <a:endCxn id="6" idx="0"/>
          </p:cNvCxnSpPr>
          <p:nvPr/>
        </p:nvCxnSpPr>
        <p:spPr>
          <a:xfrm rot="10800000" flipV="1">
            <a:off x="7679532" y="3130550"/>
            <a:ext cx="1169192" cy="4222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6" idx="3"/>
            <a:endCxn id="5" idx="0"/>
          </p:cNvCxnSpPr>
          <p:nvPr/>
        </p:nvCxnSpPr>
        <p:spPr>
          <a:xfrm>
            <a:off x="8560594" y="4433887"/>
            <a:ext cx="1323973" cy="30956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DC9D2-68A3-4978-9CF3-CFD2FC5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Цель и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задачи</a:t>
            </a:r>
            <a:r>
              <a:rPr lang="en-US" sz="4000" cap="none" dirty="0" smtClean="0">
                <a:latin typeface="+mn-lt"/>
                <a:ea typeface="+mn-ea"/>
                <a:cs typeface="+mn-cs"/>
              </a:rPr>
              <a:t>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работы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5313C-A238-4EC0-882F-01D56B3F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6000" b="1" cap="none" dirty="0"/>
              <a:t>Цель</a:t>
            </a:r>
            <a:r>
              <a:rPr lang="ru-RU" sz="6000" cap="none" dirty="0"/>
              <a:t> – создание мобильного приложения для операционной системы </a:t>
            </a:r>
            <a:r>
              <a:rPr lang="en-US" sz="6000" cap="none" dirty="0"/>
              <a:t>Android</a:t>
            </a:r>
            <a:r>
              <a:rPr lang="ru-RU" sz="6000" cap="none" dirty="0"/>
              <a:t>, связывающее между собой в процессе трудоустройства сотрудников из разных отделов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5000" cap="none" dirty="0"/>
              <a:t>Задачи: </a:t>
            </a:r>
            <a:endParaRPr lang="ru-RU" sz="3000" dirty="0"/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</a:t>
            </a:r>
            <a:r>
              <a:rPr lang="ru-RU" sz="5000" cap="none" dirty="0" err="1" smtClean="0"/>
              <a:t>предпроектное</a:t>
            </a:r>
            <a:r>
              <a:rPr lang="ru-RU" sz="5000" cap="none" dirty="0" smtClean="0"/>
              <a:t> обследование компании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Спроектировать структуру </a:t>
            </a:r>
            <a:r>
              <a:rPr lang="en-US" sz="5000" cap="none" dirty="0" smtClean="0"/>
              <a:t>Android </a:t>
            </a:r>
            <a:r>
              <a:rPr lang="ru-RU" sz="5000" cap="none" dirty="0" smtClean="0"/>
              <a:t>приложения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Разработать приложения с использованием современного стека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анализ уязвимости системы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Произвести расчет экономической эффективности</a:t>
            </a:r>
            <a:endParaRPr lang="ru-RU" sz="5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BEB57E-39AB-4356-A06C-8292C7F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47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4CC080"/>
            </a:gs>
            <a:gs pos="37000">
              <a:schemeClr val="accent6">
                <a:lumMod val="60000"/>
                <a:lumOff val="4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20</a:t>
            </a:r>
            <a:endParaRPr lang="ru-RU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189928636"/>
              </p:ext>
            </p:extLst>
          </p:nvPr>
        </p:nvGraphicFramePr>
        <p:xfrm>
          <a:off x="1257302" y="785191"/>
          <a:ext cx="8900490" cy="5753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54556" y="1053547"/>
            <a:ext cx="102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69,8%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520069" y="2117034"/>
            <a:ext cx="102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52,4%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1401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5"/>
          <a:stretch/>
        </p:blipFill>
        <p:spPr>
          <a:xfrm>
            <a:off x="1115037" y="188912"/>
            <a:ext cx="1790088" cy="62528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8368-E166-42B9-80A8-0CDDEC6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21</a:t>
            </a:r>
            <a:endParaRPr lang="ru-RU" dirty="0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b="74934"/>
          <a:stretch/>
        </p:blipFill>
        <p:spPr>
          <a:xfrm>
            <a:off x="2905124" y="188912"/>
            <a:ext cx="7858125" cy="1567317"/>
          </a:xfrm>
          <a:prstGeom prst="rect">
            <a:avLst/>
          </a:prstGeom>
        </p:spPr>
      </p:pic>
      <p:pic>
        <p:nvPicPr>
          <p:cNvPr id="8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25312" b="43308"/>
          <a:stretch/>
        </p:blipFill>
        <p:spPr>
          <a:xfrm>
            <a:off x="2905124" y="1778166"/>
            <a:ext cx="7858125" cy="1962150"/>
          </a:xfrm>
          <a:prstGeom prst="rect">
            <a:avLst/>
          </a:prstGeom>
        </p:spPr>
      </p:pic>
      <p:pic>
        <p:nvPicPr>
          <p:cNvPr id="9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56692" b="34168"/>
          <a:stretch/>
        </p:blipFill>
        <p:spPr>
          <a:xfrm>
            <a:off x="2905124" y="3733800"/>
            <a:ext cx="7858125" cy="571500"/>
          </a:xfrm>
          <a:prstGeom prst="rect">
            <a:avLst/>
          </a:prstGeom>
        </p:spPr>
      </p:pic>
      <p:pic>
        <p:nvPicPr>
          <p:cNvPr id="10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65832" b="27922"/>
          <a:stretch/>
        </p:blipFill>
        <p:spPr>
          <a:xfrm>
            <a:off x="2905124" y="4305300"/>
            <a:ext cx="7858125" cy="390525"/>
          </a:xfrm>
          <a:prstGeom prst="rect">
            <a:avLst/>
          </a:prstGeom>
        </p:spPr>
      </p:pic>
      <p:pic>
        <p:nvPicPr>
          <p:cNvPr id="11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72230" b="18631"/>
          <a:stretch/>
        </p:blipFill>
        <p:spPr>
          <a:xfrm>
            <a:off x="2905124" y="4705350"/>
            <a:ext cx="7858125" cy="571500"/>
          </a:xfrm>
          <a:prstGeom prst="rect">
            <a:avLst/>
          </a:prstGeom>
        </p:spPr>
      </p:pic>
      <p:pic>
        <p:nvPicPr>
          <p:cNvPr id="12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81674" b="9186"/>
          <a:stretch/>
        </p:blipFill>
        <p:spPr>
          <a:xfrm>
            <a:off x="2905124" y="5295900"/>
            <a:ext cx="7858125" cy="571500"/>
          </a:xfrm>
          <a:prstGeom prst="rect">
            <a:avLst/>
          </a:prstGeom>
        </p:spPr>
      </p:pic>
      <p:pic>
        <p:nvPicPr>
          <p:cNvPr id="13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90814"/>
          <a:stretch/>
        </p:blipFill>
        <p:spPr>
          <a:xfrm>
            <a:off x="2905124" y="5867400"/>
            <a:ext cx="7858125" cy="5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9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5"/>
          <a:stretch/>
        </p:blipFill>
        <p:spPr>
          <a:xfrm>
            <a:off x="1115037" y="188912"/>
            <a:ext cx="1790088" cy="62528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8368-E166-42B9-80A8-0CDDEC6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21</a:t>
            </a:r>
            <a:endParaRPr lang="ru-RU" dirty="0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b="74934"/>
          <a:stretch/>
        </p:blipFill>
        <p:spPr>
          <a:xfrm>
            <a:off x="2905124" y="188912"/>
            <a:ext cx="7858125" cy="1567317"/>
          </a:xfrm>
          <a:prstGeom prst="rect">
            <a:avLst/>
          </a:prstGeom>
        </p:spPr>
      </p:pic>
      <p:pic>
        <p:nvPicPr>
          <p:cNvPr id="8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25312" b="43308"/>
          <a:stretch/>
        </p:blipFill>
        <p:spPr>
          <a:xfrm>
            <a:off x="2905124" y="1778166"/>
            <a:ext cx="7858125" cy="1962150"/>
          </a:xfrm>
          <a:prstGeom prst="rect">
            <a:avLst/>
          </a:prstGeom>
        </p:spPr>
      </p:pic>
      <p:pic>
        <p:nvPicPr>
          <p:cNvPr id="9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56692" b="34168"/>
          <a:stretch/>
        </p:blipFill>
        <p:spPr>
          <a:xfrm>
            <a:off x="2905124" y="3733800"/>
            <a:ext cx="7858125" cy="571500"/>
          </a:xfrm>
          <a:prstGeom prst="rect">
            <a:avLst/>
          </a:prstGeom>
        </p:spPr>
      </p:pic>
      <p:pic>
        <p:nvPicPr>
          <p:cNvPr id="10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65832" b="27922"/>
          <a:stretch/>
        </p:blipFill>
        <p:spPr>
          <a:xfrm>
            <a:off x="2905124" y="4305300"/>
            <a:ext cx="7858125" cy="390525"/>
          </a:xfrm>
          <a:prstGeom prst="rect">
            <a:avLst/>
          </a:prstGeom>
        </p:spPr>
      </p:pic>
      <p:pic>
        <p:nvPicPr>
          <p:cNvPr id="11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72230" b="18631"/>
          <a:stretch/>
        </p:blipFill>
        <p:spPr>
          <a:xfrm>
            <a:off x="2905124" y="4705350"/>
            <a:ext cx="7858125" cy="571500"/>
          </a:xfrm>
          <a:prstGeom prst="rect">
            <a:avLst/>
          </a:prstGeom>
        </p:spPr>
      </p:pic>
      <p:pic>
        <p:nvPicPr>
          <p:cNvPr id="12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81674" b="9186"/>
          <a:stretch/>
        </p:blipFill>
        <p:spPr>
          <a:xfrm>
            <a:off x="2905124" y="5295900"/>
            <a:ext cx="7858125" cy="571500"/>
          </a:xfrm>
          <a:prstGeom prst="rect">
            <a:avLst/>
          </a:prstGeom>
        </p:spPr>
      </p:pic>
      <p:pic>
        <p:nvPicPr>
          <p:cNvPr id="13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90814"/>
          <a:stretch/>
        </p:blipFill>
        <p:spPr>
          <a:xfrm>
            <a:off x="2905124" y="5867400"/>
            <a:ext cx="7858125" cy="5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chemeClr val="accent1">
                <a:lumMod val="40000"/>
                <a:lumOff val="60000"/>
              </a:schemeClr>
            </a:gs>
            <a:gs pos="44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D3C15-ABF4-4E89-B3FD-DE353DEC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DCF67-7398-4D5E-9789-2F17ED9D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Были решены следующие задачи: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1. Исследована компания ООО «Автоматизация розничных технологий»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2. Спроектировано мобильное приложение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3. Выполнена разработка приложения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4. Проведен анализ уязвимости системы и приведены контрмеры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5. Путем расчета получены данные об экономической эффективности</a:t>
            </a:r>
          </a:p>
          <a:p>
            <a:pPr>
              <a:lnSpc>
                <a:spcPts val="6299"/>
              </a:lnSpc>
            </a:pPr>
            <a:endParaRPr lang="ru-RU" sz="3200" dirty="0">
              <a:solidFill>
                <a:srgbClr val="191919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66969B-5285-473F-A38A-1F74C33C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299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D66E0C-00D7-4757-B104-C4DA0AC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259" y="3028449"/>
            <a:ext cx="4987592" cy="772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cap="none" dirty="0" err="1"/>
              <a:t>Спасибо</a:t>
            </a:r>
            <a:r>
              <a:rPr lang="en-US" sz="4000" cap="none" dirty="0"/>
              <a:t> </a:t>
            </a:r>
            <a:r>
              <a:rPr lang="en-US" sz="4000" cap="none" dirty="0" err="1"/>
              <a:t>за</a:t>
            </a:r>
            <a:r>
              <a:rPr lang="en-US" sz="4000" cap="none" dirty="0"/>
              <a:t> </a:t>
            </a:r>
            <a:r>
              <a:rPr lang="en-US" sz="4000" cap="none" dirty="0" err="1"/>
              <a:t>внимание</a:t>
            </a:r>
            <a:endParaRPr lang="ru-RU" sz="4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AD5B8-DA2F-42D6-B8FB-E0916FA1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2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68F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8280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Функционал по автоматизации учета персонала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Возможность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создания экосистемы из ПО 1С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Ограниченная гибкость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Сложность настройки, требующая определенных знаний 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22177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7827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1С:</a:t>
                      </a:r>
                      <a:r>
                        <a:rPr lang="ru-RU" sz="24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Зарплата и управление персоналом 8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1471"/>
            <a:ext cx="651933" cy="60444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8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9CFF">
            <a:alpha val="3098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8280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Функционал по автоматизации учета персонала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Возможность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создания экосистемы из ПО 1С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Ограниченная гибкость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Сложность настройки, требующая определенных знаний 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22177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7827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1С:</a:t>
                      </a:r>
                      <a:r>
                        <a:rPr lang="ru-RU" sz="24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Зарплата и управление персоналом 8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1471"/>
            <a:ext cx="651933" cy="60444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9CFF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8742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Удобный интерфейс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Высокие требования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 аппаратному обеспечению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стоимость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55984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spc="-7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БОСС - КАДРОВИК</a:t>
                      </a:r>
                      <a:endParaRPr lang="ru-RU" sz="2400" b="0" spc="-70" baseline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4539" b="-19710"/>
          <a:stretch/>
        </p:blipFill>
        <p:spPr>
          <a:xfrm>
            <a:off x="838200" y="1690686"/>
            <a:ext cx="575804" cy="7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8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2FF">
            <a:alpha val="9411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/>
              <a:t>5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8742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Удобный интерфейс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Высокие требования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 аппаратному обеспечению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стоимость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55984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spc="-7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БОСС - КАДРОВИК</a:t>
                      </a:r>
                      <a:endParaRPr lang="ru-RU" sz="2400" b="0" spc="-70" baseline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4539" b="-19710"/>
          <a:stretch/>
        </p:blipFill>
        <p:spPr>
          <a:xfrm>
            <a:off x="838200" y="1690686"/>
            <a:ext cx="575804" cy="7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8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2FF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34375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Поддержка различных устройств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Ограниченные возможности внедрения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23412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КЭДО от </a:t>
                      </a:r>
                      <a:r>
                        <a:rPr lang="en-US" sz="2400" b="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HRlink</a:t>
                      </a:r>
                      <a:endParaRPr lang="ru-RU" sz="2400" b="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32"/>
          <a:stretch/>
        </p:blipFill>
        <p:spPr>
          <a:xfrm>
            <a:off x="949325" y="1765726"/>
            <a:ext cx="491499" cy="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392"/>
            <a:ext cx="2743200" cy="365125"/>
          </a:xfrm>
        </p:spPr>
        <p:txBody>
          <a:bodyPr/>
          <a:lstStyle/>
          <a:p>
            <a:r>
              <a:rPr lang="ru-RU" dirty="0"/>
              <a:t>7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8" y="1516911"/>
            <a:ext cx="1533739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28" y="2265940"/>
            <a:ext cx="1676634" cy="9145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83" y="2947920"/>
            <a:ext cx="1676634" cy="9621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8" y="3713275"/>
            <a:ext cx="1676634" cy="96215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98" y="4541016"/>
            <a:ext cx="1629002" cy="91452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505808" y="1021273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112977" y="1033465"/>
            <a:ext cx="1397977" cy="17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112977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оединительная линия уступом 16"/>
          <p:cNvCxnSpPr>
            <a:stCxn id="12" idx="2"/>
            <a:endCxn id="3" idx="0"/>
          </p:cNvCxnSpPr>
          <p:nvPr/>
        </p:nvCxnSpPr>
        <p:spPr>
          <a:xfrm rot="5400000">
            <a:off x="2311763" y="896438"/>
            <a:ext cx="365119" cy="875827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2" idx="2"/>
            <a:endCxn id="6" idx="0"/>
          </p:cNvCxnSpPr>
          <p:nvPr/>
        </p:nvCxnSpPr>
        <p:spPr>
          <a:xfrm rot="16200000" flipH="1">
            <a:off x="2893116" y="1190911"/>
            <a:ext cx="1114148" cy="1035910"/>
          </a:xfrm>
          <a:prstGeom prst="bentConnector3">
            <a:avLst>
              <a:gd name="adj1" fmla="val 1642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2"/>
            <a:endCxn id="7" idx="0"/>
          </p:cNvCxnSpPr>
          <p:nvPr/>
        </p:nvCxnSpPr>
        <p:spPr>
          <a:xfrm rot="16200000" flipH="1">
            <a:off x="3616053" y="467973"/>
            <a:ext cx="1796128" cy="3163765"/>
          </a:xfrm>
          <a:prstGeom prst="bentConnector3">
            <a:avLst>
              <a:gd name="adj1" fmla="val 102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783291" y="1953596"/>
            <a:ext cx="620656" cy="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ная линия уступом 25"/>
          <p:cNvCxnSpPr>
            <a:stCxn id="24" idx="2"/>
            <a:endCxn id="8" idx="0"/>
          </p:cNvCxnSpPr>
          <p:nvPr/>
        </p:nvCxnSpPr>
        <p:spPr>
          <a:xfrm rot="16200000" flipH="1">
            <a:off x="6347516" y="1836936"/>
            <a:ext cx="1622442" cy="2130236"/>
          </a:xfrm>
          <a:prstGeom prst="bentConnector3">
            <a:avLst>
              <a:gd name="adj1" fmla="val 264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795048" y="2657944"/>
            <a:ext cx="852854" cy="130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ная линия уступом 30"/>
          <p:cNvCxnSpPr>
            <a:stCxn id="29" idx="2"/>
            <a:endCxn id="9" idx="0"/>
          </p:cNvCxnSpPr>
          <p:nvPr/>
        </p:nvCxnSpPr>
        <p:spPr>
          <a:xfrm rot="16200000" flipH="1">
            <a:off x="8389811" y="2620127"/>
            <a:ext cx="1752553" cy="2089224"/>
          </a:xfrm>
          <a:prstGeom prst="bentConnector3">
            <a:avLst>
              <a:gd name="adj1" fmla="val 760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13" idx="2"/>
            <a:endCxn id="40" idx="0"/>
          </p:cNvCxnSpPr>
          <p:nvPr/>
        </p:nvCxnSpPr>
        <p:spPr>
          <a:xfrm rot="5400000">
            <a:off x="6247195" y="1383149"/>
            <a:ext cx="1744088" cy="1385455"/>
          </a:xfrm>
          <a:prstGeom prst="bentConnector3">
            <a:avLst>
              <a:gd name="adj1" fmla="val 237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6290230" y="294792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8510954" y="3720180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608445" y="45555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Соединительная линия уступом 51"/>
          <p:cNvCxnSpPr>
            <a:stCxn id="13" idx="2"/>
            <a:endCxn id="49" idx="0"/>
          </p:cNvCxnSpPr>
          <p:nvPr/>
        </p:nvCxnSpPr>
        <p:spPr>
          <a:xfrm rot="16200000" flipH="1">
            <a:off x="6971426" y="2044371"/>
            <a:ext cx="2516348" cy="835269"/>
          </a:xfrm>
          <a:prstGeom prst="bentConnector3">
            <a:avLst>
              <a:gd name="adj1" fmla="val 164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8506128" y="2431133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Соединительная линия уступом 58"/>
          <p:cNvCxnSpPr>
            <a:stCxn id="57" idx="2"/>
            <a:endCxn id="50" idx="0"/>
          </p:cNvCxnSpPr>
          <p:nvPr/>
        </p:nvCxnSpPr>
        <p:spPr>
          <a:xfrm rot="16200000" flipH="1">
            <a:off x="8683879" y="2494734"/>
            <a:ext cx="2019376" cy="2102317"/>
          </a:xfrm>
          <a:prstGeom prst="bentConnector3">
            <a:avLst>
              <a:gd name="adj1" fmla="val -12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73581" y="3332012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Соединительная линия уступом 63"/>
          <p:cNvCxnSpPr>
            <a:stCxn id="62" idx="3"/>
            <a:endCxn id="3" idx="1"/>
          </p:cNvCxnSpPr>
          <p:nvPr/>
        </p:nvCxnSpPr>
        <p:spPr>
          <a:xfrm flipV="1">
            <a:off x="190501" y="1974175"/>
            <a:ext cx="1099037" cy="146030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528529" y="5879582"/>
            <a:ext cx="879231" cy="116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65" idx="0"/>
            <a:endCxn id="3" idx="2"/>
          </p:cNvCxnSpPr>
          <p:nvPr/>
        </p:nvCxnSpPr>
        <p:spPr>
          <a:xfrm rot="16200000" flipV="1">
            <a:off x="1288206" y="3199642"/>
            <a:ext cx="3448143" cy="1911737"/>
          </a:xfrm>
          <a:prstGeom prst="bentConnector3">
            <a:avLst>
              <a:gd name="adj1" fmla="val 5382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5" idx="0"/>
            <a:endCxn id="6" idx="2"/>
          </p:cNvCxnSpPr>
          <p:nvPr/>
        </p:nvCxnSpPr>
        <p:spPr>
          <a:xfrm flipV="1">
            <a:off x="3968145" y="3180468"/>
            <a:ext cx="0" cy="26991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65" idx="0"/>
            <a:endCxn id="7" idx="2"/>
          </p:cNvCxnSpPr>
          <p:nvPr/>
        </p:nvCxnSpPr>
        <p:spPr>
          <a:xfrm rot="5400000" flipH="1" flipV="1">
            <a:off x="4047321" y="3830904"/>
            <a:ext cx="1969503" cy="2127855"/>
          </a:xfrm>
          <a:prstGeom prst="bentConnector3">
            <a:avLst>
              <a:gd name="adj1" fmla="val 595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5820018" y="5589281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Соединительная линия уступом 90"/>
          <p:cNvCxnSpPr>
            <a:stCxn id="80" idx="3"/>
            <a:endCxn id="9" idx="2"/>
          </p:cNvCxnSpPr>
          <p:nvPr/>
        </p:nvCxnSpPr>
        <p:spPr>
          <a:xfrm flipV="1">
            <a:off x="6092579" y="5455544"/>
            <a:ext cx="4218120" cy="18627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80" idx="3"/>
            <a:endCxn id="8" idx="2"/>
          </p:cNvCxnSpPr>
          <p:nvPr/>
        </p:nvCxnSpPr>
        <p:spPr>
          <a:xfrm flipV="1">
            <a:off x="6092579" y="4675434"/>
            <a:ext cx="2131276" cy="96638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5" idx="0"/>
          </p:cNvCxnSpPr>
          <p:nvPr/>
        </p:nvCxnSpPr>
        <p:spPr>
          <a:xfrm rot="16200000" flipV="1">
            <a:off x="5994710" y="4321698"/>
            <a:ext cx="1969503" cy="1146265"/>
          </a:xfrm>
          <a:prstGeom prst="bentConnector3">
            <a:avLst>
              <a:gd name="adj1" fmla="val 64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665350" y="2270164"/>
            <a:ext cx="272561" cy="10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Соединительная линия уступом 104"/>
          <p:cNvCxnSpPr>
            <a:stCxn id="3" idx="3"/>
            <a:endCxn id="103" idx="0"/>
          </p:cNvCxnSpPr>
          <p:nvPr/>
        </p:nvCxnSpPr>
        <p:spPr>
          <a:xfrm>
            <a:off x="2823277" y="1974175"/>
            <a:ext cx="978354" cy="29598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6" idx="3"/>
            <a:endCxn id="7" idx="1"/>
          </p:cNvCxnSpPr>
          <p:nvPr/>
        </p:nvCxnSpPr>
        <p:spPr>
          <a:xfrm>
            <a:off x="4806462" y="2723204"/>
            <a:ext cx="451221" cy="70579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7" idx="3"/>
          </p:cNvCxnSpPr>
          <p:nvPr/>
        </p:nvCxnSpPr>
        <p:spPr>
          <a:xfrm>
            <a:off x="6934317" y="3429000"/>
            <a:ext cx="49973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7924800" y="3429000"/>
            <a:ext cx="0" cy="291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>
            <a:off x="9886950" y="3429000"/>
            <a:ext cx="0" cy="11120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Прямоугольник 117"/>
          <p:cNvSpPr/>
          <p:nvPr/>
        </p:nvSpPr>
        <p:spPr>
          <a:xfrm>
            <a:off x="11935293" y="4091885"/>
            <a:ext cx="116920" cy="204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1" name="Прямая со стрелкой 120"/>
          <p:cNvCxnSpPr>
            <a:stCxn id="8" idx="3"/>
            <a:endCxn id="118" idx="1"/>
          </p:cNvCxnSpPr>
          <p:nvPr/>
        </p:nvCxnSpPr>
        <p:spPr>
          <a:xfrm flipV="1">
            <a:off x="9062172" y="4194354"/>
            <a:ext cx="287312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9" idx="3"/>
            <a:endCxn id="118" idx="1"/>
          </p:cNvCxnSpPr>
          <p:nvPr/>
        </p:nvCxnSpPr>
        <p:spPr>
          <a:xfrm flipV="1">
            <a:off x="11125200" y="4194354"/>
            <a:ext cx="810093" cy="8039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0502" y="3684257"/>
            <a:ext cx="11946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текущем состоянии персонала</a:t>
            </a:r>
            <a:endParaRPr lang="ru-RU" sz="900" dirty="0"/>
          </a:p>
        </p:txBody>
      </p:sp>
      <p:cxnSp>
        <p:nvCxnSpPr>
          <p:cNvPr id="127" name="Скругленная соединительная линия 126"/>
          <p:cNvCxnSpPr>
            <a:stCxn id="125" idx="0"/>
            <a:endCxn id="62" idx="3"/>
          </p:cNvCxnSpPr>
          <p:nvPr/>
        </p:nvCxnSpPr>
        <p:spPr>
          <a:xfrm rot="16200000" flipV="1">
            <a:off x="364275" y="3260707"/>
            <a:ext cx="249776" cy="59732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18543" y="1352168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Данные о потребности в новых сотрудниках</a:t>
            </a:r>
            <a:endParaRPr lang="ru-RU" sz="900" dirty="0"/>
          </a:p>
        </p:txBody>
      </p:sp>
      <p:cxnSp>
        <p:nvCxnSpPr>
          <p:cNvPr id="131" name="Скругленная соединительная линия 130"/>
          <p:cNvCxnSpPr>
            <a:stCxn id="129" idx="1"/>
          </p:cNvCxnSpPr>
          <p:nvPr/>
        </p:nvCxnSpPr>
        <p:spPr>
          <a:xfrm rot="10800000" flipV="1">
            <a:off x="2880097" y="1606084"/>
            <a:ext cx="38447" cy="34381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346155" y="1472287"/>
            <a:ext cx="1153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Корпоративные правила и ограничения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38" name="Скругленная соединительная линия 137"/>
          <p:cNvCxnSpPr>
            <a:stCxn id="136" idx="0"/>
          </p:cNvCxnSpPr>
          <p:nvPr/>
        </p:nvCxnSpPr>
        <p:spPr>
          <a:xfrm rot="16200000" flipV="1">
            <a:off x="4503930" y="1053107"/>
            <a:ext cx="137936" cy="700423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023417" y="2217051"/>
            <a:ext cx="86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Информация о кандидатах</a:t>
            </a:r>
            <a:endParaRPr lang="ru-RU" sz="900" dirty="0"/>
          </a:p>
        </p:txBody>
      </p:sp>
      <p:cxnSp>
        <p:nvCxnSpPr>
          <p:cNvPr id="142" name="Скругленная соединительная линия 141"/>
          <p:cNvCxnSpPr>
            <a:stCxn id="140" idx="1"/>
          </p:cNvCxnSpPr>
          <p:nvPr/>
        </p:nvCxnSpPr>
        <p:spPr>
          <a:xfrm rot="10800000" flipV="1">
            <a:off x="4905433" y="2401717"/>
            <a:ext cx="117985" cy="32148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908400" y="1291176"/>
            <a:ext cx="503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ТК РФ</a:t>
            </a:r>
            <a:endParaRPr lang="ru-RU" sz="900" dirty="0"/>
          </a:p>
        </p:txBody>
      </p:sp>
      <p:cxnSp>
        <p:nvCxnSpPr>
          <p:cNvPr id="145" name="Скругленная соединительная линия 144"/>
          <p:cNvCxnSpPr>
            <a:stCxn id="143" idx="3"/>
          </p:cNvCxnSpPr>
          <p:nvPr/>
        </p:nvCxnSpPr>
        <p:spPr>
          <a:xfrm flipV="1">
            <a:off x="7411453" y="1295912"/>
            <a:ext cx="385975" cy="11068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881006" y="2768465"/>
            <a:ext cx="10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Личная карточка сотрудника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48" name="Скругленная соединительная линия 147"/>
          <p:cNvCxnSpPr>
            <a:stCxn id="146" idx="2"/>
          </p:cNvCxnSpPr>
          <p:nvPr/>
        </p:nvCxnSpPr>
        <p:spPr>
          <a:xfrm rot="16200000" flipH="1">
            <a:off x="11382102" y="3162023"/>
            <a:ext cx="291201" cy="2427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881006" y="3520813"/>
            <a:ext cx="10506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70AD47"/>
                </a:solidFill>
              </a:rPr>
              <a:t>Данные о состоянии персонала</a:t>
            </a:r>
            <a:endParaRPr lang="ru-RU" sz="900" dirty="0">
              <a:solidFill>
                <a:srgbClr val="70AD47"/>
              </a:solidFill>
            </a:endParaRPr>
          </a:p>
        </p:txBody>
      </p:sp>
      <p:cxnSp>
        <p:nvCxnSpPr>
          <p:cNvPr id="152" name="Скругленная соединительная линия 151"/>
          <p:cNvCxnSpPr>
            <a:stCxn id="150" idx="2"/>
          </p:cNvCxnSpPr>
          <p:nvPr/>
        </p:nvCxnSpPr>
        <p:spPr>
          <a:xfrm rot="16200000" flipH="1">
            <a:off x="11445980" y="3988991"/>
            <a:ext cx="163444" cy="242749"/>
          </a:xfrm>
          <a:prstGeom prst="curved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27213" y="5012672"/>
            <a:ext cx="1153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solidFill>
                  <a:srgbClr val="FF0000"/>
                </a:solidFill>
              </a:rPr>
              <a:t>Специалист ОК</a:t>
            </a:r>
            <a:endParaRPr lang="ru-RU" sz="900" dirty="0">
              <a:solidFill>
                <a:srgbClr val="FF0000"/>
              </a:solidFill>
            </a:endParaRPr>
          </a:p>
        </p:txBody>
      </p:sp>
      <p:cxnSp>
        <p:nvCxnSpPr>
          <p:cNvPr id="155" name="Скругленная соединительная линия 154"/>
          <p:cNvCxnSpPr>
            <a:stCxn id="153" idx="2"/>
          </p:cNvCxnSpPr>
          <p:nvPr/>
        </p:nvCxnSpPr>
        <p:spPr>
          <a:xfrm rot="16200000" flipH="1">
            <a:off x="3506617" y="5041053"/>
            <a:ext cx="259077" cy="663977"/>
          </a:xfrm>
          <a:prstGeom prst="curved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862922" y="5668929"/>
            <a:ext cx="994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Специалист СБ</a:t>
            </a:r>
            <a:endParaRPr lang="ru-RU" sz="900" dirty="0"/>
          </a:p>
        </p:txBody>
      </p:sp>
      <p:cxnSp>
        <p:nvCxnSpPr>
          <p:cNvPr id="158" name="Скругленная соединительная линия 157"/>
          <p:cNvCxnSpPr>
            <a:stCxn id="156" idx="1"/>
          </p:cNvCxnSpPr>
          <p:nvPr/>
        </p:nvCxnSpPr>
        <p:spPr>
          <a:xfrm rot="10800000">
            <a:off x="7552592" y="5744461"/>
            <a:ext cx="310330" cy="39885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Группа 166"/>
          <p:cNvGrpSpPr/>
          <p:nvPr/>
        </p:nvGrpSpPr>
        <p:grpSpPr>
          <a:xfrm>
            <a:off x="73581" y="230776"/>
            <a:ext cx="11978632" cy="790497"/>
            <a:chOff x="73581" y="230776"/>
            <a:chExt cx="11978632" cy="790497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0776"/>
              <a:ext cx="10058400" cy="790497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160" name="Прямая соединительная линия 159"/>
            <p:cNvCxnSpPr/>
            <p:nvPr/>
          </p:nvCxnSpPr>
          <p:spPr>
            <a:xfrm>
              <a:off x="73581" y="23077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/>
            <p:cNvCxnSpPr/>
            <p:nvPr/>
          </p:nvCxnSpPr>
          <p:spPr>
            <a:xfrm>
              <a:off x="73581" y="998937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Группа 167"/>
          <p:cNvGrpSpPr/>
          <p:nvPr/>
        </p:nvGrpSpPr>
        <p:grpSpPr>
          <a:xfrm>
            <a:off x="103263" y="5996353"/>
            <a:ext cx="11978632" cy="358593"/>
            <a:chOff x="103263" y="5996353"/>
            <a:chExt cx="11978632" cy="35859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6035765"/>
              <a:ext cx="10058400" cy="181723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162" name="Прямая соединительная линия 161"/>
            <p:cNvCxnSpPr/>
            <p:nvPr/>
          </p:nvCxnSpPr>
          <p:spPr>
            <a:xfrm>
              <a:off x="103263" y="5996353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>
            <a:xfrm>
              <a:off x="103263" y="6354946"/>
              <a:ext cx="11978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450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9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6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6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5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6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6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95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7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9" grpId="0"/>
      <p:bldP spid="136" grpId="0"/>
      <p:bldP spid="140" grpId="0"/>
      <p:bldP spid="143" grpId="0"/>
      <p:bldP spid="146" grpId="0"/>
      <p:bldP spid="150" grpId="0"/>
      <p:bldP spid="153" grpId="0"/>
      <p:bldP spid="15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631</Words>
  <Application>Microsoft Office PowerPoint</Application>
  <PresentationFormat>Широкоэкранный</PresentationFormat>
  <Paragraphs>222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Microsoft Sans Serif</vt:lpstr>
      <vt:lpstr>Symbol</vt:lpstr>
      <vt:lpstr>Times New Roman</vt:lpstr>
      <vt:lpstr>Тема Office</vt:lpstr>
      <vt:lpstr>Презентация PowerPoint</vt:lpstr>
      <vt:lpstr>Презентация PowerPoint</vt:lpstr>
      <vt:lpstr>Цель и задачи работы</vt:lpstr>
      <vt:lpstr>Аналитический обзор существующих решений</vt:lpstr>
      <vt:lpstr>Аналитический обзор существующих решений</vt:lpstr>
      <vt:lpstr>Аналитический обзор существующих решений</vt:lpstr>
      <vt:lpstr>Аналитический обзор существующих решений</vt:lpstr>
      <vt:lpstr>Аналитический обзор существующих решений</vt:lpstr>
      <vt:lpstr>Презентация PowerPoint</vt:lpstr>
      <vt:lpstr>Презентация PowerPoint</vt:lpstr>
      <vt:lpstr>Презентация PowerPoint</vt:lpstr>
      <vt:lpstr>Концептуальная модель задачи «Трудоустройство гражданина»</vt:lpstr>
      <vt:lpstr>Информационно-логическая модель данных</vt:lpstr>
      <vt:lpstr>Информационно-логическая модель данных</vt:lpstr>
      <vt:lpstr>Выбор стека разработки</vt:lpstr>
      <vt:lpstr>Информационное взаимодействие модулей</vt:lpstr>
      <vt:lpstr>Информационное взаимодействие модулей</vt:lpstr>
      <vt:lpstr>Пользовательский интерфейс</vt:lpstr>
      <vt:lpstr>Пользовательский интерфейс</vt:lpstr>
      <vt:lpstr>Разработка приложения, шаг 1</vt:lpstr>
      <vt:lpstr>Разработка приложения, шаг 1</vt:lpstr>
      <vt:lpstr>Шаг 2 – уровень Domain</vt:lpstr>
      <vt:lpstr>Шаг 2 – уровень Domain</vt:lpstr>
      <vt:lpstr>Шаг 3 – Data слой</vt:lpstr>
      <vt:lpstr>Шаг 3 – Data слой</vt:lpstr>
      <vt:lpstr>Шаг 4 – уровень Presentation</vt:lpstr>
      <vt:lpstr>Информационная безопасность: угрозы</vt:lpstr>
      <vt:lpstr>Информационная безопасность: угрозы</vt:lpstr>
      <vt:lpstr>Информационная безопасность: перечень предлагаемых контрмер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Буйвол</dc:creator>
  <cp:lastModifiedBy>churakov</cp:lastModifiedBy>
  <cp:revision>104</cp:revision>
  <dcterms:created xsi:type="dcterms:W3CDTF">2024-05-22T19:19:16Z</dcterms:created>
  <dcterms:modified xsi:type="dcterms:W3CDTF">2024-06-15T04:57:06Z</dcterms:modified>
</cp:coreProperties>
</file>