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59" r:id="rId4"/>
    <p:sldId id="260" r:id="rId5"/>
    <p:sldId id="298" r:id="rId6"/>
    <p:sldId id="289" r:id="rId7"/>
    <p:sldId id="299" r:id="rId8"/>
    <p:sldId id="290" r:id="rId9"/>
    <p:sldId id="261" r:id="rId10"/>
    <p:sldId id="300" r:id="rId11"/>
    <p:sldId id="282" r:id="rId12"/>
    <p:sldId id="262" r:id="rId13"/>
    <p:sldId id="263" r:id="rId14"/>
    <p:sldId id="295" r:id="rId15"/>
    <p:sldId id="264" r:id="rId16"/>
    <p:sldId id="283" r:id="rId17"/>
    <p:sldId id="294" r:id="rId18"/>
    <p:sldId id="284" r:id="rId19"/>
    <p:sldId id="301" r:id="rId20"/>
    <p:sldId id="285" r:id="rId21"/>
    <p:sldId id="291" r:id="rId22"/>
    <p:sldId id="286" r:id="rId23"/>
    <p:sldId id="292" r:id="rId24"/>
    <p:sldId id="287" r:id="rId25"/>
    <p:sldId id="293" r:id="rId26"/>
    <p:sldId id="288" r:id="rId27"/>
    <p:sldId id="272" r:id="rId28"/>
    <p:sldId id="296" r:id="rId29"/>
    <p:sldId id="273" r:id="rId30"/>
    <p:sldId id="302" r:id="rId31"/>
    <p:sldId id="274" r:id="rId32"/>
    <p:sldId id="297" r:id="rId33"/>
    <p:sldId id="275" r:id="rId34"/>
    <p:sldId id="276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urakov" initials="c" lastIdx="2" clrIdx="0">
    <p:extLst>
      <p:ext uri="{19B8F6BF-5375-455C-9EA6-DF929625EA0E}">
        <p15:presenceInfo xmlns:p15="http://schemas.microsoft.com/office/powerpoint/2012/main" userId="chura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70AD47"/>
    <a:srgbClr val="DBE7C6"/>
    <a:srgbClr val="E8F2FF"/>
    <a:srgbClr val="199CFF"/>
    <a:srgbClr val="C9E0FF"/>
    <a:srgbClr val="E0E0E0"/>
    <a:srgbClr val="FFABAB"/>
    <a:srgbClr val="8DD7AE"/>
    <a:srgbClr val="5FA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6445" autoAdjust="0"/>
  </p:normalViewPr>
  <p:slideViewPr>
    <p:cSldViewPr snapToGrid="0">
      <p:cViewPr varScale="1">
        <p:scale>
          <a:sx n="96" d="100"/>
          <a:sy n="96" d="100"/>
        </p:scale>
        <p:origin x="84" y="3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До применения контрмер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Риск возникновения угрозы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69.8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B4-4A81-B084-5097BB16CD36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После применения контрмер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Риск возникновения угрозы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52.4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B4-4A81-B084-5097BB16CD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0062720"/>
        <c:axId val="1460058560"/>
      </c:barChart>
      <c:catAx>
        <c:axId val="146006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60058560"/>
        <c:crosses val="autoZero"/>
        <c:auto val="1"/>
        <c:lblAlgn val="ctr"/>
        <c:lblOffset val="100"/>
        <c:noMultiLvlLbl val="0"/>
      </c:catAx>
      <c:valAx>
        <c:axId val="146005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6006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11T17:59:40.678" idx="1">
    <p:pos x="10" y="10"/>
    <p:text>Декомпозиция бизнес-процесса 
«Обеспечение персоналом» IDEF0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11T17:59:40.678" idx="1">
    <p:pos x="10" y="10"/>
    <p:text>Декомпозиция бизнес-процесса 
«Обеспечение персоналом» IDEF0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11T18:01:24.785" idx="2">
    <p:pos x="10" y="10"/>
    <p:text>Декомпозиция задачи "Трудоустройство гражданина" IDEF3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BF175-70FA-4AEE-AB33-23E4CA15633A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555C5-89D2-46C8-87F4-1AD64FA8A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06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C84B9-00B9-423E-8D6E-E058DDA66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47500F-A849-4D98-B8BF-D7C592F54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B68F2A-823C-45FE-AC30-DC7CD3F1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2AB2-A966-4E52-98F1-ECA2B1AE7594}" type="datetime1">
              <a:rPr lang="ru-RU" smtClean="0"/>
              <a:t>14.06.2024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3EE295-A883-43CF-9CB6-17853785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6EC616-2DF5-4A74-A1C8-D7A51D61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79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0BA5F-DB04-43AC-9C01-C8014E06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E45722-AB07-47CD-B828-C0991D196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BFEAB4-69B9-4616-B87C-9DF642A0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FB04-33DA-4104-B439-4944D8923386}" type="datetime1">
              <a:rPr lang="ru-RU" smtClean="0"/>
              <a:t>14.06.2024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08C790-92A8-4036-89D2-0BB86F9DD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FA646B-48C1-47C0-A4E0-83773731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85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6139F95-4A16-4A8D-8AA5-5FFDCFCCF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55C56B-421F-48B0-BDC0-C7DB75F59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E45DD0-7C50-4F31-81AD-E1E9E486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4D42-6309-4358-91BA-A1E5A62203E9}" type="datetime1">
              <a:rPr lang="ru-RU" smtClean="0"/>
              <a:t>14.06.2024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D8D749-37EA-4246-B462-F8BA25E3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808CF9-DCDE-4E1F-886D-59F1DA76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6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7C5D5-EEAB-4EED-B0C1-49D823AC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E04E49-6159-4E44-888F-92D4571FB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F690D9-9515-48EB-B29A-E2F9167A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82AE-DD03-48DA-8EDD-251D3EBB38B0}" type="datetime1">
              <a:rPr lang="ru-RU" smtClean="0"/>
              <a:t>14.06.2024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5BEE71-E23D-410F-86E9-010BD8D1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B8426A-9C3D-4DCD-B1F2-9FD20F76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19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A62DAA-B52B-4416-8A51-4A21B718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F68943-26C5-4518-A214-9B60B8D60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F52D59-A7D7-45D2-9E74-44E2D61C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925F-EF06-4510-9A4A-0F599697C0C7}" type="datetime1">
              <a:rPr lang="ru-RU" smtClean="0"/>
              <a:t>14.06.2024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DE814E-3588-4940-9DD7-46835B42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36ED31-1C42-4EDC-8FA9-454ED91A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26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D7E51-EE1D-438E-BE20-8515F36D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BCC4EB-2BA9-441B-890B-2761A14CF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34B0A9-ADC7-41DC-A766-9B6722E37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9D64AB-5A95-4D6B-B59C-94067168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33FF-554F-4B07-9D85-3429FF64560F}" type="datetime1">
              <a:rPr lang="ru-RU" smtClean="0"/>
              <a:t>14.06.2024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812FBC-C8FC-4306-A01F-F6CD99B2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01A8C9-D702-4D9A-B204-090B8449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09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3097B-9E82-4E1A-B25F-04022AE8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ACB992-0402-48EE-83A1-A54FC7585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5A6012-0F8F-4507-AB33-E9B5BE339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31264A-53DE-4FE4-A71D-AE42B1DB9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D214CD-2DAB-4FB6-9882-44031D23B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AE6EA9-AED2-44D0-98F0-C487864E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FBA-D2D6-406E-B902-20707CDA8560}" type="datetime1">
              <a:rPr lang="ru-RU" smtClean="0"/>
              <a:t>14.06.2024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9543C6-BF9A-49F4-9799-AA06C72F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4ABF2E-6446-452D-A395-070690A5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71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8D4F07-2D73-4E41-B362-54C126E0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7FD077-4E01-4799-A437-326309AD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9068-0602-4EB2-8C99-3D5AD5F368EE}" type="datetime1">
              <a:rPr lang="ru-RU" smtClean="0"/>
              <a:t>14.06.2024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B16A08-6B5D-4DD3-863C-6E31F8DB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FC7299-782E-4054-95AC-D6ECC1EA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97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10831B-2A1D-471F-AF86-58A761252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6F42-6AC4-4BBE-8270-69B461CB4ECB}" type="datetime1">
              <a:rPr lang="ru-RU" smtClean="0"/>
              <a:t>14.06.2024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89C0A7E-396B-4262-84D9-8BADA8E1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25711-3D1D-4703-ADA1-75E6DB08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53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465E49-E09B-4765-913C-2B6D1DE86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9C8A2D-0205-4965-B9B9-2D99FBA7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3B46FD-E304-47BD-B61B-508BE93E6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0B1A1C-72E1-427D-BA86-F0C6972C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E369-B54F-4785-81AA-73E9A4718453}" type="datetime1">
              <a:rPr lang="ru-RU" smtClean="0"/>
              <a:t>14.06.2024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ED56EF-7449-4854-95E4-992333BC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93C54F-5373-4138-B1F5-46A02C31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43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BB240F-1E99-4394-BAA1-A775BEFB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9D1A30E-2B9D-4D40-9B1D-A69CA9331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78E04B-4059-4ADD-8C8E-8A10C1096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EC2C92-AA7D-43A0-8EB2-5BF354B4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7715-465D-424E-8A31-06230936E6BB}" type="datetime1">
              <a:rPr lang="ru-RU" smtClean="0"/>
              <a:t>14.06.2024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8A7536-2BC1-4972-8721-32047FC0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F1F7FE-84E6-4BD2-82A9-3D8CBB87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40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06C76-1900-4922-8F0C-7FF0C4B5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3CDAFA-A5BC-4C2C-B593-89D10F9E8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757F5A-58F8-402A-9291-CFCEEC65C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6F181-79AA-46A5-A336-F3B94E3AA79F}" type="datetime1">
              <a:rPr lang="ru-RU" smtClean="0"/>
              <a:t>14.06.2024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7FF163-92AB-4526-917C-1248D9161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D43FB0-5359-410F-A35F-CEA735CC8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fld id="{C569FDB9-978A-4295-A40F-75DB9D9B47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05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cap="small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cap="small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cap="small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cap="small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cap="small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comments" Target="../comments/commen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omments" Target="../comments/comment3.xml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52BD41B-41E3-46CC-8E80-BBC209EC5B5E}"/>
              </a:ext>
            </a:extLst>
          </p:cNvPr>
          <p:cNvSpPr/>
          <p:nvPr/>
        </p:nvSpPr>
        <p:spPr>
          <a:xfrm>
            <a:off x="1462019" y="203200"/>
            <a:ext cx="98498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МИНИСТЕРСТВО ОБРАЗОВАНИЯ И НАУКИ РОССИЙСКОЙ ФЕДЕРАЦИИ</a:t>
            </a:r>
          </a:p>
          <a:p>
            <a:pPr algn="ctr"/>
            <a:r>
              <a:rPr lang="ru-RU" dirty="0"/>
              <a:t>НАБЕРЕЖНОЧЕЛНИНСКИЙ ИНСТИТУТ (ФИЛИАЛ) </a:t>
            </a:r>
          </a:p>
          <a:p>
            <a:pPr algn="ctr"/>
            <a:r>
              <a:rPr lang="ru-RU" dirty="0"/>
              <a:t>ФЕДЕРАЛЬНОГО ГОСУДАРСТВЕННОГО АВТОНОМНОГО ОБРАЗОВАТЕЛЬНОГО УЧРЕЖДЕНИЯ ВЫСШЕГО ПРОФЕССИОНАЛЬНОГО ОБРАЗОВАНИЯ</a:t>
            </a:r>
          </a:p>
          <a:p>
            <a:pPr algn="ctr"/>
            <a:r>
              <a:rPr lang="ru-RU" dirty="0"/>
              <a:t>«КАЗАНСКИЙ (ПРИВОЛЖСКИЙ) ФЕДЕРАЛЬНЫЙ УНИВЕРСИТЕТ»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553F7059-78BD-4FDD-B705-E3F3E75FB26D}"/>
              </a:ext>
            </a:extLst>
          </p:cNvPr>
          <p:cNvSpPr txBox="1"/>
          <p:nvPr/>
        </p:nvSpPr>
        <p:spPr>
          <a:xfrm>
            <a:off x="2554858" y="1552998"/>
            <a:ext cx="7664177" cy="5795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cap="small" dirty="0">
                <a:cs typeface="Arial" panose="020B0604020202020204" pitchFamily="34" charset="0"/>
              </a:rPr>
              <a:t>ВЫПУСКНАЯ КВАЛИФИКАЦИОННАЯ РАБОТА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4E1EF46C-839E-4E67-B290-1F109AC5232A}"/>
              </a:ext>
            </a:extLst>
          </p:cNvPr>
          <p:cNvSpPr txBox="1"/>
          <p:nvPr/>
        </p:nvSpPr>
        <p:spPr>
          <a:xfrm>
            <a:off x="1549676" y="2479889"/>
            <a:ext cx="9674535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ru-RU" sz="2800" dirty="0"/>
              <a:t>На тему</a:t>
            </a:r>
            <a:r>
              <a:rPr lang="ru-RU" sz="2800" cap="small" dirty="0">
                <a:cs typeface="Arial" panose="020B0604020202020204" pitchFamily="34" charset="0"/>
              </a:rPr>
              <a:t>: </a:t>
            </a:r>
            <a:r>
              <a:rPr lang="ru-RU" sz="2800" cap="small" dirty="0" smtClean="0">
                <a:cs typeface="Arial" panose="020B0604020202020204" pitchFamily="34" charset="0"/>
              </a:rPr>
              <a:t>«</a:t>
            </a:r>
            <a:r>
              <a:rPr lang="ru-RU" sz="2800" dirty="0"/>
              <a:t>Разработка мобильного приложения в операционной системе </a:t>
            </a:r>
            <a:r>
              <a:rPr lang="en-US" sz="2800" dirty="0"/>
              <a:t>Android</a:t>
            </a:r>
            <a:r>
              <a:rPr lang="ru-RU" sz="2800" dirty="0"/>
              <a:t> для специалиста отдела кадров компании ООО </a:t>
            </a:r>
            <a:r>
              <a:rPr lang="en-US" sz="2800" dirty="0" smtClean="0"/>
              <a:t>“</a:t>
            </a:r>
            <a:r>
              <a:rPr lang="ru-RU" sz="2800" dirty="0" smtClean="0"/>
              <a:t>Автоматизация </a:t>
            </a:r>
            <a:r>
              <a:rPr lang="ru-RU" sz="2800" dirty="0"/>
              <a:t>розничных </a:t>
            </a:r>
            <a:r>
              <a:rPr lang="ru-RU" sz="2800" dirty="0" smtClean="0"/>
              <a:t>технологий</a:t>
            </a:r>
            <a:r>
              <a:rPr lang="en-US" sz="2800" dirty="0" smtClean="0"/>
              <a:t>”</a:t>
            </a:r>
            <a:r>
              <a:rPr lang="ru-RU" sz="2800" dirty="0" smtClean="0"/>
              <a:t>»</a:t>
            </a:r>
            <a:endParaRPr lang="en-US" sz="2800" cap="small" dirty="0">
              <a:cs typeface="Arial" panose="020B0604020202020204" pitchFamily="34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038FFD74-7C3C-4063-8610-6C661E8544EE}"/>
              </a:ext>
            </a:extLst>
          </p:cNvPr>
          <p:cNvSpPr txBox="1"/>
          <p:nvPr/>
        </p:nvSpPr>
        <p:spPr>
          <a:xfrm>
            <a:off x="1549678" y="4119924"/>
            <a:ext cx="6812560" cy="369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ru-RU" sz="2400" dirty="0"/>
              <a:t>Выполнил: студент гр. 1201125 </a:t>
            </a:r>
            <a:r>
              <a:rPr lang="ru-RU" sz="2400" dirty="0" err="1"/>
              <a:t>Чураков</a:t>
            </a:r>
            <a:r>
              <a:rPr lang="ru-RU" sz="2400" dirty="0"/>
              <a:t> Р.А.</a:t>
            </a:r>
            <a:endParaRPr lang="en-US" sz="2400" dirty="0"/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9DB021FB-B455-44A2-82E9-55108F449FBF}"/>
              </a:ext>
            </a:extLst>
          </p:cNvPr>
          <p:cNvSpPr txBox="1"/>
          <p:nvPr/>
        </p:nvSpPr>
        <p:spPr>
          <a:xfrm>
            <a:off x="1549678" y="4546144"/>
            <a:ext cx="10142989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ru-RU" sz="2400" dirty="0" smtClean="0"/>
              <a:t>Руководитель: к.т.н</a:t>
            </a:r>
            <a:r>
              <a:rPr lang="ru-RU" sz="2400" dirty="0"/>
              <a:t>., доцент, доцент кафедры СТС </a:t>
            </a:r>
            <a:r>
              <a:rPr lang="ru-RU" sz="2400" dirty="0" err="1"/>
              <a:t>Бадриев</a:t>
            </a:r>
            <a:r>
              <a:rPr lang="ru-RU" sz="2400" dirty="0"/>
              <a:t> А.И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23886C11-051A-4E92-BB2E-17A137E4AD5F}"/>
              </a:ext>
            </a:extLst>
          </p:cNvPr>
          <p:cNvSpPr txBox="1"/>
          <p:nvPr/>
        </p:nvSpPr>
        <p:spPr>
          <a:xfrm>
            <a:off x="4269265" y="5761948"/>
            <a:ext cx="3942225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ru-RU" sz="2400" dirty="0"/>
              <a:t>Набережные</a:t>
            </a:r>
            <a:r>
              <a:rPr lang="ru-RU" sz="2000" dirty="0"/>
              <a:t> Челны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2000" dirty="0"/>
              <a:t>202</a:t>
            </a:r>
            <a:r>
              <a:rPr lang="ru-RU" sz="2000" dirty="0"/>
              <a:t>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598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6562D4-7F1A-4B6E-8880-20D748DA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2392"/>
            <a:ext cx="2743200" cy="365125"/>
          </a:xfrm>
        </p:spPr>
        <p:txBody>
          <a:bodyPr/>
          <a:lstStyle/>
          <a:p>
            <a:r>
              <a:rPr lang="en-US" dirty="0"/>
              <a:t>7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538" y="1516911"/>
            <a:ext cx="1533739" cy="9145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828" y="2265940"/>
            <a:ext cx="1676634" cy="91452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683" y="2947920"/>
            <a:ext cx="1676634" cy="96215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538" y="3713275"/>
            <a:ext cx="1676634" cy="96215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198" y="4541016"/>
            <a:ext cx="1629002" cy="914528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2505808" y="1021273"/>
            <a:ext cx="852854" cy="130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7112977" y="1033465"/>
            <a:ext cx="1397977" cy="170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7112977" y="5879582"/>
            <a:ext cx="879231" cy="116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Соединительная линия уступом 16"/>
          <p:cNvCxnSpPr>
            <a:stCxn id="12" idx="2"/>
            <a:endCxn id="3" idx="0"/>
          </p:cNvCxnSpPr>
          <p:nvPr/>
        </p:nvCxnSpPr>
        <p:spPr>
          <a:xfrm rot="5400000">
            <a:off x="2311763" y="896438"/>
            <a:ext cx="365119" cy="875827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12" idx="2"/>
            <a:endCxn id="6" idx="0"/>
          </p:cNvCxnSpPr>
          <p:nvPr/>
        </p:nvCxnSpPr>
        <p:spPr>
          <a:xfrm rot="16200000" flipH="1">
            <a:off x="2893116" y="1190911"/>
            <a:ext cx="1114148" cy="1035910"/>
          </a:xfrm>
          <a:prstGeom prst="bentConnector3">
            <a:avLst>
              <a:gd name="adj1" fmla="val 1642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12" idx="2"/>
            <a:endCxn id="7" idx="0"/>
          </p:cNvCxnSpPr>
          <p:nvPr/>
        </p:nvCxnSpPr>
        <p:spPr>
          <a:xfrm rot="16200000" flipH="1">
            <a:off x="3616053" y="467973"/>
            <a:ext cx="1796128" cy="3163765"/>
          </a:xfrm>
          <a:prstGeom prst="bentConnector3">
            <a:avLst>
              <a:gd name="adj1" fmla="val 1021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5785672" y="1953596"/>
            <a:ext cx="620656" cy="137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Соединительная линия уступом 25"/>
          <p:cNvCxnSpPr>
            <a:stCxn id="24" idx="2"/>
            <a:endCxn id="8" idx="0"/>
          </p:cNvCxnSpPr>
          <p:nvPr/>
        </p:nvCxnSpPr>
        <p:spPr>
          <a:xfrm rot="16200000" flipH="1">
            <a:off x="6348706" y="1838126"/>
            <a:ext cx="1622442" cy="2127855"/>
          </a:xfrm>
          <a:prstGeom prst="bentConnector3">
            <a:avLst>
              <a:gd name="adj1" fmla="val 929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7797428" y="2657944"/>
            <a:ext cx="852854" cy="130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Соединительная линия уступом 30"/>
          <p:cNvCxnSpPr>
            <a:stCxn id="29" idx="2"/>
            <a:endCxn id="9" idx="0"/>
          </p:cNvCxnSpPr>
          <p:nvPr/>
        </p:nvCxnSpPr>
        <p:spPr>
          <a:xfrm rot="16200000" flipH="1">
            <a:off x="8391001" y="2621317"/>
            <a:ext cx="1752553" cy="2086844"/>
          </a:xfrm>
          <a:prstGeom prst="bentConnector3">
            <a:avLst>
              <a:gd name="adj1" fmla="val 384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stCxn id="13" idx="2"/>
            <a:endCxn id="40" idx="0"/>
          </p:cNvCxnSpPr>
          <p:nvPr/>
        </p:nvCxnSpPr>
        <p:spPr>
          <a:xfrm rot="5400000">
            <a:off x="6247195" y="1383149"/>
            <a:ext cx="1744088" cy="1385455"/>
          </a:xfrm>
          <a:prstGeom prst="bentConnector3">
            <a:avLst>
              <a:gd name="adj1" fmla="val 2378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Прямоугольник 39"/>
          <p:cNvSpPr/>
          <p:nvPr/>
        </p:nvSpPr>
        <p:spPr>
          <a:xfrm>
            <a:off x="6290230" y="2947920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8510954" y="3720180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10608445" y="4555581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2" name="Соединительная линия уступом 51"/>
          <p:cNvCxnSpPr>
            <a:stCxn id="13" idx="2"/>
            <a:endCxn id="49" idx="0"/>
          </p:cNvCxnSpPr>
          <p:nvPr/>
        </p:nvCxnSpPr>
        <p:spPr>
          <a:xfrm rot="16200000" flipH="1">
            <a:off x="6971426" y="2044371"/>
            <a:ext cx="2516348" cy="835269"/>
          </a:xfrm>
          <a:prstGeom prst="bentConnector3">
            <a:avLst>
              <a:gd name="adj1" fmla="val 1643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8506128" y="2431133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Соединительная линия уступом 58"/>
          <p:cNvCxnSpPr>
            <a:stCxn id="57" idx="2"/>
            <a:endCxn id="50" idx="0"/>
          </p:cNvCxnSpPr>
          <p:nvPr/>
        </p:nvCxnSpPr>
        <p:spPr>
          <a:xfrm rot="16200000" flipH="1">
            <a:off x="8683879" y="2494734"/>
            <a:ext cx="2019376" cy="2102317"/>
          </a:xfrm>
          <a:prstGeom prst="bentConnector3">
            <a:avLst>
              <a:gd name="adj1" fmla="val -125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73581" y="3332012"/>
            <a:ext cx="116920" cy="204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4" name="Соединительная линия уступом 63"/>
          <p:cNvCxnSpPr>
            <a:stCxn id="62" idx="3"/>
            <a:endCxn id="3" idx="1"/>
          </p:cNvCxnSpPr>
          <p:nvPr/>
        </p:nvCxnSpPr>
        <p:spPr>
          <a:xfrm flipV="1">
            <a:off x="190501" y="1974175"/>
            <a:ext cx="1099037" cy="146030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528529" y="5879582"/>
            <a:ext cx="879231" cy="116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Соединительная линия уступом 66"/>
          <p:cNvCxnSpPr>
            <a:stCxn id="65" idx="0"/>
            <a:endCxn id="3" idx="2"/>
          </p:cNvCxnSpPr>
          <p:nvPr/>
        </p:nvCxnSpPr>
        <p:spPr>
          <a:xfrm rot="16200000" flipV="1">
            <a:off x="1288206" y="3199642"/>
            <a:ext cx="3448143" cy="1911737"/>
          </a:xfrm>
          <a:prstGeom prst="bentConnector3">
            <a:avLst>
              <a:gd name="adj1" fmla="val 5382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65" idx="0"/>
            <a:endCxn id="6" idx="2"/>
          </p:cNvCxnSpPr>
          <p:nvPr/>
        </p:nvCxnSpPr>
        <p:spPr>
          <a:xfrm flipV="1">
            <a:off x="3968145" y="3180468"/>
            <a:ext cx="0" cy="269911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65" idx="0"/>
            <a:endCxn id="7" idx="2"/>
          </p:cNvCxnSpPr>
          <p:nvPr/>
        </p:nvCxnSpPr>
        <p:spPr>
          <a:xfrm rot="5400000" flipH="1" flipV="1">
            <a:off x="4047321" y="3830904"/>
            <a:ext cx="1969503" cy="2127855"/>
          </a:xfrm>
          <a:prstGeom prst="bentConnector3">
            <a:avLst>
              <a:gd name="adj1" fmla="val 5953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/>
          <p:cNvSpPr/>
          <p:nvPr/>
        </p:nvSpPr>
        <p:spPr>
          <a:xfrm>
            <a:off x="5820018" y="5589281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1" name="Соединительная линия уступом 90"/>
          <p:cNvCxnSpPr>
            <a:stCxn id="80" idx="3"/>
            <a:endCxn id="9" idx="2"/>
          </p:cNvCxnSpPr>
          <p:nvPr/>
        </p:nvCxnSpPr>
        <p:spPr>
          <a:xfrm flipV="1">
            <a:off x="6092579" y="5455544"/>
            <a:ext cx="4218120" cy="186273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Соединительная линия уступом 94"/>
          <p:cNvCxnSpPr>
            <a:stCxn id="80" idx="3"/>
            <a:endCxn id="8" idx="2"/>
          </p:cNvCxnSpPr>
          <p:nvPr/>
        </p:nvCxnSpPr>
        <p:spPr>
          <a:xfrm flipV="1">
            <a:off x="6092579" y="4675434"/>
            <a:ext cx="2131276" cy="966383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5" idx="0"/>
          </p:cNvCxnSpPr>
          <p:nvPr/>
        </p:nvCxnSpPr>
        <p:spPr>
          <a:xfrm rot="16200000" flipV="1">
            <a:off x="5994710" y="4321698"/>
            <a:ext cx="1969503" cy="1146265"/>
          </a:xfrm>
          <a:prstGeom prst="bentConnector3">
            <a:avLst>
              <a:gd name="adj1" fmla="val 647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3665350" y="2270164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5" name="Соединительная линия уступом 104"/>
          <p:cNvCxnSpPr>
            <a:stCxn id="3" idx="3"/>
            <a:endCxn id="103" idx="0"/>
          </p:cNvCxnSpPr>
          <p:nvPr/>
        </p:nvCxnSpPr>
        <p:spPr>
          <a:xfrm>
            <a:off x="2823277" y="1974175"/>
            <a:ext cx="978354" cy="29598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6" idx="3"/>
            <a:endCxn id="7" idx="1"/>
          </p:cNvCxnSpPr>
          <p:nvPr/>
        </p:nvCxnSpPr>
        <p:spPr>
          <a:xfrm>
            <a:off x="4806462" y="2723204"/>
            <a:ext cx="451221" cy="70579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7" idx="3"/>
          </p:cNvCxnSpPr>
          <p:nvPr/>
        </p:nvCxnSpPr>
        <p:spPr>
          <a:xfrm>
            <a:off x="6934317" y="3429000"/>
            <a:ext cx="49973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/>
          <p:nvPr/>
        </p:nvCxnSpPr>
        <p:spPr>
          <a:xfrm>
            <a:off x="7924800" y="3429000"/>
            <a:ext cx="0" cy="2911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/>
          <p:nvPr/>
        </p:nvCxnSpPr>
        <p:spPr>
          <a:xfrm>
            <a:off x="9886950" y="3429000"/>
            <a:ext cx="0" cy="11120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Прямоугольник 117"/>
          <p:cNvSpPr/>
          <p:nvPr/>
        </p:nvSpPr>
        <p:spPr>
          <a:xfrm>
            <a:off x="11935293" y="4091885"/>
            <a:ext cx="116920" cy="204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1" name="Прямая со стрелкой 120"/>
          <p:cNvCxnSpPr>
            <a:stCxn id="8" idx="3"/>
            <a:endCxn id="118" idx="1"/>
          </p:cNvCxnSpPr>
          <p:nvPr/>
        </p:nvCxnSpPr>
        <p:spPr>
          <a:xfrm flipV="1">
            <a:off x="9062172" y="4194354"/>
            <a:ext cx="287312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4" name="Соединительная линия уступом 123"/>
          <p:cNvCxnSpPr>
            <a:stCxn id="9" idx="3"/>
            <a:endCxn id="118" idx="1"/>
          </p:cNvCxnSpPr>
          <p:nvPr/>
        </p:nvCxnSpPr>
        <p:spPr>
          <a:xfrm flipV="1">
            <a:off x="11125200" y="4194354"/>
            <a:ext cx="810093" cy="80392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0502" y="3684257"/>
            <a:ext cx="11946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Данные о текущем состоянии персонала</a:t>
            </a:r>
            <a:endParaRPr lang="ru-RU" sz="900" dirty="0"/>
          </a:p>
        </p:txBody>
      </p:sp>
      <p:cxnSp>
        <p:nvCxnSpPr>
          <p:cNvPr id="127" name="Скругленная соединительная линия 126"/>
          <p:cNvCxnSpPr>
            <a:stCxn id="125" idx="0"/>
            <a:endCxn id="62" idx="3"/>
          </p:cNvCxnSpPr>
          <p:nvPr/>
        </p:nvCxnSpPr>
        <p:spPr>
          <a:xfrm rot="16200000" flipV="1">
            <a:off x="364275" y="3260707"/>
            <a:ext cx="249776" cy="597324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918543" y="1352168"/>
            <a:ext cx="11539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Данные о потребности в новых сотрудниках</a:t>
            </a:r>
            <a:endParaRPr lang="ru-RU" sz="900" dirty="0"/>
          </a:p>
        </p:txBody>
      </p:sp>
      <p:cxnSp>
        <p:nvCxnSpPr>
          <p:cNvPr id="131" name="Скругленная соединительная линия 130"/>
          <p:cNvCxnSpPr>
            <a:stCxn id="129" idx="1"/>
          </p:cNvCxnSpPr>
          <p:nvPr/>
        </p:nvCxnSpPr>
        <p:spPr>
          <a:xfrm rot="10800000" flipV="1">
            <a:off x="2880097" y="1606084"/>
            <a:ext cx="38447" cy="343814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346155" y="1472287"/>
            <a:ext cx="11539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rgbClr val="FF0000"/>
                </a:solidFill>
              </a:rPr>
              <a:t>Корпоративные правила и ограничения</a:t>
            </a:r>
            <a:endParaRPr lang="ru-RU" sz="900" dirty="0">
              <a:solidFill>
                <a:srgbClr val="FF0000"/>
              </a:solidFill>
            </a:endParaRPr>
          </a:p>
        </p:txBody>
      </p:sp>
      <p:cxnSp>
        <p:nvCxnSpPr>
          <p:cNvPr id="138" name="Скругленная соединительная линия 137"/>
          <p:cNvCxnSpPr>
            <a:stCxn id="136" idx="0"/>
          </p:cNvCxnSpPr>
          <p:nvPr/>
        </p:nvCxnSpPr>
        <p:spPr>
          <a:xfrm rot="16200000" flipV="1">
            <a:off x="4503930" y="1053107"/>
            <a:ext cx="137936" cy="700423"/>
          </a:xfrm>
          <a:prstGeom prst="curved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023417" y="2217051"/>
            <a:ext cx="86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Информация о кандидатах</a:t>
            </a:r>
            <a:endParaRPr lang="ru-RU" sz="900" dirty="0"/>
          </a:p>
        </p:txBody>
      </p:sp>
      <p:cxnSp>
        <p:nvCxnSpPr>
          <p:cNvPr id="142" name="Скругленная соединительная линия 141"/>
          <p:cNvCxnSpPr>
            <a:stCxn id="140" idx="1"/>
          </p:cNvCxnSpPr>
          <p:nvPr/>
        </p:nvCxnSpPr>
        <p:spPr>
          <a:xfrm rot="10800000" flipV="1">
            <a:off x="4905433" y="2401717"/>
            <a:ext cx="117985" cy="321486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908400" y="1291176"/>
            <a:ext cx="503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ТК РФ</a:t>
            </a:r>
            <a:endParaRPr lang="ru-RU" sz="900" dirty="0"/>
          </a:p>
        </p:txBody>
      </p:sp>
      <p:cxnSp>
        <p:nvCxnSpPr>
          <p:cNvPr id="145" name="Скругленная соединительная линия 144"/>
          <p:cNvCxnSpPr>
            <a:stCxn id="143" idx="3"/>
          </p:cNvCxnSpPr>
          <p:nvPr/>
        </p:nvCxnSpPr>
        <p:spPr>
          <a:xfrm flipV="1">
            <a:off x="7411453" y="1295912"/>
            <a:ext cx="385975" cy="110680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0881006" y="2768465"/>
            <a:ext cx="105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rgbClr val="70AD47"/>
                </a:solidFill>
              </a:rPr>
              <a:t>Личная карточка сотрудника</a:t>
            </a:r>
            <a:endParaRPr lang="ru-RU" sz="900" dirty="0">
              <a:solidFill>
                <a:srgbClr val="70AD47"/>
              </a:solidFill>
            </a:endParaRPr>
          </a:p>
        </p:txBody>
      </p:sp>
      <p:cxnSp>
        <p:nvCxnSpPr>
          <p:cNvPr id="148" name="Скругленная соединительная линия 147"/>
          <p:cNvCxnSpPr>
            <a:stCxn id="146" idx="2"/>
          </p:cNvCxnSpPr>
          <p:nvPr/>
        </p:nvCxnSpPr>
        <p:spPr>
          <a:xfrm rot="16200000" flipH="1">
            <a:off x="11382102" y="3162023"/>
            <a:ext cx="291201" cy="24274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0881006" y="3520813"/>
            <a:ext cx="10506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rgbClr val="70AD47"/>
                </a:solidFill>
              </a:rPr>
              <a:t>Данные о состоянии персонала</a:t>
            </a:r>
            <a:endParaRPr lang="ru-RU" sz="900" dirty="0">
              <a:solidFill>
                <a:srgbClr val="70AD47"/>
              </a:solidFill>
            </a:endParaRPr>
          </a:p>
        </p:txBody>
      </p:sp>
      <p:cxnSp>
        <p:nvCxnSpPr>
          <p:cNvPr id="152" name="Скругленная соединительная линия 151"/>
          <p:cNvCxnSpPr>
            <a:stCxn id="150" idx="2"/>
          </p:cNvCxnSpPr>
          <p:nvPr/>
        </p:nvCxnSpPr>
        <p:spPr>
          <a:xfrm rot="16200000" flipH="1">
            <a:off x="11445980" y="3988991"/>
            <a:ext cx="163444" cy="242749"/>
          </a:xfrm>
          <a:prstGeom prst="curved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727213" y="5012672"/>
            <a:ext cx="11539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rgbClr val="FF0000"/>
                </a:solidFill>
              </a:rPr>
              <a:t>Специалист ОК</a:t>
            </a:r>
            <a:endParaRPr lang="ru-RU" sz="900" dirty="0">
              <a:solidFill>
                <a:srgbClr val="FF0000"/>
              </a:solidFill>
            </a:endParaRPr>
          </a:p>
        </p:txBody>
      </p:sp>
      <p:cxnSp>
        <p:nvCxnSpPr>
          <p:cNvPr id="155" name="Скругленная соединительная линия 154"/>
          <p:cNvCxnSpPr>
            <a:stCxn id="153" idx="2"/>
          </p:cNvCxnSpPr>
          <p:nvPr/>
        </p:nvCxnSpPr>
        <p:spPr>
          <a:xfrm rot="16200000" flipH="1">
            <a:off x="3506617" y="5041053"/>
            <a:ext cx="259077" cy="663977"/>
          </a:xfrm>
          <a:prstGeom prst="curved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862922" y="5668929"/>
            <a:ext cx="9944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Специалист СБ</a:t>
            </a:r>
            <a:endParaRPr lang="ru-RU" sz="900" dirty="0"/>
          </a:p>
        </p:txBody>
      </p:sp>
      <p:cxnSp>
        <p:nvCxnSpPr>
          <p:cNvPr id="158" name="Скругленная соединительная линия 157"/>
          <p:cNvCxnSpPr>
            <a:stCxn id="156" idx="1"/>
          </p:cNvCxnSpPr>
          <p:nvPr/>
        </p:nvCxnSpPr>
        <p:spPr>
          <a:xfrm rot="10800000">
            <a:off x="7552592" y="5744461"/>
            <a:ext cx="310330" cy="39885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Группа 69"/>
          <p:cNvGrpSpPr/>
          <p:nvPr/>
        </p:nvGrpSpPr>
        <p:grpSpPr>
          <a:xfrm>
            <a:off x="73581" y="230776"/>
            <a:ext cx="11978632" cy="790497"/>
            <a:chOff x="73581" y="230776"/>
            <a:chExt cx="11978632" cy="790497"/>
          </a:xfrm>
        </p:grpSpPr>
        <p:pic>
          <p:nvPicPr>
            <p:cNvPr id="71" name="Рисунок 7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230776"/>
              <a:ext cx="10058400" cy="790497"/>
            </a:xfrm>
            <a:prstGeom prst="rect">
              <a:avLst/>
            </a:prstGeom>
            <a:ln w="3175">
              <a:noFill/>
            </a:ln>
          </p:spPr>
        </p:pic>
        <p:cxnSp>
          <p:nvCxnSpPr>
            <p:cNvPr id="72" name="Прямая соединительная линия 71"/>
            <p:cNvCxnSpPr/>
            <p:nvPr/>
          </p:nvCxnSpPr>
          <p:spPr>
            <a:xfrm>
              <a:off x="73581" y="230776"/>
              <a:ext cx="119786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/>
            <p:cNvCxnSpPr/>
            <p:nvPr/>
          </p:nvCxnSpPr>
          <p:spPr>
            <a:xfrm>
              <a:off x="73581" y="998937"/>
              <a:ext cx="119786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Группа 73"/>
          <p:cNvGrpSpPr/>
          <p:nvPr/>
        </p:nvGrpSpPr>
        <p:grpSpPr>
          <a:xfrm>
            <a:off x="103263" y="5996353"/>
            <a:ext cx="11978632" cy="358593"/>
            <a:chOff x="103263" y="5996353"/>
            <a:chExt cx="11978632" cy="358593"/>
          </a:xfrm>
        </p:grpSpPr>
        <p:pic>
          <p:nvPicPr>
            <p:cNvPr id="76" name="Рисунок 7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6035765"/>
              <a:ext cx="10058400" cy="181723"/>
            </a:xfrm>
            <a:prstGeom prst="rect">
              <a:avLst/>
            </a:prstGeom>
            <a:ln w="3175">
              <a:noFill/>
            </a:ln>
          </p:spPr>
        </p:pic>
        <p:cxnSp>
          <p:nvCxnSpPr>
            <p:cNvPr id="78" name="Прямая соединительная линия 77"/>
            <p:cNvCxnSpPr/>
            <p:nvPr/>
          </p:nvCxnSpPr>
          <p:spPr>
            <a:xfrm>
              <a:off x="103263" y="5996353"/>
              <a:ext cx="119786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/>
            <p:nvPr/>
          </p:nvCxnSpPr>
          <p:spPr>
            <a:xfrm>
              <a:off x="103263" y="6354946"/>
              <a:ext cx="119786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390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xit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2" presetClass="exit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2" presetClass="exit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xit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xit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xit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2" presetClass="exit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2" presetClass="exit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2" presetClass="exit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5" grpId="0"/>
      <p:bldP spid="129" grpId="0"/>
      <p:bldP spid="136" grpId="0"/>
      <p:bldP spid="140" grpId="0"/>
      <p:bldP spid="143" grpId="0"/>
      <p:bldP spid="146" grpId="0"/>
      <p:bldP spid="150" grpId="0"/>
      <p:bldP spid="153" grpId="0"/>
      <p:bldP spid="1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6562D4-7F1A-4B6E-8880-20D748DA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395" y="3489786"/>
            <a:ext cx="390580" cy="39058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0" y="2025780"/>
            <a:ext cx="1422979" cy="116140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553" y="3104375"/>
            <a:ext cx="1422979" cy="116140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959" y="1621660"/>
            <a:ext cx="1438476" cy="120031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959" y="4696772"/>
            <a:ext cx="1438476" cy="115268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687" y="3061101"/>
            <a:ext cx="1495558" cy="124794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474" y="3061100"/>
            <a:ext cx="1438476" cy="124794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0" y="6167927"/>
            <a:ext cx="10058400" cy="58046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0" y="139974"/>
            <a:ext cx="10058400" cy="80721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320" y="3489786"/>
            <a:ext cx="390580" cy="390580"/>
          </a:xfrm>
          <a:prstGeom prst="rect">
            <a:avLst/>
          </a:prstGeom>
        </p:spPr>
      </p:pic>
      <p:cxnSp>
        <p:nvCxnSpPr>
          <p:cNvPr id="16" name="Соединительная линия уступом 15"/>
          <p:cNvCxnSpPr>
            <a:stCxn id="6" idx="3"/>
            <a:endCxn id="7" idx="1"/>
          </p:cNvCxnSpPr>
          <p:nvPr/>
        </p:nvCxnSpPr>
        <p:spPr>
          <a:xfrm>
            <a:off x="2221529" y="2606481"/>
            <a:ext cx="280024" cy="1078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3"/>
            <a:endCxn id="3" idx="1"/>
          </p:cNvCxnSpPr>
          <p:nvPr/>
        </p:nvCxnSpPr>
        <p:spPr>
          <a:xfrm>
            <a:off x="3924532" y="3685076"/>
            <a:ext cx="3758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4395897" y="3516826"/>
            <a:ext cx="295077" cy="17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4395897" y="3669836"/>
            <a:ext cx="295078" cy="166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Соединительная линия уступом 24"/>
          <p:cNvCxnSpPr>
            <a:stCxn id="20" idx="3"/>
            <a:endCxn id="8" idx="1"/>
          </p:cNvCxnSpPr>
          <p:nvPr/>
        </p:nvCxnSpPr>
        <p:spPr>
          <a:xfrm flipV="1">
            <a:off x="4690974" y="2221819"/>
            <a:ext cx="188985" cy="138386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21" idx="3"/>
            <a:endCxn id="9" idx="1"/>
          </p:cNvCxnSpPr>
          <p:nvPr/>
        </p:nvCxnSpPr>
        <p:spPr>
          <a:xfrm>
            <a:off x="4690975" y="3753166"/>
            <a:ext cx="188984" cy="1519949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6585320" y="3516826"/>
            <a:ext cx="295077" cy="153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6585320" y="3673962"/>
            <a:ext cx="295077" cy="162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Соединительная линия уступом 33"/>
          <p:cNvCxnSpPr>
            <a:stCxn id="8" idx="3"/>
            <a:endCxn id="29" idx="1"/>
          </p:cNvCxnSpPr>
          <p:nvPr/>
        </p:nvCxnSpPr>
        <p:spPr>
          <a:xfrm>
            <a:off x="6318435" y="2221819"/>
            <a:ext cx="266885" cy="1371512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35"/>
          <p:cNvCxnSpPr>
            <a:stCxn id="9" idx="3"/>
            <a:endCxn id="31" idx="1"/>
          </p:cNvCxnSpPr>
          <p:nvPr/>
        </p:nvCxnSpPr>
        <p:spPr>
          <a:xfrm flipV="1">
            <a:off x="6318435" y="3755229"/>
            <a:ext cx="266885" cy="151788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14" idx="3"/>
            <a:endCxn id="10" idx="1"/>
          </p:cNvCxnSpPr>
          <p:nvPr/>
        </p:nvCxnSpPr>
        <p:spPr>
          <a:xfrm>
            <a:off x="6975900" y="3685076"/>
            <a:ext cx="3987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10" idx="3"/>
            <a:endCxn id="11" idx="1"/>
          </p:cNvCxnSpPr>
          <p:nvPr/>
        </p:nvCxnSpPr>
        <p:spPr>
          <a:xfrm flipV="1">
            <a:off x="8870245" y="3685075"/>
            <a:ext cx="548229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46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6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6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6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6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6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6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6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6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6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6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6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6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6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20D62-CB8C-4D78-A1D3-43439C43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1" y="365125"/>
            <a:ext cx="10566400" cy="1325563"/>
          </a:xfrm>
        </p:spPr>
        <p:txBody>
          <a:bodyPr>
            <a:normAutofit/>
          </a:bodyPr>
          <a:lstStyle/>
          <a:p>
            <a:r>
              <a:rPr lang="ru-RU" sz="4000" cap="none" dirty="0">
                <a:ln w="3175">
                  <a:noFill/>
                </a:ln>
                <a:latin typeface="+mn-lt"/>
                <a:ea typeface="+mn-ea"/>
                <a:cs typeface="+mn-cs"/>
              </a:rPr>
              <a:t>Концептуальная модель </a:t>
            </a:r>
            <a:r>
              <a:rPr lang="ru-RU" sz="4000" cap="none" dirty="0" smtClean="0">
                <a:ln w="3175">
                  <a:noFill/>
                </a:ln>
                <a:latin typeface="+mn-lt"/>
                <a:ea typeface="+mn-ea"/>
                <a:cs typeface="+mn-cs"/>
              </a:rPr>
              <a:t>задачи «Трудоустройство </a:t>
            </a:r>
            <a:r>
              <a:rPr lang="ru-RU" sz="4000" cap="none" dirty="0">
                <a:ln w="3175">
                  <a:noFill/>
                </a:ln>
                <a:latin typeface="+mn-lt"/>
                <a:ea typeface="+mn-ea"/>
                <a:cs typeface="+mn-cs"/>
              </a:rPr>
              <a:t>гражданина»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3D97AA-43EB-4435-B9A0-974A6977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9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28" y="4196790"/>
            <a:ext cx="2873256" cy="13895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759" y="4106511"/>
            <a:ext cx="3375683" cy="155438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17" y="2130564"/>
            <a:ext cx="2111765" cy="13816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217" y="4196790"/>
            <a:ext cx="2873256" cy="1373825"/>
          </a:xfrm>
          <a:prstGeom prst="rect">
            <a:avLst/>
          </a:prstGeom>
        </p:spPr>
      </p:pic>
      <p:cxnSp>
        <p:nvCxnSpPr>
          <p:cNvPr id="11" name="Прямая со стрелкой 10"/>
          <p:cNvCxnSpPr>
            <a:stCxn id="3" idx="3"/>
            <a:endCxn id="6" idx="1"/>
          </p:cNvCxnSpPr>
          <p:nvPr/>
        </p:nvCxnSpPr>
        <p:spPr>
          <a:xfrm flipV="1">
            <a:off x="3727984" y="4883703"/>
            <a:ext cx="654775" cy="78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3"/>
            <a:endCxn id="8" idx="1"/>
          </p:cNvCxnSpPr>
          <p:nvPr/>
        </p:nvCxnSpPr>
        <p:spPr>
          <a:xfrm>
            <a:off x="7758442" y="4883703"/>
            <a:ext cx="65477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6" idx="0"/>
            <a:endCxn id="7" idx="2"/>
          </p:cNvCxnSpPr>
          <p:nvPr/>
        </p:nvCxnSpPr>
        <p:spPr>
          <a:xfrm flipH="1" flipV="1">
            <a:off x="6070600" y="3512239"/>
            <a:ext cx="1" cy="59427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965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F988E-2290-4A06-BE99-31499E27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Информационно-логическая модель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74474D-A2F8-4421-B613-B1D2D6DD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10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22" y="1469054"/>
            <a:ext cx="1414931" cy="162835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029" y="3466543"/>
            <a:ext cx="1412738" cy="14127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836" y="1469054"/>
            <a:ext cx="1425806" cy="1628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62" y="3466543"/>
            <a:ext cx="1412738" cy="141273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809" y="1471693"/>
            <a:ext cx="1389257" cy="162346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836" y="5146586"/>
            <a:ext cx="1412738" cy="1412738"/>
          </a:xfrm>
          <a:prstGeom prst="rect">
            <a:avLst/>
          </a:prstGeom>
        </p:spPr>
      </p:pic>
      <p:grpSp>
        <p:nvGrpSpPr>
          <p:cNvPr id="54" name="Группа 53"/>
          <p:cNvGrpSpPr/>
          <p:nvPr/>
        </p:nvGrpSpPr>
        <p:grpSpPr>
          <a:xfrm>
            <a:off x="3358236" y="2283424"/>
            <a:ext cx="839114" cy="1889488"/>
            <a:chOff x="3358236" y="2283424"/>
            <a:chExt cx="839114" cy="1889488"/>
          </a:xfrm>
        </p:grpSpPr>
        <p:cxnSp>
          <p:nvCxnSpPr>
            <p:cNvPr id="13" name="Соединительная линия уступом 12"/>
            <p:cNvCxnSpPr>
              <a:stCxn id="9" idx="1"/>
              <a:endCxn id="8" idx="3"/>
            </p:cNvCxnSpPr>
            <p:nvPr/>
          </p:nvCxnSpPr>
          <p:spPr>
            <a:xfrm rot="10800000" flipV="1">
              <a:off x="3506601" y="2283424"/>
              <a:ext cx="504209" cy="1889488"/>
            </a:xfrm>
            <a:prstGeom prst="bentConnector3">
              <a:avLst/>
            </a:prstGeom>
            <a:ln w="12700">
              <a:headEnd type="triangl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358236" y="3151872"/>
              <a:ext cx="8391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/>
                <a:t>p</a:t>
              </a:r>
              <a:r>
                <a:rPr lang="en-US" sz="1200" b="1" dirty="0" err="1" smtClean="0"/>
                <a:t>erson_id</a:t>
              </a:r>
              <a:endParaRPr lang="ru-RU" sz="1200" b="1" dirty="0"/>
            </a:p>
          </p:txBody>
        </p:sp>
      </p:grpSp>
      <p:grpSp>
        <p:nvGrpSpPr>
          <p:cNvPr id="77" name="Группа 76"/>
          <p:cNvGrpSpPr/>
          <p:nvPr/>
        </p:nvGrpSpPr>
        <p:grpSpPr>
          <a:xfrm>
            <a:off x="7063454" y="4287051"/>
            <a:ext cx="935435" cy="1596600"/>
            <a:chOff x="7063454" y="4287051"/>
            <a:chExt cx="935435" cy="1596600"/>
          </a:xfrm>
        </p:grpSpPr>
        <p:cxnSp>
          <p:nvCxnSpPr>
            <p:cNvPr id="21" name="Соединительная линия уступом 20"/>
            <p:cNvCxnSpPr>
              <a:stCxn id="69" idx="1"/>
              <a:endCxn id="10" idx="3"/>
            </p:cNvCxnSpPr>
            <p:nvPr/>
          </p:nvCxnSpPr>
          <p:spPr>
            <a:xfrm rot="10800000" flipV="1">
              <a:off x="7168575" y="4287051"/>
              <a:ext cx="628507" cy="1565903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063454" y="4874434"/>
              <a:ext cx="93543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contract_id</a:t>
              </a:r>
              <a:endParaRPr lang="ru-RU" sz="1200" b="1" dirty="0"/>
            </a:p>
          </p:txBody>
        </p:sp>
        <p:sp>
          <p:nvSpPr>
            <p:cNvPr id="55" name="Равнобедренный треугольник 54"/>
            <p:cNvSpPr/>
            <p:nvPr/>
          </p:nvSpPr>
          <p:spPr>
            <a:xfrm rot="16200000">
              <a:off x="7242998" y="5824276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9" name="Прямоугольник 68"/>
          <p:cNvSpPr/>
          <p:nvPr/>
        </p:nvSpPr>
        <p:spPr>
          <a:xfrm>
            <a:off x="7797081" y="3906854"/>
            <a:ext cx="865909" cy="760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6" name="Группа 75"/>
          <p:cNvGrpSpPr/>
          <p:nvPr/>
        </p:nvGrpSpPr>
        <p:grpSpPr>
          <a:xfrm>
            <a:off x="9190767" y="2283233"/>
            <a:ext cx="1017769" cy="1920375"/>
            <a:chOff x="9190767" y="2283233"/>
            <a:chExt cx="1017769" cy="1920375"/>
          </a:xfrm>
        </p:grpSpPr>
        <p:cxnSp>
          <p:nvCxnSpPr>
            <p:cNvPr id="19" name="Соединительная линия уступом 18"/>
            <p:cNvCxnSpPr>
              <a:stCxn id="3" idx="3"/>
              <a:endCxn id="6" idx="3"/>
            </p:cNvCxnSpPr>
            <p:nvPr/>
          </p:nvCxnSpPr>
          <p:spPr>
            <a:xfrm flipH="1">
              <a:off x="9190767" y="2283233"/>
              <a:ext cx="302686" cy="1889679"/>
            </a:xfrm>
            <a:prstGeom prst="bentConnector3">
              <a:avLst>
                <a:gd name="adj1" fmla="val -75524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9273101" y="3098578"/>
              <a:ext cx="93543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contract_id</a:t>
              </a:r>
              <a:endParaRPr lang="ru-RU" sz="1200" b="1" dirty="0"/>
            </a:p>
          </p:txBody>
        </p:sp>
        <p:sp>
          <p:nvSpPr>
            <p:cNvPr id="71" name="Равнобедренный треугольник 70"/>
            <p:cNvSpPr/>
            <p:nvPr/>
          </p:nvSpPr>
          <p:spPr>
            <a:xfrm rot="16200000">
              <a:off x="9265659" y="4144233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Группа 74"/>
          <p:cNvGrpSpPr/>
          <p:nvPr/>
        </p:nvGrpSpPr>
        <p:grpSpPr>
          <a:xfrm>
            <a:off x="7063454" y="2283233"/>
            <a:ext cx="839114" cy="1920375"/>
            <a:chOff x="7063454" y="2283233"/>
            <a:chExt cx="839114" cy="1920375"/>
          </a:xfrm>
        </p:grpSpPr>
        <p:cxnSp>
          <p:nvCxnSpPr>
            <p:cNvPr id="17" name="Соединительная линия уступом 16"/>
            <p:cNvCxnSpPr>
              <a:stCxn id="7" idx="3"/>
              <a:endCxn id="6" idx="1"/>
            </p:cNvCxnSpPr>
            <p:nvPr/>
          </p:nvCxnSpPr>
          <p:spPr>
            <a:xfrm>
              <a:off x="7181642" y="2283233"/>
              <a:ext cx="596387" cy="1889679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063454" y="3089668"/>
              <a:ext cx="8391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job_id</a:t>
              </a:r>
              <a:endParaRPr lang="ru-RU" sz="1200" b="1" dirty="0"/>
            </a:p>
          </p:txBody>
        </p:sp>
        <p:sp>
          <p:nvSpPr>
            <p:cNvPr id="72" name="Равнобедренный треугольник 71"/>
            <p:cNvSpPr/>
            <p:nvPr/>
          </p:nvSpPr>
          <p:spPr>
            <a:xfrm rot="5400000">
              <a:off x="7641528" y="4144233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4" name="Группа 73"/>
          <p:cNvGrpSpPr/>
          <p:nvPr/>
        </p:nvGrpSpPr>
        <p:grpSpPr>
          <a:xfrm>
            <a:off x="5129405" y="2283424"/>
            <a:ext cx="839114" cy="3600227"/>
            <a:chOff x="5129405" y="2283424"/>
            <a:chExt cx="839114" cy="3600227"/>
          </a:xfrm>
        </p:grpSpPr>
        <p:cxnSp>
          <p:nvCxnSpPr>
            <p:cNvPr id="15" name="Соединительная линия уступом 14"/>
            <p:cNvCxnSpPr>
              <a:stCxn id="9" idx="3"/>
              <a:endCxn id="10" idx="1"/>
            </p:cNvCxnSpPr>
            <p:nvPr/>
          </p:nvCxnSpPr>
          <p:spPr>
            <a:xfrm>
              <a:off x="5400066" y="2283424"/>
              <a:ext cx="355770" cy="3569531"/>
            </a:xfrm>
            <a:prstGeom prst="bentConnector3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129405" y="3768355"/>
              <a:ext cx="8391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person_id</a:t>
              </a:r>
              <a:endParaRPr lang="ru-RU" sz="1200" b="1" dirty="0"/>
            </a:p>
          </p:txBody>
        </p:sp>
        <p:sp>
          <p:nvSpPr>
            <p:cNvPr id="73" name="Равнобедренный треугольник 72"/>
            <p:cNvSpPr/>
            <p:nvPr/>
          </p:nvSpPr>
          <p:spPr>
            <a:xfrm rot="5400000">
              <a:off x="5623212" y="5824276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69422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6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6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6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6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6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6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6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6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6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6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F988E-2290-4A06-BE99-31499E27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Информационно-логическая модель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74474D-A2F8-4421-B613-B1D2D6DD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22" y="1469054"/>
            <a:ext cx="1414931" cy="162835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029" y="3466543"/>
            <a:ext cx="1412738" cy="14127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836" y="1469054"/>
            <a:ext cx="1425806" cy="1628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62" y="3466543"/>
            <a:ext cx="1412738" cy="141273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809" y="1469436"/>
            <a:ext cx="1389257" cy="1627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836" y="5146586"/>
            <a:ext cx="1412738" cy="1412738"/>
          </a:xfrm>
          <a:prstGeom prst="rect">
            <a:avLst/>
          </a:prstGeom>
        </p:spPr>
      </p:pic>
      <p:grpSp>
        <p:nvGrpSpPr>
          <p:cNvPr id="54" name="Группа 53"/>
          <p:cNvGrpSpPr/>
          <p:nvPr/>
        </p:nvGrpSpPr>
        <p:grpSpPr>
          <a:xfrm>
            <a:off x="3358236" y="2283424"/>
            <a:ext cx="839114" cy="1889488"/>
            <a:chOff x="3358236" y="2283424"/>
            <a:chExt cx="839114" cy="1889488"/>
          </a:xfrm>
        </p:grpSpPr>
        <p:cxnSp>
          <p:nvCxnSpPr>
            <p:cNvPr id="13" name="Соединительная линия уступом 12"/>
            <p:cNvCxnSpPr>
              <a:stCxn id="9" idx="1"/>
              <a:endCxn id="8" idx="3"/>
            </p:cNvCxnSpPr>
            <p:nvPr/>
          </p:nvCxnSpPr>
          <p:spPr>
            <a:xfrm rot="10800000" flipV="1">
              <a:off x="3506601" y="2283424"/>
              <a:ext cx="504209" cy="1889488"/>
            </a:xfrm>
            <a:prstGeom prst="bentConnector3">
              <a:avLst/>
            </a:prstGeom>
            <a:ln w="12700">
              <a:headEnd type="triangl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358236" y="3151872"/>
              <a:ext cx="8391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/>
                <a:t>p</a:t>
              </a:r>
              <a:r>
                <a:rPr lang="en-US" sz="1200" b="1" dirty="0" err="1" smtClean="0"/>
                <a:t>erson_id</a:t>
              </a:r>
              <a:endParaRPr lang="ru-RU" sz="1200" b="1" dirty="0"/>
            </a:p>
          </p:txBody>
        </p:sp>
      </p:grpSp>
      <p:grpSp>
        <p:nvGrpSpPr>
          <p:cNvPr id="77" name="Группа 76"/>
          <p:cNvGrpSpPr/>
          <p:nvPr/>
        </p:nvGrpSpPr>
        <p:grpSpPr>
          <a:xfrm>
            <a:off x="7063454" y="4287051"/>
            <a:ext cx="935435" cy="1596600"/>
            <a:chOff x="7063454" y="4287051"/>
            <a:chExt cx="935435" cy="1596600"/>
          </a:xfrm>
        </p:grpSpPr>
        <p:cxnSp>
          <p:nvCxnSpPr>
            <p:cNvPr id="21" name="Соединительная линия уступом 20"/>
            <p:cNvCxnSpPr>
              <a:stCxn id="69" idx="1"/>
              <a:endCxn id="10" idx="3"/>
            </p:cNvCxnSpPr>
            <p:nvPr/>
          </p:nvCxnSpPr>
          <p:spPr>
            <a:xfrm rot="10800000" flipV="1">
              <a:off x="7168575" y="4287051"/>
              <a:ext cx="628507" cy="1565903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063454" y="4874434"/>
              <a:ext cx="93543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contract_id</a:t>
              </a:r>
              <a:endParaRPr lang="ru-RU" sz="1200" b="1" dirty="0"/>
            </a:p>
          </p:txBody>
        </p:sp>
        <p:sp>
          <p:nvSpPr>
            <p:cNvPr id="55" name="Равнобедренный треугольник 54"/>
            <p:cNvSpPr/>
            <p:nvPr/>
          </p:nvSpPr>
          <p:spPr>
            <a:xfrm rot="16200000">
              <a:off x="7242998" y="5824276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9" name="Прямоугольник 68"/>
          <p:cNvSpPr/>
          <p:nvPr/>
        </p:nvSpPr>
        <p:spPr>
          <a:xfrm>
            <a:off x="7797081" y="3906854"/>
            <a:ext cx="865909" cy="760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6" name="Группа 75"/>
          <p:cNvGrpSpPr/>
          <p:nvPr/>
        </p:nvGrpSpPr>
        <p:grpSpPr>
          <a:xfrm>
            <a:off x="9190767" y="2283233"/>
            <a:ext cx="1017769" cy="1920375"/>
            <a:chOff x="9190767" y="2283233"/>
            <a:chExt cx="1017769" cy="1920375"/>
          </a:xfrm>
        </p:grpSpPr>
        <p:cxnSp>
          <p:nvCxnSpPr>
            <p:cNvPr id="19" name="Соединительная линия уступом 18"/>
            <p:cNvCxnSpPr>
              <a:stCxn id="3" idx="3"/>
              <a:endCxn id="6" idx="3"/>
            </p:cNvCxnSpPr>
            <p:nvPr/>
          </p:nvCxnSpPr>
          <p:spPr>
            <a:xfrm flipH="1">
              <a:off x="9190767" y="2283233"/>
              <a:ext cx="302686" cy="1889679"/>
            </a:xfrm>
            <a:prstGeom prst="bentConnector3">
              <a:avLst>
                <a:gd name="adj1" fmla="val -75524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9273101" y="3098578"/>
              <a:ext cx="93543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contract_id</a:t>
              </a:r>
              <a:endParaRPr lang="ru-RU" sz="1200" b="1" dirty="0"/>
            </a:p>
          </p:txBody>
        </p:sp>
        <p:sp>
          <p:nvSpPr>
            <p:cNvPr id="71" name="Равнобедренный треугольник 70"/>
            <p:cNvSpPr/>
            <p:nvPr/>
          </p:nvSpPr>
          <p:spPr>
            <a:xfrm rot="16200000">
              <a:off x="9265659" y="4144233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Группа 74"/>
          <p:cNvGrpSpPr/>
          <p:nvPr/>
        </p:nvGrpSpPr>
        <p:grpSpPr>
          <a:xfrm>
            <a:off x="7063454" y="2283233"/>
            <a:ext cx="839114" cy="1920375"/>
            <a:chOff x="7063454" y="2283233"/>
            <a:chExt cx="839114" cy="1920375"/>
          </a:xfrm>
        </p:grpSpPr>
        <p:cxnSp>
          <p:nvCxnSpPr>
            <p:cNvPr id="17" name="Соединительная линия уступом 16"/>
            <p:cNvCxnSpPr>
              <a:stCxn id="7" idx="3"/>
              <a:endCxn id="6" idx="1"/>
            </p:cNvCxnSpPr>
            <p:nvPr/>
          </p:nvCxnSpPr>
          <p:spPr>
            <a:xfrm>
              <a:off x="7181642" y="2283233"/>
              <a:ext cx="596387" cy="1889679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063454" y="3089668"/>
              <a:ext cx="8391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job_id</a:t>
              </a:r>
              <a:endParaRPr lang="ru-RU" sz="1200" b="1" dirty="0"/>
            </a:p>
          </p:txBody>
        </p:sp>
        <p:sp>
          <p:nvSpPr>
            <p:cNvPr id="72" name="Равнобедренный треугольник 71"/>
            <p:cNvSpPr/>
            <p:nvPr/>
          </p:nvSpPr>
          <p:spPr>
            <a:xfrm rot="5400000">
              <a:off x="7641528" y="4144233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4" name="Группа 73"/>
          <p:cNvGrpSpPr/>
          <p:nvPr/>
        </p:nvGrpSpPr>
        <p:grpSpPr>
          <a:xfrm>
            <a:off x="5129405" y="2283424"/>
            <a:ext cx="839114" cy="3600227"/>
            <a:chOff x="5129405" y="2283424"/>
            <a:chExt cx="839114" cy="3600227"/>
          </a:xfrm>
        </p:grpSpPr>
        <p:cxnSp>
          <p:nvCxnSpPr>
            <p:cNvPr id="15" name="Соединительная линия уступом 14"/>
            <p:cNvCxnSpPr>
              <a:stCxn id="9" idx="3"/>
              <a:endCxn id="10" idx="1"/>
            </p:cNvCxnSpPr>
            <p:nvPr/>
          </p:nvCxnSpPr>
          <p:spPr>
            <a:xfrm>
              <a:off x="5400066" y="2283424"/>
              <a:ext cx="355770" cy="3569531"/>
            </a:xfrm>
            <a:prstGeom prst="bentConnector3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129405" y="3768355"/>
              <a:ext cx="8391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person_id</a:t>
              </a:r>
              <a:endParaRPr lang="ru-RU" sz="1200" b="1" dirty="0"/>
            </a:p>
          </p:txBody>
        </p:sp>
        <p:sp>
          <p:nvSpPr>
            <p:cNvPr id="73" name="Равнобедренный треугольник 72"/>
            <p:cNvSpPr/>
            <p:nvPr/>
          </p:nvSpPr>
          <p:spPr>
            <a:xfrm rot="5400000">
              <a:off x="5623212" y="5824276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0578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6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B2BC1-2DA4-48DC-971C-1DBAC05C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Выбор стека разработки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F4B530-ACD1-496E-A61D-DDFEBB1B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5875"/>
            <a:ext cx="2743200" cy="365125"/>
          </a:xfrm>
        </p:spPr>
        <p:txBody>
          <a:bodyPr/>
          <a:lstStyle/>
          <a:p>
            <a:r>
              <a:rPr lang="en-US" dirty="0" smtClean="0"/>
              <a:t>11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2D76128-B88E-4140-9DA3-BA83AC601B05}"/>
              </a:ext>
            </a:extLst>
          </p:cNvPr>
          <p:cNvSpPr txBox="1">
            <a:spLocks/>
          </p:cNvSpPr>
          <p:nvPr/>
        </p:nvSpPr>
        <p:spPr>
          <a:xfrm>
            <a:off x="838200" y="1893887"/>
            <a:ext cx="4334933" cy="3211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400" cap="none" dirty="0"/>
              <a:t>IDE – Android Studio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Язык программирования – </a:t>
            </a:r>
            <a:r>
              <a:rPr lang="en-US" sz="2400" cap="none" dirty="0" err="1"/>
              <a:t>Kotlin</a:t>
            </a:r>
            <a:endParaRPr lang="en-US" sz="2400" cap="none" dirty="0"/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Верстка интерфейса- </a:t>
            </a:r>
            <a:r>
              <a:rPr lang="en-US" sz="2400" cap="none" dirty="0"/>
              <a:t>XML</a:t>
            </a:r>
            <a:endParaRPr lang="ru-RU" sz="2400" cap="none" dirty="0"/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СУБД – </a:t>
            </a:r>
            <a:r>
              <a:rPr lang="en-US" sz="2400" cap="none" dirty="0"/>
              <a:t>SQLite</a:t>
            </a:r>
            <a:endParaRPr lang="ru-RU" sz="2400" cap="none" dirty="0"/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 smtClean="0"/>
              <a:t>Вспомогательная библиотека</a:t>
            </a:r>
            <a:r>
              <a:rPr lang="en-US" sz="2400" cap="none" dirty="0" smtClean="0"/>
              <a:t> </a:t>
            </a:r>
            <a:r>
              <a:rPr lang="en-US" sz="2400" cap="none" dirty="0"/>
              <a:t>- Room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3374"/>
            <a:ext cx="1570094" cy="157009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040" y="1843632"/>
            <a:ext cx="1509577" cy="150957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948" y="3715820"/>
            <a:ext cx="1470091" cy="147009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617" y="3802565"/>
            <a:ext cx="1296603" cy="1296603"/>
          </a:xfrm>
          <a:prstGeom prst="rect">
            <a:avLst/>
          </a:prstGeom>
        </p:spPr>
      </p:pic>
      <p:cxnSp>
        <p:nvCxnSpPr>
          <p:cNvPr id="12" name="Прямая со стрелкой 11"/>
          <p:cNvCxnSpPr>
            <a:stCxn id="7" idx="3"/>
            <a:endCxn id="8" idx="1"/>
          </p:cNvCxnSpPr>
          <p:nvPr/>
        </p:nvCxnSpPr>
        <p:spPr>
          <a:xfrm>
            <a:off x="7666094" y="2598421"/>
            <a:ext cx="6509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4"/>
          <p:cNvCxnSpPr>
            <a:stCxn id="8" idx="3"/>
            <a:endCxn id="9" idx="1"/>
          </p:cNvCxnSpPr>
          <p:nvPr/>
        </p:nvCxnSpPr>
        <p:spPr>
          <a:xfrm flipH="1">
            <a:off x="7396948" y="2598421"/>
            <a:ext cx="2429669" cy="1852445"/>
          </a:xfrm>
          <a:prstGeom prst="curvedConnector5">
            <a:avLst>
              <a:gd name="adj1" fmla="val -10147"/>
              <a:gd name="adj2" fmla="val 50533"/>
              <a:gd name="adj3" fmla="val 11014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Скругленная соединительная линия 16"/>
          <p:cNvCxnSpPr>
            <a:stCxn id="9" idx="3"/>
            <a:endCxn id="10" idx="1"/>
          </p:cNvCxnSpPr>
          <p:nvPr/>
        </p:nvCxnSpPr>
        <p:spPr>
          <a:xfrm>
            <a:off x="8867039" y="4450866"/>
            <a:ext cx="959578" cy="1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78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8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3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8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1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6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Информационное взаимодействие модулей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395" y="2221828"/>
            <a:ext cx="1062526" cy="141456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242" y="4286728"/>
            <a:ext cx="1263412" cy="149839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04" y="2163954"/>
            <a:ext cx="1291449" cy="153844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862" y="2179952"/>
            <a:ext cx="869698" cy="149832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528" y="2214473"/>
            <a:ext cx="1359558" cy="142927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453" y="4264461"/>
            <a:ext cx="1088372" cy="1542928"/>
          </a:xfrm>
          <a:prstGeom prst="rect">
            <a:avLst/>
          </a:prstGeom>
        </p:spPr>
      </p:pic>
      <p:cxnSp>
        <p:nvCxnSpPr>
          <p:cNvPr id="16" name="Прямая со стрелкой 15"/>
          <p:cNvCxnSpPr>
            <a:stCxn id="11" idx="3"/>
            <a:endCxn id="13" idx="1"/>
          </p:cNvCxnSpPr>
          <p:nvPr/>
        </p:nvCxnSpPr>
        <p:spPr>
          <a:xfrm flipV="1">
            <a:off x="2860753" y="2929113"/>
            <a:ext cx="1086775" cy="4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3" idx="3"/>
            <a:endCxn id="12" idx="1"/>
          </p:cNvCxnSpPr>
          <p:nvPr/>
        </p:nvCxnSpPr>
        <p:spPr>
          <a:xfrm>
            <a:off x="5307086" y="2929113"/>
            <a:ext cx="10867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2" idx="3"/>
            <a:endCxn id="9" idx="1"/>
          </p:cNvCxnSpPr>
          <p:nvPr/>
        </p:nvCxnSpPr>
        <p:spPr>
          <a:xfrm>
            <a:off x="7263560" y="2929113"/>
            <a:ext cx="10867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Скругленная соединительная линия 25"/>
          <p:cNvCxnSpPr>
            <a:stCxn id="9" idx="2"/>
            <a:endCxn id="10" idx="0"/>
          </p:cNvCxnSpPr>
          <p:nvPr/>
        </p:nvCxnSpPr>
        <p:spPr>
          <a:xfrm rot="5400000">
            <a:off x="8022638" y="3420707"/>
            <a:ext cx="650331" cy="1081710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Скругленная соединительная линия 27"/>
          <p:cNvCxnSpPr>
            <a:stCxn id="9" idx="2"/>
            <a:endCxn id="14" idx="0"/>
          </p:cNvCxnSpPr>
          <p:nvPr/>
        </p:nvCxnSpPr>
        <p:spPr>
          <a:xfrm rot="16200000" flipH="1">
            <a:off x="9122116" y="3402938"/>
            <a:ext cx="628064" cy="1094981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14" idx="1"/>
            <a:endCxn id="10" idx="3"/>
          </p:cNvCxnSpPr>
          <p:nvPr/>
        </p:nvCxnSpPr>
        <p:spPr>
          <a:xfrm rot="10800000" flipV="1">
            <a:off x="8478868" y="5035924"/>
            <a:ext cx="948112" cy="1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632007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Информационное взаимодействие модулей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395" y="2221828"/>
            <a:ext cx="1062526" cy="141456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242" y="4286728"/>
            <a:ext cx="1263412" cy="149839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04" y="2163954"/>
            <a:ext cx="1291449" cy="153844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862" y="2179952"/>
            <a:ext cx="869698" cy="149832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528" y="2214473"/>
            <a:ext cx="1359558" cy="142927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453" y="4264461"/>
            <a:ext cx="1088372" cy="1542928"/>
          </a:xfrm>
          <a:prstGeom prst="rect">
            <a:avLst/>
          </a:prstGeom>
        </p:spPr>
      </p:pic>
      <p:cxnSp>
        <p:nvCxnSpPr>
          <p:cNvPr id="16" name="Прямая со стрелкой 15"/>
          <p:cNvCxnSpPr>
            <a:stCxn id="11" idx="3"/>
            <a:endCxn id="13" idx="1"/>
          </p:cNvCxnSpPr>
          <p:nvPr/>
        </p:nvCxnSpPr>
        <p:spPr>
          <a:xfrm flipV="1">
            <a:off x="2860753" y="2929113"/>
            <a:ext cx="1086775" cy="4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3" idx="3"/>
            <a:endCxn id="12" idx="1"/>
          </p:cNvCxnSpPr>
          <p:nvPr/>
        </p:nvCxnSpPr>
        <p:spPr>
          <a:xfrm>
            <a:off x="5307086" y="2929113"/>
            <a:ext cx="10867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2" idx="3"/>
            <a:endCxn id="9" idx="1"/>
          </p:cNvCxnSpPr>
          <p:nvPr/>
        </p:nvCxnSpPr>
        <p:spPr>
          <a:xfrm>
            <a:off x="7263560" y="2929113"/>
            <a:ext cx="10867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Скругленная соединительная линия 25"/>
          <p:cNvCxnSpPr>
            <a:stCxn id="9" idx="2"/>
            <a:endCxn id="10" idx="0"/>
          </p:cNvCxnSpPr>
          <p:nvPr/>
        </p:nvCxnSpPr>
        <p:spPr>
          <a:xfrm rot="5400000">
            <a:off x="8022638" y="3420707"/>
            <a:ext cx="650331" cy="1081710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Скругленная соединительная линия 27"/>
          <p:cNvCxnSpPr>
            <a:stCxn id="9" idx="2"/>
            <a:endCxn id="14" idx="0"/>
          </p:cNvCxnSpPr>
          <p:nvPr/>
        </p:nvCxnSpPr>
        <p:spPr>
          <a:xfrm rot="16200000" flipH="1">
            <a:off x="9122116" y="3402938"/>
            <a:ext cx="628064" cy="1094981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14" idx="1"/>
            <a:endCxn id="10" idx="3"/>
          </p:cNvCxnSpPr>
          <p:nvPr/>
        </p:nvCxnSpPr>
        <p:spPr>
          <a:xfrm rot="10800000" flipV="1">
            <a:off x="8478868" y="5035924"/>
            <a:ext cx="948112" cy="1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25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Пользовательский интерфейс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404557" y="1325912"/>
            <a:ext cx="9382885" cy="5213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78"/>
          <a:stretch/>
        </p:blipFill>
        <p:spPr>
          <a:xfrm>
            <a:off x="1404557" y="1326087"/>
            <a:ext cx="2934361" cy="52128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532" y="1325738"/>
            <a:ext cx="2943910" cy="521317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0"/>
          <a:stretch/>
        </p:blipFill>
        <p:spPr>
          <a:xfrm>
            <a:off x="4643718" y="1326087"/>
            <a:ext cx="2896832" cy="521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73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14000">
              <a:srgbClr val="F5F5F5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Пользовательский интерфейс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108" y="1359869"/>
            <a:ext cx="2909770" cy="515999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114" y="1340818"/>
            <a:ext cx="2970524" cy="517904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571" y="1359869"/>
            <a:ext cx="2829794" cy="518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6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C26040-52C3-47FD-8BBB-369163CB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2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939798" y="1353404"/>
            <a:ext cx="3776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Объект исследования</a:t>
            </a:r>
            <a:r>
              <a:rPr lang="ru-RU" sz="2400" dirty="0" smtClean="0"/>
              <a:t>: отдел кадров компании ООО </a:t>
            </a:r>
            <a:r>
              <a:rPr lang="en-US" sz="2400" dirty="0" smtClean="0"/>
              <a:t>“</a:t>
            </a:r>
            <a:r>
              <a:rPr lang="ru-RU" sz="2400" dirty="0" smtClean="0"/>
              <a:t>Автоматизация розничных технологий</a:t>
            </a:r>
            <a:r>
              <a:rPr lang="en-US" sz="2400" dirty="0" smtClean="0"/>
              <a:t>”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39798" y="3767667"/>
            <a:ext cx="4182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Предмет исследования</a:t>
            </a:r>
            <a:r>
              <a:rPr lang="ru-RU" sz="2400" dirty="0" smtClean="0"/>
              <a:t>: процесс трудоустройства кандидата в компанию</a:t>
            </a:r>
            <a:endParaRPr lang="ru-RU" sz="24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0479" y1="49521" x2="50479" y2="49521"/>
                        <a14:foregroundMark x1="27955" y1="47444" x2="27955" y2="47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292" y="438097"/>
            <a:ext cx="4969933" cy="496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10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6447367" y="1408642"/>
            <a:ext cx="4572000" cy="4572000"/>
            <a:chOff x="6447367" y="1408642"/>
            <a:chExt cx="4572000" cy="4572000"/>
          </a:xfrm>
        </p:grpSpPr>
        <p:sp>
          <p:nvSpPr>
            <p:cNvPr id="8" name="Овал 7"/>
            <p:cNvSpPr/>
            <p:nvPr/>
          </p:nvSpPr>
          <p:spPr>
            <a:xfrm>
              <a:off x="6447367" y="1408642"/>
              <a:ext cx="4572000" cy="4572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81433" y="1594339"/>
              <a:ext cx="138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Presentation</a:t>
              </a:r>
              <a:endParaRPr lang="ru-R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43332" y="5419313"/>
              <a:ext cx="138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Presentation</a:t>
              </a:r>
              <a:endParaRPr lang="ru-RU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 smtClean="0">
                <a:latin typeface="+mn-lt"/>
                <a:ea typeface="+mn-ea"/>
                <a:cs typeface="+mn-cs"/>
              </a:rPr>
              <a:t>Разработка приложения, шаг 1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614333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cap="none" dirty="0"/>
              <a:t>Использование принципов чистой архитектуры:</a:t>
            </a:r>
          </a:p>
          <a:p>
            <a:pPr marL="0" indent="271463"/>
            <a:r>
              <a:rPr lang="en-US" sz="2400" cap="none" dirty="0"/>
              <a:t>Domain</a:t>
            </a:r>
          </a:p>
          <a:p>
            <a:pPr marL="0" indent="271463"/>
            <a:r>
              <a:rPr lang="en-US" sz="2400" cap="none" dirty="0"/>
              <a:t>Data</a:t>
            </a:r>
          </a:p>
          <a:p>
            <a:pPr marL="0" indent="271463"/>
            <a:r>
              <a:rPr lang="en-US" sz="2400" cap="none" dirty="0"/>
              <a:t>Presentation</a:t>
            </a:r>
            <a:endParaRPr lang="ru-RU" sz="2400" cap="none" dirty="0"/>
          </a:p>
          <a:p>
            <a:pPr marL="0" indent="0">
              <a:buNone/>
            </a:pPr>
            <a:r>
              <a:rPr lang="ru-RU" dirty="0" smtClean="0"/>
              <a:t>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7101151" y="2055018"/>
            <a:ext cx="3264429" cy="3264429"/>
            <a:chOff x="7101151" y="2055018"/>
            <a:chExt cx="3264429" cy="3264429"/>
          </a:xfrm>
        </p:grpSpPr>
        <p:sp>
          <p:nvSpPr>
            <p:cNvPr id="6" name="Овал 5"/>
            <p:cNvSpPr/>
            <p:nvPr/>
          </p:nvSpPr>
          <p:spPr>
            <a:xfrm>
              <a:off x="7101151" y="2055018"/>
              <a:ext cx="3264429" cy="326442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23088" y="2238014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61189" y="4807331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ru-RU" dirty="0"/>
            </a:p>
          </p:txBody>
        </p:sp>
      </p:grpSp>
      <p:sp>
        <p:nvSpPr>
          <p:cNvPr id="18" name="Овал 17"/>
          <p:cNvSpPr/>
          <p:nvPr/>
        </p:nvSpPr>
        <p:spPr>
          <a:xfrm>
            <a:off x="7719418" y="2679567"/>
            <a:ext cx="2027898" cy="20278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Domain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V="1">
            <a:off x="8771466" y="5185833"/>
            <a:ext cx="0" cy="28337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8771466" y="4542896"/>
            <a:ext cx="0" cy="2524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8771466" y="1963928"/>
            <a:ext cx="0" cy="28517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8771466" y="2618436"/>
            <a:ext cx="0" cy="28517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27165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5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5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5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1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6447367" y="1408642"/>
            <a:ext cx="4572000" cy="4572000"/>
            <a:chOff x="6447367" y="1408642"/>
            <a:chExt cx="4572000" cy="4572000"/>
          </a:xfrm>
        </p:grpSpPr>
        <p:sp>
          <p:nvSpPr>
            <p:cNvPr id="8" name="Овал 7"/>
            <p:cNvSpPr/>
            <p:nvPr/>
          </p:nvSpPr>
          <p:spPr>
            <a:xfrm>
              <a:off x="6447367" y="1408642"/>
              <a:ext cx="4572000" cy="4572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81433" y="1594339"/>
              <a:ext cx="138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Presentation</a:t>
              </a:r>
              <a:endParaRPr lang="ru-R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43332" y="5419313"/>
              <a:ext cx="138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Presentation</a:t>
              </a:r>
              <a:endParaRPr lang="ru-RU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Разработка приложения, шаг 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614333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cap="none" dirty="0"/>
              <a:t>Использование принципов чистой архитектуры:</a:t>
            </a:r>
          </a:p>
          <a:p>
            <a:pPr marL="0" indent="271463"/>
            <a:r>
              <a:rPr lang="en-US" sz="2400" cap="none" dirty="0"/>
              <a:t>Domain</a:t>
            </a:r>
          </a:p>
          <a:p>
            <a:pPr marL="0" indent="271463"/>
            <a:r>
              <a:rPr lang="en-US" sz="2400" cap="none" dirty="0"/>
              <a:t>Data</a:t>
            </a:r>
          </a:p>
          <a:p>
            <a:pPr marL="0" indent="271463"/>
            <a:r>
              <a:rPr lang="en-US" sz="2400" cap="none" dirty="0"/>
              <a:t>Presentation</a:t>
            </a:r>
            <a:endParaRPr lang="ru-RU" sz="2400" cap="none" dirty="0"/>
          </a:p>
          <a:p>
            <a:pPr marL="0" indent="0">
              <a:buNone/>
            </a:pPr>
            <a:r>
              <a:rPr lang="ru-RU" dirty="0" smtClean="0"/>
              <a:t>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7101151" y="2055018"/>
            <a:ext cx="3264429" cy="3264429"/>
            <a:chOff x="7101151" y="2055018"/>
            <a:chExt cx="3264429" cy="3264429"/>
          </a:xfrm>
        </p:grpSpPr>
        <p:sp>
          <p:nvSpPr>
            <p:cNvPr id="6" name="Овал 5"/>
            <p:cNvSpPr/>
            <p:nvPr/>
          </p:nvSpPr>
          <p:spPr>
            <a:xfrm>
              <a:off x="7101151" y="2055018"/>
              <a:ext cx="3264429" cy="326442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23088" y="2238014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61189" y="4807331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ru-RU" dirty="0"/>
            </a:p>
          </p:txBody>
        </p:sp>
      </p:grpSp>
      <p:cxnSp>
        <p:nvCxnSpPr>
          <p:cNvPr id="23" name="Прямая со стрелкой 22"/>
          <p:cNvCxnSpPr/>
          <p:nvPr/>
        </p:nvCxnSpPr>
        <p:spPr>
          <a:xfrm flipV="1">
            <a:off x="8771466" y="5185833"/>
            <a:ext cx="0" cy="28337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8771466" y="1963928"/>
            <a:ext cx="0" cy="28517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Овал 17"/>
          <p:cNvSpPr/>
          <p:nvPr/>
        </p:nvSpPr>
        <p:spPr>
          <a:xfrm>
            <a:off x="7719418" y="2679567"/>
            <a:ext cx="2027898" cy="20278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8771466" y="2618436"/>
            <a:ext cx="0" cy="28517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058040" y="3500692"/>
            <a:ext cx="138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Domain</a:t>
            </a:r>
            <a:endParaRPr lang="ru-RU" dirty="0"/>
          </a:p>
        </p:txBody>
      </p:sp>
      <p:cxnSp>
        <p:nvCxnSpPr>
          <p:cNvPr id="24" name="Прямая со стрелкой 23"/>
          <p:cNvCxnSpPr/>
          <p:nvPr/>
        </p:nvCxnSpPr>
        <p:spPr>
          <a:xfrm flipV="1">
            <a:off x="8771466" y="4542896"/>
            <a:ext cx="0" cy="2524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54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Шаг 2 – уровень </a:t>
            </a:r>
            <a:r>
              <a:rPr lang="en-US" sz="4000" cap="none" dirty="0">
                <a:latin typeface="+mn-lt"/>
                <a:ea typeface="+mn-ea"/>
                <a:cs typeface="+mn-cs"/>
              </a:rPr>
              <a:t>Domain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031472" y="2035291"/>
            <a:ext cx="90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378979" y="2496956"/>
            <a:ext cx="347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GetUsersListUseCase</a:t>
            </a:r>
            <a:endParaRPr lang="ru-RU" dirty="0"/>
          </a:p>
        </p:txBody>
      </p:sp>
      <p:cxnSp>
        <p:nvCxnSpPr>
          <p:cNvPr id="17" name="Скругленная соединительная линия 16"/>
          <p:cNvCxnSpPr>
            <a:stCxn id="8" idx="3"/>
            <a:endCxn id="9" idx="1"/>
          </p:cNvCxnSpPr>
          <p:nvPr/>
        </p:nvCxnSpPr>
        <p:spPr>
          <a:xfrm>
            <a:off x="2936346" y="2266124"/>
            <a:ext cx="244263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83907" y="2881114"/>
            <a:ext cx="1552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Candidate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831415" y="3342779"/>
            <a:ext cx="347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AddCandidateUseCase</a:t>
            </a:r>
            <a:endParaRPr lang="ru-RU" dirty="0"/>
          </a:p>
        </p:txBody>
      </p:sp>
      <p:cxnSp>
        <p:nvCxnSpPr>
          <p:cNvPr id="26" name="Скругленная соединительная линия 25"/>
          <p:cNvCxnSpPr>
            <a:stCxn id="24" idx="3"/>
            <a:endCxn id="25" idx="1"/>
          </p:cNvCxnSpPr>
          <p:nvPr/>
        </p:nvCxnSpPr>
        <p:spPr>
          <a:xfrm>
            <a:off x="4036482" y="3111947"/>
            <a:ext cx="179493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36346" y="3726937"/>
            <a:ext cx="122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Resume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6283854" y="4188602"/>
            <a:ext cx="3615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GetResumeStatusUseCase</a:t>
            </a:r>
            <a:endParaRPr lang="ru-RU" dirty="0"/>
          </a:p>
        </p:txBody>
      </p:sp>
      <p:cxnSp>
        <p:nvCxnSpPr>
          <p:cNvPr id="29" name="Скругленная соединительная линия 28"/>
          <p:cNvCxnSpPr>
            <a:stCxn id="27" idx="3"/>
            <a:endCxn id="28" idx="1"/>
          </p:cNvCxnSpPr>
          <p:nvPr/>
        </p:nvCxnSpPr>
        <p:spPr>
          <a:xfrm>
            <a:off x="4165071" y="3957770"/>
            <a:ext cx="211878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36396" y="4650266"/>
            <a:ext cx="165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Notification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6683903" y="5111931"/>
            <a:ext cx="3796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CreateNotificationUseCase</a:t>
            </a:r>
            <a:endParaRPr lang="ru-RU" dirty="0"/>
          </a:p>
        </p:txBody>
      </p:sp>
      <p:cxnSp>
        <p:nvCxnSpPr>
          <p:cNvPr id="32" name="Скругленная соединительная линия 31"/>
          <p:cNvCxnSpPr>
            <a:stCxn id="30" idx="3"/>
            <a:endCxn id="31" idx="1"/>
          </p:cNvCxnSpPr>
          <p:nvPr/>
        </p:nvCxnSpPr>
        <p:spPr>
          <a:xfrm>
            <a:off x="4993746" y="4881099"/>
            <a:ext cx="1690157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83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4" grpId="0"/>
      <p:bldP spid="25" grpId="0"/>
      <p:bldP spid="27" grpId="0"/>
      <p:bldP spid="28" grpId="0"/>
      <p:bldP spid="30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Шаг 2 – уровень </a:t>
            </a:r>
            <a:r>
              <a:rPr lang="en-US" sz="4000" cap="none" dirty="0">
                <a:latin typeface="+mn-lt"/>
                <a:ea typeface="+mn-ea"/>
                <a:cs typeface="+mn-cs"/>
              </a:rPr>
              <a:t>Domain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1472" y="2035291"/>
            <a:ext cx="90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378979" y="2496956"/>
            <a:ext cx="347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GetUsersListUseCase</a:t>
            </a:r>
            <a:endParaRPr lang="ru-RU" dirty="0"/>
          </a:p>
        </p:txBody>
      </p:sp>
      <p:cxnSp>
        <p:nvCxnSpPr>
          <p:cNvPr id="17" name="Скругленная соединительная линия 16"/>
          <p:cNvCxnSpPr>
            <a:stCxn id="8" idx="3"/>
            <a:endCxn id="9" idx="1"/>
          </p:cNvCxnSpPr>
          <p:nvPr/>
        </p:nvCxnSpPr>
        <p:spPr>
          <a:xfrm>
            <a:off x="2936346" y="2266124"/>
            <a:ext cx="244263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83907" y="2881114"/>
            <a:ext cx="1552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Candidate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831415" y="3342779"/>
            <a:ext cx="347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AddCandidateUseCase</a:t>
            </a:r>
            <a:endParaRPr lang="ru-RU" dirty="0"/>
          </a:p>
        </p:txBody>
      </p:sp>
      <p:cxnSp>
        <p:nvCxnSpPr>
          <p:cNvPr id="26" name="Скругленная соединительная линия 25"/>
          <p:cNvCxnSpPr>
            <a:stCxn id="24" idx="3"/>
            <a:endCxn id="25" idx="1"/>
          </p:cNvCxnSpPr>
          <p:nvPr/>
        </p:nvCxnSpPr>
        <p:spPr>
          <a:xfrm>
            <a:off x="4036482" y="3111947"/>
            <a:ext cx="179493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36346" y="3726937"/>
            <a:ext cx="122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Resume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6283854" y="4188602"/>
            <a:ext cx="3615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GetResumeStatusUseCase</a:t>
            </a:r>
            <a:endParaRPr lang="ru-RU" dirty="0"/>
          </a:p>
        </p:txBody>
      </p:sp>
      <p:cxnSp>
        <p:nvCxnSpPr>
          <p:cNvPr id="29" name="Скругленная соединительная линия 28"/>
          <p:cNvCxnSpPr>
            <a:stCxn id="27" idx="3"/>
            <a:endCxn id="28" idx="1"/>
          </p:cNvCxnSpPr>
          <p:nvPr/>
        </p:nvCxnSpPr>
        <p:spPr>
          <a:xfrm>
            <a:off x="4165071" y="3957770"/>
            <a:ext cx="211878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36396" y="4650266"/>
            <a:ext cx="165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Notification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6683903" y="5111931"/>
            <a:ext cx="3796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CreateNotificationUseCase</a:t>
            </a:r>
            <a:endParaRPr lang="ru-RU" dirty="0"/>
          </a:p>
        </p:txBody>
      </p:sp>
      <p:cxnSp>
        <p:nvCxnSpPr>
          <p:cNvPr id="32" name="Скругленная соединительная линия 31"/>
          <p:cNvCxnSpPr>
            <a:stCxn id="30" idx="3"/>
            <a:endCxn id="31" idx="1"/>
          </p:cNvCxnSpPr>
          <p:nvPr/>
        </p:nvCxnSpPr>
        <p:spPr>
          <a:xfrm>
            <a:off x="4993746" y="4881099"/>
            <a:ext cx="1690157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7821612" y="2103685"/>
            <a:ext cx="2595248" cy="25952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762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Шаг 3 – </a:t>
            </a:r>
            <a:r>
              <a:rPr lang="en-US" sz="4000" cap="none" dirty="0">
                <a:latin typeface="+mn-lt"/>
                <a:ea typeface="+mn-ea"/>
                <a:cs typeface="+mn-cs"/>
              </a:rPr>
              <a:t>Data </a:t>
            </a:r>
            <a:r>
              <a:rPr lang="ru-RU" sz="4000" cap="none" dirty="0">
                <a:latin typeface="+mn-lt"/>
                <a:ea typeface="+mn-ea"/>
                <a:cs typeface="+mn-cs"/>
              </a:rPr>
              <a:t>слой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16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778595"/>
            <a:ext cx="4663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MainDatabase.db</a:t>
            </a:r>
            <a:r>
              <a:rPr lang="en-US" sz="2400" dirty="0" smtClean="0"/>
              <a:t> + </a:t>
            </a:r>
            <a:r>
              <a:rPr lang="en-US" sz="2400" dirty="0" err="1" smtClean="0"/>
              <a:t>DatabaseDao.kt</a:t>
            </a:r>
            <a:endParaRPr lang="ru-RU" sz="2400" dirty="0"/>
          </a:p>
        </p:txBody>
      </p:sp>
      <p:sp>
        <p:nvSpPr>
          <p:cNvPr id="12" name="Полилиния 11"/>
          <p:cNvSpPr/>
          <p:nvPr/>
        </p:nvSpPr>
        <p:spPr>
          <a:xfrm>
            <a:off x="1375650" y="3554511"/>
            <a:ext cx="70983" cy="88757"/>
          </a:xfrm>
          <a:custGeom>
            <a:avLst/>
            <a:gdLst>
              <a:gd name="connsiteX0" fmla="*/ 11258 w 70983"/>
              <a:gd name="connsiteY0" fmla="*/ 21584 h 88757"/>
              <a:gd name="connsiteX1" fmla="*/ 1733 w 70983"/>
              <a:gd name="connsiteY1" fmla="*/ 69209 h 88757"/>
              <a:gd name="connsiteX2" fmla="*/ 58883 w 70983"/>
              <a:gd name="connsiteY2" fmla="*/ 78734 h 88757"/>
              <a:gd name="connsiteX3" fmla="*/ 58883 w 70983"/>
              <a:gd name="connsiteY3" fmla="*/ 2534 h 88757"/>
              <a:gd name="connsiteX4" fmla="*/ 11258 w 70983"/>
              <a:gd name="connsiteY4" fmla="*/ 21584 h 8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83" h="88757">
                <a:moveTo>
                  <a:pt x="11258" y="21584"/>
                </a:moveTo>
                <a:cubicBezTo>
                  <a:pt x="1733" y="32697"/>
                  <a:pt x="-2715" y="53643"/>
                  <a:pt x="1733" y="69209"/>
                </a:cubicBezTo>
                <a:cubicBezTo>
                  <a:pt x="11367" y="102927"/>
                  <a:pt x="43387" y="83899"/>
                  <a:pt x="58883" y="78734"/>
                </a:cubicBezTo>
                <a:cubicBezTo>
                  <a:pt x="66399" y="56185"/>
                  <a:pt x="81871" y="25522"/>
                  <a:pt x="58883" y="2534"/>
                </a:cubicBezTo>
                <a:cubicBezTo>
                  <a:pt x="49903" y="-6446"/>
                  <a:pt x="20783" y="10471"/>
                  <a:pt x="11258" y="21584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 12"/>
          <p:cNvSpPr/>
          <p:nvPr/>
        </p:nvSpPr>
        <p:spPr>
          <a:xfrm>
            <a:off x="1363007" y="4939853"/>
            <a:ext cx="83626" cy="71437"/>
          </a:xfrm>
          <a:custGeom>
            <a:avLst/>
            <a:gdLst>
              <a:gd name="connsiteX0" fmla="*/ 282 w 83626"/>
              <a:gd name="connsiteY0" fmla="*/ 21431 h 71437"/>
              <a:gd name="connsiteX1" fmla="*/ 7426 w 83626"/>
              <a:gd name="connsiteY1" fmla="*/ 57150 h 71437"/>
              <a:gd name="connsiteX2" fmla="*/ 14570 w 83626"/>
              <a:gd name="connsiteY2" fmla="*/ 61912 h 71437"/>
              <a:gd name="connsiteX3" fmla="*/ 19332 w 83626"/>
              <a:gd name="connsiteY3" fmla="*/ 69056 h 71437"/>
              <a:gd name="connsiteX4" fmla="*/ 26476 w 83626"/>
              <a:gd name="connsiteY4" fmla="*/ 71437 h 71437"/>
              <a:gd name="connsiteX5" fmla="*/ 71720 w 83626"/>
              <a:gd name="connsiteY5" fmla="*/ 69056 h 71437"/>
              <a:gd name="connsiteX6" fmla="*/ 83626 w 83626"/>
              <a:gd name="connsiteY6" fmla="*/ 47625 h 71437"/>
              <a:gd name="connsiteX7" fmla="*/ 81245 w 83626"/>
              <a:gd name="connsiteY7" fmla="*/ 26193 h 71437"/>
              <a:gd name="connsiteX8" fmla="*/ 66957 w 83626"/>
              <a:gd name="connsiteY8" fmla="*/ 16668 h 71437"/>
              <a:gd name="connsiteX9" fmla="*/ 52670 w 83626"/>
              <a:gd name="connsiteY9" fmla="*/ 7143 h 71437"/>
              <a:gd name="connsiteX10" fmla="*/ 38382 w 83626"/>
              <a:gd name="connsiteY10" fmla="*/ 2381 h 71437"/>
              <a:gd name="connsiteX11" fmla="*/ 31239 w 83626"/>
              <a:gd name="connsiteY11" fmla="*/ 0 h 71437"/>
              <a:gd name="connsiteX12" fmla="*/ 7426 w 83626"/>
              <a:gd name="connsiteY12" fmla="*/ 11906 h 71437"/>
              <a:gd name="connsiteX13" fmla="*/ 282 w 83626"/>
              <a:gd name="connsiteY13" fmla="*/ 21431 h 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3626" h="71437">
                <a:moveTo>
                  <a:pt x="282" y="21431"/>
                </a:moveTo>
                <a:cubicBezTo>
                  <a:pt x="282" y="28972"/>
                  <a:pt x="-2180" y="47544"/>
                  <a:pt x="7426" y="57150"/>
                </a:cubicBezTo>
                <a:cubicBezTo>
                  <a:pt x="9450" y="59174"/>
                  <a:pt x="12189" y="60325"/>
                  <a:pt x="14570" y="61912"/>
                </a:cubicBezTo>
                <a:cubicBezTo>
                  <a:pt x="16157" y="64293"/>
                  <a:pt x="17097" y="67268"/>
                  <a:pt x="19332" y="69056"/>
                </a:cubicBezTo>
                <a:cubicBezTo>
                  <a:pt x="21292" y="70624"/>
                  <a:pt x="23966" y="71437"/>
                  <a:pt x="26476" y="71437"/>
                </a:cubicBezTo>
                <a:cubicBezTo>
                  <a:pt x="41578" y="71437"/>
                  <a:pt x="56639" y="69850"/>
                  <a:pt x="71720" y="69056"/>
                </a:cubicBezTo>
                <a:cubicBezTo>
                  <a:pt x="82637" y="52680"/>
                  <a:pt x="79435" y="60198"/>
                  <a:pt x="83626" y="47625"/>
                </a:cubicBezTo>
                <a:cubicBezTo>
                  <a:pt x="82832" y="40481"/>
                  <a:pt x="83518" y="33012"/>
                  <a:pt x="81245" y="26193"/>
                </a:cubicBezTo>
                <a:cubicBezTo>
                  <a:pt x="78363" y="17548"/>
                  <a:pt x="72795" y="19912"/>
                  <a:pt x="66957" y="16668"/>
                </a:cubicBezTo>
                <a:cubicBezTo>
                  <a:pt x="61954" y="13888"/>
                  <a:pt x="58100" y="8953"/>
                  <a:pt x="52670" y="7143"/>
                </a:cubicBezTo>
                <a:lnTo>
                  <a:pt x="38382" y="2381"/>
                </a:lnTo>
                <a:lnTo>
                  <a:pt x="31239" y="0"/>
                </a:lnTo>
                <a:cubicBezTo>
                  <a:pt x="-4855" y="3281"/>
                  <a:pt x="5398" y="-6350"/>
                  <a:pt x="7426" y="11906"/>
                </a:cubicBezTo>
                <a:cubicBezTo>
                  <a:pt x="7864" y="15850"/>
                  <a:pt x="282" y="13890"/>
                  <a:pt x="282" y="21431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 14"/>
          <p:cNvSpPr/>
          <p:nvPr/>
        </p:nvSpPr>
        <p:spPr>
          <a:xfrm>
            <a:off x="1361883" y="3093072"/>
            <a:ext cx="85874" cy="85854"/>
          </a:xfrm>
          <a:custGeom>
            <a:avLst/>
            <a:gdLst>
              <a:gd name="connsiteX0" fmla="*/ 12055 w 85874"/>
              <a:gd name="connsiteY0" fmla="*/ 23813 h 85854"/>
              <a:gd name="connsiteX1" fmla="*/ 2530 w 85874"/>
              <a:gd name="connsiteY1" fmla="*/ 35719 h 85854"/>
              <a:gd name="connsiteX2" fmla="*/ 2530 w 85874"/>
              <a:gd name="connsiteY2" fmla="*/ 61913 h 85854"/>
              <a:gd name="connsiteX3" fmla="*/ 4911 w 85874"/>
              <a:gd name="connsiteY3" fmla="*/ 69056 h 85854"/>
              <a:gd name="connsiteX4" fmla="*/ 19199 w 85874"/>
              <a:gd name="connsiteY4" fmla="*/ 80963 h 85854"/>
              <a:gd name="connsiteX5" fmla="*/ 33486 w 85874"/>
              <a:gd name="connsiteY5" fmla="*/ 85725 h 85854"/>
              <a:gd name="connsiteX6" fmla="*/ 71586 w 85874"/>
              <a:gd name="connsiteY6" fmla="*/ 78581 h 85854"/>
              <a:gd name="connsiteX7" fmla="*/ 76349 w 85874"/>
              <a:gd name="connsiteY7" fmla="*/ 69056 h 85854"/>
              <a:gd name="connsiteX8" fmla="*/ 81111 w 85874"/>
              <a:gd name="connsiteY8" fmla="*/ 61913 h 85854"/>
              <a:gd name="connsiteX9" fmla="*/ 85874 w 85874"/>
              <a:gd name="connsiteY9" fmla="*/ 47625 h 85854"/>
              <a:gd name="connsiteX10" fmla="*/ 83493 w 85874"/>
              <a:gd name="connsiteY10" fmla="*/ 23813 h 85854"/>
              <a:gd name="connsiteX11" fmla="*/ 78730 w 85874"/>
              <a:gd name="connsiteY11" fmla="*/ 16669 h 85854"/>
              <a:gd name="connsiteX12" fmla="*/ 71586 w 85874"/>
              <a:gd name="connsiteY12" fmla="*/ 9525 h 85854"/>
              <a:gd name="connsiteX13" fmla="*/ 57299 w 85874"/>
              <a:gd name="connsiteY13" fmla="*/ 4763 h 85854"/>
              <a:gd name="connsiteX14" fmla="*/ 40630 w 85874"/>
              <a:gd name="connsiteY14" fmla="*/ 0 h 85854"/>
              <a:gd name="connsiteX15" fmla="*/ 16818 w 85874"/>
              <a:gd name="connsiteY15" fmla="*/ 2381 h 85854"/>
              <a:gd name="connsiteX16" fmla="*/ 7293 w 85874"/>
              <a:gd name="connsiteY16" fmla="*/ 14288 h 85854"/>
              <a:gd name="connsiteX17" fmla="*/ 12055 w 85874"/>
              <a:gd name="connsiteY17" fmla="*/ 23813 h 8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5874" h="85854">
                <a:moveTo>
                  <a:pt x="12055" y="23813"/>
                </a:moveTo>
                <a:cubicBezTo>
                  <a:pt x="11261" y="27385"/>
                  <a:pt x="5224" y="31409"/>
                  <a:pt x="2530" y="35719"/>
                </a:cubicBezTo>
                <a:cubicBezTo>
                  <a:pt x="-2371" y="43561"/>
                  <a:pt x="1104" y="54071"/>
                  <a:pt x="2530" y="61913"/>
                </a:cubicBezTo>
                <a:cubicBezTo>
                  <a:pt x="2979" y="64382"/>
                  <a:pt x="3519" y="66968"/>
                  <a:pt x="4911" y="69056"/>
                </a:cubicBezTo>
                <a:cubicBezTo>
                  <a:pt x="7272" y="72597"/>
                  <a:pt x="15038" y="79114"/>
                  <a:pt x="19199" y="80963"/>
                </a:cubicBezTo>
                <a:cubicBezTo>
                  <a:pt x="23786" y="83002"/>
                  <a:pt x="33486" y="85725"/>
                  <a:pt x="33486" y="85725"/>
                </a:cubicBezTo>
                <a:cubicBezTo>
                  <a:pt x="40247" y="85205"/>
                  <a:pt x="63312" y="88510"/>
                  <a:pt x="71586" y="78581"/>
                </a:cubicBezTo>
                <a:cubicBezTo>
                  <a:pt x="73858" y="75854"/>
                  <a:pt x="74588" y="72138"/>
                  <a:pt x="76349" y="69056"/>
                </a:cubicBezTo>
                <a:cubicBezTo>
                  <a:pt x="77769" y="66571"/>
                  <a:pt x="79949" y="64528"/>
                  <a:pt x="81111" y="61913"/>
                </a:cubicBezTo>
                <a:cubicBezTo>
                  <a:pt x="83150" y="57325"/>
                  <a:pt x="85874" y="47625"/>
                  <a:pt x="85874" y="47625"/>
                </a:cubicBezTo>
                <a:cubicBezTo>
                  <a:pt x="85080" y="39688"/>
                  <a:pt x="85287" y="31586"/>
                  <a:pt x="83493" y="23813"/>
                </a:cubicBezTo>
                <a:cubicBezTo>
                  <a:pt x="82849" y="21024"/>
                  <a:pt x="80562" y="18868"/>
                  <a:pt x="78730" y="16669"/>
                </a:cubicBezTo>
                <a:cubicBezTo>
                  <a:pt x="76574" y="14082"/>
                  <a:pt x="74530" y="11160"/>
                  <a:pt x="71586" y="9525"/>
                </a:cubicBezTo>
                <a:cubicBezTo>
                  <a:pt x="67198" y="7087"/>
                  <a:pt x="62061" y="6350"/>
                  <a:pt x="57299" y="4763"/>
                </a:cubicBezTo>
                <a:cubicBezTo>
                  <a:pt x="47041" y="1343"/>
                  <a:pt x="52603" y="2993"/>
                  <a:pt x="40630" y="0"/>
                </a:cubicBezTo>
                <a:cubicBezTo>
                  <a:pt x="32693" y="794"/>
                  <a:pt x="24591" y="587"/>
                  <a:pt x="16818" y="2381"/>
                </a:cubicBezTo>
                <a:cubicBezTo>
                  <a:pt x="9844" y="3990"/>
                  <a:pt x="8598" y="8416"/>
                  <a:pt x="7293" y="14288"/>
                </a:cubicBezTo>
                <a:cubicBezTo>
                  <a:pt x="4650" y="26181"/>
                  <a:pt x="12849" y="20241"/>
                  <a:pt x="12055" y="23813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1360693" y="4484340"/>
            <a:ext cx="88254" cy="64294"/>
          </a:xfrm>
          <a:custGeom>
            <a:avLst/>
            <a:gdLst>
              <a:gd name="connsiteX0" fmla="*/ 16669 w 88254"/>
              <a:gd name="connsiteY0" fmla="*/ 16669 h 64294"/>
              <a:gd name="connsiteX1" fmla="*/ 4762 w 88254"/>
              <a:gd name="connsiteY1" fmla="*/ 21432 h 64294"/>
              <a:gd name="connsiteX2" fmla="*/ 0 w 88254"/>
              <a:gd name="connsiteY2" fmla="*/ 35719 h 64294"/>
              <a:gd name="connsiteX3" fmla="*/ 9525 w 88254"/>
              <a:gd name="connsiteY3" fmla="*/ 57150 h 64294"/>
              <a:gd name="connsiteX4" fmla="*/ 23812 w 88254"/>
              <a:gd name="connsiteY4" fmla="*/ 61913 h 64294"/>
              <a:gd name="connsiteX5" fmla="*/ 30956 w 88254"/>
              <a:gd name="connsiteY5" fmla="*/ 64294 h 64294"/>
              <a:gd name="connsiteX6" fmla="*/ 71437 w 88254"/>
              <a:gd name="connsiteY6" fmla="*/ 61913 h 64294"/>
              <a:gd name="connsiteX7" fmla="*/ 78581 w 88254"/>
              <a:gd name="connsiteY7" fmla="*/ 59532 h 64294"/>
              <a:gd name="connsiteX8" fmla="*/ 83344 w 88254"/>
              <a:gd name="connsiteY8" fmla="*/ 52388 h 64294"/>
              <a:gd name="connsiteX9" fmla="*/ 88106 w 88254"/>
              <a:gd name="connsiteY9" fmla="*/ 38100 h 64294"/>
              <a:gd name="connsiteX10" fmla="*/ 83344 w 88254"/>
              <a:gd name="connsiteY10" fmla="*/ 19050 h 64294"/>
              <a:gd name="connsiteX11" fmla="*/ 64294 w 88254"/>
              <a:gd name="connsiteY11" fmla="*/ 2382 h 64294"/>
              <a:gd name="connsiteX12" fmla="*/ 57150 w 88254"/>
              <a:gd name="connsiteY12" fmla="*/ 0 h 64294"/>
              <a:gd name="connsiteX13" fmla="*/ 11906 w 88254"/>
              <a:gd name="connsiteY13" fmla="*/ 7144 h 64294"/>
              <a:gd name="connsiteX14" fmla="*/ 16669 w 88254"/>
              <a:gd name="connsiteY14" fmla="*/ 16669 h 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8254" h="64294">
                <a:moveTo>
                  <a:pt x="16669" y="16669"/>
                </a:moveTo>
                <a:cubicBezTo>
                  <a:pt x="12700" y="18257"/>
                  <a:pt x="7577" y="18215"/>
                  <a:pt x="4762" y="21432"/>
                </a:cubicBezTo>
                <a:cubicBezTo>
                  <a:pt x="1456" y="25210"/>
                  <a:pt x="0" y="35719"/>
                  <a:pt x="0" y="35719"/>
                </a:cubicBezTo>
                <a:cubicBezTo>
                  <a:pt x="2001" y="49726"/>
                  <a:pt x="-1889" y="52077"/>
                  <a:pt x="9525" y="57150"/>
                </a:cubicBezTo>
                <a:cubicBezTo>
                  <a:pt x="14112" y="59189"/>
                  <a:pt x="19050" y="60325"/>
                  <a:pt x="23812" y="61913"/>
                </a:cubicBezTo>
                <a:lnTo>
                  <a:pt x="30956" y="64294"/>
                </a:lnTo>
                <a:cubicBezTo>
                  <a:pt x="44450" y="63500"/>
                  <a:pt x="57987" y="63258"/>
                  <a:pt x="71437" y="61913"/>
                </a:cubicBezTo>
                <a:cubicBezTo>
                  <a:pt x="73935" y="61663"/>
                  <a:pt x="76621" y="61100"/>
                  <a:pt x="78581" y="59532"/>
                </a:cubicBezTo>
                <a:cubicBezTo>
                  <a:pt x="80816" y="57744"/>
                  <a:pt x="81756" y="54769"/>
                  <a:pt x="83344" y="52388"/>
                </a:cubicBezTo>
                <a:cubicBezTo>
                  <a:pt x="84931" y="47625"/>
                  <a:pt x="89090" y="43023"/>
                  <a:pt x="88106" y="38100"/>
                </a:cubicBezTo>
                <a:cubicBezTo>
                  <a:pt x="87201" y="33574"/>
                  <a:pt x="85784" y="23930"/>
                  <a:pt x="83344" y="19050"/>
                </a:cubicBezTo>
                <a:cubicBezTo>
                  <a:pt x="79455" y="11272"/>
                  <a:pt x="72863" y="5239"/>
                  <a:pt x="64294" y="2382"/>
                </a:cubicBezTo>
                <a:lnTo>
                  <a:pt x="57150" y="0"/>
                </a:lnTo>
                <a:cubicBezTo>
                  <a:pt x="57086" y="5"/>
                  <a:pt x="18599" y="450"/>
                  <a:pt x="11906" y="7144"/>
                </a:cubicBezTo>
                <a:lnTo>
                  <a:pt x="16669" y="16669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450975" y="2438995"/>
            <a:ext cx="149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Persons.kt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450975" y="2900660"/>
            <a:ext cx="2189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PersonDocs.kt</a:t>
            </a:r>
            <a:endParaRPr lang="ru-RU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50975" y="3364905"/>
            <a:ext cx="149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Jobs.kt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450975" y="3823990"/>
            <a:ext cx="349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EmploymentContracts.kt</a:t>
            </a:r>
            <a:endParaRPr lang="ru-R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453289" y="4231358"/>
            <a:ext cx="2400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JobInContract.kt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450975" y="4744740"/>
            <a:ext cx="1991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PersonsJob.kt</a:t>
            </a:r>
            <a:endParaRPr lang="ru-RU" sz="2400" dirty="0"/>
          </a:p>
        </p:txBody>
      </p:sp>
      <p:sp>
        <p:nvSpPr>
          <p:cNvPr id="25" name="Полилиния 24"/>
          <p:cNvSpPr/>
          <p:nvPr/>
        </p:nvSpPr>
        <p:spPr>
          <a:xfrm>
            <a:off x="1360693" y="2642841"/>
            <a:ext cx="88254" cy="64294"/>
          </a:xfrm>
          <a:custGeom>
            <a:avLst/>
            <a:gdLst>
              <a:gd name="connsiteX0" fmla="*/ 16669 w 88254"/>
              <a:gd name="connsiteY0" fmla="*/ 16669 h 64294"/>
              <a:gd name="connsiteX1" fmla="*/ 4762 w 88254"/>
              <a:gd name="connsiteY1" fmla="*/ 21432 h 64294"/>
              <a:gd name="connsiteX2" fmla="*/ 0 w 88254"/>
              <a:gd name="connsiteY2" fmla="*/ 35719 h 64294"/>
              <a:gd name="connsiteX3" fmla="*/ 9525 w 88254"/>
              <a:gd name="connsiteY3" fmla="*/ 57150 h 64294"/>
              <a:gd name="connsiteX4" fmla="*/ 23812 w 88254"/>
              <a:gd name="connsiteY4" fmla="*/ 61913 h 64294"/>
              <a:gd name="connsiteX5" fmla="*/ 30956 w 88254"/>
              <a:gd name="connsiteY5" fmla="*/ 64294 h 64294"/>
              <a:gd name="connsiteX6" fmla="*/ 71437 w 88254"/>
              <a:gd name="connsiteY6" fmla="*/ 61913 h 64294"/>
              <a:gd name="connsiteX7" fmla="*/ 78581 w 88254"/>
              <a:gd name="connsiteY7" fmla="*/ 59532 h 64294"/>
              <a:gd name="connsiteX8" fmla="*/ 83344 w 88254"/>
              <a:gd name="connsiteY8" fmla="*/ 52388 h 64294"/>
              <a:gd name="connsiteX9" fmla="*/ 88106 w 88254"/>
              <a:gd name="connsiteY9" fmla="*/ 38100 h 64294"/>
              <a:gd name="connsiteX10" fmla="*/ 83344 w 88254"/>
              <a:gd name="connsiteY10" fmla="*/ 19050 h 64294"/>
              <a:gd name="connsiteX11" fmla="*/ 64294 w 88254"/>
              <a:gd name="connsiteY11" fmla="*/ 2382 h 64294"/>
              <a:gd name="connsiteX12" fmla="*/ 57150 w 88254"/>
              <a:gd name="connsiteY12" fmla="*/ 0 h 64294"/>
              <a:gd name="connsiteX13" fmla="*/ 11906 w 88254"/>
              <a:gd name="connsiteY13" fmla="*/ 7144 h 64294"/>
              <a:gd name="connsiteX14" fmla="*/ 16669 w 88254"/>
              <a:gd name="connsiteY14" fmla="*/ 16669 h 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8254" h="64294">
                <a:moveTo>
                  <a:pt x="16669" y="16669"/>
                </a:moveTo>
                <a:cubicBezTo>
                  <a:pt x="12700" y="18257"/>
                  <a:pt x="7577" y="18215"/>
                  <a:pt x="4762" y="21432"/>
                </a:cubicBezTo>
                <a:cubicBezTo>
                  <a:pt x="1456" y="25210"/>
                  <a:pt x="0" y="35719"/>
                  <a:pt x="0" y="35719"/>
                </a:cubicBezTo>
                <a:cubicBezTo>
                  <a:pt x="2001" y="49726"/>
                  <a:pt x="-1889" y="52077"/>
                  <a:pt x="9525" y="57150"/>
                </a:cubicBezTo>
                <a:cubicBezTo>
                  <a:pt x="14112" y="59189"/>
                  <a:pt x="19050" y="60325"/>
                  <a:pt x="23812" y="61913"/>
                </a:cubicBezTo>
                <a:lnTo>
                  <a:pt x="30956" y="64294"/>
                </a:lnTo>
                <a:cubicBezTo>
                  <a:pt x="44450" y="63500"/>
                  <a:pt x="57987" y="63258"/>
                  <a:pt x="71437" y="61913"/>
                </a:cubicBezTo>
                <a:cubicBezTo>
                  <a:pt x="73935" y="61663"/>
                  <a:pt x="76621" y="61100"/>
                  <a:pt x="78581" y="59532"/>
                </a:cubicBezTo>
                <a:cubicBezTo>
                  <a:pt x="80816" y="57744"/>
                  <a:pt x="81756" y="54769"/>
                  <a:pt x="83344" y="52388"/>
                </a:cubicBezTo>
                <a:cubicBezTo>
                  <a:pt x="84931" y="47625"/>
                  <a:pt x="89090" y="43023"/>
                  <a:pt x="88106" y="38100"/>
                </a:cubicBezTo>
                <a:cubicBezTo>
                  <a:pt x="87201" y="33574"/>
                  <a:pt x="85784" y="23930"/>
                  <a:pt x="83344" y="19050"/>
                </a:cubicBezTo>
                <a:cubicBezTo>
                  <a:pt x="79455" y="11272"/>
                  <a:pt x="72863" y="5239"/>
                  <a:pt x="64294" y="2382"/>
                </a:cubicBezTo>
                <a:lnTo>
                  <a:pt x="57150" y="0"/>
                </a:lnTo>
                <a:cubicBezTo>
                  <a:pt x="57086" y="5"/>
                  <a:pt x="18599" y="450"/>
                  <a:pt x="11906" y="7144"/>
                </a:cubicBezTo>
                <a:lnTo>
                  <a:pt x="16669" y="16669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олилиния 27"/>
          <p:cNvSpPr/>
          <p:nvPr/>
        </p:nvSpPr>
        <p:spPr>
          <a:xfrm>
            <a:off x="1360693" y="4015156"/>
            <a:ext cx="85874" cy="85854"/>
          </a:xfrm>
          <a:custGeom>
            <a:avLst/>
            <a:gdLst>
              <a:gd name="connsiteX0" fmla="*/ 12055 w 85874"/>
              <a:gd name="connsiteY0" fmla="*/ 23813 h 85854"/>
              <a:gd name="connsiteX1" fmla="*/ 2530 w 85874"/>
              <a:gd name="connsiteY1" fmla="*/ 35719 h 85854"/>
              <a:gd name="connsiteX2" fmla="*/ 2530 w 85874"/>
              <a:gd name="connsiteY2" fmla="*/ 61913 h 85854"/>
              <a:gd name="connsiteX3" fmla="*/ 4911 w 85874"/>
              <a:gd name="connsiteY3" fmla="*/ 69056 h 85854"/>
              <a:gd name="connsiteX4" fmla="*/ 19199 w 85874"/>
              <a:gd name="connsiteY4" fmla="*/ 80963 h 85854"/>
              <a:gd name="connsiteX5" fmla="*/ 33486 w 85874"/>
              <a:gd name="connsiteY5" fmla="*/ 85725 h 85854"/>
              <a:gd name="connsiteX6" fmla="*/ 71586 w 85874"/>
              <a:gd name="connsiteY6" fmla="*/ 78581 h 85854"/>
              <a:gd name="connsiteX7" fmla="*/ 76349 w 85874"/>
              <a:gd name="connsiteY7" fmla="*/ 69056 h 85854"/>
              <a:gd name="connsiteX8" fmla="*/ 81111 w 85874"/>
              <a:gd name="connsiteY8" fmla="*/ 61913 h 85854"/>
              <a:gd name="connsiteX9" fmla="*/ 85874 w 85874"/>
              <a:gd name="connsiteY9" fmla="*/ 47625 h 85854"/>
              <a:gd name="connsiteX10" fmla="*/ 83493 w 85874"/>
              <a:gd name="connsiteY10" fmla="*/ 23813 h 85854"/>
              <a:gd name="connsiteX11" fmla="*/ 78730 w 85874"/>
              <a:gd name="connsiteY11" fmla="*/ 16669 h 85854"/>
              <a:gd name="connsiteX12" fmla="*/ 71586 w 85874"/>
              <a:gd name="connsiteY12" fmla="*/ 9525 h 85854"/>
              <a:gd name="connsiteX13" fmla="*/ 57299 w 85874"/>
              <a:gd name="connsiteY13" fmla="*/ 4763 h 85854"/>
              <a:gd name="connsiteX14" fmla="*/ 40630 w 85874"/>
              <a:gd name="connsiteY14" fmla="*/ 0 h 85854"/>
              <a:gd name="connsiteX15" fmla="*/ 16818 w 85874"/>
              <a:gd name="connsiteY15" fmla="*/ 2381 h 85854"/>
              <a:gd name="connsiteX16" fmla="*/ 7293 w 85874"/>
              <a:gd name="connsiteY16" fmla="*/ 14288 h 85854"/>
              <a:gd name="connsiteX17" fmla="*/ 12055 w 85874"/>
              <a:gd name="connsiteY17" fmla="*/ 23813 h 8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5874" h="85854">
                <a:moveTo>
                  <a:pt x="12055" y="23813"/>
                </a:moveTo>
                <a:cubicBezTo>
                  <a:pt x="11261" y="27385"/>
                  <a:pt x="5224" y="31409"/>
                  <a:pt x="2530" y="35719"/>
                </a:cubicBezTo>
                <a:cubicBezTo>
                  <a:pt x="-2371" y="43561"/>
                  <a:pt x="1104" y="54071"/>
                  <a:pt x="2530" y="61913"/>
                </a:cubicBezTo>
                <a:cubicBezTo>
                  <a:pt x="2979" y="64382"/>
                  <a:pt x="3519" y="66968"/>
                  <a:pt x="4911" y="69056"/>
                </a:cubicBezTo>
                <a:cubicBezTo>
                  <a:pt x="7272" y="72597"/>
                  <a:pt x="15038" y="79114"/>
                  <a:pt x="19199" y="80963"/>
                </a:cubicBezTo>
                <a:cubicBezTo>
                  <a:pt x="23786" y="83002"/>
                  <a:pt x="33486" y="85725"/>
                  <a:pt x="33486" y="85725"/>
                </a:cubicBezTo>
                <a:cubicBezTo>
                  <a:pt x="40247" y="85205"/>
                  <a:pt x="63312" y="88510"/>
                  <a:pt x="71586" y="78581"/>
                </a:cubicBezTo>
                <a:cubicBezTo>
                  <a:pt x="73858" y="75854"/>
                  <a:pt x="74588" y="72138"/>
                  <a:pt x="76349" y="69056"/>
                </a:cubicBezTo>
                <a:cubicBezTo>
                  <a:pt x="77769" y="66571"/>
                  <a:pt x="79949" y="64528"/>
                  <a:pt x="81111" y="61913"/>
                </a:cubicBezTo>
                <a:cubicBezTo>
                  <a:pt x="83150" y="57325"/>
                  <a:pt x="85874" y="47625"/>
                  <a:pt x="85874" y="47625"/>
                </a:cubicBezTo>
                <a:cubicBezTo>
                  <a:pt x="85080" y="39688"/>
                  <a:pt x="85287" y="31586"/>
                  <a:pt x="83493" y="23813"/>
                </a:cubicBezTo>
                <a:cubicBezTo>
                  <a:pt x="82849" y="21024"/>
                  <a:pt x="80562" y="18868"/>
                  <a:pt x="78730" y="16669"/>
                </a:cubicBezTo>
                <a:cubicBezTo>
                  <a:pt x="76574" y="14082"/>
                  <a:pt x="74530" y="11160"/>
                  <a:pt x="71586" y="9525"/>
                </a:cubicBezTo>
                <a:cubicBezTo>
                  <a:pt x="67198" y="7087"/>
                  <a:pt x="62061" y="6350"/>
                  <a:pt x="57299" y="4763"/>
                </a:cubicBezTo>
                <a:cubicBezTo>
                  <a:pt x="47041" y="1343"/>
                  <a:pt x="52603" y="2993"/>
                  <a:pt x="40630" y="0"/>
                </a:cubicBezTo>
                <a:cubicBezTo>
                  <a:pt x="32693" y="794"/>
                  <a:pt x="24591" y="587"/>
                  <a:pt x="16818" y="2381"/>
                </a:cubicBezTo>
                <a:cubicBezTo>
                  <a:pt x="9844" y="3990"/>
                  <a:pt x="8598" y="8416"/>
                  <a:pt x="7293" y="14288"/>
                </a:cubicBezTo>
                <a:cubicBezTo>
                  <a:pt x="4650" y="26181"/>
                  <a:pt x="12849" y="20241"/>
                  <a:pt x="12055" y="23813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7" t="4257"/>
          <a:stretch/>
        </p:blipFill>
        <p:spPr>
          <a:xfrm>
            <a:off x="6589395" y="628650"/>
            <a:ext cx="4720590" cy="57277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91253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 animBg="1"/>
      <p:bldP spid="15" grpId="0" animBg="1"/>
      <p:bldP spid="17" grpId="0" animBg="1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Шаг 3 – </a:t>
            </a:r>
            <a:r>
              <a:rPr lang="en-US" sz="4000" cap="none" dirty="0">
                <a:latin typeface="+mn-lt"/>
                <a:ea typeface="+mn-ea"/>
                <a:cs typeface="+mn-cs"/>
              </a:rPr>
              <a:t>Data </a:t>
            </a:r>
            <a:r>
              <a:rPr lang="ru-RU" sz="4000" cap="none" dirty="0">
                <a:latin typeface="+mn-lt"/>
                <a:ea typeface="+mn-ea"/>
                <a:cs typeface="+mn-cs"/>
              </a:rPr>
              <a:t>слой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778595"/>
            <a:ext cx="4663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MainDatabase.db</a:t>
            </a:r>
            <a:r>
              <a:rPr lang="en-US" sz="2400" dirty="0" smtClean="0"/>
              <a:t> + </a:t>
            </a:r>
            <a:r>
              <a:rPr lang="en-US" sz="2400" dirty="0" err="1" smtClean="0"/>
              <a:t>DatabaseDao.kt</a:t>
            </a:r>
            <a:endParaRPr lang="ru-RU" sz="2400" dirty="0"/>
          </a:p>
        </p:txBody>
      </p:sp>
      <p:sp>
        <p:nvSpPr>
          <p:cNvPr id="12" name="Полилиния 11"/>
          <p:cNvSpPr/>
          <p:nvPr/>
        </p:nvSpPr>
        <p:spPr>
          <a:xfrm>
            <a:off x="1375650" y="3554511"/>
            <a:ext cx="70983" cy="88757"/>
          </a:xfrm>
          <a:custGeom>
            <a:avLst/>
            <a:gdLst>
              <a:gd name="connsiteX0" fmla="*/ 11258 w 70983"/>
              <a:gd name="connsiteY0" fmla="*/ 21584 h 88757"/>
              <a:gd name="connsiteX1" fmla="*/ 1733 w 70983"/>
              <a:gd name="connsiteY1" fmla="*/ 69209 h 88757"/>
              <a:gd name="connsiteX2" fmla="*/ 58883 w 70983"/>
              <a:gd name="connsiteY2" fmla="*/ 78734 h 88757"/>
              <a:gd name="connsiteX3" fmla="*/ 58883 w 70983"/>
              <a:gd name="connsiteY3" fmla="*/ 2534 h 88757"/>
              <a:gd name="connsiteX4" fmla="*/ 11258 w 70983"/>
              <a:gd name="connsiteY4" fmla="*/ 21584 h 8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83" h="88757">
                <a:moveTo>
                  <a:pt x="11258" y="21584"/>
                </a:moveTo>
                <a:cubicBezTo>
                  <a:pt x="1733" y="32697"/>
                  <a:pt x="-2715" y="53643"/>
                  <a:pt x="1733" y="69209"/>
                </a:cubicBezTo>
                <a:cubicBezTo>
                  <a:pt x="11367" y="102927"/>
                  <a:pt x="43387" y="83899"/>
                  <a:pt x="58883" y="78734"/>
                </a:cubicBezTo>
                <a:cubicBezTo>
                  <a:pt x="66399" y="56185"/>
                  <a:pt x="81871" y="25522"/>
                  <a:pt x="58883" y="2534"/>
                </a:cubicBezTo>
                <a:cubicBezTo>
                  <a:pt x="49903" y="-6446"/>
                  <a:pt x="20783" y="10471"/>
                  <a:pt x="11258" y="21584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 12"/>
          <p:cNvSpPr/>
          <p:nvPr/>
        </p:nvSpPr>
        <p:spPr>
          <a:xfrm>
            <a:off x="1363007" y="4939853"/>
            <a:ext cx="83626" cy="71437"/>
          </a:xfrm>
          <a:custGeom>
            <a:avLst/>
            <a:gdLst>
              <a:gd name="connsiteX0" fmla="*/ 282 w 83626"/>
              <a:gd name="connsiteY0" fmla="*/ 21431 h 71437"/>
              <a:gd name="connsiteX1" fmla="*/ 7426 w 83626"/>
              <a:gd name="connsiteY1" fmla="*/ 57150 h 71437"/>
              <a:gd name="connsiteX2" fmla="*/ 14570 w 83626"/>
              <a:gd name="connsiteY2" fmla="*/ 61912 h 71437"/>
              <a:gd name="connsiteX3" fmla="*/ 19332 w 83626"/>
              <a:gd name="connsiteY3" fmla="*/ 69056 h 71437"/>
              <a:gd name="connsiteX4" fmla="*/ 26476 w 83626"/>
              <a:gd name="connsiteY4" fmla="*/ 71437 h 71437"/>
              <a:gd name="connsiteX5" fmla="*/ 71720 w 83626"/>
              <a:gd name="connsiteY5" fmla="*/ 69056 h 71437"/>
              <a:gd name="connsiteX6" fmla="*/ 83626 w 83626"/>
              <a:gd name="connsiteY6" fmla="*/ 47625 h 71437"/>
              <a:gd name="connsiteX7" fmla="*/ 81245 w 83626"/>
              <a:gd name="connsiteY7" fmla="*/ 26193 h 71437"/>
              <a:gd name="connsiteX8" fmla="*/ 66957 w 83626"/>
              <a:gd name="connsiteY8" fmla="*/ 16668 h 71437"/>
              <a:gd name="connsiteX9" fmla="*/ 52670 w 83626"/>
              <a:gd name="connsiteY9" fmla="*/ 7143 h 71437"/>
              <a:gd name="connsiteX10" fmla="*/ 38382 w 83626"/>
              <a:gd name="connsiteY10" fmla="*/ 2381 h 71437"/>
              <a:gd name="connsiteX11" fmla="*/ 31239 w 83626"/>
              <a:gd name="connsiteY11" fmla="*/ 0 h 71437"/>
              <a:gd name="connsiteX12" fmla="*/ 7426 w 83626"/>
              <a:gd name="connsiteY12" fmla="*/ 11906 h 71437"/>
              <a:gd name="connsiteX13" fmla="*/ 282 w 83626"/>
              <a:gd name="connsiteY13" fmla="*/ 21431 h 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3626" h="71437">
                <a:moveTo>
                  <a:pt x="282" y="21431"/>
                </a:moveTo>
                <a:cubicBezTo>
                  <a:pt x="282" y="28972"/>
                  <a:pt x="-2180" y="47544"/>
                  <a:pt x="7426" y="57150"/>
                </a:cubicBezTo>
                <a:cubicBezTo>
                  <a:pt x="9450" y="59174"/>
                  <a:pt x="12189" y="60325"/>
                  <a:pt x="14570" y="61912"/>
                </a:cubicBezTo>
                <a:cubicBezTo>
                  <a:pt x="16157" y="64293"/>
                  <a:pt x="17097" y="67268"/>
                  <a:pt x="19332" y="69056"/>
                </a:cubicBezTo>
                <a:cubicBezTo>
                  <a:pt x="21292" y="70624"/>
                  <a:pt x="23966" y="71437"/>
                  <a:pt x="26476" y="71437"/>
                </a:cubicBezTo>
                <a:cubicBezTo>
                  <a:pt x="41578" y="71437"/>
                  <a:pt x="56639" y="69850"/>
                  <a:pt x="71720" y="69056"/>
                </a:cubicBezTo>
                <a:cubicBezTo>
                  <a:pt x="82637" y="52680"/>
                  <a:pt x="79435" y="60198"/>
                  <a:pt x="83626" y="47625"/>
                </a:cubicBezTo>
                <a:cubicBezTo>
                  <a:pt x="82832" y="40481"/>
                  <a:pt x="83518" y="33012"/>
                  <a:pt x="81245" y="26193"/>
                </a:cubicBezTo>
                <a:cubicBezTo>
                  <a:pt x="78363" y="17548"/>
                  <a:pt x="72795" y="19912"/>
                  <a:pt x="66957" y="16668"/>
                </a:cubicBezTo>
                <a:cubicBezTo>
                  <a:pt x="61954" y="13888"/>
                  <a:pt x="58100" y="8953"/>
                  <a:pt x="52670" y="7143"/>
                </a:cubicBezTo>
                <a:lnTo>
                  <a:pt x="38382" y="2381"/>
                </a:lnTo>
                <a:lnTo>
                  <a:pt x="31239" y="0"/>
                </a:lnTo>
                <a:cubicBezTo>
                  <a:pt x="-4855" y="3281"/>
                  <a:pt x="5398" y="-6350"/>
                  <a:pt x="7426" y="11906"/>
                </a:cubicBezTo>
                <a:cubicBezTo>
                  <a:pt x="7864" y="15850"/>
                  <a:pt x="282" y="13890"/>
                  <a:pt x="282" y="21431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 14"/>
          <p:cNvSpPr/>
          <p:nvPr/>
        </p:nvSpPr>
        <p:spPr>
          <a:xfrm>
            <a:off x="1361883" y="3093072"/>
            <a:ext cx="85874" cy="85854"/>
          </a:xfrm>
          <a:custGeom>
            <a:avLst/>
            <a:gdLst>
              <a:gd name="connsiteX0" fmla="*/ 12055 w 85874"/>
              <a:gd name="connsiteY0" fmla="*/ 23813 h 85854"/>
              <a:gd name="connsiteX1" fmla="*/ 2530 w 85874"/>
              <a:gd name="connsiteY1" fmla="*/ 35719 h 85854"/>
              <a:gd name="connsiteX2" fmla="*/ 2530 w 85874"/>
              <a:gd name="connsiteY2" fmla="*/ 61913 h 85854"/>
              <a:gd name="connsiteX3" fmla="*/ 4911 w 85874"/>
              <a:gd name="connsiteY3" fmla="*/ 69056 h 85854"/>
              <a:gd name="connsiteX4" fmla="*/ 19199 w 85874"/>
              <a:gd name="connsiteY4" fmla="*/ 80963 h 85854"/>
              <a:gd name="connsiteX5" fmla="*/ 33486 w 85874"/>
              <a:gd name="connsiteY5" fmla="*/ 85725 h 85854"/>
              <a:gd name="connsiteX6" fmla="*/ 71586 w 85874"/>
              <a:gd name="connsiteY6" fmla="*/ 78581 h 85854"/>
              <a:gd name="connsiteX7" fmla="*/ 76349 w 85874"/>
              <a:gd name="connsiteY7" fmla="*/ 69056 h 85854"/>
              <a:gd name="connsiteX8" fmla="*/ 81111 w 85874"/>
              <a:gd name="connsiteY8" fmla="*/ 61913 h 85854"/>
              <a:gd name="connsiteX9" fmla="*/ 85874 w 85874"/>
              <a:gd name="connsiteY9" fmla="*/ 47625 h 85854"/>
              <a:gd name="connsiteX10" fmla="*/ 83493 w 85874"/>
              <a:gd name="connsiteY10" fmla="*/ 23813 h 85854"/>
              <a:gd name="connsiteX11" fmla="*/ 78730 w 85874"/>
              <a:gd name="connsiteY11" fmla="*/ 16669 h 85854"/>
              <a:gd name="connsiteX12" fmla="*/ 71586 w 85874"/>
              <a:gd name="connsiteY12" fmla="*/ 9525 h 85854"/>
              <a:gd name="connsiteX13" fmla="*/ 57299 w 85874"/>
              <a:gd name="connsiteY13" fmla="*/ 4763 h 85854"/>
              <a:gd name="connsiteX14" fmla="*/ 40630 w 85874"/>
              <a:gd name="connsiteY14" fmla="*/ 0 h 85854"/>
              <a:gd name="connsiteX15" fmla="*/ 16818 w 85874"/>
              <a:gd name="connsiteY15" fmla="*/ 2381 h 85854"/>
              <a:gd name="connsiteX16" fmla="*/ 7293 w 85874"/>
              <a:gd name="connsiteY16" fmla="*/ 14288 h 85854"/>
              <a:gd name="connsiteX17" fmla="*/ 12055 w 85874"/>
              <a:gd name="connsiteY17" fmla="*/ 23813 h 8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5874" h="85854">
                <a:moveTo>
                  <a:pt x="12055" y="23813"/>
                </a:moveTo>
                <a:cubicBezTo>
                  <a:pt x="11261" y="27385"/>
                  <a:pt x="5224" y="31409"/>
                  <a:pt x="2530" y="35719"/>
                </a:cubicBezTo>
                <a:cubicBezTo>
                  <a:pt x="-2371" y="43561"/>
                  <a:pt x="1104" y="54071"/>
                  <a:pt x="2530" y="61913"/>
                </a:cubicBezTo>
                <a:cubicBezTo>
                  <a:pt x="2979" y="64382"/>
                  <a:pt x="3519" y="66968"/>
                  <a:pt x="4911" y="69056"/>
                </a:cubicBezTo>
                <a:cubicBezTo>
                  <a:pt x="7272" y="72597"/>
                  <a:pt x="15038" y="79114"/>
                  <a:pt x="19199" y="80963"/>
                </a:cubicBezTo>
                <a:cubicBezTo>
                  <a:pt x="23786" y="83002"/>
                  <a:pt x="33486" y="85725"/>
                  <a:pt x="33486" y="85725"/>
                </a:cubicBezTo>
                <a:cubicBezTo>
                  <a:pt x="40247" y="85205"/>
                  <a:pt x="63312" y="88510"/>
                  <a:pt x="71586" y="78581"/>
                </a:cubicBezTo>
                <a:cubicBezTo>
                  <a:pt x="73858" y="75854"/>
                  <a:pt x="74588" y="72138"/>
                  <a:pt x="76349" y="69056"/>
                </a:cubicBezTo>
                <a:cubicBezTo>
                  <a:pt x="77769" y="66571"/>
                  <a:pt x="79949" y="64528"/>
                  <a:pt x="81111" y="61913"/>
                </a:cubicBezTo>
                <a:cubicBezTo>
                  <a:pt x="83150" y="57325"/>
                  <a:pt x="85874" y="47625"/>
                  <a:pt x="85874" y="47625"/>
                </a:cubicBezTo>
                <a:cubicBezTo>
                  <a:pt x="85080" y="39688"/>
                  <a:pt x="85287" y="31586"/>
                  <a:pt x="83493" y="23813"/>
                </a:cubicBezTo>
                <a:cubicBezTo>
                  <a:pt x="82849" y="21024"/>
                  <a:pt x="80562" y="18868"/>
                  <a:pt x="78730" y="16669"/>
                </a:cubicBezTo>
                <a:cubicBezTo>
                  <a:pt x="76574" y="14082"/>
                  <a:pt x="74530" y="11160"/>
                  <a:pt x="71586" y="9525"/>
                </a:cubicBezTo>
                <a:cubicBezTo>
                  <a:pt x="67198" y="7087"/>
                  <a:pt x="62061" y="6350"/>
                  <a:pt x="57299" y="4763"/>
                </a:cubicBezTo>
                <a:cubicBezTo>
                  <a:pt x="47041" y="1343"/>
                  <a:pt x="52603" y="2993"/>
                  <a:pt x="40630" y="0"/>
                </a:cubicBezTo>
                <a:cubicBezTo>
                  <a:pt x="32693" y="794"/>
                  <a:pt x="24591" y="587"/>
                  <a:pt x="16818" y="2381"/>
                </a:cubicBezTo>
                <a:cubicBezTo>
                  <a:pt x="9844" y="3990"/>
                  <a:pt x="8598" y="8416"/>
                  <a:pt x="7293" y="14288"/>
                </a:cubicBezTo>
                <a:cubicBezTo>
                  <a:pt x="4650" y="26181"/>
                  <a:pt x="12849" y="20241"/>
                  <a:pt x="12055" y="23813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1360693" y="4484340"/>
            <a:ext cx="88254" cy="64294"/>
          </a:xfrm>
          <a:custGeom>
            <a:avLst/>
            <a:gdLst>
              <a:gd name="connsiteX0" fmla="*/ 16669 w 88254"/>
              <a:gd name="connsiteY0" fmla="*/ 16669 h 64294"/>
              <a:gd name="connsiteX1" fmla="*/ 4762 w 88254"/>
              <a:gd name="connsiteY1" fmla="*/ 21432 h 64294"/>
              <a:gd name="connsiteX2" fmla="*/ 0 w 88254"/>
              <a:gd name="connsiteY2" fmla="*/ 35719 h 64294"/>
              <a:gd name="connsiteX3" fmla="*/ 9525 w 88254"/>
              <a:gd name="connsiteY3" fmla="*/ 57150 h 64294"/>
              <a:gd name="connsiteX4" fmla="*/ 23812 w 88254"/>
              <a:gd name="connsiteY4" fmla="*/ 61913 h 64294"/>
              <a:gd name="connsiteX5" fmla="*/ 30956 w 88254"/>
              <a:gd name="connsiteY5" fmla="*/ 64294 h 64294"/>
              <a:gd name="connsiteX6" fmla="*/ 71437 w 88254"/>
              <a:gd name="connsiteY6" fmla="*/ 61913 h 64294"/>
              <a:gd name="connsiteX7" fmla="*/ 78581 w 88254"/>
              <a:gd name="connsiteY7" fmla="*/ 59532 h 64294"/>
              <a:gd name="connsiteX8" fmla="*/ 83344 w 88254"/>
              <a:gd name="connsiteY8" fmla="*/ 52388 h 64294"/>
              <a:gd name="connsiteX9" fmla="*/ 88106 w 88254"/>
              <a:gd name="connsiteY9" fmla="*/ 38100 h 64294"/>
              <a:gd name="connsiteX10" fmla="*/ 83344 w 88254"/>
              <a:gd name="connsiteY10" fmla="*/ 19050 h 64294"/>
              <a:gd name="connsiteX11" fmla="*/ 64294 w 88254"/>
              <a:gd name="connsiteY11" fmla="*/ 2382 h 64294"/>
              <a:gd name="connsiteX12" fmla="*/ 57150 w 88254"/>
              <a:gd name="connsiteY12" fmla="*/ 0 h 64294"/>
              <a:gd name="connsiteX13" fmla="*/ 11906 w 88254"/>
              <a:gd name="connsiteY13" fmla="*/ 7144 h 64294"/>
              <a:gd name="connsiteX14" fmla="*/ 16669 w 88254"/>
              <a:gd name="connsiteY14" fmla="*/ 16669 h 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8254" h="64294">
                <a:moveTo>
                  <a:pt x="16669" y="16669"/>
                </a:moveTo>
                <a:cubicBezTo>
                  <a:pt x="12700" y="18257"/>
                  <a:pt x="7577" y="18215"/>
                  <a:pt x="4762" y="21432"/>
                </a:cubicBezTo>
                <a:cubicBezTo>
                  <a:pt x="1456" y="25210"/>
                  <a:pt x="0" y="35719"/>
                  <a:pt x="0" y="35719"/>
                </a:cubicBezTo>
                <a:cubicBezTo>
                  <a:pt x="2001" y="49726"/>
                  <a:pt x="-1889" y="52077"/>
                  <a:pt x="9525" y="57150"/>
                </a:cubicBezTo>
                <a:cubicBezTo>
                  <a:pt x="14112" y="59189"/>
                  <a:pt x="19050" y="60325"/>
                  <a:pt x="23812" y="61913"/>
                </a:cubicBezTo>
                <a:lnTo>
                  <a:pt x="30956" y="64294"/>
                </a:lnTo>
                <a:cubicBezTo>
                  <a:pt x="44450" y="63500"/>
                  <a:pt x="57987" y="63258"/>
                  <a:pt x="71437" y="61913"/>
                </a:cubicBezTo>
                <a:cubicBezTo>
                  <a:pt x="73935" y="61663"/>
                  <a:pt x="76621" y="61100"/>
                  <a:pt x="78581" y="59532"/>
                </a:cubicBezTo>
                <a:cubicBezTo>
                  <a:pt x="80816" y="57744"/>
                  <a:pt x="81756" y="54769"/>
                  <a:pt x="83344" y="52388"/>
                </a:cubicBezTo>
                <a:cubicBezTo>
                  <a:pt x="84931" y="47625"/>
                  <a:pt x="89090" y="43023"/>
                  <a:pt x="88106" y="38100"/>
                </a:cubicBezTo>
                <a:cubicBezTo>
                  <a:pt x="87201" y="33574"/>
                  <a:pt x="85784" y="23930"/>
                  <a:pt x="83344" y="19050"/>
                </a:cubicBezTo>
                <a:cubicBezTo>
                  <a:pt x="79455" y="11272"/>
                  <a:pt x="72863" y="5239"/>
                  <a:pt x="64294" y="2382"/>
                </a:cubicBezTo>
                <a:lnTo>
                  <a:pt x="57150" y="0"/>
                </a:lnTo>
                <a:cubicBezTo>
                  <a:pt x="57086" y="5"/>
                  <a:pt x="18599" y="450"/>
                  <a:pt x="11906" y="7144"/>
                </a:cubicBezTo>
                <a:lnTo>
                  <a:pt x="16669" y="16669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450975" y="2438995"/>
            <a:ext cx="149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Persons.kt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450975" y="2900660"/>
            <a:ext cx="2189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PersonDocs.kt</a:t>
            </a:r>
            <a:endParaRPr lang="ru-RU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50975" y="3364905"/>
            <a:ext cx="149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Jobs.kt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450975" y="3823990"/>
            <a:ext cx="349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EmploymentContracts.kt</a:t>
            </a:r>
            <a:endParaRPr lang="ru-R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453289" y="4231358"/>
            <a:ext cx="2400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JobInContract.kt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450975" y="4744740"/>
            <a:ext cx="1991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PersonsJob.kt</a:t>
            </a:r>
            <a:endParaRPr lang="ru-RU" sz="2400" dirty="0"/>
          </a:p>
        </p:txBody>
      </p:sp>
      <p:sp>
        <p:nvSpPr>
          <p:cNvPr id="25" name="Полилиния 24"/>
          <p:cNvSpPr/>
          <p:nvPr/>
        </p:nvSpPr>
        <p:spPr>
          <a:xfrm>
            <a:off x="1360693" y="2642841"/>
            <a:ext cx="88254" cy="64294"/>
          </a:xfrm>
          <a:custGeom>
            <a:avLst/>
            <a:gdLst>
              <a:gd name="connsiteX0" fmla="*/ 16669 w 88254"/>
              <a:gd name="connsiteY0" fmla="*/ 16669 h 64294"/>
              <a:gd name="connsiteX1" fmla="*/ 4762 w 88254"/>
              <a:gd name="connsiteY1" fmla="*/ 21432 h 64294"/>
              <a:gd name="connsiteX2" fmla="*/ 0 w 88254"/>
              <a:gd name="connsiteY2" fmla="*/ 35719 h 64294"/>
              <a:gd name="connsiteX3" fmla="*/ 9525 w 88254"/>
              <a:gd name="connsiteY3" fmla="*/ 57150 h 64294"/>
              <a:gd name="connsiteX4" fmla="*/ 23812 w 88254"/>
              <a:gd name="connsiteY4" fmla="*/ 61913 h 64294"/>
              <a:gd name="connsiteX5" fmla="*/ 30956 w 88254"/>
              <a:gd name="connsiteY5" fmla="*/ 64294 h 64294"/>
              <a:gd name="connsiteX6" fmla="*/ 71437 w 88254"/>
              <a:gd name="connsiteY6" fmla="*/ 61913 h 64294"/>
              <a:gd name="connsiteX7" fmla="*/ 78581 w 88254"/>
              <a:gd name="connsiteY7" fmla="*/ 59532 h 64294"/>
              <a:gd name="connsiteX8" fmla="*/ 83344 w 88254"/>
              <a:gd name="connsiteY8" fmla="*/ 52388 h 64294"/>
              <a:gd name="connsiteX9" fmla="*/ 88106 w 88254"/>
              <a:gd name="connsiteY9" fmla="*/ 38100 h 64294"/>
              <a:gd name="connsiteX10" fmla="*/ 83344 w 88254"/>
              <a:gd name="connsiteY10" fmla="*/ 19050 h 64294"/>
              <a:gd name="connsiteX11" fmla="*/ 64294 w 88254"/>
              <a:gd name="connsiteY11" fmla="*/ 2382 h 64294"/>
              <a:gd name="connsiteX12" fmla="*/ 57150 w 88254"/>
              <a:gd name="connsiteY12" fmla="*/ 0 h 64294"/>
              <a:gd name="connsiteX13" fmla="*/ 11906 w 88254"/>
              <a:gd name="connsiteY13" fmla="*/ 7144 h 64294"/>
              <a:gd name="connsiteX14" fmla="*/ 16669 w 88254"/>
              <a:gd name="connsiteY14" fmla="*/ 16669 h 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8254" h="64294">
                <a:moveTo>
                  <a:pt x="16669" y="16669"/>
                </a:moveTo>
                <a:cubicBezTo>
                  <a:pt x="12700" y="18257"/>
                  <a:pt x="7577" y="18215"/>
                  <a:pt x="4762" y="21432"/>
                </a:cubicBezTo>
                <a:cubicBezTo>
                  <a:pt x="1456" y="25210"/>
                  <a:pt x="0" y="35719"/>
                  <a:pt x="0" y="35719"/>
                </a:cubicBezTo>
                <a:cubicBezTo>
                  <a:pt x="2001" y="49726"/>
                  <a:pt x="-1889" y="52077"/>
                  <a:pt x="9525" y="57150"/>
                </a:cubicBezTo>
                <a:cubicBezTo>
                  <a:pt x="14112" y="59189"/>
                  <a:pt x="19050" y="60325"/>
                  <a:pt x="23812" y="61913"/>
                </a:cubicBezTo>
                <a:lnTo>
                  <a:pt x="30956" y="64294"/>
                </a:lnTo>
                <a:cubicBezTo>
                  <a:pt x="44450" y="63500"/>
                  <a:pt x="57987" y="63258"/>
                  <a:pt x="71437" y="61913"/>
                </a:cubicBezTo>
                <a:cubicBezTo>
                  <a:pt x="73935" y="61663"/>
                  <a:pt x="76621" y="61100"/>
                  <a:pt x="78581" y="59532"/>
                </a:cubicBezTo>
                <a:cubicBezTo>
                  <a:pt x="80816" y="57744"/>
                  <a:pt x="81756" y="54769"/>
                  <a:pt x="83344" y="52388"/>
                </a:cubicBezTo>
                <a:cubicBezTo>
                  <a:pt x="84931" y="47625"/>
                  <a:pt x="89090" y="43023"/>
                  <a:pt x="88106" y="38100"/>
                </a:cubicBezTo>
                <a:cubicBezTo>
                  <a:pt x="87201" y="33574"/>
                  <a:pt x="85784" y="23930"/>
                  <a:pt x="83344" y="19050"/>
                </a:cubicBezTo>
                <a:cubicBezTo>
                  <a:pt x="79455" y="11272"/>
                  <a:pt x="72863" y="5239"/>
                  <a:pt x="64294" y="2382"/>
                </a:cubicBezTo>
                <a:lnTo>
                  <a:pt x="57150" y="0"/>
                </a:lnTo>
                <a:cubicBezTo>
                  <a:pt x="57086" y="5"/>
                  <a:pt x="18599" y="450"/>
                  <a:pt x="11906" y="7144"/>
                </a:cubicBezTo>
                <a:lnTo>
                  <a:pt x="16669" y="16669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олилиния 27"/>
          <p:cNvSpPr/>
          <p:nvPr/>
        </p:nvSpPr>
        <p:spPr>
          <a:xfrm>
            <a:off x="1360693" y="4015156"/>
            <a:ext cx="85874" cy="85854"/>
          </a:xfrm>
          <a:custGeom>
            <a:avLst/>
            <a:gdLst>
              <a:gd name="connsiteX0" fmla="*/ 12055 w 85874"/>
              <a:gd name="connsiteY0" fmla="*/ 23813 h 85854"/>
              <a:gd name="connsiteX1" fmla="*/ 2530 w 85874"/>
              <a:gd name="connsiteY1" fmla="*/ 35719 h 85854"/>
              <a:gd name="connsiteX2" fmla="*/ 2530 w 85874"/>
              <a:gd name="connsiteY2" fmla="*/ 61913 h 85854"/>
              <a:gd name="connsiteX3" fmla="*/ 4911 w 85874"/>
              <a:gd name="connsiteY3" fmla="*/ 69056 h 85854"/>
              <a:gd name="connsiteX4" fmla="*/ 19199 w 85874"/>
              <a:gd name="connsiteY4" fmla="*/ 80963 h 85854"/>
              <a:gd name="connsiteX5" fmla="*/ 33486 w 85874"/>
              <a:gd name="connsiteY5" fmla="*/ 85725 h 85854"/>
              <a:gd name="connsiteX6" fmla="*/ 71586 w 85874"/>
              <a:gd name="connsiteY6" fmla="*/ 78581 h 85854"/>
              <a:gd name="connsiteX7" fmla="*/ 76349 w 85874"/>
              <a:gd name="connsiteY7" fmla="*/ 69056 h 85854"/>
              <a:gd name="connsiteX8" fmla="*/ 81111 w 85874"/>
              <a:gd name="connsiteY8" fmla="*/ 61913 h 85854"/>
              <a:gd name="connsiteX9" fmla="*/ 85874 w 85874"/>
              <a:gd name="connsiteY9" fmla="*/ 47625 h 85854"/>
              <a:gd name="connsiteX10" fmla="*/ 83493 w 85874"/>
              <a:gd name="connsiteY10" fmla="*/ 23813 h 85854"/>
              <a:gd name="connsiteX11" fmla="*/ 78730 w 85874"/>
              <a:gd name="connsiteY11" fmla="*/ 16669 h 85854"/>
              <a:gd name="connsiteX12" fmla="*/ 71586 w 85874"/>
              <a:gd name="connsiteY12" fmla="*/ 9525 h 85854"/>
              <a:gd name="connsiteX13" fmla="*/ 57299 w 85874"/>
              <a:gd name="connsiteY13" fmla="*/ 4763 h 85854"/>
              <a:gd name="connsiteX14" fmla="*/ 40630 w 85874"/>
              <a:gd name="connsiteY14" fmla="*/ 0 h 85854"/>
              <a:gd name="connsiteX15" fmla="*/ 16818 w 85874"/>
              <a:gd name="connsiteY15" fmla="*/ 2381 h 85854"/>
              <a:gd name="connsiteX16" fmla="*/ 7293 w 85874"/>
              <a:gd name="connsiteY16" fmla="*/ 14288 h 85854"/>
              <a:gd name="connsiteX17" fmla="*/ 12055 w 85874"/>
              <a:gd name="connsiteY17" fmla="*/ 23813 h 8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5874" h="85854">
                <a:moveTo>
                  <a:pt x="12055" y="23813"/>
                </a:moveTo>
                <a:cubicBezTo>
                  <a:pt x="11261" y="27385"/>
                  <a:pt x="5224" y="31409"/>
                  <a:pt x="2530" y="35719"/>
                </a:cubicBezTo>
                <a:cubicBezTo>
                  <a:pt x="-2371" y="43561"/>
                  <a:pt x="1104" y="54071"/>
                  <a:pt x="2530" y="61913"/>
                </a:cubicBezTo>
                <a:cubicBezTo>
                  <a:pt x="2979" y="64382"/>
                  <a:pt x="3519" y="66968"/>
                  <a:pt x="4911" y="69056"/>
                </a:cubicBezTo>
                <a:cubicBezTo>
                  <a:pt x="7272" y="72597"/>
                  <a:pt x="15038" y="79114"/>
                  <a:pt x="19199" y="80963"/>
                </a:cubicBezTo>
                <a:cubicBezTo>
                  <a:pt x="23786" y="83002"/>
                  <a:pt x="33486" y="85725"/>
                  <a:pt x="33486" y="85725"/>
                </a:cubicBezTo>
                <a:cubicBezTo>
                  <a:pt x="40247" y="85205"/>
                  <a:pt x="63312" y="88510"/>
                  <a:pt x="71586" y="78581"/>
                </a:cubicBezTo>
                <a:cubicBezTo>
                  <a:pt x="73858" y="75854"/>
                  <a:pt x="74588" y="72138"/>
                  <a:pt x="76349" y="69056"/>
                </a:cubicBezTo>
                <a:cubicBezTo>
                  <a:pt x="77769" y="66571"/>
                  <a:pt x="79949" y="64528"/>
                  <a:pt x="81111" y="61913"/>
                </a:cubicBezTo>
                <a:cubicBezTo>
                  <a:pt x="83150" y="57325"/>
                  <a:pt x="85874" y="47625"/>
                  <a:pt x="85874" y="47625"/>
                </a:cubicBezTo>
                <a:cubicBezTo>
                  <a:pt x="85080" y="39688"/>
                  <a:pt x="85287" y="31586"/>
                  <a:pt x="83493" y="23813"/>
                </a:cubicBezTo>
                <a:cubicBezTo>
                  <a:pt x="82849" y="21024"/>
                  <a:pt x="80562" y="18868"/>
                  <a:pt x="78730" y="16669"/>
                </a:cubicBezTo>
                <a:cubicBezTo>
                  <a:pt x="76574" y="14082"/>
                  <a:pt x="74530" y="11160"/>
                  <a:pt x="71586" y="9525"/>
                </a:cubicBezTo>
                <a:cubicBezTo>
                  <a:pt x="67198" y="7087"/>
                  <a:pt x="62061" y="6350"/>
                  <a:pt x="57299" y="4763"/>
                </a:cubicBezTo>
                <a:cubicBezTo>
                  <a:pt x="47041" y="1343"/>
                  <a:pt x="52603" y="2993"/>
                  <a:pt x="40630" y="0"/>
                </a:cubicBezTo>
                <a:cubicBezTo>
                  <a:pt x="32693" y="794"/>
                  <a:pt x="24591" y="587"/>
                  <a:pt x="16818" y="2381"/>
                </a:cubicBezTo>
                <a:cubicBezTo>
                  <a:pt x="9844" y="3990"/>
                  <a:pt x="8598" y="8416"/>
                  <a:pt x="7293" y="14288"/>
                </a:cubicBezTo>
                <a:cubicBezTo>
                  <a:pt x="4650" y="26181"/>
                  <a:pt x="12849" y="20241"/>
                  <a:pt x="12055" y="23813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7" t="4257"/>
          <a:stretch/>
        </p:blipFill>
        <p:spPr>
          <a:xfrm>
            <a:off x="6589395" y="628650"/>
            <a:ext cx="4720590" cy="57277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6" name="Овал 25"/>
          <p:cNvSpPr/>
          <p:nvPr/>
        </p:nvSpPr>
        <p:spPr>
          <a:xfrm>
            <a:off x="7310770" y="1853580"/>
            <a:ext cx="3277840" cy="32778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089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Шаг 4 – уровень </a:t>
            </a:r>
            <a:r>
              <a:rPr lang="en-US" sz="4000" cap="none" dirty="0">
                <a:latin typeface="+mn-lt"/>
                <a:ea typeface="+mn-ea"/>
                <a:cs typeface="+mn-cs"/>
              </a:rPr>
              <a:t>Presentation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17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124303" y="2619374"/>
            <a:ext cx="1905000" cy="1905000"/>
          </a:xfrm>
          <a:prstGeom prst="ellipse">
            <a:avLst/>
          </a:prstGeom>
          <a:solidFill>
            <a:srgbClr val="43C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4526628" y="2189428"/>
            <a:ext cx="2764893" cy="27648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ViewModel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8788846" y="2619374"/>
            <a:ext cx="1905000" cy="1905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</a:t>
            </a:r>
            <a:endParaRPr lang="ru-RU" dirty="0"/>
          </a:p>
        </p:txBody>
      </p:sp>
      <p:cxnSp>
        <p:nvCxnSpPr>
          <p:cNvPr id="12" name="Скругленная соединительная линия 11"/>
          <p:cNvCxnSpPr>
            <a:stCxn id="5" idx="7"/>
            <a:endCxn id="8" idx="1"/>
          </p:cNvCxnSpPr>
          <p:nvPr/>
        </p:nvCxnSpPr>
        <p:spPr>
          <a:xfrm rot="5400000" flipH="1" flipV="1">
            <a:off x="3688920" y="1655739"/>
            <a:ext cx="304018" cy="2181215"/>
          </a:xfrm>
          <a:prstGeom prst="curvedConnector3">
            <a:avLst>
              <a:gd name="adj1" fmla="val 308379"/>
            </a:avLst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Скругленная соединительная линия 13"/>
          <p:cNvCxnSpPr>
            <a:stCxn id="5" idx="5"/>
            <a:endCxn id="8" idx="3"/>
          </p:cNvCxnSpPr>
          <p:nvPr/>
        </p:nvCxnSpPr>
        <p:spPr>
          <a:xfrm rot="16200000" flipH="1">
            <a:off x="3688920" y="3306794"/>
            <a:ext cx="304019" cy="2181215"/>
          </a:xfrm>
          <a:prstGeom prst="curvedConnector3">
            <a:avLst>
              <a:gd name="adj1" fmla="val 308378"/>
            </a:avLst>
          </a:prstGeom>
          <a:ln w="19050" cap="flat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5"/>
          <p:cNvCxnSpPr>
            <a:stCxn id="9" idx="1"/>
            <a:endCxn id="8" idx="7"/>
          </p:cNvCxnSpPr>
          <p:nvPr/>
        </p:nvCxnSpPr>
        <p:spPr>
          <a:xfrm rot="16200000" flipV="1">
            <a:off x="7825211" y="1655738"/>
            <a:ext cx="304018" cy="2181215"/>
          </a:xfrm>
          <a:prstGeom prst="curvedConnector3">
            <a:avLst>
              <a:gd name="adj1" fmla="val 308379"/>
            </a:avLst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Скругленная соединительная линия 17"/>
          <p:cNvCxnSpPr>
            <a:stCxn id="9" idx="3"/>
            <a:endCxn id="8" idx="5"/>
          </p:cNvCxnSpPr>
          <p:nvPr/>
        </p:nvCxnSpPr>
        <p:spPr>
          <a:xfrm rot="5400000">
            <a:off x="7825211" y="3306795"/>
            <a:ext cx="304019" cy="2181215"/>
          </a:xfrm>
          <a:prstGeom prst="curvedConnector3">
            <a:avLst>
              <a:gd name="adj1" fmla="val 308378"/>
            </a:avLst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1117" y="5222227"/>
            <a:ext cx="237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MainFragment.kt</a:t>
            </a:r>
            <a:endParaRPr lang="ru-RU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4625008" y="5751471"/>
            <a:ext cx="2568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MainViewModel.kt</a:t>
            </a:r>
            <a:endParaRPr lang="ru-RU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8494676" y="5218587"/>
            <a:ext cx="2493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MainAdapterRV.kt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250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38" grpId="0"/>
      <p:bldP spid="39" grpId="0"/>
      <p:bldP spid="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rgbClr val="FFABAB"/>
            </a:gs>
            <a:gs pos="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29387" y="1995922"/>
            <a:ext cx="562053" cy="93358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864" y="3856216"/>
            <a:ext cx="562053" cy="93358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082" y="3035072"/>
            <a:ext cx="952633" cy="276264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737" y="3530966"/>
            <a:ext cx="438211" cy="95263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484" y="3629434"/>
            <a:ext cx="952633" cy="276264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747" y="3364049"/>
            <a:ext cx="438211" cy="95263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716823" y="2001691"/>
            <a:ext cx="562053" cy="93358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78CF9-01A0-49CC-87A4-D23272A7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Информационная безопасность: </a:t>
            </a:r>
            <a:r>
              <a:rPr lang="ru-RU" sz="4000" cap="none" dirty="0" smtClean="0">
                <a:latin typeface="+mn-lt"/>
                <a:ea typeface="+mn-ea"/>
                <a:cs typeface="+mn-cs"/>
              </a:rPr>
              <a:t>угрозы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F0EB85-309C-4C46-A697-E93865CA1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8249"/>
            <a:ext cx="4514850" cy="19081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Риск утечки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Риск заражения системы вредоносным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Риск социальной </a:t>
            </a:r>
            <a:r>
              <a:rPr lang="ru-RU" sz="2400" cap="none" dirty="0" smtClean="0"/>
              <a:t>инженерии</a:t>
            </a:r>
            <a:endParaRPr lang="ru-RU" sz="2400" cap="non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85049F-474C-46FF-AB3C-7EBD3C84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18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87" y="3856216"/>
            <a:ext cx="562053" cy="93358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921" y="3045262"/>
            <a:ext cx="952633" cy="27626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643" y="3544361"/>
            <a:ext cx="438211" cy="9526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357" y="2110996"/>
            <a:ext cx="2419688" cy="271500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11" y="2373007"/>
            <a:ext cx="2000529" cy="225774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53" y="2906444"/>
            <a:ext cx="847843" cy="112410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76" y="3602725"/>
            <a:ext cx="952633" cy="27626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395" y="3364050"/>
            <a:ext cx="438211" cy="9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9685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1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6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1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rgbClr val="FFABAB"/>
            </a:gs>
            <a:gs pos="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29387" y="1995922"/>
            <a:ext cx="562053" cy="93358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864" y="3856216"/>
            <a:ext cx="562053" cy="93358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082" y="3035072"/>
            <a:ext cx="952633" cy="276264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737" y="3530966"/>
            <a:ext cx="438211" cy="95263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484" y="3629434"/>
            <a:ext cx="952633" cy="276264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747" y="3364049"/>
            <a:ext cx="438211" cy="95263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716823" y="2001691"/>
            <a:ext cx="562053" cy="93358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78CF9-01A0-49CC-87A4-D23272A7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Информационная безопасность: </a:t>
            </a:r>
            <a:r>
              <a:rPr lang="ru-RU" sz="4000" cap="none" dirty="0" smtClean="0">
                <a:latin typeface="+mn-lt"/>
                <a:ea typeface="+mn-ea"/>
                <a:cs typeface="+mn-cs"/>
              </a:rPr>
              <a:t>угрозы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F0EB85-309C-4C46-A697-E93865CA1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8249"/>
            <a:ext cx="4514850" cy="19081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Риск утечки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Риск заражения системы вредоносным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Риск социальной </a:t>
            </a:r>
            <a:r>
              <a:rPr lang="ru-RU" sz="2400" cap="none" dirty="0" smtClean="0"/>
              <a:t>инженерии</a:t>
            </a:r>
            <a:endParaRPr lang="ru-RU" sz="2400" cap="non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85049F-474C-46FF-AB3C-7EBD3C84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18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87" y="3856216"/>
            <a:ext cx="562053" cy="93358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921" y="3045262"/>
            <a:ext cx="952633" cy="27626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643" y="3544361"/>
            <a:ext cx="438211" cy="9526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357" y="2110996"/>
            <a:ext cx="2419688" cy="271500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11" y="2373007"/>
            <a:ext cx="2000529" cy="225774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53" y="2906444"/>
            <a:ext cx="847843" cy="112410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76" y="3602725"/>
            <a:ext cx="952633" cy="27626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395" y="3364050"/>
            <a:ext cx="438211" cy="9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3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6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9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4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rgbClr val="8DD7AE"/>
            </a:gs>
            <a:gs pos="75000">
              <a:schemeClr val="accent6">
                <a:lumMod val="60000"/>
                <a:lumOff val="40000"/>
              </a:schemeClr>
            </a:gs>
            <a:gs pos="0">
              <a:srgbClr val="FFABAB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DE993-8CDF-4A46-93C7-8F2D1298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Информационная безопасность: перечень предлагаемых контрмер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A45462-FF22-480F-B2F2-3144179DA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8725" cy="36798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cap="none" dirty="0"/>
              <a:t>Создание требований к безопасности корпоративных аккаунтов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cap="none" dirty="0"/>
              <a:t>Шифрование </a:t>
            </a:r>
            <a:r>
              <a:rPr lang="ru-RU" sz="2400" cap="none" dirty="0" smtClean="0"/>
              <a:t>данных БД</a:t>
            </a:r>
            <a:endParaRPr lang="ru-RU" sz="2400" cap="none" dirty="0"/>
          </a:p>
          <a:p>
            <a:pPr marL="457200" indent="-457200">
              <a:buFont typeface="+mj-lt"/>
              <a:buAutoNum type="arabicPeriod"/>
            </a:pPr>
            <a:r>
              <a:rPr lang="ru-RU" sz="2400" cap="none" dirty="0"/>
              <a:t>Установка ограничивающих </a:t>
            </a:r>
            <a:r>
              <a:rPr lang="ru-RU" sz="2400" cap="none" dirty="0" err="1"/>
              <a:t>лаунчеров</a:t>
            </a:r>
            <a:endParaRPr lang="ru-RU" sz="2400" cap="none" dirty="0"/>
          </a:p>
          <a:p>
            <a:pPr marL="457200" indent="-457200">
              <a:buFont typeface="+mj-lt"/>
              <a:buAutoNum type="arabicPeriod"/>
            </a:pPr>
            <a:r>
              <a:rPr lang="ru-RU" sz="2400" cap="none" dirty="0"/>
              <a:t>Регулярная проверка систем на наличие вирусов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95E656-279F-4721-9CEE-B778F7C1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19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567" y="4743450"/>
            <a:ext cx="1524000" cy="1524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69" y="3552824"/>
            <a:ext cx="1762125" cy="17621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40" y="1522037"/>
            <a:ext cx="1262060" cy="126206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724" y="2542421"/>
            <a:ext cx="2071687" cy="1176257"/>
          </a:xfrm>
          <a:prstGeom prst="rect">
            <a:avLst/>
          </a:prstGeom>
        </p:spPr>
      </p:pic>
      <p:cxnSp>
        <p:nvCxnSpPr>
          <p:cNvPr id="14" name="Скругленная соединительная линия 13"/>
          <p:cNvCxnSpPr>
            <a:stCxn id="9" idx="3"/>
            <a:endCxn id="10" idx="0"/>
          </p:cNvCxnSpPr>
          <p:nvPr/>
        </p:nvCxnSpPr>
        <p:spPr>
          <a:xfrm>
            <a:off x="7848600" y="2153067"/>
            <a:ext cx="2035968" cy="38935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5"/>
          <p:cNvCxnSpPr>
            <a:stCxn id="10" idx="1"/>
            <a:endCxn id="6" idx="0"/>
          </p:cNvCxnSpPr>
          <p:nvPr/>
        </p:nvCxnSpPr>
        <p:spPr>
          <a:xfrm rot="10800000" flipV="1">
            <a:off x="7679532" y="3130550"/>
            <a:ext cx="1169192" cy="42227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Скругленная соединительная линия 17"/>
          <p:cNvCxnSpPr>
            <a:stCxn id="6" idx="3"/>
            <a:endCxn id="5" idx="0"/>
          </p:cNvCxnSpPr>
          <p:nvPr/>
        </p:nvCxnSpPr>
        <p:spPr>
          <a:xfrm>
            <a:off x="8560594" y="4433887"/>
            <a:ext cx="1323973" cy="30956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95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DC9D2-68A3-4978-9CF3-CFD2FC56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Цель и </a:t>
            </a:r>
            <a:r>
              <a:rPr lang="ru-RU" sz="4000" cap="none" dirty="0" smtClean="0">
                <a:latin typeface="+mn-lt"/>
                <a:ea typeface="+mn-ea"/>
                <a:cs typeface="+mn-cs"/>
              </a:rPr>
              <a:t>задачи</a:t>
            </a:r>
            <a:r>
              <a:rPr lang="en-US" sz="4000" cap="none" dirty="0" smtClean="0">
                <a:latin typeface="+mn-lt"/>
                <a:ea typeface="+mn-ea"/>
                <a:cs typeface="+mn-cs"/>
              </a:rPr>
              <a:t> </a:t>
            </a:r>
            <a:r>
              <a:rPr lang="ru-RU" sz="4000" cap="none" dirty="0" smtClean="0">
                <a:latin typeface="+mn-lt"/>
                <a:ea typeface="+mn-ea"/>
                <a:cs typeface="+mn-cs"/>
              </a:rPr>
              <a:t>работы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85313C-A238-4EC0-882F-01D56B3FA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6000" b="1" cap="none" dirty="0"/>
              <a:t>Цель</a:t>
            </a:r>
            <a:r>
              <a:rPr lang="ru-RU" sz="6000" cap="none" dirty="0"/>
              <a:t> – создание мобильного приложения для операционной системы </a:t>
            </a:r>
            <a:r>
              <a:rPr lang="en-US" sz="6000" cap="none" dirty="0"/>
              <a:t>Android</a:t>
            </a:r>
            <a:r>
              <a:rPr lang="ru-RU" sz="6000" cap="none" dirty="0"/>
              <a:t>, связывающее между собой в процессе трудоустройства сотрудников из разных отделов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5000" cap="none" dirty="0"/>
              <a:t>Задачи: </a:t>
            </a:r>
            <a:endParaRPr lang="ru-RU" sz="3000" dirty="0"/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ru-RU" sz="5000" cap="none" dirty="0" smtClean="0"/>
              <a:t>Провести </a:t>
            </a:r>
            <a:r>
              <a:rPr lang="ru-RU" sz="5000" cap="none" dirty="0" err="1" smtClean="0"/>
              <a:t>предпроектное</a:t>
            </a:r>
            <a:r>
              <a:rPr lang="ru-RU" sz="5000" cap="none" dirty="0" smtClean="0"/>
              <a:t> обследование компании</a:t>
            </a:r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ru-RU" sz="5000" cap="none" dirty="0" smtClean="0"/>
              <a:t>Спроектировать структуру </a:t>
            </a:r>
            <a:r>
              <a:rPr lang="en-US" sz="5000" cap="none" dirty="0" smtClean="0"/>
              <a:t>Android </a:t>
            </a:r>
            <a:r>
              <a:rPr lang="ru-RU" sz="5000" cap="none" dirty="0" smtClean="0"/>
              <a:t>приложения</a:t>
            </a:r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ru-RU" sz="5000" cap="none" dirty="0" smtClean="0"/>
              <a:t>Разработать приложения с использованием современного стека</a:t>
            </a:r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ru-RU" sz="5000" cap="none" dirty="0" smtClean="0"/>
              <a:t>Провести анализ уязвимости системы</a:t>
            </a:r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ru-RU" sz="5000" cap="none" dirty="0" smtClean="0"/>
              <a:t>Произвести расчет экономической эффективности</a:t>
            </a:r>
            <a:endParaRPr lang="ru-RU" sz="5000" cap="non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BEB57E-39AB-4356-A06C-8292C7FD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747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rgbClr val="8DD7AE"/>
            </a:gs>
            <a:gs pos="75000">
              <a:schemeClr val="accent6">
                <a:lumMod val="60000"/>
                <a:lumOff val="4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20</a:t>
            </a:r>
            <a:endParaRPr lang="ru-RU" dirty="0"/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1189928636"/>
              </p:ext>
            </p:extLst>
          </p:nvPr>
        </p:nvGraphicFramePr>
        <p:xfrm>
          <a:off x="1257302" y="785191"/>
          <a:ext cx="8900490" cy="5753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54556" y="1053547"/>
            <a:ext cx="1023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69,8%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520069" y="2117034"/>
            <a:ext cx="1023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52,4%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7140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series"/>
        </p:bldSub>
      </p:bldGraphic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65"/>
          <a:stretch/>
        </p:blipFill>
        <p:spPr>
          <a:xfrm>
            <a:off x="1115037" y="188912"/>
            <a:ext cx="1790088" cy="6252884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418368-E166-42B9-80A8-0CDDEC60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21</a:t>
            </a:r>
            <a:endParaRPr lang="ru-RU" dirty="0"/>
          </a:p>
        </p:txBody>
      </p:sp>
      <p:pic>
        <p:nvPicPr>
          <p:cNvPr id="7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b="74934"/>
          <a:stretch/>
        </p:blipFill>
        <p:spPr>
          <a:xfrm>
            <a:off x="2905124" y="188912"/>
            <a:ext cx="7858125" cy="1567317"/>
          </a:xfrm>
          <a:prstGeom prst="rect">
            <a:avLst/>
          </a:prstGeom>
        </p:spPr>
      </p:pic>
      <p:pic>
        <p:nvPicPr>
          <p:cNvPr id="8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25312" b="43308"/>
          <a:stretch/>
        </p:blipFill>
        <p:spPr>
          <a:xfrm>
            <a:off x="2905124" y="1778166"/>
            <a:ext cx="7858125" cy="1962150"/>
          </a:xfrm>
          <a:prstGeom prst="rect">
            <a:avLst/>
          </a:prstGeom>
        </p:spPr>
      </p:pic>
      <p:pic>
        <p:nvPicPr>
          <p:cNvPr id="9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56692" b="34168"/>
          <a:stretch/>
        </p:blipFill>
        <p:spPr>
          <a:xfrm>
            <a:off x="2905124" y="3733800"/>
            <a:ext cx="7858125" cy="571500"/>
          </a:xfrm>
          <a:prstGeom prst="rect">
            <a:avLst/>
          </a:prstGeom>
        </p:spPr>
      </p:pic>
      <p:pic>
        <p:nvPicPr>
          <p:cNvPr id="10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65832" b="27922"/>
          <a:stretch/>
        </p:blipFill>
        <p:spPr>
          <a:xfrm>
            <a:off x="2905124" y="4305300"/>
            <a:ext cx="7858125" cy="390525"/>
          </a:xfrm>
          <a:prstGeom prst="rect">
            <a:avLst/>
          </a:prstGeom>
        </p:spPr>
      </p:pic>
      <p:pic>
        <p:nvPicPr>
          <p:cNvPr id="11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72230" b="18631"/>
          <a:stretch/>
        </p:blipFill>
        <p:spPr>
          <a:xfrm>
            <a:off x="2905124" y="4705350"/>
            <a:ext cx="7858125" cy="571500"/>
          </a:xfrm>
          <a:prstGeom prst="rect">
            <a:avLst/>
          </a:prstGeom>
        </p:spPr>
      </p:pic>
      <p:pic>
        <p:nvPicPr>
          <p:cNvPr id="12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81674" b="9186"/>
          <a:stretch/>
        </p:blipFill>
        <p:spPr>
          <a:xfrm>
            <a:off x="2905124" y="5295900"/>
            <a:ext cx="7858125" cy="571500"/>
          </a:xfrm>
          <a:prstGeom prst="rect">
            <a:avLst/>
          </a:prstGeom>
        </p:spPr>
      </p:pic>
      <p:pic>
        <p:nvPicPr>
          <p:cNvPr id="13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90814"/>
          <a:stretch/>
        </p:blipFill>
        <p:spPr>
          <a:xfrm>
            <a:off x="2905124" y="5867400"/>
            <a:ext cx="7858125" cy="57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94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20000"/>
                <a:lumOff val="80000"/>
              </a:schemeClr>
            </a:gs>
            <a:gs pos="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65"/>
          <a:stretch/>
        </p:blipFill>
        <p:spPr>
          <a:xfrm>
            <a:off x="1115037" y="188912"/>
            <a:ext cx="1790088" cy="6252884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418368-E166-42B9-80A8-0CDDEC60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21</a:t>
            </a:r>
            <a:endParaRPr lang="ru-RU" dirty="0"/>
          </a:p>
        </p:txBody>
      </p:sp>
      <p:pic>
        <p:nvPicPr>
          <p:cNvPr id="7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b="74934"/>
          <a:stretch/>
        </p:blipFill>
        <p:spPr>
          <a:xfrm>
            <a:off x="2905124" y="188912"/>
            <a:ext cx="7858125" cy="1567317"/>
          </a:xfrm>
          <a:prstGeom prst="rect">
            <a:avLst/>
          </a:prstGeom>
        </p:spPr>
      </p:pic>
      <p:pic>
        <p:nvPicPr>
          <p:cNvPr id="8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25312" b="43308"/>
          <a:stretch/>
        </p:blipFill>
        <p:spPr>
          <a:xfrm>
            <a:off x="2905124" y="1778166"/>
            <a:ext cx="7858125" cy="1962150"/>
          </a:xfrm>
          <a:prstGeom prst="rect">
            <a:avLst/>
          </a:prstGeom>
        </p:spPr>
      </p:pic>
      <p:pic>
        <p:nvPicPr>
          <p:cNvPr id="9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56692" b="34168"/>
          <a:stretch/>
        </p:blipFill>
        <p:spPr>
          <a:xfrm>
            <a:off x="2905124" y="3733800"/>
            <a:ext cx="7858125" cy="571500"/>
          </a:xfrm>
          <a:prstGeom prst="rect">
            <a:avLst/>
          </a:prstGeom>
        </p:spPr>
      </p:pic>
      <p:pic>
        <p:nvPicPr>
          <p:cNvPr id="10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65832" b="27922"/>
          <a:stretch/>
        </p:blipFill>
        <p:spPr>
          <a:xfrm>
            <a:off x="2905124" y="4305300"/>
            <a:ext cx="7858125" cy="390525"/>
          </a:xfrm>
          <a:prstGeom prst="rect">
            <a:avLst/>
          </a:prstGeom>
        </p:spPr>
      </p:pic>
      <p:pic>
        <p:nvPicPr>
          <p:cNvPr id="11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72230" b="18631"/>
          <a:stretch/>
        </p:blipFill>
        <p:spPr>
          <a:xfrm>
            <a:off x="2905124" y="4705350"/>
            <a:ext cx="7858125" cy="571500"/>
          </a:xfrm>
          <a:prstGeom prst="rect">
            <a:avLst/>
          </a:prstGeom>
        </p:spPr>
      </p:pic>
      <p:pic>
        <p:nvPicPr>
          <p:cNvPr id="12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81674" b="9186"/>
          <a:stretch/>
        </p:blipFill>
        <p:spPr>
          <a:xfrm>
            <a:off x="2905124" y="5295900"/>
            <a:ext cx="7858125" cy="571500"/>
          </a:xfrm>
          <a:prstGeom prst="rect">
            <a:avLst/>
          </a:prstGeom>
        </p:spPr>
      </p:pic>
      <p:pic>
        <p:nvPicPr>
          <p:cNvPr id="13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90814"/>
          <a:stretch/>
        </p:blipFill>
        <p:spPr>
          <a:xfrm>
            <a:off x="2905124" y="5867400"/>
            <a:ext cx="7858125" cy="57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0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2000">
              <a:schemeClr val="accent1">
                <a:lumMod val="40000"/>
                <a:lumOff val="60000"/>
              </a:schemeClr>
            </a:gs>
            <a:gs pos="44000">
              <a:schemeClr val="accent1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CD3C15-ABF4-4E89-B3FD-DE353DEC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1DCF67-7398-4D5E-9789-2F17ED9D1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Были решены следующие задачи: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1. Исследована компания ООО «Автоматизация розничных технологий»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2. Спроектировано мобильное приложение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3. Выполнена разработка приложения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4. Проведен анализ уязвимости системы и приведены контрмеры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5. Путем расчета получены данные об экономической эффективности</a:t>
            </a:r>
          </a:p>
          <a:p>
            <a:pPr>
              <a:lnSpc>
                <a:spcPts val="6299"/>
              </a:lnSpc>
            </a:pPr>
            <a:endParaRPr lang="ru-RU" sz="3200" dirty="0">
              <a:solidFill>
                <a:srgbClr val="191919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66969B-5285-473F-A38A-1F74C33C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0299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DD66E0C-00D7-4757-B104-C4DA0AC30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259" y="3028449"/>
            <a:ext cx="4987592" cy="7720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cap="none" dirty="0" err="1"/>
              <a:t>Спасибо</a:t>
            </a:r>
            <a:r>
              <a:rPr lang="en-US" sz="4000" cap="none" dirty="0"/>
              <a:t> </a:t>
            </a:r>
            <a:r>
              <a:rPr lang="en-US" sz="4000" cap="none" dirty="0" err="1"/>
              <a:t>за</a:t>
            </a:r>
            <a:r>
              <a:rPr lang="en-US" sz="4000" cap="none" dirty="0"/>
              <a:t> </a:t>
            </a:r>
            <a:r>
              <a:rPr lang="en-US" sz="4000" cap="none" dirty="0" err="1"/>
              <a:t>внимание</a:t>
            </a:r>
            <a:endParaRPr lang="ru-RU" sz="4000" cap="non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1AD5B8-DA2F-42D6-B8FB-E0916FA1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727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68F">
            <a:alpha val="5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67EE4-1490-489F-B022-DB785FFC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Аналитический обзор существующих решений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15676A-FFFA-436B-8906-F39FC789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082802"/>
              </p:ext>
            </p:extLst>
          </p:nvPr>
        </p:nvGraphicFramePr>
        <p:xfrm>
          <a:off x="838200" y="2431734"/>
          <a:ext cx="10515600" cy="3855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6980">
                  <a:extLst>
                    <a:ext uri="{9D8B030D-6E8A-4147-A177-3AD203B41FA5}">
                      <a16:colId xmlns:a16="http://schemas.microsoft.com/office/drawing/2014/main" val="897422277"/>
                    </a:ext>
                  </a:extLst>
                </a:gridCol>
                <a:gridCol w="5258620">
                  <a:extLst>
                    <a:ext uri="{9D8B030D-6E8A-4147-A177-3AD203B41FA5}">
                      <a16:colId xmlns:a16="http://schemas.microsoft.com/office/drawing/2014/main" val="4111979729"/>
                    </a:ext>
                  </a:extLst>
                </a:gridCol>
              </a:tblGrid>
              <a:tr h="621468">
                <a:tc>
                  <a:txBody>
                    <a:bodyPr/>
                    <a:lstStyle/>
                    <a:p>
                      <a:pPr marL="896938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Достоинства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DE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896938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09306"/>
                  </a:ext>
                </a:extLst>
              </a:tr>
              <a:tr h="3234488">
                <a:tc>
                  <a:txBody>
                    <a:bodyPr/>
                    <a:lstStyle/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Функционал по автоматизации учета персонала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Возможность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создания экосистемы из ПО 1С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Ограниченная гибкость</a:t>
                      </a:r>
                    </a:p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Сложность настройки, требующая определенных знаний 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33106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922177"/>
              </p:ext>
            </p:extLst>
          </p:nvPr>
        </p:nvGraphicFramePr>
        <p:xfrm>
          <a:off x="838200" y="1690687"/>
          <a:ext cx="10515600" cy="646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52914121"/>
                    </a:ext>
                  </a:extLst>
                </a:gridCol>
                <a:gridCol w="5782733">
                  <a:extLst>
                    <a:ext uri="{9D8B030D-6E8A-4147-A177-3AD203B41FA5}">
                      <a16:colId xmlns:a16="http://schemas.microsoft.com/office/drawing/2014/main" val="107489223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684838690"/>
                    </a:ext>
                  </a:extLst>
                </a:gridCol>
              </a:tblGrid>
              <a:tr h="64600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68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ru-RU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1С:</a:t>
                      </a:r>
                      <a:r>
                        <a:rPr lang="ru-RU" sz="2400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Зарплата и управление персоналом 8</a:t>
                      </a:r>
                      <a:endParaRPr lang="ru-RU" sz="2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6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Платформы:</a:t>
                      </a:r>
                      <a:endParaRPr lang="ru-RU" sz="2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6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92424"/>
                  </a:ext>
                </a:extLst>
              </a:tr>
            </a:tbl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1471"/>
            <a:ext cx="651933" cy="60444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00" y="1766025"/>
            <a:ext cx="495334" cy="49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8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9CFF">
            <a:alpha val="3098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67EE4-1490-489F-B022-DB785FFC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Аналитический обзор существующих решений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15676A-FFFA-436B-8906-F39FC789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4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082802"/>
              </p:ext>
            </p:extLst>
          </p:nvPr>
        </p:nvGraphicFramePr>
        <p:xfrm>
          <a:off x="838200" y="2431734"/>
          <a:ext cx="10515600" cy="3855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6980">
                  <a:extLst>
                    <a:ext uri="{9D8B030D-6E8A-4147-A177-3AD203B41FA5}">
                      <a16:colId xmlns:a16="http://schemas.microsoft.com/office/drawing/2014/main" val="897422277"/>
                    </a:ext>
                  </a:extLst>
                </a:gridCol>
                <a:gridCol w="5258620">
                  <a:extLst>
                    <a:ext uri="{9D8B030D-6E8A-4147-A177-3AD203B41FA5}">
                      <a16:colId xmlns:a16="http://schemas.microsoft.com/office/drawing/2014/main" val="4111979729"/>
                    </a:ext>
                  </a:extLst>
                </a:gridCol>
              </a:tblGrid>
              <a:tr h="621468">
                <a:tc>
                  <a:txBody>
                    <a:bodyPr/>
                    <a:lstStyle/>
                    <a:p>
                      <a:pPr marL="896938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Достоинства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DE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896938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09306"/>
                  </a:ext>
                </a:extLst>
              </a:tr>
              <a:tr h="3234488">
                <a:tc>
                  <a:txBody>
                    <a:bodyPr/>
                    <a:lstStyle/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Функционал по автоматизации учета персонала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Возможность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создания экосистемы из ПО 1С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Ограниченная гибкость</a:t>
                      </a:r>
                    </a:p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Сложность настройки, требующая определенных знаний 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33106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922177"/>
              </p:ext>
            </p:extLst>
          </p:nvPr>
        </p:nvGraphicFramePr>
        <p:xfrm>
          <a:off x="838200" y="1690687"/>
          <a:ext cx="10515600" cy="646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52914121"/>
                    </a:ext>
                  </a:extLst>
                </a:gridCol>
                <a:gridCol w="5782733">
                  <a:extLst>
                    <a:ext uri="{9D8B030D-6E8A-4147-A177-3AD203B41FA5}">
                      <a16:colId xmlns:a16="http://schemas.microsoft.com/office/drawing/2014/main" val="107489223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684838690"/>
                    </a:ext>
                  </a:extLst>
                </a:gridCol>
              </a:tblGrid>
              <a:tr h="64600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68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ru-RU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1С:</a:t>
                      </a:r>
                      <a:r>
                        <a:rPr lang="ru-RU" sz="2400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Зарплата и управление персоналом 8</a:t>
                      </a:r>
                      <a:endParaRPr lang="ru-RU" sz="2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6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Платформы:</a:t>
                      </a:r>
                      <a:endParaRPr lang="ru-RU" sz="2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6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92424"/>
                  </a:ext>
                </a:extLst>
              </a:tr>
            </a:tbl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1471"/>
            <a:ext cx="651933" cy="60444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00" y="1766025"/>
            <a:ext cx="495334" cy="49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2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9CFF">
            <a:alpha val="3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67EE4-1490-489F-B022-DB785FFC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Аналитический обзор существующих решений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15676A-FFFA-436B-8906-F39FC789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5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587422"/>
              </p:ext>
            </p:extLst>
          </p:nvPr>
        </p:nvGraphicFramePr>
        <p:xfrm>
          <a:off x="838200" y="2431734"/>
          <a:ext cx="10515600" cy="3855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6980">
                  <a:extLst>
                    <a:ext uri="{9D8B030D-6E8A-4147-A177-3AD203B41FA5}">
                      <a16:colId xmlns:a16="http://schemas.microsoft.com/office/drawing/2014/main" val="897422277"/>
                    </a:ext>
                  </a:extLst>
                </a:gridCol>
                <a:gridCol w="5258620">
                  <a:extLst>
                    <a:ext uri="{9D8B030D-6E8A-4147-A177-3AD203B41FA5}">
                      <a16:colId xmlns:a16="http://schemas.microsoft.com/office/drawing/2014/main" val="4111979729"/>
                    </a:ext>
                  </a:extLst>
                </a:gridCol>
              </a:tblGrid>
              <a:tr h="621468">
                <a:tc>
                  <a:txBody>
                    <a:bodyPr/>
                    <a:lstStyle/>
                    <a:p>
                      <a:pPr marL="896938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Достоинства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DE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896938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09306"/>
                  </a:ext>
                </a:extLst>
              </a:tr>
              <a:tr h="3234488">
                <a:tc>
                  <a:txBody>
                    <a:bodyPr/>
                    <a:lstStyle/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Удобный интерфейс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Интеграция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со сторонними сервисами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Высокие требования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к аппаратному обеспечению</a:t>
                      </a:r>
                    </a:p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 стоимость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33106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355984"/>
              </p:ext>
            </p:extLst>
          </p:nvPr>
        </p:nvGraphicFramePr>
        <p:xfrm>
          <a:off x="838200" y="1690687"/>
          <a:ext cx="10515600" cy="646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267">
                  <a:extLst>
                    <a:ext uri="{9D8B030D-6E8A-4147-A177-3AD203B41FA5}">
                      <a16:colId xmlns:a16="http://schemas.microsoft.com/office/drawing/2014/main" val="52914121"/>
                    </a:ext>
                  </a:extLst>
                </a:gridCol>
                <a:gridCol w="5808133">
                  <a:extLst>
                    <a:ext uri="{9D8B030D-6E8A-4147-A177-3AD203B41FA5}">
                      <a16:colId xmlns:a16="http://schemas.microsoft.com/office/drawing/2014/main" val="107489223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684838690"/>
                    </a:ext>
                  </a:extLst>
                </a:gridCol>
              </a:tblGrid>
              <a:tr h="64600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9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ru-RU" sz="2400" b="0" spc="-70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БОСС - КАДРОВИК</a:t>
                      </a:r>
                      <a:endParaRPr lang="ru-RU" sz="2400" b="0" spc="-70" baseline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9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</a:rPr>
                        <a:t>Платформы:</a:t>
                      </a:r>
                      <a:endParaRPr lang="ru-RU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9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92424"/>
                  </a:ext>
                </a:extLst>
              </a:tr>
            </a:tbl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00" y="1766025"/>
            <a:ext cx="495334" cy="49533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17" y="1766025"/>
            <a:ext cx="495334" cy="495334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783667" y="1354667"/>
          <a:ext cx="321733" cy="365760"/>
        </p:xfrm>
        <a:graphic>
          <a:graphicData uri="http://schemas.openxmlformats.org/drawingml/2006/table">
            <a:tbl>
              <a:tblPr/>
              <a:tblGrid>
                <a:gridCol w="321733">
                  <a:extLst>
                    <a:ext uri="{9D8B030D-6E8A-4147-A177-3AD203B41FA5}">
                      <a16:colId xmlns:a16="http://schemas.microsoft.com/office/drawing/2014/main" val="1782158263"/>
                    </a:ext>
                  </a:extLst>
                </a:gridCol>
              </a:tblGrid>
              <a:tr h="11853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025765"/>
                  </a:ext>
                </a:extLst>
              </a:tr>
            </a:tbl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74539" b="-19710"/>
          <a:stretch/>
        </p:blipFill>
        <p:spPr>
          <a:xfrm>
            <a:off x="838200" y="1690686"/>
            <a:ext cx="575804" cy="77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8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2FF">
            <a:alpha val="9411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67EE4-1490-489F-B022-DB785FFC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Аналитический обзор существующих решений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15676A-FFFA-436B-8906-F39FC789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ru-RU" dirty="0"/>
              <a:t>5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587422"/>
              </p:ext>
            </p:extLst>
          </p:nvPr>
        </p:nvGraphicFramePr>
        <p:xfrm>
          <a:off x="838200" y="2431734"/>
          <a:ext cx="10515600" cy="3855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6980">
                  <a:extLst>
                    <a:ext uri="{9D8B030D-6E8A-4147-A177-3AD203B41FA5}">
                      <a16:colId xmlns:a16="http://schemas.microsoft.com/office/drawing/2014/main" val="897422277"/>
                    </a:ext>
                  </a:extLst>
                </a:gridCol>
                <a:gridCol w="5258620">
                  <a:extLst>
                    <a:ext uri="{9D8B030D-6E8A-4147-A177-3AD203B41FA5}">
                      <a16:colId xmlns:a16="http://schemas.microsoft.com/office/drawing/2014/main" val="4111979729"/>
                    </a:ext>
                  </a:extLst>
                </a:gridCol>
              </a:tblGrid>
              <a:tr h="621468">
                <a:tc>
                  <a:txBody>
                    <a:bodyPr/>
                    <a:lstStyle/>
                    <a:p>
                      <a:pPr marL="896938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Достоинства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DE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896938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09306"/>
                  </a:ext>
                </a:extLst>
              </a:tr>
              <a:tr h="3234488">
                <a:tc>
                  <a:txBody>
                    <a:bodyPr/>
                    <a:lstStyle/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Удобный интерфейс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Интеграция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со сторонними сервисами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Высокие требования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к аппаратному обеспечению</a:t>
                      </a:r>
                    </a:p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 стоимость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33106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355984"/>
              </p:ext>
            </p:extLst>
          </p:nvPr>
        </p:nvGraphicFramePr>
        <p:xfrm>
          <a:off x="838200" y="1690687"/>
          <a:ext cx="10515600" cy="646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267">
                  <a:extLst>
                    <a:ext uri="{9D8B030D-6E8A-4147-A177-3AD203B41FA5}">
                      <a16:colId xmlns:a16="http://schemas.microsoft.com/office/drawing/2014/main" val="52914121"/>
                    </a:ext>
                  </a:extLst>
                </a:gridCol>
                <a:gridCol w="5808133">
                  <a:extLst>
                    <a:ext uri="{9D8B030D-6E8A-4147-A177-3AD203B41FA5}">
                      <a16:colId xmlns:a16="http://schemas.microsoft.com/office/drawing/2014/main" val="107489223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684838690"/>
                    </a:ext>
                  </a:extLst>
                </a:gridCol>
              </a:tblGrid>
              <a:tr h="64600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9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ru-RU" sz="2400" b="0" spc="-70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БОСС - КАДРОВИК</a:t>
                      </a:r>
                      <a:endParaRPr lang="ru-RU" sz="2400" b="0" spc="-70" baseline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9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</a:rPr>
                        <a:t>Платформы:</a:t>
                      </a:r>
                      <a:endParaRPr lang="ru-RU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9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92424"/>
                  </a:ext>
                </a:extLst>
              </a:tr>
            </a:tbl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00" y="1766025"/>
            <a:ext cx="495334" cy="49533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17" y="1766025"/>
            <a:ext cx="495334" cy="495334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783667" y="1354667"/>
          <a:ext cx="321733" cy="365760"/>
        </p:xfrm>
        <a:graphic>
          <a:graphicData uri="http://schemas.openxmlformats.org/drawingml/2006/table">
            <a:tbl>
              <a:tblPr/>
              <a:tblGrid>
                <a:gridCol w="321733">
                  <a:extLst>
                    <a:ext uri="{9D8B030D-6E8A-4147-A177-3AD203B41FA5}">
                      <a16:colId xmlns:a16="http://schemas.microsoft.com/office/drawing/2014/main" val="1782158263"/>
                    </a:ext>
                  </a:extLst>
                </a:gridCol>
              </a:tblGrid>
              <a:tr h="11853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025765"/>
                  </a:ext>
                </a:extLst>
              </a:tr>
            </a:tbl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74539" b="-19710"/>
          <a:stretch/>
        </p:blipFill>
        <p:spPr>
          <a:xfrm>
            <a:off x="838200" y="1690686"/>
            <a:ext cx="575804" cy="77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8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2FF">
            <a:alpha val="9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67EE4-1490-489F-B022-DB785FFC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Аналитический обзор существующих решений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15676A-FFFA-436B-8906-F39FC789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6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934375"/>
              </p:ext>
            </p:extLst>
          </p:nvPr>
        </p:nvGraphicFramePr>
        <p:xfrm>
          <a:off x="838200" y="2431734"/>
          <a:ext cx="10515600" cy="3855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6980">
                  <a:extLst>
                    <a:ext uri="{9D8B030D-6E8A-4147-A177-3AD203B41FA5}">
                      <a16:colId xmlns:a16="http://schemas.microsoft.com/office/drawing/2014/main" val="897422277"/>
                    </a:ext>
                  </a:extLst>
                </a:gridCol>
                <a:gridCol w="5258620">
                  <a:extLst>
                    <a:ext uri="{9D8B030D-6E8A-4147-A177-3AD203B41FA5}">
                      <a16:colId xmlns:a16="http://schemas.microsoft.com/office/drawing/2014/main" val="4111979729"/>
                    </a:ext>
                  </a:extLst>
                </a:gridCol>
              </a:tblGrid>
              <a:tr h="621468">
                <a:tc>
                  <a:txBody>
                    <a:bodyPr/>
                    <a:lstStyle/>
                    <a:p>
                      <a:pPr marL="896938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Достоинства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DE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896938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09306"/>
                  </a:ext>
                </a:extLst>
              </a:tr>
              <a:tr h="3234488">
                <a:tc>
                  <a:txBody>
                    <a:bodyPr/>
                    <a:lstStyle/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Поддержка различных устройств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Интеграция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со сторонними сервисами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Ограниченные возможности внедрения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33106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723412"/>
              </p:ext>
            </p:extLst>
          </p:nvPr>
        </p:nvGraphicFramePr>
        <p:xfrm>
          <a:off x="838200" y="1690687"/>
          <a:ext cx="10515600" cy="646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267">
                  <a:extLst>
                    <a:ext uri="{9D8B030D-6E8A-4147-A177-3AD203B41FA5}">
                      <a16:colId xmlns:a16="http://schemas.microsoft.com/office/drawing/2014/main" val="52914121"/>
                    </a:ext>
                  </a:extLst>
                </a:gridCol>
                <a:gridCol w="5808133">
                  <a:extLst>
                    <a:ext uri="{9D8B030D-6E8A-4147-A177-3AD203B41FA5}">
                      <a16:colId xmlns:a16="http://schemas.microsoft.com/office/drawing/2014/main" val="107489223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684838690"/>
                    </a:ext>
                  </a:extLst>
                </a:gridCol>
              </a:tblGrid>
              <a:tr h="64600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rgbClr val="BD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D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D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ru-RU" sz="2400" b="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КЭДО от </a:t>
                      </a:r>
                      <a:r>
                        <a:rPr lang="en-US" sz="2400" b="0" spc="-7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HRlink</a:t>
                      </a:r>
                      <a:endParaRPr lang="ru-RU" sz="2400" b="0" spc="-7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D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D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Платформы:</a:t>
                      </a:r>
                      <a:endParaRPr lang="ru-RU" sz="24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D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D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D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92424"/>
                  </a:ext>
                </a:extLst>
              </a:tr>
            </a:tbl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00" y="1766025"/>
            <a:ext cx="495334" cy="49533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17" y="1766025"/>
            <a:ext cx="495334" cy="495334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783667" y="1354667"/>
          <a:ext cx="321733" cy="365760"/>
        </p:xfrm>
        <a:graphic>
          <a:graphicData uri="http://schemas.openxmlformats.org/drawingml/2006/table">
            <a:tbl>
              <a:tblPr/>
              <a:tblGrid>
                <a:gridCol w="321733">
                  <a:extLst>
                    <a:ext uri="{9D8B030D-6E8A-4147-A177-3AD203B41FA5}">
                      <a16:colId xmlns:a16="http://schemas.microsoft.com/office/drawing/2014/main" val="1782158263"/>
                    </a:ext>
                  </a:extLst>
                </a:gridCol>
              </a:tblGrid>
              <a:tr h="11853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025765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32"/>
          <a:stretch/>
        </p:blipFill>
        <p:spPr>
          <a:xfrm>
            <a:off x="949325" y="1765726"/>
            <a:ext cx="491499" cy="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4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6562D4-7F1A-4B6E-8880-20D748DA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2392"/>
            <a:ext cx="2743200" cy="365125"/>
          </a:xfrm>
        </p:spPr>
        <p:txBody>
          <a:bodyPr/>
          <a:lstStyle/>
          <a:p>
            <a:r>
              <a:rPr lang="ru-RU" dirty="0"/>
              <a:t>7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538" y="1516911"/>
            <a:ext cx="1533739" cy="9145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828" y="2265940"/>
            <a:ext cx="1676634" cy="91452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683" y="2947920"/>
            <a:ext cx="1676634" cy="96215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538" y="3713275"/>
            <a:ext cx="1676634" cy="96215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198" y="4541016"/>
            <a:ext cx="1629002" cy="914528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2505808" y="1021273"/>
            <a:ext cx="852854" cy="130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7112977" y="1033465"/>
            <a:ext cx="1397977" cy="170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7112977" y="5879582"/>
            <a:ext cx="879231" cy="116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Соединительная линия уступом 16"/>
          <p:cNvCxnSpPr>
            <a:stCxn id="12" idx="2"/>
            <a:endCxn id="3" idx="0"/>
          </p:cNvCxnSpPr>
          <p:nvPr/>
        </p:nvCxnSpPr>
        <p:spPr>
          <a:xfrm rot="5400000">
            <a:off x="2311763" y="896438"/>
            <a:ext cx="365119" cy="875827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12" idx="2"/>
            <a:endCxn id="6" idx="0"/>
          </p:cNvCxnSpPr>
          <p:nvPr/>
        </p:nvCxnSpPr>
        <p:spPr>
          <a:xfrm rot="16200000" flipH="1">
            <a:off x="2893116" y="1190911"/>
            <a:ext cx="1114148" cy="1035910"/>
          </a:xfrm>
          <a:prstGeom prst="bentConnector3">
            <a:avLst>
              <a:gd name="adj1" fmla="val 1642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12" idx="2"/>
            <a:endCxn id="7" idx="0"/>
          </p:cNvCxnSpPr>
          <p:nvPr/>
        </p:nvCxnSpPr>
        <p:spPr>
          <a:xfrm rot="16200000" flipH="1">
            <a:off x="3616053" y="467973"/>
            <a:ext cx="1796128" cy="3163765"/>
          </a:xfrm>
          <a:prstGeom prst="bentConnector3">
            <a:avLst>
              <a:gd name="adj1" fmla="val 1021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5783291" y="1953596"/>
            <a:ext cx="620656" cy="137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Соединительная линия уступом 25"/>
          <p:cNvCxnSpPr>
            <a:stCxn id="24" idx="2"/>
            <a:endCxn id="8" idx="0"/>
          </p:cNvCxnSpPr>
          <p:nvPr/>
        </p:nvCxnSpPr>
        <p:spPr>
          <a:xfrm rot="16200000" flipH="1">
            <a:off x="6347516" y="1836936"/>
            <a:ext cx="1622442" cy="2130236"/>
          </a:xfrm>
          <a:prstGeom prst="bentConnector3">
            <a:avLst>
              <a:gd name="adj1" fmla="val 264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7795048" y="2657944"/>
            <a:ext cx="852854" cy="130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Соединительная линия уступом 30"/>
          <p:cNvCxnSpPr>
            <a:stCxn id="29" idx="2"/>
            <a:endCxn id="9" idx="0"/>
          </p:cNvCxnSpPr>
          <p:nvPr/>
        </p:nvCxnSpPr>
        <p:spPr>
          <a:xfrm rot="16200000" flipH="1">
            <a:off x="8389811" y="2620127"/>
            <a:ext cx="1752553" cy="2089224"/>
          </a:xfrm>
          <a:prstGeom prst="bentConnector3">
            <a:avLst>
              <a:gd name="adj1" fmla="val 760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stCxn id="13" idx="2"/>
            <a:endCxn id="40" idx="0"/>
          </p:cNvCxnSpPr>
          <p:nvPr/>
        </p:nvCxnSpPr>
        <p:spPr>
          <a:xfrm rot="5400000">
            <a:off x="6247195" y="1383149"/>
            <a:ext cx="1744088" cy="1385455"/>
          </a:xfrm>
          <a:prstGeom prst="bentConnector3">
            <a:avLst>
              <a:gd name="adj1" fmla="val 2378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Прямоугольник 39"/>
          <p:cNvSpPr/>
          <p:nvPr/>
        </p:nvSpPr>
        <p:spPr>
          <a:xfrm>
            <a:off x="6290230" y="2947920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8510954" y="3720180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10608445" y="4555581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2" name="Соединительная линия уступом 51"/>
          <p:cNvCxnSpPr>
            <a:stCxn id="13" idx="2"/>
            <a:endCxn id="49" idx="0"/>
          </p:cNvCxnSpPr>
          <p:nvPr/>
        </p:nvCxnSpPr>
        <p:spPr>
          <a:xfrm rot="16200000" flipH="1">
            <a:off x="6971426" y="2044371"/>
            <a:ext cx="2516348" cy="835269"/>
          </a:xfrm>
          <a:prstGeom prst="bentConnector3">
            <a:avLst>
              <a:gd name="adj1" fmla="val 1643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8506128" y="2431133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Соединительная линия уступом 58"/>
          <p:cNvCxnSpPr>
            <a:stCxn id="57" idx="2"/>
            <a:endCxn id="50" idx="0"/>
          </p:cNvCxnSpPr>
          <p:nvPr/>
        </p:nvCxnSpPr>
        <p:spPr>
          <a:xfrm rot="16200000" flipH="1">
            <a:off x="8683879" y="2494734"/>
            <a:ext cx="2019376" cy="2102317"/>
          </a:xfrm>
          <a:prstGeom prst="bentConnector3">
            <a:avLst>
              <a:gd name="adj1" fmla="val -125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73581" y="3332012"/>
            <a:ext cx="116920" cy="204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4" name="Соединительная линия уступом 63"/>
          <p:cNvCxnSpPr>
            <a:stCxn id="62" idx="3"/>
            <a:endCxn id="3" idx="1"/>
          </p:cNvCxnSpPr>
          <p:nvPr/>
        </p:nvCxnSpPr>
        <p:spPr>
          <a:xfrm flipV="1">
            <a:off x="190501" y="1974175"/>
            <a:ext cx="1099037" cy="146030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528529" y="5879582"/>
            <a:ext cx="879231" cy="116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Соединительная линия уступом 66"/>
          <p:cNvCxnSpPr>
            <a:stCxn id="65" idx="0"/>
            <a:endCxn id="3" idx="2"/>
          </p:cNvCxnSpPr>
          <p:nvPr/>
        </p:nvCxnSpPr>
        <p:spPr>
          <a:xfrm rot="16200000" flipV="1">
            <a:off x="1288206" y="3199642"/>
            <a:ext cx="3448143" cy="1911737"/>
          </a:xfrm>
          <a:prstGeom prst="bentConnector3">
            <a:avLst>
              <a:gd name="adj1" fmla="val 5382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65" idx="0"/>
            <a:endCxn id="6" idx="2"/>
          </p:cNvCxnSpPr>
          <p:nvPr/>
        </p:nvCxnSpPr>
        <p:spPr>
          <a:xfrm flipV="1">
            <a:off x="3968145" y="3180468"/>
            <a:ext cx="0" cy="269911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65" idx="0"/>
            <a:endCxn id="7" idx="2"/>
          </p:cNvCxnSpPr>
          <p:nvPr/>
        </p:nvCxnSpPr>
        <p:spPr>
          <a:xfrm rot="5400000" flipH="1" flipV="1">
            <a:off x="4047321" y="3830904"/>
            <a:ext cx="1969503" cy="2127855"/>
          </a:xfrm>
          <a:prstGeom prst="bentConnector3">
            <a:avLst>
              <a:gd name="adj1" fmla="val 5953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/>
          <p:cNvSpPr/>
          <p:nvPr/>
        </p:nvSpPr>
        <p:spPr>
          <a:xfrm>
            <a:off x="5820018" y="5589281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1" name="Соединительная линия уступом 90"/>
          <p:cNvCxnSpPr>
            <a:stCxn id="80" idx="3"/>
            <a:endCxn id="9" idx="2"/>
          </p:cNvCxnSpPr>
          <p:nvPr/>
        </p:nvCxnSpPr>
        <p:spPr>
          <a:xfrm flipV="1">
            <a:off x="6092579" y="5455544"/>
            <a:ext cx="4218120" cy="186273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Соединительная линия уступом 94"/>
          <p:cNvCxnSpPr>
            <a:stCxn id="80" idx="3"/>
            <a:endCxn id="8" idx="2"/>
          </p:cNvCxnSpPr>
          <p:nvPr/>
        </p:nvCxnSpPr>
        <p:spPr>
          <a:xfrm flipV="1">
            <a:off x="6092579" y="4675434"/>
            <a:ext cx="2131276" cy="966383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5" idx="0"/>
          </p:cNvCxnSpPr>
          <p:nvPr/>
        </p:nvCxnSpPr>
        <p:spPr>
          <a:xfrm rot="16200000" flipV="1">
            <a:off x="5994710" y="4321698"/>
            <a:ext cx="1969503" cy="1146265"/>
          </a:xfrm>
          <a:prstGeom prst="bentConnector3">
            <a:avLst>
              <a:gd name="adj1" fmla="val 647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3665350" y="2270164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5" name="Соединительная линия уступом 104"/>
          <p:cNvCxnSpPr>
            <a:stCxn id="3" idx="3"/>
            <a:endCxn id="103" idx="0"/>
          </p:cNvCxnSpPr>
          <p:nvPr/>
        </p:nvCxnSpPr>
        <p:spPr>
          <a:xfrm>
            <a:off x="2823277" y="1974175"/>
            <a:ext cx="978354" cy="29598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6" idx="3"/>
            <a:endCxn id="7" idx="1"/>
          </p:cNvCxnSpPr>
          <p:nvPr/>
        </p:nvCxnSpPr>
        <p:spPr>
          <a:xfrm>
            <a:off x="4806462" y="2723204"/>
            <a:ext cx="451221" cy="70579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7" idx="3"/>
          </p:cNvCxnSpPr>
          <p:nvPr/>
        </p:nvCxnSpPr>
        <p:spPr>
          <a:xfrm>
            <a:off x="6934317" y="3429000"/>
            <a:ext cx="49973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/>
          <p:nvPr/>
        </p:nvCxnSpPr>
        <p:spPr>
          <a:xfrm>
            <a:off x="7924800" y="3429000"/>
            <a:ext cx="0" cy="2911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/>
          <p:nvPr/>
        </p:nvCxnSpPr>
        <p:spPr>
          <a:xfrm>
            <a:off x="9886950" y="3429000"/>
            <a:ext cx="0" cy="11120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Прямоугольник 117"/>
          <p:cNvSpPr/>
          <p:nvPr/>
        </p:nvSpPr>
        <p:spPr>
          <a:xfrm>
            <a:off x="11935293" y="4091885"/>
            <a:ext cx="116920" cy="204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1" name="Прямая со стрелкой 120"/>
          <p:cNvCxnSpPr>
            <a:stCxn id="8" idx="3"/>
            <a:endCxn id="118" idx="1"/>
          </p:cNvCxnSpPr>
          <p:nvPr/>
        </p:nvCxnSpPr>
        <p:spPr>
          <a:xfrm flipV="1">
            <a:off x="9062172" y="4194354"/>
            <a:ext cx="287312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4" name="Соединительная линия уступом 123"/>
          <p:cNvCxnSpPr>
            <a:stCxn id="9" idx="3"/>
            <a:endCxn id="118" idx="1"/>
          </p:cNvCxnSpPr>
          <p:nvPr/>
        </p:nvCxnSpPr>
        <p:spPr>
          <a:xfrm flipV="1">
            <a:off x="11125200" y="4194354"/>
            <a:ext cx="810093" cy="80392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0502" y="3684257"/>
            <a:ext cx="11946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Данные о текущем состоянии персонала</a:t>
            </a:r>
            <a:endParaRPr lang="ru-RU" sz="900" dirty="0"/>
          </a:p>
        </p:txBody>
      </p:sp>
      <p:cxnSp>
        <p:nvCxnSpPr>
          <p:cNvPr id="127" name="Скругленная соединительная линия 126"/>
          <p:cNvCxnSpPr>
            <a:stCxn id="125" idx="0"/>
            <a:endCxn id="62" idx="3"/>
          </p:cNvCxnSpPr>
          <p:nvPr/>
        </p:nvCxnSpPr>
        <p:spPr>
          <a:xfrm rot="16200000" flipV="1">
            <a:off x="364275" y="3260707"/>
            <a:ext cx="249776" cy="597324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918543" y="1352168"/>
            <a:ext cx="11539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Данные о потребности в новых сотрудниках</a:t>
            </a:r>
            <a:endParaRPr lang="ru-RU" sz="900" dirty="0"/>
          </a:p>
        </p:txBody>
      </p:sp>
      <p:cxnSp>
        <p:nvCxnSpPr>
          <p:cNvPr id="131" name="Скругленная соединительная линия 130"/>
          <p:cNvCxnSpPr>
            <a:stCxn id="129" idx="1"/>
          </p:cNvCxnSpPr>
          <p:nvPr/>
        </p:nvCxnSpPr>
        <p:spPr>
          <a:xfrm rot="10800000" flipV="1">
            <a:off x="2880097" y="1606084"/>
            <a:ext cx="38447" cy="343814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346155" y="1472287"/>
            <a:ext cx="11539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rgbClr val="FF0000"/>
                </a:solidFill>
              </a:rPr>
              <a:t>Корпоративные правила и ограничения</a:t>
            </a:r>
            <a:endParaRPr lang="ru-RU" sz="900" dirty="0">
              <a:solidFill>
                <a:srgbClr val="FF0000"/>
              </a:solidFill>
            </a:endParaRPr>
          </a:p>
        </p:txBody>
      </p:sp>
      <p:cxnSp>
        <p:nvCxnSpPr>
          <p:cNvPr id="138" name="Скругленная соединительная линия 137"/>
          <p:cNvCxnSpPr>
            <a:stCxn id="136" idx="0"/>
          </p:cNvCxnSpPr>
          <p:nvPr/>
        </p:nvCxnSpPr>
        <p:spPr>
          <a:xfrm rot="16200000" flipV="1">
            <a:off x="4503930" y="1053107"/>
            <a:ext cx="137936" cy="700423"/>
          </a:xfrm>
          <a:prstGeom prst="curved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023417" y="2217051"/>
            <a:ext cx="86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Информация о кандидатах</a:t>
            </a:r>
            <a:endParaRPr lang="ru-RU" sz="900" dirty="0"/>
          </a:p>
        </p:txBody>
      </p:sp>
      <p:cxnSp>
        <p:nvCxnSpPr>
          <p:cNvPr id="142" name="Скругленная соединительная линия 141"/>
          <p:cNvCxnSpPr>
            <a:stCxn id="140" idx="1"/>
          </p:cNvCxnSpPr>
          <p:nvPr/>
        </p:nvCxnSpPr>
        <p:spPr>
          <a:xfrm rot="10800000" flipV="1">
            <a:off x="4905433" y="2401717"/>
            <a:ext cx="117985" cy="321486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908400" y="1291176"/>
            <a:ext cx="503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ТК РФ</a:t>
            </a:r>
            <a:endParaRPr lang="ru-RU" sz="900" dirty="0"/>
          </a:p>
        </p:txBody>
      </p:sp>
      <p:cxnSp>
        <p:nvCxnSpPr>
          <p:cNvPr id="145" name="Скругленная соединительная линия 144"/>
          <p:cNvCxnSpPr>
            <a:stCxn id="143" idx="3"/>
          </p:cNvCxnSpPr>
          <p:nvPr/>
        </p:nvCxnSpPr>
        <p:spPr>
          <a:xfrm flipV="1">
            <a:off x="7411453" y="1295912"/>
            <a:ext cx="385975" cy="110680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0881006" y="2768465"/>
            <a:ext cx="105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rgbClr val="70AD47"/>
                </a:solidFill>
              </a:rPr>
              <a:t>Личная карточка сотрудника</a:t>
            </a:r>
            <a:endParaRPr lang="ru-RU" sz="900" dirty="0">
              <a:solidFill>
                <a:srgbClr val="70AD47"/>
              </a:solidFill>
            </a:endParaRPr>
          </a:p>
        </p:txBody>
      </p:sp>
      <p:cxnSp>
        <p:nvCxnSpPr>
          <p:cNvPr id="148" name="Скругленная соединительная линия 147"/>
          <p:cNvCxnSpPr>
            <a:stCxn id="146" idx="2"/>
          </p:cNvCxnSpPr>
          <p:nvPr/>
        </p:nvCxnSpPr>
        <p:spPr>
          <a:xfrm rot="16200000" flipH="1">
            <a:off x="11382102" y="3162023"/>
            <a:ext cx="291201" cy="24274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0881006" y="3520813"/>
            <a:ext cx="10506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rgbClr val="70AD47"/>
                </a:solidFill>
              </a:rPr>
              <a:t>Данные о состоянии персонала</a:t>
            </a:r>
            <a:endParaRPr lang="ru-RU" sz="900" dirty="0">
              <a:solidFill>
                <a:srgbClr val="70AD47"/>
              </a:solidFill>
            </a:endParaRPr>
          </a:p>
        </p:txBody>
      </p:sp>
      <p:cxnSp>
        <p:nvCxnSpPr>
          <p:cNvPr id="152" name="Скругленная соединительная линия 151"/>
          <p:cNvCxnSpPr>
            <a:stCxn id="150" idx="2"/>
          </p:cNvCxnSpPr>
          <p:nvPr/>
        </p:nvCxnSpPr>
        <p:spPr>
          <a:xfrm rot="16200000" flipH="1">
            <a:off x="11445980" y="3988991"/>
            <a:ext cx="163444" cy="242749"/>
          </a:xfrm>
          <a:prstGeom prst="curved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727213" y="5012672"/>
            <a:ext cx="11539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rgbClr val="FF0000"/>
                </a:solidFill>
              </a:rPr>
              <a:t>Специалист ОК</a:t>
            </a:r>
            <a:endParaRPr lang="ru-RU" sz="900" dirty="0">
              <a:solidFill>
                <a:srgbClr val="FF0000"/>
              </a:solidFill>
            </a:endParaRPr>
          </a:p>
        </p:txBody>
      </p:sp>
      <p:cxnSp>
        <p:nvCxnSpPr>
          <p:cNvPr id="155" name="Скругленная соединительная линия 154"/>
          <p:cNvCxnSpPr>
            <a:stCxn id="153" idx="2"/>
          </p:cNvCxnSpPr>
          <p:nvPr/>
        </p:nvCxnSpPr>
        <p:spPr>
          <a:xfrm rot="16200000" flipH="1">
            <a:off x="3506617" y="5041053"/>
            <a:ext cx="259077" cy="663977"/>
          </a:xfrm>
          <a:prstGeom prst="curved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862922" y="5668929"/>
            <a:ext cx="9944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Специалист СБ</a:t>
            </a:r>
            <a:endParaRPr lang="ru-RU" sz="900" dirty="0"/>
          </a:p>
        </p:txBody>
      </p:sp>
      <p:cxnSp>
        <p:nvCxnSpPr>
          <p:cNvPr id="158" name="Скругленная соединительная линия 157"/>
          <p:cNvCxnSpPr>
            <a:stCxn id="156" idx="1"/>
          </p:cNvCxnSpPr>
          <p:nvPr/>
        </p:nvCxnSpPr>
        <p:spPr>
          <a:xfrm rot="10800000">
            <a:off x="7552592" y="5744461"/>
            <a:ext cx="310330" cy="39885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7" name="Группа 166"/>
          <p:cNvGrpSpPr/>
          <p:nvPr/>
        </p:nvGrpSpPr>
        <p:grpSpPr>
          <a:xfrm>
            <a:off x="73581" y="230776"/>
            <a:ext cx="11978632" cy="790497"/>
            <a:chOff x="73581" y="230776"/>
            <a:chExt cx="11978632" cy="790497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230776"/>
              <a:ext cx="10058400" cy="790497"/>
            </a:xfrm>
            <a:prstGeom prst="rect">
              <a:avLst/>
            </a:prstGeom>
            <a:ln w="3175">
              <a:noFill/>
            </a:ln>
          </p:spPr>
        </p:pic>
        <p:cxnSp>
          <p:nvCxnSpPr>
            <p:cNvPr id="160" name="Прямая соединительная линия 159"/>
            <p:cNvCxnSpPr/>
            <p:nvPr/>
          </p:nvCxnSpPr>
          <p:spPr>
            <a:xfrm>
              <a:off x="73581" y="230776"/>
              <a:ext cx="119786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Прямая соединительная линия 160"/>
            <p:cNvCxnSpPr/>
            <p:nvPr/>
          </p:nvCxnSpPr>
          <p:spPr>
            <a:xfrm>
              <a:off x="73581" y="998937"/>
              <a:ext cx="119786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8" name="Группа 167"/>
          <p:cNvGrpSpPr/>
          <p:nvPr/>
        </p:nvGrpSpPr>
        <p:grpSpPr>
          <a:xfrm>
            <a:off x="103263" y="5996353"/>
            <a:ext cx="11978632" cy="358593"/>
            <a:chOff x="103263" y="5996353"/>
            <a:chExt cx="11978632" cy="358593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6035765"/>
              <a:ext cx="10058400" cy="181723"/>
            </a:xfrm>
            <a:prstGeom prst="rect">
              <a:avLst/>
            </a:prstGeom>
            <a:ln w="3175">
              <a:noFill/>
            </a:ln>
          </p:spPr>
        </p:pic>
        <p:cxnSp>
          <p:nvCxnSpPr>
            <p:cNvPr id="162" name="Прямая соединительная линия 161"/>
            <p:cNvCxnSpPr/>
            <p:nvPr/>
          </p:nvCxnSpPr>
          <p:spPr>
            <a:xfrm>
              <a:off x="103263" y="5996353"/>
              <a:ext cx="119786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>
            <a:xfrm>
              <a:off x="103263" y="6354946"/>
              <a:ext cx="119786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6450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9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7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7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7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4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6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6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85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6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6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95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2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7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6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9" grpId="0"/>
      <p:bldP spid="136" grpId="0"/>
      <p:bldP spid="140" grpId="0"/>
      <p:bldP spid="143" grpId="0"/>
      <p:bldP spid="146" grpId="0"/>
      <p:bldP spid="150" grpId="0"/>
      <p:bldP spid="153" grpId="0"/>
      <p:bldP spid="156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631</Words>
  <Application>Microsoft Office PowerPoint</Application>
  <PresentationFormat>Широкоэкранный</PresentationFormat>
  <Paragraphs>222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Microsoft Sans Serif</vt:lpstr>
      <vt:lpstr>Symbol</vt:lpstr>
      <vt:lpstr>Times New Roman</vt:lpstr>
      <vt:lpstr>Тема Office</vt:lpstr>
      <vt:lpstr>Презентация PowerPoint</vt:lpstr>
      <vt:lpstr>Презентация PowerPoint</vt:lpstr>
      <vt:lpstr>Цель и задачи работы</vt:lpstr>
      <vt:lpstr>Аналитический обзор существующих решений</vt:lpstr>
      <vt:lpstr>Аналитический обзор существующих решений</vt:lpstr>
      <vt:lpstr>Аналитический обзор существующих решений</vt:lpstr>
      <vt:lpstr>Аналитический обзор существующих решений</vt:lpstr>
      <vt:lpstr>Аналитический обзор существующих решений</vt:lpstr>
      <vt:lpstr>Презентация PowerPoint</vt:lpstr>
      <vt:lpstr>Презентация PowerPoint</vt:lpstr>
      <vt:lpstr>Презентация PowerPoint</vt:lpstr>
      <vt:lpstr>Концептуальная модель задачи «Трудоустройство гражданина»</vt:lpstr>
      <vt:lpstr>Информационно-логическая модель данных</vt:lpstr>
      <vt:lpstr>Информационно-логическая модель данных</vt:lpstr>
      <vt:lpstr>Выбор стека разработки</vt:lpstr>
      <vt:lpstr>Информационное взаимодействие модулей</vt:lpstr>
      <vt:lpstr>Информационное взаимодействие модулей</vt:lpstr>
      <vt:lpstr>Пользовательский интерфейс</vt:lpstr>
      <vt:lpstr>Пользовательский интерфейс</vt:lpstr>
      <vt:lpstr>Разработка приложения, шаг 1</vt:lpstr>
      <vt:lpstr>Разработка приложения, шаг 1</vt:lpstr>
      <vt:lpstr>Шаг 2 – уровень Domain</vt:lpstr>
      <vt:lpstr>Шаг 2 – уровень Domain</vt:lpstr>
      <vt:lpstr>Шаг 3 – Data слой</vt:lpstr>
      <vt:lpstr>Шаг 3 – Data слой</vt:lpstr>
      <vt:lpstr>Шаг 4 – уровень Presentation</vt:lpstr>
      <vt:lpstr>Информационная безопасность: угрозы</vt:lpstr>
      <vt:lpstr>Информационная безопасность: угрозы</vt:lpstr>
      <vt:lpstr>Информационная безопасность: перечень предлагаемых контрмер</vt:lpstr>
      <vt:lpstr>Презентация PowerPoint</vt:lpstr>
      <vt:lpstr>Презентация PowerPoint</vt:lpstr>
      <vt:lpstr>Презентация PowerPoint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Полина Буйвол</dc:creator>
  <cp:lastModifiedBy>churakov</cp:lastModifiedBy>
  <cp:revision>100</cp:revision>
  <dcterms:created xsi:type="dcterms:W3CDTF">2024-05-22T19:19:16Z</dcterms:created>
  <dcterms:modified xsi:type="dcterms:W3CDTF">2024-06-14T12:48:08Z</dcterms:modified>
</cp:coreProperties>
</file>