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98" r:id="rId6"/>
    <p:sldId id="289" r:id="rId7"/>
    <p:sldId id="299" r:id="rId8"/>
    <p:sldId id="290" r:id="rId9"/>
    <p:sldId id="261" r:id="rId10"/>
    <p:sldId id="300" r:id="rId11"/>
    <p:sldId id="282" r:id="rId12"/>
    <p:sldId id="262" r:id="rId13"/>
    <p:sldId id="263" r:id="rId14"/>
    <p:sldId id="295" r:id="rId15"/>
    <p:sldId id="264" r:id="rId16"/>
    <p:sldId id="283" r:id="rId17"/>
    <p:sldId id="294" r:id="rId18"/>
    <p:sldId id="284" r:id="rId19"/>
    <p:sldId id="285" r:id="rId20"/>
    <p:sldId id="291" r:id="rId21"/>
    <p:sldId id="286" r:id="rId22"/>
    <p:sldId id="292" r:id="rId23"/>
    <p:sldId id="287" r:id="rId24"/>
    <p:sldId id="293" r:id="rId25"/>
    <p:sldId id="288" r:id="rId26"/>
    <p:sldId id="272" r:id="rId27"/>
    <p:sldId id="296" r:id="rId28"/>
    <p:sldId id="273" r:id="rId29"/>
    <p:sldId id="274" r:id="rId30"/>
    <p:sldId id="297" r:id="rId31"/>
    <p:sldId id="275" r:id="rId32"/>
    <p:sldId id="276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DBE7C6"/>
    <a:srgbClr val="E8F2FF"/>
    <a:srgbClr val="199CFF"/>
    <a:srgbClr val="C9E0FF"/>
    <a:srgbClr val="E0E0E0"/>
    <a:srgbClr val="FFABAB"/>
    <a:srgbClr val="8DD7AE"/>
    <a:srgbClr val="5FA687"/>
    <a:srgbClr val="F05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45" autoAdjust="0"/>
  </p:normalViewPr>
  <p:slideViewPr>
    <p:cSldViewPr snapToGrid="0">
      <p:cViewPr varScale="1">
        <p:scale>
          <a:sx n="96" d="100"/>
          <a:sy n="96" d="100"/>
        </p:scale>
        <p:origin x="96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omments" Target="../comments/comment3.xml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</a:t>
            </a:r>
            <a:r>
              <a:rPr lang="en-US" sz="2800" dirty="0" smtClean="0"/>
              <a:t>“</a:t>
            </a:r>
            <a:r>
              <a:rPr lang="ru-RU" sz="2800" dirty="0" smtClean="0"/>
              <a:t>Автоматизация </a:t>
            </a:r>
            <a:r>
              <a:rPr lang="ru-RU" sz="2800" dirty="0"/>
              <a:t>розничных </a:t>
            </a:r>
            <a:r>
              <a:rPr lang="ru-RU" sz="2800" dirty="0" smtClean="0"/>
              <a:t>технологий</a:t>
            </a:r>
            <a:r>
              <a:rPr lang="en-US" sz="2800" dirty="0" smtClean="0"/>
              <a:t>”</a:t>
            </a:r>
            <a:r>
              <a:rPr lang="ru-RU" sz="2800" dirty="0" smtClean="0"/>
              <a:t>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5672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8706" y="1838126"/>
            <a:ext cx="1622442" cy="2127855"/>
          </a:xfrm>
          <a:prstGeom prst="bentConnector3">
            <a:avLst>
              <a:gd name="adj1" fmla="val 92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742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91001" y="2621317"/>
            <a:ext cx="1752553" cy="2086844"/>
          </a:xfrm>
          <a:prstGeom prst="bentConnector3">
            <a:avLst>
              <a:gd name="adj1" fmla="val 38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Группа 69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2" name="Прямая соединительная линия 71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Группа 73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76" name="Рисунок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8" name="Прямая соединительная линия 77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9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5" y="3489786"/>
            <a:ext cx="390580" cy="3905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2025780"/>
            <a:ext cx="1422979" cy="1161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3" y="3104375"/>
            <a:ext cx="1422979" cy="1161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1621660"/>
            <a:ext cx="1438476" cy="12003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4696772"/>
            <a:ext cx="1438476" cy="11526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87" y="3061101"/>
            <a:ext cx="1495558" cy="12479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74" y="3061100"/>
            <a:ext cx="1438476" cy="12479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6167927"/>
            <a:ext cx="10058400" cy="5804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139974"/>
            <a:ext cx="10058400" cy="8072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0" y="3489786"/>
            <a:ext cx="390580" cy="390580"/>
          </a:xfrm>
          <a:prstGeom prst="rect">
            <a:avLst/>
          </a:prstGeom>
        </p:spPr>
      </p:pic>
      <p:cxnSp>
        <p:nvCxnSpPr>
          <p:cNvPr id="16" name="Соединительная линия уступом 15"/>
          <p:cNvCxnSpPr>
            <a:stCxn id="6" idx="3"/>
            <a:endCxn id="7" idx="1"/>
          </p:cNvCxnSpPr>
          <p:nvPr/>
        </p:nvCxnSpPr>
        <p:spPr>
          <a:xfrm>
            <a:off x="2221529" y="2606481"/>
            <a:ext cx="280024" cy="1078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3" idx="1"/>
          </p:cNvCxnSpPr>
          <p:nvPr/>
        </p:nvCxnSpPr>
        <p:spPr>
          <a:xfrm>
            <a:off x="3924532" y="3685076"/>
            <a:ext cx="37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395897" y="3516826"/>
            <a:ext cx="295077" cy="17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395897" y="3669836"/>
            <a:ext cx="295078" cy="16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20" idx="3"/>
            <a:endCxn id="8" idx="1"/>
          </p:cNvCxnSpPr>
          <p:nvPr/>
        </p:nvCxnSpPr>
        <p:spPr>
          <a:xfrm flipV="1">
            <a:off x="4690974" y="2221819"/>
            <a:ext cx="188985" cy="1383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3"/>
            <a:endCxn id="9" idx="1"/>
          </p:cNvCxnSpPr>
          <p:nvPr/>
        </p:nvCxnSpPr>
        <p:spPr>
          <a:xfrm>
            <a:off x="4690975" y="3753166"/>
            <a:ext cx="188984" cy="15199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585320" y="3516826"/>
            <a:ext cx="295077" cy="15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585320" y="3673962"/>
            <a:ext cx="295077" cy="16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8" idx="3"/>
            <a:endCxn id="29" idx="1"/>
          </p:cNvCxnSpPr>
          <p:nvPr/>
        </p:nvCxnSpPr>
        <p:spPr>
          <a:xfrm>
            <a:off x="6318435" y="2221819"/>
            <a:ext cx="266885" cy="137151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9" idx="3"/>
            <a:endCxn id="31" idx="1"/>
          </p:cNvCxnSpPr>
          <p:nvPr/>
        </p:nvCxnSpPr>
        <p:spPr>
          <a:xfrm flipV="1">
            <a:off x="6318435" y="3755229"/>
            <a:ext cx="266885" cy="15178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3"/>
            <a:endCxn id="10" idx="1"/>
          </p:cNvCxnSpPr>
          <p:nvPr/>
        </p:nvCxnSpPr>
        <p:spPr>
          <a:xfrm>
            <a:off x="6975900" y="3685076"/>
            <a:ext cx="398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0" idx="3"/>
            <a:endCxn id="11" idx="1"/>
          </p:cNvCxnSpPr>
          <p:nvPr/>
        </p:nvCxnSpPr>
        <p:spPr>
          <a:xfrm flipV="1">
            <a:off x="8870245" y="3685075"/>
            <a:ext cx="54822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6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6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6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6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8" y="4196790"/>
            <a:ext cx="2873256" cy="1389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59" y="4106511"/>
            <a:ext cx="3375683" cy="1554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7" y="2130564"/>
            <a:ext cx="2111765" cy="1381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17" y="4196790"/>
            <a:ext cx="2873256" cy="1373825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3" idx="3"/>
            <a:endCxn id="6" idx="1"/>
          </p:cNvCxnSpPr>
          <p:nvPr/>
        </p:nvCxnSpPr>
        <p:spPr>
          <a:xfrm flipV="1">
            <a:off x="3727984" y="4883703"/>
            <a:ext cx="654775" cy="7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8" idx="1"/>
          </p:cNvCxnSpPr>
          <p:nvPr/>
        </p:nvCxnSpPr>
        <p:spPr>
          <a:xfrm>
            <a:off x="7758442" y="4883703"/>
            <a:ext cx="6547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  <a:endCxn id="7" idx="2"/>
          </p:cNvCxnSpPr>
          <p:nvPr/>
        </p:nvCxnSpPr>
        <p:spPr>
          <a:xfrm flipH="1" flipV="1">
            <a:off x="6070600" y="3512239"/>
            <a:ext cx="1" cy="59427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71693"/>
            <a:ext cx="1389257" cy="1623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6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8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69436"/>
            <a:ext cx="1389257" cy="1627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05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7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7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7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04557" y="1325912"/>
            <a:ext cx="9382885" cy="5213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8"/>
          <a:stretch/>
        </p:blipFill>
        <p:spPr>
          <a:xfrm>
            <a:off x="1404557" y="1326087"/>
            <a:ext cx="2934361" cy="52128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32" y="1325738"/>
            <a:ext cx="2943910" cy="521317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0"/>
          <a:stretch/>
        </p:blipFill>
        <p:spPr>
          <a:xfrm>
            <a:off x="4643718" y="1326087"/>
            <a:ext cx="2896832" cy="5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8" y="1353404"/>
            <a:ext cx="3776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Объект исследования</a:t>
            </a:r>
            <a:r>
              <a:rPr lang="ru-RU" sz="2400" dirty="0" smtClean="0"/>
              <a:t>: отдел кадров компании ООО </a:t>
            </a:r>
            <a:r>
              <a:rPr lang="en-US" sz="2400" dirty="0" smtClean="0"/>
              <a:t>“</a:t>
            </a:r>
            <a:r>
              <a:rPr lang="ru-RU" sz="2400" dirty="0" smtClean="0"/>
              <a:t>Автоматизация розничных технологий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8" y="3767667"/>
            <a:ext cx="418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Предмет исследования</a:t>
            </a:r>
            <a:r>
              <a:rPr lang="ru-RU" sz="2400" dirty="0" smtClean="0"/>
              <a:t>: процесс трудоустройства кандидата в компанию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8040" y="3500692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821612" y="2103685"/>
            <a:ext cx="2595248" cy="2595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Овал 25"/>
          <p:cNvSpPr/>
          <p:nvPr/>
        </p:nvSpPr>
        <p:spPr>
          <a:xfrm>
            <a:off x="7310770" y="1853580"/>
            <a:ext cx="3277840" cy="3277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риск ресурсов по угрозам и уязвимостям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риск ресурсов по угрозам и уязвимостям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9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  <a:gs pos="0">
              <a:srgbClr val="FFAB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приложения для операционной системы </a:t>
            </a:r>
            <a:r>
              <a:rPr lang="en-US" sz="6000" cap="none" dirty="0"/>
              <a:t>Android</a:t>
            </a:r>
            <a:r>
              <a:rPr lang="ru-RU" sz="6000" cap="none" dirty="0"/>
              <a:t>, связывающее между собой в процессе трудоустройства сотрудников из разных отделов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9" y="3028449"/>
            <a:ext cx="4987592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/>
              <a:t>внимание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68F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34375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Поддержка различных устройств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Ограниченные возможности внедрения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3412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КЭДО от </a:t>
                      </a:r>
                      <a:r>
                        <a:rPr lang="en-US" sz="2400" b="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HRlink</a:t>
                      </a:r>
                      <a:endParaRPr lang="ru-RU" sz="2400" b="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2"/>
          <a:stretch/>
        </p:blipFill>
        <p:spPr>
          <a:xfrm>
            <a:off x="949325" y="1765726"/>
            <a:ext cx="491499" cy="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/>
              <a:t>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5672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8706" y="1838126"/>
            <a:ext cx="1622442" cy="2127855"/>
          </a:xfrm>
          <a:prstGeom prst="bentConnector3">
            <a:avLst>
              <a:gd name="adj1" fmla="val 92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742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91001" y="2621317"/>
            <a:ext cx="1752553" cy="2086844"/>
          </a:xfrm>
          <a:prstGeom prst="bentConnector3">
            <a:avLst>
              <a:gd name="adj1" fmla="val 38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0" name="Прямая соединительная линия 159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Группа 167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2" name="Прямая соединительная линия 161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6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6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6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6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95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633</Words>
  <Application>Microsoft Office PowerPoint</Application>
  <PresentationFormat>Широкоэкранный</PresentationFormat>
  <Paragraphs>217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Microsoft Sans Serif</vt:lpstr>
      <vt:lpstr>Symbol</vt:lpstr>
      <vt:lpstr>Times New Roman</vt:lpstr>
      <vt:lpstr>Тема Office</vt:lpstr>
      <vt:lpstr>Презентация PowerPoint</vt:lpstr>
      <vt:lpstr>Презентация PowerPoint</vt:lpstr>
      <vt:lpstr>Цель и задачи работы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Презентация PowerPoint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Информационное взаимодействие модулей</vt:lpstr>
      <vt:lpstr>Пользовательский интерфейс</vt:lpstr>
      <vt:lpstr>Разработка приложения, шаг 1</vt:lpstr>
      <vt:lpstr>Разработка приложения, шаг 1</vt:lpstr>
      <vt:lpstr>Шаг 2 – уровень Domain</vt:lpstr>
      <vt:lpstr>Шаг 2 – уровень Domain</vt:lpstr>
      <vt:lpstr>Шаг 3 – Data слой</vt:lpstr>
      <vt:lpstr>Шаг 3 – Data слой</vt:lpstr>
      <vt:lpstr>Шаг 4 – уровень Presentation</vt:lpstr>
      <vt:lpstr>Информационная безопасность: риск ресурсов по угрозам и уязвимостям</vt:lpstr>
      <vt:lpstr>Информационная безопасность: риск ресурсов по угрозам и уязвимостям</vt:lpstr>
      <vt:lpstr>Информационная безопасность: перечень предлагаемых контрмер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87</cp:revision>
  <dcterms:created xsi:type="dcterms:W3CDTF">2024-05-22T19:19:16Z</dcterms:created>
  <dcterms:modified xsi:type="dcterms:W3CDTF">2024-06-13T11:58:14Z</dcterms:modified>
</cp:coreProperties>
</file>