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77" r:id="rId3"/>
    <p:sldId id="257" r:id="rId4"/>
    <p:sldId id="258" r:id="rId5"/>
    <p:sldId id="259" r:id="rId6"/>
    <p:sldId id="260" r:id="rId7"/>
    <p:sldId id="278" r:id="rId8"/>
    <p:sldId id="281" r:id="rId9"/>
    <p:sldId id="279" r:id="rId10"/>
    <p:sldId id="280" r:id="rId11"/>
    <p:sldId id="261" r:id="rId12"/>
    <p:sldId id="282" r:id="rId13"/>
    <p:sldId id="262" r:id="rId14"/>
    <p:sldId id="263" r:id="rId15"/>
    <p:sldId id="264" r:id="rId16"/>
    <p:sldId id="283" r:id="rId17"/>
    <p:sldId id="284" r:id="rId18"/>
    <p:sldId id="285" r:id="rId19"/>
    <p:sldId id="286" r:id="rId20"/>
    <p:sldId id="287" r:id="rId21"/>
    <p:sldId id="288" r:id="rId22"/>
    <p:sldId id="272" r:id="rId23"/>
    <p:sldId id="273" r:id="rId24"/>
    <p:sldId id="274" r:id="rId25"/>
    <p:sldId id="275" r:id="rId26"/>
    <p:sldId id="276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C593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BF175-70FA-4AEE-AB33-23E4CA15633A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555C5-89D2-46C8-87F4-1AD64FA8A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06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C84B9-00B9-423E-8D6E-E058DDA66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47500F-A849-4D98-B8BF-D7C592F54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B68F2A-823C-45FE-AC30-DC7CD3F1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2AB2-A966-4E52-98F1-ECA2B1AE7594}" type="datetime1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3EE295-A883-43CF-9CB6-17853785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6EC616-2DF5-4A74-A1C8-D7A51D61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79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0BA5F-DB04-43AC-9C01-C8014E06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E45722-AB07-47CD-B828-C0991D196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BFEAB4-69B9-4616-B87C-9DF642A0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FB04-33DA-4104-B439-4944D8923386}" type="datetime1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08C790-92A8-4036-89D2-0BB86F9D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FA646B-48C1-47C0-A4E0-83773731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85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139F95-4A16-4A8D-8AA5-5FFDCFCCF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55C56B-421F-48B0-BDC0-C7DB75F59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E45DD0-7C50-4F31-81AD-E1E9E486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4D42-6309-4358-91BA-A1E5A62203E9}" type="datetime1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D8D749-37EA-4246-B462-F8BA25E3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808CF9-DCDE-4E1F-886D-59F1DA76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6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7C5D5-EEAB-4EED-B0C1-49D823AC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E04E49-6159-4E44-888F-92D4571FB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F690D9-9515-48EB-B29A-E2F9167A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82AE-DD03-48DA-8EDD-251D3EBB38B0}" type="datetime1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5BEE71-E23D-410F-86E9-010BD8D1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B8426A-9C3D-4DCD-B1F2-9FD20F76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19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A62DAA-B52B-4416-8A51-4A21B718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F68943-26C5-4518-A214-9B60B8D60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F52D59-A7D7-45D2-9E74-44E2D61C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925F-EF06-4510-9A4A-0F599697C0C7}" type="datetime1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DE814E-3588-4940-9DD7-46835B42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36ED31-1C42-4EDC-8FA9-454ED91A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26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D7E51-EE1D-438E-BE20-8515F36D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BCC4EB-2BA9-441B-890B-2761A14CF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34B0A9-ADC7-41DC-A766-9B6722E37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9D64AB-5A95-4D6B-B59C-94067168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33FF-554F-4B07-9D85-3429FF64560F}" type="datetime1">
              <a:rPr lang="ru-RU" smtClean="0"/>
              <a:t>08.06.2024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812FBC-C8FC-4306-A01F-F6CD99B2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01A8C9-D702-4D9A-B204-090B8449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09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3097B-9E82-4E1A-B25F-04022AE8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ACB992-0402-48EE-83A1-A54FC7585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5A6012-0F8F-4507-AB33-E9B5BE339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31264A-53DE-4FE4-A71D-AE42B1DB9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D214CD-2DAB-4FB6-9882-44031D23B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AE6EA9-AED2-44D0-98F0-C487864E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FBA-D2D6-406E-B902-20707CDA8560}" type="datetime1">
              <a:rPr lang="ru-RU" smtClean="0"/>
              <a:t>08.06.2024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9543C6-BF9A-49F4-9799-AA06C72F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4ABF2E-6446-452D-A395-070690A5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71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D4F07-2D73-4E41-B362-54C126E0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7FD077-4E01-4799-A437-326309AD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9068-0602-4EB2-8C99-3D5AD5F368EE}" type="datetime1">
              <a:rPr lang="ru-RU" smtClean="0"/>
              <a:t>08.06.2024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B16A08-6B5D-4DD3-863C-6E31F8DB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FC7299-782E-4054-95AC-D6ECC1EA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97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10831B-2A1D-471F-AF86-58A761252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6F42-6AC4-4BBE-8270-69B461CB4ECB}" type="datetime1">
              <a:rPr lang="ru-RU" smtClean="0"/>
              <a:t>08.06.2024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89C0A7E-396B-4262-84D9-8BADA8E1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25711-3D1D-4703-ADA1-75E6DB08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53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465E49-E09B-4765-913C-2B6D1DE8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9C8A2D-0205-4965-B9B9-2D99FBA7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3B46FD-E304-47BD-B61B-508BE93E6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0B1A1C-72E1-427D-BA86-F0C6972C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E369-B54F-4785-81AA-73E9A4718453}" type="datetime1">
              <a:rPr lang="ru-RU" smtClean="0"/>
              <a:t>08.06.2024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ED56EF-7449-4854-95E4-992333BC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93C54F-5373-4138-B1F5-46A02C31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43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B240F-1E99-4394-BAA1-A775BEFB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9D1A30E-2B9D-4D40-9B1D-A69CA9331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78E04B-4059-4ADD-8C8E-8A10C1096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EC2C92-AA7D-43A0-8EB2-5BF354B4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7715-465D-424E-8A31-06230936E6BB}" type="datetime1">
              <a:rPr lang="ru-RU" smtClean="0"/>
              <a:t>08.06.2024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8A7536-2BC1-4972-8721-32047FC0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F1F7FE-84E6-4BD2-82A9-3D8CBB87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40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06C76-1900-4922-8F0C-7FF0C4B5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3CDAFA-A5BC-4C2C-B593-89D10F9E8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757F5A-58F8-402A-9291-CFCEEC65C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6F181-79AA-46A5-A336-F3B94E3AA79F}" type="datetime1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7FF163-92AB-4526-917C-1248D9161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D43FB0-5359-410F-A35F-CEA735CC8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fld id="{C569FDB9-978A-4295-A40F-75DB9D9B47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05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cap="small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cap="small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cap="small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cap="small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cap="small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52BD41B-41E3-46CC-8E80-BBC209EC5B5E}"/>
              </a:ext>
            </a:extLst>
          </p:cNvPr>
          <p:cNvSpPr/>
          <p:nvPr/>
        </p:nvSpPr>
        <p:spPr>
          <a:xfrm>
            <a:off x="1315453" y="0"/>
            <a:ext cx="98498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cap="small" dirty="0">
                <a:cs typeface="Arial" panose="020B0604020202020204" pitchFamily="34" charset="0"/>
              </a:rPr>
              <a:t>МИНИСТЕРСТВО ОБРАЗОВАНИЯ И НАУКИ РОССИЙСКОЙ ФЕДЕРАЦИИ</a:t>
            </a:r>
          </a:p>
          <a:p>
            <a:pPr algn="ctr"/>
            <a:r>
              <a:rPr lang="ru-RU" cap="small" dirty="0">
                <a:cs typeface="Arial" panose="020B0604020202020204" pitchFamily="34" charset="0"/>
              </a:rPr>
              <a:t>НАБЕРЕЖНОЧЕЛНИНСКИЙ ИНСТИТУТ (ФИЛИАЛ) </a:t>
            </a:r>
          </a:p>
          <a:p>
            <a:pPr algn="ctr"/>
            <a:r>
              <a:rPr lang="ru-RU" cap="small" dirty="0">
                <a:cs typeface="Arial" panose="020B0604020202020204" pitchFamily="34" charset="0"/>
              </a:rPr>
              <a:t>ФЕДЕРАЛЬНОГО ГОСУДАРСТВЕННОГО АВТОНОМНОГО ОБРАЗОВАТЕЛЬНОГО УЧРЕЖДЕНИЯ ВЫСШЕГО ПРОФЕССИОНАЛЬНОГО ОБРАЗОВАНИЯ</a:t>
            </a:r>
          </a:p>
          <a:p>
            <a:pPr algn="ctr"/>
            <a:r>
              <a:rPr lang="ru-RU" cap="small" dirty="0">
                <a:cs typeface="Arial" panose="020B0604020202020204" pitchFamily="34" charset="0"/>
              </a:rPr>
              <a:t>«КАЗАНСКИЙ (ПРИВОЛЖСКИЙ) ФЕДЕРАЛЬНЫЙ УНИВЕРСИТЕТ»</a:t>
            </a:r>
            <a:endParaRPr lang="ru-RU" dirty="0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553F7059-78BD-4FDD-B705-E3F3E75FB26D}"/>
              </a:ext>
            </a:extLst>
          </p:cNvPr>
          <p:cNvSpPr txBox="1"/>
          <p:nvPr/>
        </p:nvSpPr>
        <p:spPr>
          <a:xfrm>
            <a:off x="2368756" y="1670381"/>
            <a:ext cx="7664177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cap="small" dirty="0">
                <a:cs typeface="Arial" panose="020B0604020202020204" pitchFamily="34" charset="0"/>
              </a:rPr>
              <a:t>ВЫПУСКНАЯ КВАЛИФИКАЦИОННАЯ РАБОТА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4E1EF46C-839E-4E67-B290-1F109AC5232A}"/>
              </a:ext>
            </a:extLst>
          </p:cNvPr>
          <p:cNvSpPr txBox="1"/>
          <p:nvPr/>
        </p:nvSpPr>
        <p:spPr>
          <a:xfrm>
            <a:off x="1363576" y="2602098"/>
            <a:ext cx="9674535" cy="3231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ru-RU" sz="3200" cap="small" dirty="0">
                <a:cs typeface="Arial" panose="020B0604020202020204" pitchFamily="34" charset="0"/>
              </a:rPr>
              <a:t>На тему: </a:t>
            </a:r>
            <a:r>
              <a:rPr lang="ru-RU" sz="3200" cap="small" dirty="0" smtClean="0">
                <a:cs typeface="Arial" panose="020B0604020202020204" pitchFamily="34" charset="0"/>
              </a:rPr>
              <a:t>«</a:t>
            </a:r>
            <a:r>
              <a:rPr lang="ru-RU" sz="3200" dirty="0"/>
              <a:t>Разработка мобильного приложения в операционной системе </a:t>
            </a:r>
            <a:r>
              <a:rPr lang="en-US" sz="3200" dirty="0"/>
              <a:t>Android</a:t>
            </a:r>
            <a:r>
              <a:rPr lang="ru-RU" sz="3200" dirty="0"/>
              <a:t> для специалиста отдела кадров компании ООО «Автоматизация розничных технологий</a:t>
            </a:r>
            <a:r>
              <a:rPr lang="ru-RU" sz="3200" dirty="0" smtClean="0"/>
              <a:t>»»</a:t>
            </a:r>
            <a:endParaRPr lang="en-US" sz="3200" cap="small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98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 err="1" smtClean="0"/>
              <a:t>HRLink</a:t>
            </a:r>
            <a:r>
              <a:rPr lang="ru-RU" dirty="0" smtClean="0"/>
              <a:t>»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663654"/>
              </p:ext>
            </p:extLst>
          </p:nvPr>
        </p:nvGraphicFramePr>
        <p:xfrm>
          <a:off x="2400088" y="2220727"/>
          <a:ext cx="7391823" cy="36055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3685">
                  <a:extLst>
                    <a:ext uri="{9D8B030D-6E8A-4147-A177-3AD203B41FA5}">
                      <a16:colId xmlns:a16="http://schemas.microsoft.com/office/drawing/2014/main" val="2007160776"/>
                    </a:ext>
                  </a:extLst>
                </a:gridCol>
                <a:gridCol w="2463685">
                  <a:extLst>
                    <a:ext uri="{9D8B030D-6E8A-4147-A177-3AD203B41FA5}">
                      <a16:colId xmlns:a16="http://schemas.microsoft.com/office/drawing/2014/main" val="2565697282"/>
                    </a:ext>
                  </a:extLst>
                </a:gridCol>
                <a:gridCol w="2464453">
                  <a:extLst>
                    <a:ext uri="{9D8B030D-6E8A-4147-A177-3AD203B41FA5}">
                      <a16:colId xmlns:a16="http://schemas.microsoft.com/office/drawing/2014/main" val="3550880673"/>
                    </a:ext>
                  </a:extLst>
                </a:gridCol>
              </a:tblGrid>
              <a:tr h="475885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Достоинства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541202"/>
                  </a:ext>
                </a:extLst>
              </a:tr>
              <a:tr h="3129699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«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HRLink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»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интеграции с сторонними сервисами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Автоматизация процессов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Поддержка различных устройств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Ограниченные возможности внедрения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343921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03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B90B4-62B3-4C39-B514-FBEA159C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>
                <a:cs typeface="Times New Roman" panose="02020603050405020304" pitchFamily="18" charset="0"/>
              </a:rPr>
              <a:t>Функциональное моделирование </a:t>
            </a:r>
            <a:r>
              <a:rPr lang="en-US" dirty="0" smtClean="0">
                <a:cs typeface="Times New Roman" panose="02020603050405020304" pitchFamily="18" charset="0"/>
              </a:rPr>
              <a:t>IDEF0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08" y="1419678"/>
            <a:ext cx="7532784" cy="5207683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6562D4-7F1A-4B6E-8880-20D748DA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45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B90B4-62B3-4C39-B514-FBEA159C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>
                <a:cs typeface="Times New Roman" panose="02020603050405020304" pitchFamily="18" charset="0"/>
              </a:rPr>
              <a:t>Функциональное моделирование </a:t>
            </a:r>
            <a:r>
              <a:rPr lang="en-US" dirty="0" smtClean="0">
                <a:cs typeface="Times New Roman" panose="02020603050405020304" pitchFamily="18" charset="0"/>
              </a:rPr>
              <a:t>IDEF3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016" y="1419678"/>
            <a:ext cx="7507968" cy="5207683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6562D4-7F1A-4B6E-8880-20D748DA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6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20D62-CB8C-4D78-A1D3-43439C43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Концептуальная модель </a:t>
            </a:r>
            <a:r>
              <a:rPr lang="ru-RU" dirty="0" smtClean="0">
                <a:cs typeface="Times New Roman" panose="02020603050405020304" pitchFamily="18" charset="0"/>
              </a:rPr>
              <a:t>задачи «Трудоустройство гражданина»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036" y="1825625"/>
            <a:ext cx="9119928" cy="435133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3D97AA-43EB-4435-B9A0-974A6977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96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F988E-2290-4A06-BE99-31499E27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Информационно-логическая модель данных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76" y="1263120"/>
            <a:ext cx="8217648" cy="509323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74474D-A2F8-4421-B613-B1D2D6DD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42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B2BC1-2DA4-48DC-971C-1DBAC05C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cs typeface="Times New Roman" panose="02020603050405020304" pitchFamily="18" charset="0"/>
              </a:rPr>
              <a:t>Выбор системы разработки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D76128-B88E-4140-9DA3-BA83AC601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493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IDE – Android Studio</a:t>
            </a:r>
            <a:r>
              <a:rPr lang="ru-RU" dirty="0" smtClean="0"/>
              <a:t> + ЯП </a:t>
            </a:r>
            <a:r>
              <a:rPr lang="en-US" dirty="0" err="1" smtClean="0"/>
              <a:t>Kotlin</a:t>
            </a:r>
            <a:endParaRPr lang="ru-RU" dirty="0" smtClean="0"/>
          </a:p>
          <a:p>
            <a:r>
              <a:rPr lang="ru-RU" dirty="0" smtClean="0"/>
              <a:t>Официальная поддержка </a:t>
            </a:r>
            <a:r>
              <a:rPr lang="en-US" dirty="0" smtClean="0"/>
              <a:t>Google</a:t>
            </a:r>
          </a:p>
          <a:p>
            <a:r>
              <a:rPr lang="ru-RU" dirty="0" smtClean="0"/>
              <a:t>Регулярные обновления</a:t>
            </a:r>
          </a:p>
          <a:p>
            <a:r>
              <a:rPr lang="ru-RU" dirty="0" smtClean="0"/>
              <a:t>Современные профессиональные инструменты, востребованные на рынке труда</a:t>
            </a:r>
          </a:p>
          <a:p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F4B530-ACD1-496E-A61D-DDFEBB1B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15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2D76128-B88E-4140-9DA3-BA83AC601B05}"/>
              </a:ext>
            </a:extLst>
          </p:cNvPr>
          <p:cNvSpPr txBox="1">
            <a:spLocks/>
          </p:cNvSpPr>
          <p:nvPr/>
        </p:nvSpPr>
        <p:spPr>
          <a:xfrm>
            <a:off x="6163734" y="1825625"/>
            <a:ext cx="43349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СУБД </a:t>
            </a:r>
            <a:r>
              <a:rPr lang="en-US" dirty="0" smtClean="0"/>
              <a:t>SQLite</a:t>
            </a:r>
            <a:endParaRPr lang="ru-RU" dirty="0" smtClean="0"/>
          </a:p>
          <a:p>
            <a:r>
              <a:rPr lang="ru-RU" dirty="0" smtClean="0"/>
              <a:t>Встроена в систему </a:t>
            </a:r>
            <a:r>
              <a:rPr lang="en-US" dirty="0" smtClean="0"/>
              <a:t>Android</a:t>
            </a:r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SQL</a:t>
            </a:r>
          </a:p>
          <a:p>
            <a:r>
              <a:rPr lang="ru-RU" dirty="0" smtClean="0"/>
              <a:t>Наличие библиотек для работы</a:t>
            </a:r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578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Информационное взаимодействие модулей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4770"/>
            <a:ext cx="10515600" cy="415304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63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17</a:t>
            </a:fld>
            <a:endParaRPr lang="ru-RU"/>
          </a:p>
        </p:txBody>
      </p:sp>
      <p:grpSp>
        <p:nvGrpSpPr>
          <p:cNvPr id="11" name="Группа 10"/>
          <p:cNvGrpSpPr/>
          <p:nvPr/>
        </p:nvGrpSpPr>
        <p:grpSpPr>
          <a:xfrm>
            <a:off x="1404557" y="1416932"/>
            <a:ext cx="9382885" cy="5213174"/>
            <a:chOff x="838200" y="1416758"/>
            <a:chExt cx="9382885" cy="5213174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838200" y="1416932"/>
              <a:ext cx="9382885" cy="52130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417107"/>
              <a:ext cx="6135993" cy="5212825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7175" y="1416758"/>
              <a:ext cx="2943910" cy="52131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197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приложения, шаг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61433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Использование принципов чистой архитектуры:</a:t>
            </a:r>
          </a:p>
          <a:p>
            <a:pPr marL="719138" indent="263525"/>
            <a:r>
              <a:rPr lang="en-US" dirty="0" smtClean="0"/>
              <a:t>Domain</a:t>
            </a:r>
          </a:p>
          <a:p>
            <a:pPr marL="719138" indent="263525"/>
            <a:r>
              <a:rPr lang="en-US" dirty="0" smtClean="0"/>
              <a:t>Data</a:t>
            </a:r>
          </a:p>
          <a:p>
            <a:pPr marL="719138" indent="263525"/>
            <a:r>
              <a:rPr lang="en-US" dirty="0" smtClean="0"/>
              <a:t>Presentation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18</a:t>
            </a:fld>
            <a:endParaRPr lang="ru-RU"/>
          </a:p>
        </p:txBody>
      </p:sp>
      <p:grpSp>
        <p:nvGrpSpPr>
          <p:cNvPr id="27" name="Группа 26"/>
          <p:cNvGrpSpPr/>
          <p:nvPr/>
        </p:nvGrpSpPr>
        <p:grpSpPr>
          <a:xfrm>
            <a:off x="6485467" y="1408642"/>
            <a:ext cx="4572000" cy="4572000"/>
            <a:chOff x="6324600" y="1290109"/>
            <a:chExt cx="4572000" cy="4572000"/>
          </a:xfrm>
        </p:grpSpPr>
        <p:sp>
          <p:nvSpPr>
            <p:cNvPr id="8" name="Овал 7"/>
            <p:cNvSpPr/>
            <p:nvPr/>
          </p:nvSpPr>
          <p:spPr>
            <a:xfrm>
              <a:off x="6324600" y="1290109"/>
              <a:ext cx="4572000" cy="4572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Овал 5"/>
            <p:cNvSpPr/>
            <p:nvPr/>
          </p:nvSpPr>
          <p:spPr>
            <a:xfrm>
              <a:off x="6978385" y="1936485"/>
              <a:ext cx="3264429" cy="326442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Domain</a:t>
              </a:r>
              <a:endParaRPr lang="ru-RU" dirty="0"/>
            </a:p>
          </p:txBody>
        </p:sp>
        <p:sp>
          <p:nvSpPr>
            <p:cNvPr id="5" name="Овал 4"/>
            <p:cNvSpPr/>
            <p:nvPr/>
          </p:nvSpPr>
          <p:spPr>
            <a:xfrm>
              <a:off x="7596651" y="2561034"/>
              <a:ext cx="2027898" cy="202789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Domain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00322" y="2130571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920566" y="1467287"/>
              <a:ext cx="138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Presentation</a:t>
              </a:r>
              <a:endParaRPr lang="ru-RU" dirty="0"/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 flipV="1">
              <a:off x="8610599" y="5067300"/>
              <a:ext cx="0" cy="2833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>
            <a:xfrm flipV="1">
              <a:off x="8610599" y="4424363"/>
              <a:ext cx="0" cy="25241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endCxn id="7" idx="0"/>
            </p:cNvCxnSpPr>
            <p:nvPr/>
          </p:nvCxnSpPr>
          <p:spPr>
            <a:xfrm>
              <a:off x="8610599" y="1845395"/>
              <a:ext cx="0" cy="28517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>
              <a:off x="8610599" y="2499903"/>
              <a:ext cx="0" cy="28517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927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2 – уровень </a:t>
            </a:r>
            <a:r>
              <a:rPr lang="en-US" dirty="0" smtClean="0"/>
              <a:t>Domain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149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Сущность – реализация бизнес-логики, имеет форму и описание функционала, но не имеет реализации в своем уровне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19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152900" y="1825625"/>
            <a:ext cx="23410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Сущности:</a:t>
            </a:r>
          </a:p>
          <a:p>
            <a:r>
              <a:rPr lang="en-US" dirty="0" smtClean="0"/>
              <a:t>User</a:t>
            </a:r>
          </a:p>
          <a:p>
            <a:r>
              <a:rPr lang="en-US" dirty="0" smtClean="0"/>
              <a:t>Candidate</a:t>
            </a:r>
          </a:p>
          <a:p>
            <a:r>
              <a:rPr lang="en-US" dirty="0" smtClean="0"/>
              <a:t>Resume</a:t>
            </a:r>
          </a:p>
          <a:p>
            <a:r>
              <a:rPr lang="en-US" dirty="0" smtClean="0"/>
              <a:t>Notification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116232" y="1822450"/>
            <a:ext cx="42375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UseCase</a:t>
            </a:r>
            <a:endParaRPr lang="ru-RU" dirty="0" smtClean="0"/>
          </a:p>
          <a:p>
            <a:r>
              <a:rPr lang="en-US" dirty="0" err="1" smtClean="0"/>
              <a:t>GetUsersListUseCase</a:t>
            </a:r>
            <a:endParaRPr lang="en-US" dirty="0" smtClean="0"/>
          </a:p>
          <a:p>
            <a:r>
              <a:rPr lang="en-US" dirty="0" err="1" smtClean="0"/>
              <a:t>AddCandidateUseCase</a:t>
            </a:r>
            <a:endParaRPr lang="en-US" dirty="0" smtClean="0"/>
          </a:p>
          <a:p>
            <a:r>
              <a:rPr lang="en-US" dirty="0" err="1" smtClean="0"/>
              <a:t>GetResumeUseCase</a:t>
            </a:r>
            <a:endParaRPr lang="en-US" dirty="0" smtClean="0"/>
          </a:p>
          <a:p>
            <a:r>
              <a:rPr lang="en-US" dirty="0" err="1" smtClean="0"/>
              <a:t>CreateNotificationUseCase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883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2</a:t>
            </a:fld>
            <a:endParaRPr lang="ru-RU"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038FFD74-7C3C-4063-8610-6C661E8544EE}"/>
              </a:ext>
            </a:extLst>
          </p:cNvPr>
          <p:cNvSpPr txBox="1"/>
          <p:nvPr/>
        </p:nvSpPr>
        <p:spPr>
          <a:xfrm>
            <a:off x="838200" y="2782336"/>
            <a:ext cx="6812560" cy="3901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ru-RU" sz="3000" cap="small" dirty="0">
                <a:cs typeface="Arial" panose="020B0604020202020204" pitchFamily="34" charset="0"/>
              </a:rPr>
              <a:t>Выполнил: студент гр. 1201125 </a:t>
            </a:r>
            <a:r>
              <a:rPr lang="ru-RU" sz="3000" cap="small" dirty="0" err="1" smtClean="0">
                <a:cs typeface="Arial" panose="020B0604020202020204" pitchFamily="34" charset="0"/>
              </a:rPr>
              <a:t>Чураков</a:t>
            </a:r>
            <a:r>
              <a:rPr lang="ru-RU" sz="3000" cap="small" dirty="0" smtClean="0">
                <a:cs typeface="Arial" panose="020B0604020202020204" pitchFamily="34" charset="0"/>
              </a:rPr>
              <a:t> Р.А.</a:t>
            </a:r>
            <a:endParaRPr lang="en-US" sz="3000" cap="small" dirty="0">
              <a:cs typeface="Arial" panose="020B0604020202020204" pitchFamily="34" charset="0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9DB021FB-B455-44A2-82E9-55108F449FBF}"/>
              </a:ext>
            </a:extLst>
          </p:cNvPr>
          <p:cNvSpPr txBox="1"/>
          <p:nvPr/>
        </p:nvSpPr>
        <p:spPr>
          <a:xfrm>
            <a:off x="838200" y="3518662"/>
            <a:ext cx="10142989" cy="3901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ru-RU" sz="3000" cap="small" dirty="0">
                <a:cs typeface="Arial" panose="020B0604020202020204" pitchFamily="34" charset="0"/>
              </a:rPr>
              <a:t>Руководитель: 	</a:t>
            </a:r>
            <a:r>
              <a:rPr lang="ru-RU" sz="3000" cap="small" dirty="0" smtClean="0">
                <a:cs typeface="Arial" panose="020B0604020202020204" pitchFamily="34" charset="0"/>
              </a:rPr>
              <a:t>к.т.н., доцент, доцент кафедры СТС </a:t>
            </a:r>
            <a:r>
              <a:rPr lang="ru-RU" sz="3000" cap="small" dirty="0" err="1" smtClean="0">
                <a:cs typeface="Arial" panose="020B0604020202020204" pitchFamily="34" charset="0"/>
              </a:rPr>
              <a:t>Бадриев</a:t>
            </a:r>
            <a:r>
              <a:rPr lang="ru-RU" sz="3000" cap="small" dirty="0" smtClean="0">
                <a:cs typeface="Arial" panose="020B0604020202020204" pitchFamily="34" charset="0"/>
              </a:rPr>
              <a:t> А.И</a:t>
            </a:r>
            <a:endParaRPr lang="ru-RU" sz="3000" cap="small" dirty="0">
              <a:cs typeface="Arial" panose="020B0604020202020204" pitchFamily="34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23886C11-051A-4E92-BB2E-17A137E4AD5F}"/>
              </a:ext>
            </a:extLst>
          </p:cNvPr>
          <p:cNvSpPr txBox="1"/>
          <p:nvPr/>
        </p:nvSpPr>
        <p:spPr>
          <a:xfrm>
            <a:off x="4095678" y="5663853"/>
            <a:ext cx="3942225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ru-RU" sz="2400" cap="small" spc="189" dirty="0">
                <a:cs typeface="Arial" panose="020B0604020202020204" pitchFamily="34" charset="0"/>
              </a:rPr>
              <a:t>Набережные Челны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2400" cap="small" spc="189" dirty="0">
                <a:cs typeface="Arial" panose="020B0604020202020204" pitchFamily="34" charset="0"/>
              </a:rPr>
              <a:t>202</a:t>
            </a:r>
            <a:r>
              <a:rPr lang="ru-RU" sz="2400" cap="small" spc="189" dirty="0">
                <a:cs typeface="Arial" panose="020B0604020202020204" pitchFamily="34" charset="0"/>
              </a:rPr>
              <a:t>4</a:t>
            </a:r>
            <a:endParaRPr lang="en-US" sz="2400" cap="small" spc="189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78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3 – </a:t>
            </a:r>
            <a:r>
              <a:rPr lang="en-US" dirty="0" smtClean="0"/>
              <a:t>Data </a:t>
            </a:r>
            <a:r>
              <a:rPr lang="ru-RU" dirty="0" smtClean="0"/>
              <a:t>слой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581400" cy="4351338"/>
          </a:xfrm>
        </p:spPr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Room</a:t>
            </a:r>
            <a:r>
              <a:rPr lang="ru-RU" dirty="0" smtClean="0"/>
              <a:t>, создание классов-таблиц, создание класса </a:t>
            </a:r>
            <a:r>
              <a:rPr lang="en-US" dirty="0" err="1" smtClean="0"/>
              <a:t>MainDatabase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Dao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20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" r="28169"/>
          <a:stretch/>
        </p:blipFill>
        <p:spPr>
          <a:xfrm>
            <a:off x="5655541" y="2298574"/>
            <a:ext cx="3691849" cy="36942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10200" y="1690688"/>
            <a:ext cx="418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Пример класса-таблицы: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1253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4 – уровень </a:t>
            </a:r>
            <a:r>
              <a:rPr lang="en-US" dirty="0" smtClean="0"/>
              <a:t>Presentation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80200" y="1690688"/>
            <a:ext cx="3581400" cy="4351338"/>
          </a:xfrm>
        </p:spPr>
        <p:txBody>
          <a:bodyPr/>
          <a:lstStyle/>
          <a:p>
            <a:r>
              <a:rPr lang="en-US" dirty="0" smtClean="0"/>
              <a:t>MVVM - Model View </a:t>
            </a:r>
            <a:r>
              <a:rPr lang="en-US" dirty="0" err="1" smtClean="0"/>
              <a:t>ViewModel</a:t>
            </a:r>
            <a:r>
              <a:rPr lang="en-US" dirty="0" smtClean="0"/>
              <a:t> –</a:t>
            </a:r>
            <a:r>
              <a:rPr lang="ru-RU" dirty="0" smtClean="0"/>
              <a:t> разделение интерфейса на части с различной ответственностью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21</a:t>
            </a:fld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21733" y="2667000"/>
            <a:ext cx="1219201" cy="1219201"/>
          </a:xfrm>
          <a:prstGeom prst="ellipse">
            <a:avLst/>
          </a:prstGeom>
          <a:solidFill>
            <a:srgbClr val="43C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1998133" y="2455332"/>
            <a:ext cx="1769533" cy="17695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ViewModel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4224865" y="2667000"/>
            <a:ext cx="1219201" cy="1219201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ru-RU" dirty="0"/>
          </a:p>
        </p:txBody>
      </p:sp>
      <p:pic>
        <p:nvPicPr>
          <p:cNvPr id="3074" name="Picture 2" descr="Round Arrow png images | PNGWi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9022" r="710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78032">
            <a:off x="1237753" y="2337178"/>
            <a:ext cx="1084334" cy="65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ound Arrow png images | PNGWi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9022" r="710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56486">
            <a:off x="1163193" y="3693697"/>
            <a:ext cx="1084334" cy="65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ound Arrow png images | PNGWi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9022" r="710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63326">
            <a:off x="3534336" y="2337177"/>
            <a:ext cx="1084334" cy="65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ound Arrow png images | PNGWi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9022" r="710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845771">
            <a:off x="3459776" y="3693696"/>
            <a:ext cx="1084334" cy="65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0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78CF9-01A0-49CC-87A4-D23272A7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Информационная безопасность: риск ресурсов по угрозам и уязвимостям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F0EB85-309C-4C46-A697-E93865CA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Риск утечки данных</a:t>
            </a:r>
          </a:p>
          <a:p>
            <a:r>
              <a:rPr lang="ru-RU" dirty="0" smtClean="0"/>
              <a:t>Риск заражения системы вредоносным ПО</a:t>
            </a:r>
          </a:p>
          <a:p>
            <a:r>
              <a:rPr lang="ru-RU" dirty="0" smtClean="0"/>
              <a:t>Риск социальной инженерии</a:t>
            </a:r>
          </a:p>
          <a:p>
            <a:r>
              <a:rPr lang="ru-RU" dirty="0" smtClean="0"/>
              <a:t>Риск </a:t>
            </a:r>
            <a:r>
              <a:rPr lang="en-US" dirty="0" err="1" smtClean="0"/>
              <a:t>DDoS</a:t>
            </a:r>
            <a:r>
              <a:rPr lang="en-US" dirty="0" smtClean="0"/>
              <a:t>-</a:t>
            </a:r>
            <a:r>
              <a:rPr lang="ru-RU" dirty="0" smtClean="0"/>
              <a:t>атаки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85049F-474C-46FF-AB3C-7EBD3C84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8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DE993-8CDF-4A46-93C7-8F2D1298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Информационная безопасность: перечень предлагаемых контрмер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A45462-FF22-480F-B2F2-3144179DA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требований к безопасности корпоративных аккаунтов</a:t>
            </a:r>
          </a:p>
          <a:p>
            <a:r>
              <a:rPr lang="ru-RU" dirty="0" smtClean="0"/>
              <a:t>Шифрование данных</a:t>
            </a:r>
          </a:p>
          <a:p>
            <a:r>
              <a:rPr lang="ru-RU" dirty="0" smtClean="0"/>
              <a:t>Установка ограничивающих </a:t>
            </a:r>
            <a:r>
              <a:rPr lang="ru-RU" dirty="0" err="1" smtClean="0"/>
              <a:t>лаунчеров</a:t>
            </a:r>
            <a:endParaRPr lang="ru-RU" dirty="0" smtClean="0"/>
          </a:p>
          <a:p>
            <a:r>
              <a:rPr lang="ru-RU" dirty="0" smtClean="0"/>
              <a:t>Регулярная проверка систем на наличие вирусов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95E656-279F-4721-9CEE-B778F7C1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9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855D2-8D54-4A8D-A014-92076ECF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экономической эффективности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218" y="1503362"/>
            <a:ext cx="7495563" cy="485298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418368-E166-42B9-80A8-0CDDEC60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19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CD3C15-ABF4-4E89-B3FD-DE353DEC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1DCF67-7398-4D5E-9789-2F17ED9D1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>
                <a:solidFill>
                  <a:srgbClr val="191919"/>
                </a:solidFill>
              </a:rPr>
              <a:t>Все поставленные в рамках выпускной квалификационной работы задачи были решены: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>
                <a:solidFill>
                  <a:srgbClr val="191919"/>
                </a:solidFill>
              </a:rPr>
              <a:t>1. </a:t>
            </a:r>
            <a:r>
              <a:rPr lang="ru-RU" dirty="0" smtClean="0">
                <a:solidFill>
                  <a:srgbClr val="191919"/>
                </a:solidFill>
              </a:rPr>
              <a:t>Исследована компания ООО «Автоматизация розничных технологий»</a:t>
            </a:r>
            <a:endParaRPr lang="ru-RU" dirty="0">
              <a:solidFill>
                <a:srgbClr val="191919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dirty="0">
                <a:solidFill>
                  <a:srgbClr val="191919"/>
                </a:solidFill>
              </a:rPr>
              <a:t>2. </a:t>
            </a:r>
            <a:r>
              <a:rPr lang="ru-RU" dirty="0" smtClean="0">
                <a:solidFill>
                  <a:srgbClr val="191919"/>
                </a:solidFill>
              </a:rPr>
              <a:t>Спроектировано мобильное приложение</a:t>
            </a:r>
            <a:endParaRPr lang="ru-RU" dirty="0">
              <a:solidFill>
                <a:srgbClr val="191919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dirty="0">
                <a:solidFill>
                  <a:srgbClr val="191919"/>
                </a:solidFill>
              </a:rPr>
              <a:t>3. </a:t>
            </a:r>
            <a:r>
              <a:rPr lang="ru-RU" dirty="0" smtClean="0">
                <a:solidFill>
                  <a:srgbClr val="191919"/>
                </a:solidFill>
              </a:rPr>
              <a:t>Выполнена разработка приложения</a:t>
            </a:r>
            <a:endParaRPr lang="ru-RU" dirty="0">
              <a:solidFill>
                <a:srgbClr val="191919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dirty="0">
                <a:solidFill>
                  <a:srgbClr val="191919"/>
                </a:solidFill>
              </a:rPr>
              <a:t>4. </a:t>
            </a:r>
            <a:r>
              <a:rPr lang="ru-RU" dirty="0" smtClean="0">
                <a:solidFill>
                  <a:srgbClr val="191919"/>
                </a:solidFill>
              </a:rPr>
              <a:t>Проведен анализ уязвимости системы и приведены контрмеры</a:t>
            </a:r>
            <a:endParaRPr lang="ru-RU" dirty="0">
              <a:solidFill>
                <a:srgbClr val="191919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dirty="0">
                <a:solidFill>
                  <a:srgbClr val="191919"/>
                </a:solidFill>
              </a:rPr>
              <a:t>5. </a:t>
            </a:r>
            <a:r>
              <a:rPr lang="ru-RU" dirty="0" smtClean="0">
                <a:solidFill>
                  <a:srgbClr val="191919"/>
                </a:solidFill>
              </a:rPr>
              <a:t>Путем расчета получены данные об экономической эффективности</a:t>
            </a:r>
            <a:endParaRPr lang="ru-RU" dirty="0">
              <a:solidFill>
                <a:srgbClr val="191919"/>
              </a:solidFill>
            </a:endParaRPr>
          </a:p>
          <a:p>
            <a:pPr>
              <a:lnSpc>
                <a:spcPts val="6299"/>
              </a:lnSpc>
            </a:pPr>
            <a:endParaRPr lang="ru-RU" sz="3200" dirty="0">
              <a:solidFill>
                <a:srgbClr val="191919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66969B-5285-473F-A38A-1F74C33C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2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DD66E0C-00D7-4757-B104-C4DA0AC30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284" y="2771274"/>
            <a:ext cx="4969042" cy="91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Спасибо</a:t>
            </a:r>
            <a:r>
              <a:rPr lang="en-US" sz="3600" dirty="0"/>
              <a:t> </a:t>
            </a:r>
            <a:r>
              <a:rPr lang="en-US" sz="3600" dirty="0" err="1"/>
              <a:t>за</a:t>
            </a:r>
            <a:r>
              <a:rPr lang="en-US" sz="3600" dirty="0"/>
              <a:t> </a:t>
            </a:r>
            <a:r>
              <a:rPr lang="en-US" sz="3600" dirty="0" err="1"/>
              <a:t>внимание</a:t>
            </a:r>
            <a:r>
              <a:rPr lang="ru-RU" sz="3600" dirty="0"/>
              <a:t>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1AD5B8-DA2F-42D6-B8FB-E0916FA1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D36CE-40E7-476B-9804-EBF3D749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Трудности в работе сотрудников отдела кадров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778DCB-7605-43BB-B30E-314259C03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5289"/>
            <a:ext cx="7946571" cy="2656568"/>
          </a:xfrm>
        </p:spPr>
        <p:txBody>
          <a:bodyPr/>
          <a:lstStyle/>
          <a:p>
            <a:r>
              <a:rPr lang="ru-RU" dirty="0" smtClean="0"/>
              <a:t>Общение с большим количеством кандидатов </a:t>
            </a:r>
          </a:p>
          <a:p>
            <a:r>
              <a:rPr lang="ru-RU" dirty="0" smtClean="0"/>
              <a:t>Большой документооборот</a:t>
            </a:r>
          </a:p>
          <a:p>
            <a:r>
              <a:rPr lang="ru-RU" dirty="0" smtClean="0"/>
              <a:t>Бизнес-процессы, затрагивающие несколько отделов</a:t>
            </a:r>
          </a:p>
          <a:p>
            <a:r>
              <a:rPr lang="ru-RU" dirty="0" smtClean="0"/>
              <a:t>Работа с отчетами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773DAA-2A28-4667-932C-A9C053C5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02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E85227-A48E-47F3-9E09-0828F332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cs typeface="Times New Roman" panose="02020603050405020304" pitchFamily="18" charset="0"/>
              </a:rPr>
              <a:t>Компания ООО «Автоматизация розничной торговли»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C9CCF1-9D3A-492F-870B-4831367BF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5350" cy="4351338"/>
          </a:xfrm>
        </p:spPr>
        <p:txBody>
          <a:bodyPr numCol="1" anchor="t"/>
          <a:lstStyle/>
          <a:p>
            <a:r>
              <a:rPr lang="ru-RU" dirty="0"/>
              <a:t>Отдел кадров, отвечающий за обеспечение компании персоналом, актуализацию сведений о </a:t>
            </a:r>
            <a:r>
              <a:rPr lang="ru-RU" dirty="0" smtClean="0"/>
              <a:t>сотрудниках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C26040-52C3-47FD-8BBB-369163CB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4</a:t>
            </a:fld>
            <a:endParaRPr lang="ru-RU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FEC9CCF1-9D3A-492F-870B-4831367BF941}"/>
              </a:ext>
            </a:extLst>
          </p:cNvPr>
          <p:cNvSpPr txBox="1">
            <a:spLocks/>
          </p:cNvSpPr>
          <p:nvPr/>
        </p:nvSpPr>
        <p:spPr>
          <a:xfrm>
            <a:off x="6096000" y="1847850"/>
            <a:ext cx="4705350" cy="4351338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Процесс трудоустройства в компанию:</a:t>
            </a:r>
          </a:p>
          <a:p>
            <a:pPr lvl="1"/>
            <a:r>
              <a:rPr lang="ru-RU" dirty="0" smtClean="0"/>
              <a:t>Заполнение анкеты на трудоустройство</a:t>
            </a:r>
          </a:p>
          <a:p>
            <a:pPr lvl="1"/>
            <a:r>
              <a:rPr lang="ru-RU" dirty="0" smtClean="0"/>
              <a:t>Проверка данных службой СБ</a:t>
            </a:r>
          </a:p>
          <a:p>
            <a:pPr lvl="1"/>
            <a:r>
              <a:rPr lang="ru-RU" dirty="0" smtClean="0"/>
              <a:t>Заполнение договора на трудоустройство</a:t>
            </a:r>
          </a:p>
          <a:p>
            <a:pPr lvl="1"/>
            <a:r>
              <a:rPr lang="ru-RU" dirty="0" smtClean="0"/>
              <a:t>Формирование личной карточки работника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871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DC9D2-68A3-4978-9CF3-CFD2FC56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Цель и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85313C-A238-4EC0-882F-01D56B3FA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>
                <a:solidFill>
                  <a:srgbClr val="191919"/>
                </a:solidFill>
              </a:rPr>
              <a:t>Цель </a:t>
            </a:r>
            <a:r>
              <a:rPr lang="ru-RU" dirty="0" smtClean="0">
                <a:solidFill>
                  <a:srgbClr val="191919"/>
                </a:solidFill>
              </a:rPr>
              <a:t>– Создание мобильного приложения для операционной системы </a:t>
            </a:r>
            <a:r>
              <a:rPr lang="en-US" dirty="0" smtClean="0">
                <a:solidFill>
                  <a:srgbClr val="191919"/>
                </a:solidFill>
              </a:rPr>
              <a:t>Android</a:t>
            </a:r>
            <a:r>
              <a:rPr lang="ru-RU" dirty="0" smtClean="0">
                <a:solidFill>
                  <a:srgbClr val="191919"/>
                </a:solidFill>
              </a:rPr>
              <a:t>, связывающие между собой в процессе трудоустройства сотрудников из разных отделов</a:t>
            </a:r>
            <a:endParaRPr lang="ru-RU" dirty="0">
              <a:solidFill>
                <a:srgbClr val="191919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dirty="0">
                <a:solidFill>
                  <a:srgbClr val="191919"/>
                </a:solidFill>
              </a:rPr>
              <a:t>Задачи: 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191919"/>
                </a:solidFill>
              </a:rPr>
              <a:t>1. </a:t>
            </a:r>
            <a:r>
              <a:rPr lang="ru-RU" dirty="0" smtClean="0">
                <a:solidFill>
                  <a:srgbClr val="191919"/>
                </a:solidFill>
              </a:rPr>
              <a:t>Провести </a:t>
            </a:r>
            <a:r>
              <a:rPr lang="ru-RU" dirty="0" err="1" smtClean="0">
                <a:solidFill>
                  <a:srgbClr val="191919"/>
                </a:solidFill>
              </a:rPr>
              <a:t>предпроектное</a:t>
            </a:r>
            <a:r>
              <a:rPr lang="ru-RU" dirty="0" smtClean="0">
                <a:solidFill>
                  <a:srgbClr val="191919"/>
                </a:solidFill>
              </a:rPr>
              <a:t> исследование компании</a:t>
            </a:r>
            <a:endParaRPr lang="ru-RU" dirty="0">
              <a:solidFill>
                <a:srgbClr val="191919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191919"/>
                </a:solidFill>
              </a:rPr>
              <a:t>2. </a:t>
            </a:r>
            <a:r>
              <a:rPr lang="ru-RU" dirty="0" smtClean="0">
                <a:solidFill>
                  <a:srgbClr val="191919"/>
                </a:solidFill>
              </a:rPr>
              <a:t>Спроектировать структуру разрабатываемого приложения</a:t>
            </a:r>
            <a:endParaRPr lang="ru-RU" dirty="0">
              <a:solidFill>
                <a:srgbClr val="191919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191919"/>
                </a:solidFill>
              </a:rPr>
              <a:t>3. </a:t>
            </a:r>
            <a:r>
              <a:rPr lang="ru-RU" dirty="0" smtClean="0">
                <a:solidFill>
                  <a:srgbClr val="191919"/>
                </a:solidFill>
              </a:rPr>
              <a:t>Разработать приложение с соблюдением современных стандартов</a:t>
            </a:r>
            <a:endParaRPr lang="ru-RU" dirty="0">
              <a:solidFill>
                <a:srgbClr val="191919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191919"/>
                </a:solidFill>
              </a:rPr>
              <a:t>4. </a:t>
            </a:r>
            <a:r>
              <a:rPr lang="ru-RU" dirty="0" smtClean="0">
                <a:solidFill>
                  <a:srgbClr val="191919"/>
                </a:solidFill>
              </a:rPr>
              <a:t>Провести анализ уязвимости системы</a:t>
            </a:r>
            <a:endParaRPr lang="ru-RU" dirty="0">
              <a:solidFill>
                <a:srgbClr val="191919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191919"/>
                </a:solidFill>
              </a:rPr>
              <a:t>5. </a:t>
            </a:r>
            <a:r>
              <a:rPr lang="ru-RU" dirty="0" smtClean="0">
                <a:solidFill>
                  <a:srgbClr val="191919"/>
                </a:solidFill>
              </a:rPr>
              <a:t>Произвести расчет экономической эффективности</a:t>
            </a:r>
            <a:endParaRPr lang="ru-RU" dirty="0">
              <a:solidFill>
                <a:srgbClr val="191919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BEB57E-39AB-4356-A06C-8292C7FD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74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67EE4-1490-489F-B022-DB785FFC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Аналитический обзор существующих решений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4F81F0-9C33-474D-8263-E6386E28E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 smtClean="0"/>
              <a:t>Типы информационных систем</a:t>
            </a:r>
          </a:p>
          <a:p>
            <a:pPr lvl="0"/>
            <a:r>
              <a:rPr lang="ru-RU" dirty="0" smtClean="0"/>
              <a:t>Локальные </a:t>
            </a:r>
            <a:r>
              <a:rPr lang="ru-RU" dirty="0"/>
              <a:t>информационные системы, требующие непосредственной установки на рабочий компьютер сотрудника.</a:t>
            </a:r>
          </a:p>
          <a:p>
            <a:pPr lvl="0"/>
            <a:r>
              <a:rPr lang="en-US" dirty="0"/>
              <a:t>Web</a:t>
            </a:r>
            <a:r>
              <a:rPr lang="ru-RU" dirty="0"/>
              <a:t> – инструменты, запускаемые в браузере (</a:t>
            </a:r>
            <a:r>
              <a:rPr lang="en-US" dirty="0" err="1"/>
              <a:t>Yandex</a:t>
            </a:r>
            <a:r>
              <a:rPr lang="en-US" dirty="0"/>
              <a:t> Browser</a:t>
            </a:r>
            <a:r>
              <a:rPr lang="ru-RU" dirty="0"/>
              <a:t>, </a:t>
            </a:r>
            <a:r>
              <a:rPr lang="en-US" dirty="0"/>
              <a:t>Google Chrome</a:t>
            </a:r>
            <a:r>
              <a:rPr lang="ru-RU" dirty="0"/>
              <a:t>, </a:t>
            </a:r>
            <a:r>
              <a:rPr lang="en-US" dirty="0"/>
              <a:t>Opera</a:t>
            </a:r>
            <a:r>
              <a:rPr lang="ru-RU" dirty="0"/>
              <a:t>)</a:t>
            </a:r>
          </a:p>
          <a:p>
            <a:pPr lvl="0"/>
            <a:r>
              <a:rPr lang="ru-RU" dirty="0"/>
              <a:t>Решения для мобильных устройств на базе операционных систем </a:t>
            </a:r>
            <a:r>
              <a:rPr lang="en-US" dirty="0"/>
              <a:t>Android</a:t>
            </a:r>
            <a:r>
              <a:rPr lang="ru-RU" dirty="0"/>
              <a:t>, </a:t>
            </a:r>
            <a:r>
              <a:rPr lang="en-US" dirty="0"/>
              <a:t>IOS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15676A-FFFA-436B-8906-F39FC789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4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1933" y="2312459"/>
            <a:ext cx="8483600" cy="2039408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+mn-lt"/>
              </a:rPr>
              <a:t>Основные ИС, представленные на рынке</a:t>
            </a:r>
            <a:endParaRPr lang="ru-RU" sz="40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24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1С: «Зарплата и управление персоналом»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603319"/>
              </p:ext>
            </p:extLst>
          </p:nvPr>
        </p:nvGraphicFramePr>
        <p:xfrm>
          <a:off x="2330904" y="1690688"/>
          <a:ext cx="7530192" cy="493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9803">
                  <a:extLst>
                    <a:ext uri="{9D8B030D-6E8A-4147-A177-3AD203B41FA5}">
                      <a16:colId xmlns:a16="http://schemas.microsoft.com/office/drawing/2014/main" val="1989527448"/>
                    </a:ext>
                  </a:extLst>
                </a:gridCol>
                <a:gridCol w="2509803">
                  <a:extLst>
                    <a:ext uri="{9D8B030D-6E8A-4147-A177-3AD203B41FA5}">
                      <a16:colId xmlns:a16="http://schemas.microsoft.com/office/drawing/2014/main" val="897422277"/>
                    </a:ext>
                  </a:extLst>
                </a:gridCol>
                <a:gridCol w="2510586">
                  <a:extLst>
                    <a:ext uri="{9D8B030D-6E8A-4147-A177-3AD203B41FA5}">
                      <a16:colId xmlns:a16="http://schemas.microsoft.com/office/drawing/2014/main" val="4111979729"/>
                    </a:ext>
                  </a:extLst>
                </a:gridCol>
              </a:tblGrid>
              <a:tr h="308379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Достоинства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09306"/>
                  </a:ext>
                </a:extLst>
              </a:tr>
              <a:tr h="30609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1С: «Зарплата и управление персоналом»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Широкий функционал по автоматизации и учету 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персонала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Возможность 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создания корпоративной экосистемы из программного обеспечения фирмы 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1С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Ограниченная гибкость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Сложность настройки, требующая определенных знаний 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2331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45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«БОСС - Кадровик»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054296"/>
              </p:ext>
            </p:extLst>
          </p:nvPr>
        </p:nvGraphicFramePr>
        <p:xfrm>
          <a:off x="2400088" y="2218267"/>
          <a:ext cx="7391823" cy="36080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3685">
                  <a:extLst>
                    <a:ext uri="{9D8B030D-6E8A-4147-A177-3AD203B41FA5}">
                      <a16:colId xmlns:a16="http://schemas.microsoft.com/office/drawing/2014/main" val="2007160776"/>
                    </a:ext>
                  </a:extLst>
                </a:gridCol>
                <a:gridCol w="2463685">
                  <a:extLst>
                    <a:ext uri="{9D8B030D-6E8A-4147-A177-3AD203B41FA5}">
                      <a16:colId xmlns:a16="http://schemas.microsoft.com/office/drawing/2014/main" val="2565697282"/>
                    </a:ext>
                  </a:extLst>
                </a:gridCol>
                <a:gridCol w="2464453">
                  <a:extLst>
                    <a:ext uri="{9D8B030D-6E8A-4147-A177-3AD203B41FA5}">
                      <a16:colId xmlns:a16="http://schemas.microsoft.com/office/drawing/2014/main" val="3550880673"/>
                    </a:ext>
                  </a:extLst>
                </a:gridCol>
              </a:tblGrid>
              <a:tr h="478345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Достоинства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541202"/>
                  </a:ext>
                </a:extLst>
              </a:tr>
              <a:tr h="3129699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«БОСС-Кадровик»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Простота использования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Интеграция с сторонними сервисами и продуктами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Высокие требования к аппаратному обеспечению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343921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89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602</Words>
  <Application>Microsoft Office PowerPoint</Application>
  <PresentationFormat>Широкоэкранный</PresentationFormat>
  <Paragraphs>151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Презентация PowerPoint</vt:lpstr>
      <vt:lpstr>Трудности в работе сотрудников отдела кадров</vt:lpstr>
      <vt:lpstr>Компания ООО «Автоматизация розничной торговли»</vt:lpstr>
      <vt:lpstr>Цель и задачи</vt:lpstr>
      <vt:lpstr>Аналитический обзор существующих решений</vt:lpstr>
      <vt:lpstr>Основные ИС, представленные на рынке</vt:lpstr>
      <vt:lpstr>1С: «Зарплата и управление персоналом»</vt:lpstr>
      <vt:lpstr>«БОСС - Кадровик»</vt:lpstr>
      <vt:lpstr>«HRLink»</vt:lpstr>
      <vt:lpstr>Функциональное моделирование IDEF0</vt:lpstr>
      <vt:lpstr>Функциональное моделирование IDEF3</vt:lpstr>
      <vt:lpstr>Концептуальная модель задачи «Трудоустройство гражданина»</vt:lpstr>
      <vt:lpstr>Информационно-логическая модель данных</vt:lpstr>
      <vt:lpstr>Выбор системы разработки</vt:lpstr>
      <vt:lpstr>Информационное взаимодействие модулей</vt:lpstr>
      <vt:lpstr>Пользовательский интерфейс</vt:lpstr>
      <vt:lpstr>Разработка приложения, шаг 1</vt:lpstr>
      <vt:lpstr>Шаг 2 – уровень Domain</vt:lpstr>
      <vt:lpstr>Шаг 3 – Data слой</vt:lpstr>
      <vt:lpstr>Шаг 4 – уровень Presentation</vt:lpstr>
      <vt:lpstr>Информационная безопасность: риск ресурсов по угрозам и уязвимостям</vt:lpstr>
      <vt:lpstr>Информационная безопасность: перечень предлагаемых контрмер</vt:lpstr>
      <vt:lpstr>Анализ экономической эффективности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Полина Буйвол</dc:creator>
  <cp:lastModifiedBy>churakov</cp:lastModifiedBy>
  <cp:revision>16</cp:revision>
  <dcterms:created xsi:type="dcterms:W3CDTF">2024-05-22T19:19:16Z</dcterms:created>
  <dcterms:modified xsi:type="dcterms:W3CDTF">2024-06-07T22:19:37Z</dcterms:modified>
</cp:coreProperties>
</file>