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17"/>
  </p:notesMasterIdLst>
  <p:handoutMasterIdLst>
    <p:handoutMasterId r:id="rId18"/>
  </p:handoutMasterIdLst>
  <p:sldIdLst>
    <p:sldId id="285" r:id="rId5"/>
    <p:sldId id="294" r:id="rId6"/>
    <p:sldId id="286" r:id="rId7"/>
    <p:sldId id="295" r:id="rId8"/>
    <p:sldId id="292" r:id="rId9"/>
    <p:sldId id="293" r:id="rId10"/>
    <p:sldId id="288" r:id="rId11"/>
    <p:sldId id="289" r:id="rId12"/>
    <p:sldId id="287" r:id="rId13"/>
    <p:sldId id="290" r:id="rId14"/>
    <p:sldId id="291"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5879AF-E06A-46E6-BE84-D1AFC56885E3}">
          <p14:sldIdLst>
            <p14:sldId id="285"/>
            <p14:sldId id="294"/>
            <p14:sldId id="286"/>
            <p14:sldId id="295"/>
            <p14:sldId id="292"/>
            <p14:sldId id="293"/>
            <p14:sldId id="288"/>
            <p14:sldId id="289"/>
            <p14:sldId id="287"/>
            <p14:sldId id="290"/>
            <p14:sldId id="291"/>
            <p14:sldId id="2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urchil Rajpal" initials="CR" lastIdx="1" clrIdx="0">
    <p:extLst>
      <p:ext uri="{19B8F6BF-5375-455C-9EA6-DF929625EA0E}">
        <p15:presenceInfo xmlns:p15="http://schemas.microsoft.com/office/powerpoint/2012/main" userId="f1fbe9a1e0840e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A3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57" autoAdjust="0"/>
    <p:restoredTop sz="94660"/>
  </p:normalViewPr>
  <p:slideViewPr>
    <p:cSldViewPr>
      <p:cViewPr varScale="1">
        <p:scale>
          <a:sx n="83" d="100"/>
          <a:sy n="83" d="100"/>
        </p:scale>
        <p:origin x="1666"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36" d="100"/>
          <a:sy n="36" d="100"/>
        </p:scale>
        <p:origin x="-28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r>
              <a:rPr lang="en-US"/>
              <a:t>Amity Business School</a:t>
            </a:r>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B9AD8B9-8568-41C5-A160-B01DB07582E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r>
              <a:rPr lang="en-US"/>
              <a:t>Amity Business School</a:t>
            </a: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5943600"/>
            <a:ext cx="54864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8881A94-4D5C-4E99-956E-A46D8B44DC94}" type="slidenum">
              <a:rPr lang="en-US"/>
              <a:pPr>
                <a:defRPr/>
              </a:pPr>
              <a:t>‹#›</a:t>
            </a:fld>
            <a:endParaRPr lang="en-US"/>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noRot="1" noChangeAspect="1"/>
          </p:cNvSpPr>
          <p:nvPr>
            <p:ph type="sldImg"/>
          </p:nvPr>
        </p:nvSpPr>
        <p:spPr>
          <a:prstGeom prst="rect">
            <a:avLst/>
          </a:prstGeom>
        </p:spPr>
        <p:txBody>
          <a:bodyPr/>
          <a:lstStyle/>
          <a:p>
            <a:endParaRPr/>
          </a:p>
        </p:txBody>
      </p:sp>
      <p:sp>
        <p:nvSpPr>
          <p:cNvPr id="45" name="Shape 45"/>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604310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pPr>
              <a:defRPr/>
            </a:pPr>
            <a:r>
              <a:rPr lang="en-US"/>
              <a:t>Amity Business School</a:t>
            </a:r>
          </a:p>
        </p:txBody>
      </p:sp>
      <p:sp>
        <p:nvSpPr>
          <p:cNvPr id="5" name="Slide Number Placeholder 4"/>
          <p:cNvSpPr>
            <a:spLocks noGrp="1"/>
          </p:cNvSpPr>
          <p:nvPr>
            <p:ph type="sldNum" sz="quarter" idx="5"/>
          </p:nvPr>
        </p:nvSpPr>
        <p:spPr/>
        <p:txBody>
          <a:bodyPr/>
          <a:lstStyle/>
          <a:p>
            <a:pPr>
              <a:defRPr/>
            </a:pPr>
            <a:fld id="{F8881A94-4D5C-4E99-956E-A46D8B44DC94}" type="slidenum">
              <a:rPr lang="en-US" smtClean="0"/>
              <a:pPr>
                <a:defRPr/>
              </a:pPr>
              <a:t>2</a:t>
            </a:fld>
            <a:endParaRPr lang="en-US"/>
          </a:p>
        </p:txBody>
      </p:sp>
    </p:spTree>
    <p:extLst>
      <p:ext uri="{BB962C8B-B14F-4D97-AF65-F5344CB8AC3E}">
        <p14:creationId xmlns:p14="http://schemas.microsoft.com/office/powerpoint/2010/main" val="3810145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IN" dirty="0"/>
          </a:p>
        </p:txBody>
      </p:sp>
      <p:sp>
        <p:nvSpPr>
          <p:cNvPr id="4" name="Header Placeholder 3"/>
          <p:cNvSpPr>
            <a:spLocks noGrp="1"/>
          </p:cNvSpPr>
          <p:nvPr>
            <p:ph type="hdr" sz="quarter"/>
          </p:nvPr>
        </p:nvSpPr>
        <p:spPr/>
        <p:txBody>
          <a:bodyPr/>
          <a:lstStyle/>
          <a:p>
            <a:pPr>
              <a:defRPr/>
            </a:pPr>
            <a:r>
              <a:rPr lang="en-US"/>
              <a:t>Amity Business School</a:t>
            </a:r>
          </a:p>
        </p:txBody>
      </p:sp>
      <p:sp>
        <p:nvSpPr>
          <p:cNvPr id="5" name="Slide Number Placeholder 4"/>
          <p:cNvSpPr>
            <a:spLocks noGrp="1"/>
          </p:cNvSpPr>
          <p:nvPr>
            <p:ph type="sldNum" sz="quarter" idx="5"/>
          </p:nvPr>
        </p:nvSpPr>
        <p:spPr/>
        <p:txBody>
          <a:bodyPr/>
          <a:lstStyle/>
          <a:p>
            <a:pPr>
              <a:defRPr/>
            </a:pPr>
            <a:fld id="{F8881A94-4D5C-4E99-956E-A46D8B44DC94}" type="slidenum">
              <a:rPr lang="en-US" smtClean="0"/>
              <a:pPr>
                <a:defRPr/>
              </a:pPr>
              <a:t>3</a:t>
            </a:fld>
            <a:endParaRPr lang="en-US"/>
          </a:p>
        </p:txBody>
      </p:sp>
    </p:spTree>
    <p:extLst>
      <p:ext uri="{BB962C8B-B14F-4D97-AF65-F5344CB8AC3E}">
        <p14:creationId xmlns:p14="http://schemas.microsoft.com/office/powerpoint/2010/main" val="1278480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5C5E-6749-42F3-AED9-DA8067B4A50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557C174-EEE3-47C7-A1A0-11A6B8B98CA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590B7DE-528D-4FAF-98F7-154BC8943808}"/>
              </a:ext>
            </a:extLst>
          </p:cNvPr>
          <p:cNvSpPr>
            <a:spLocks noGrp="1"/>
          </p:cNvSpPr>
          <p:nvPr>
            <p:ph type="dt" sz="half" idx="10"/>
          </p:nvPr>
        </p:nvSpPr>
        <p:spPr/>
        <p:txBody>
          <a:bodyPr/>
          <a:lstStyle/>
          <a:p>
            <a:fld id="{028D40A6-B06D-4429-B129-0B34CD594A2B}" type="datetimeFigureOut">
              <a:rPr lang="en-US" smtClean="0"/>
              <a:t>10/28/2021</a:t>
            </a:fld>
            <a:endParaRPr lang="en-US"/>
          </a:p>
        </p:txBody>
      </p:sp>
      <p:sp>
        <p:nvSpPr>
          <p:cNvPr id="5" name="Footer Placeholder 4">
            <a:extLst>
              <a:ext uri="{FF2B5EF4-FFF2-40B4-BE49-F238E27FC236}">
                <a16:creationId xmlns:a16="http://schemas.microsoft.com/office/drawing/2014/main" id="{07E732C5-0796-4040-900C-EF8DBD55E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AEA89-DA17-4BB6-ADF9-19F2F6E842DF}"/>
              </a:ext>
            </a:extLst>
          </p:cNvPr>
          <p:cNvSpPr>
            <a:spLocks noGrp="1"/>
          </p:cNvSpPr>
          <p:nvPr>
            <p:ph type="sldNum" sz="quarter" idx="12"/>
          </p:nvPr>
        </p:nvSpPr>
        <p:spPr/>
        <p:txBody>
          <a:bodyPr/>
          <a:lstStyle/>
          <a:p>
            <a:pPr>
              <a:defRPr/>
            </a:pPr>
            <a:fld id="{571D3674-677B-4654-A8D1-1F8A1F3B71FD}" type="slidenum">
              <a:rPr lang="en-US" smtClean="0"/>
              <a:pPr>
                <a:defRPr/>
              </a:pPr>
              <a:t>‹#›</a:t>
            </a:fld>
            <a:endParaRPr lang="en-US"/>
          </a:p>
        </p:txBody>
      </p:sp>
    </p:spTree>
    <p:extLst>
      <p:ext uri="{BB962C8B-B14F-4D97-AF65-F5344CB8AC3E}">
        <p14:creationId xmlns:p14="http://schemas.microsoft.com/office/powerpoint/2010/main" val="493358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631E3-D211-4D1C-85F6-10A7393548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7A65E0-99F7-45F7-AAAB-354DA7DB60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0F4A2E-3DA1-4922-83C0-7884768B2240}"/>
              </a:ext>
            </a:extLst>
          </p:cNvPr>
          <p:cNvSpPr>
            <a:spLocks noGrp="1"/>
          </p:cNvSpPr>
          <p:nvPr>
            <p:ph type="dt" sz="half" idx="10"/>
          </p:nvPr>
        </p:nvSpPr>
        <p:spPr/>
        <p:txBody>
          <a:bodyPr/>
          <a:lstStyle/>
          <a:p>
            <a:fld id="{028D40A6-B06D-4429-B129-0B34CD594A2B}" type="datetimeFigureOut">
              <a:rPr lang="en-US" smtClean="0"/>
              <a:t>10/28/2021</a:t>
            </a:fld>
            <a:endParaRPr lang="en-US"/>
          </a:p>
        </p:txBody>
      </p:sp>
      <p:sp>
        <p:nvSpPr>
          <p:cNvPr id="5" name="Footer Placeholder 4">
            <a:extLst>
              <a:ext uri="{FF2B5EF4-FFF2-40B4-BE49-F238E27FC236}">
                <a16:creationId xmlns:a16="http://schemas.microsoft.com/office/drawing/2014/main" id="{C8A9323A-E935-471C-9840-8B2846916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6C07B-B629-4EDA-9750-5E7932CD3185}"/>
              </a:ext>
            </a:extLst>
          </p:cNvPr>
          <p:cNvSpPr>
            <a:spLocks noGrp="1"/>
          </p:cNvSpPr>
          <p:nvPr>
            <p:ph type="sldNum" sz="quarter" idx="12"/>
          </p:nvPr>
        </p:nvSpPr>
        <p:spPr/>
        <p:txBody>
          <a:bodyPr/>
          <a:lstStyle/>
          <a:p>
            <a:pPr>
              <a:defRPr/>
            </a:pPr>
            <a:fld id="{4E1D2FF4-5C2A-4916-BC32-613EE5361979}" type="slidenum">
              <a:rPr lang="en-US" smtClean="0"/>
              <a:pPr>
                <a:defRPr/>
              </a:pPr>
              <a:t>‹#›</a:t>
            </a:fld>
            <a:endParaRPr lang="en-US"/>
          </a:p>
        </p:txBody>
      </p:sp>
    </p:spTree>
    <p:extLst>
      <p:ext uri="{BB962C8B-B14F-4D97-AF65-F5344CB8AC3E}">
        <p14:creationId xmlns:p14="http://schemas.microsoft.com/office/powerpoint/2010/main" val="176758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3B3922-CC7F-43CA-A3EF-F9852BEC656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F70698-4C75-4135-93BE-383F760D8C85}"/>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243923-EABA-4190-A226-85064EE7BBF0}"/>
              </a:ext>
            </a:extLst>
          </p:cNvPr>
          <p:cNvSpPr>
            <a:spLocks noGrp="1"/>
          </p:cNvSpPr>
          <p:nvPr>
            <p:ph type="dt" sz="half" idx="10"/>
          </p:nvPr>
        </p:nvSpPr>
        <p:spPr/>
        <p:txBody>
          <a:bodyPr/>
          <a:lstStyle/>
          <a:p>
            <a:fld id="{028D40A6-B06D-4429-B129-0B34CD594A2B}" type="datetimeFigureOut">
              <a:rPr lang="en-US" smtClean="0"/>
              <a:t>10/28/2021</a:t>
            </a:fld>
            <a:endParaRPr lang="en-US"/>
          </a:p>
        </p:txBody>
      </p:sp>
      <p:sp>
        <p:nvSpPr>
          <p:cNvPr id="5" name="Footer Placeholder 4">
            <a:extLst>
              <a:ext uri="{FF2B5EF4-FFF2-40B4-BE49-F238E27FC236}">
                <a16:creationId xmlns:a16="http://schemas.microsoft.com/office/drawing/2014/main" id="{A37A0095-636E-43B7-88F5-4715EC4CC5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58F639-DD88-491E-8C1C-6472EAE6A0AE}"/>
              </a:ext>
            </a:extLst>
          </p:cNvPr>
          <p:cNvSpPr>
            <a:spLocks noGrp="1"/>
          </p:cNvSpPr>
          <p:nvPr>
            <p:ph type="sldNum" sz="quarter" idx="12"/>
          </p:nvPr>
        </p:nvSpPr>
        <p:spPr/>
        <p:txBody>
          <a:bodyPr/>
          <a:lstStyle/>
          <a:p>
            <a:pPr>
              <a:defRPr/>
            </a:pPr>
            <a:fld id="{7711A84A-FA0D-4D36-AD14-F5833164EA5A}" type="slidenum">
              <a:rPr lang="en-US" smtClean="0"/>
              <a:pPr>
                <a:defRPr/>
              </a:pPr>
              <a:t>‹#›</a:t>
            </a:fld>
            <a:endParaRPr lang="en-US"/>
          </a:p>
        </p:txBody>
      </p:sp>
    </p:spTree>
    <p:extLst>
      <p:ext uri="{BB962C8B-B14F-4D97-AF65-F5344CB8AC3E}">
        <p14:creationId xmlns:p14="http://schemas.microsoft.com/office/powerpoint/2010/main" val="4111667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21" name="4" descr="4"/>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22" name="Square"/>
          <p:cNvSpPr/>
          <p:nvPr/>
        </p:nvSpPr>
        <p:spPr>
          <a:xfrm>
            <a:off x="8686800" y="6172200"/>
            <a:ext cx="457200" cy="4572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3" name="Rectangle"/>
          <p:cNvSpPr/>
          <p:nvPr/>
        </p:nvSpPr>
        <p:spPr>
          <a:xfrm>
            <a:off x="1219200" y="1752600"/>
            <a:ext cx="6934200" cy="3810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4" name="Rectangle"/>
          <p:cNvSpPr/>
          <p:nvPr/>
        </p:nvSpPr>
        <p:spPr>
          <a:xfrm>
            <a:off x="533400" y="1905000"/>
            <a:ext cx="8610600" cy="47244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5" name="Line"/>
          <p:cNvSpPr/>
          <p:nvPr/>
        </p:nvSpPr>
        <p:spPr>
          <a:xfrm>
            <a:off x="228600" y="1447800"/>
            <a:ext cx="8685213" cy="0"/>
          </a:xfrm>
          <a:prstGeom prst="line">
            <a:avLst/>
          </a:prstGeom>
          <a:ln>
            <a:solidFill>
              <a:srgbClr val="254061"/>
            </a:solidFill>
          </a:ln>
        </p:spPr>
        <p:txBody>
          <a:bodyPr lIns="45719" rIns="45719"/>
          <a:lstStyle/>
          <a:p>
            <a:endParaRPr/>
          </a:p>
        </p:txBody>
      </p:sp>
      <p:pic>
        <p:nvPicPr>
          <p:cNvPr id="26" name="4" descr="4"/>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27" name="Square"/>
          <p:cNvSpPr/>
          <p:nvPr/>
        </p:nvSpPr>
        <p:spPr>
          <a:xfrm>
            <a:off x="8686800" y="6172200"/>
            <a:ext cx="457200" cy="4572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8" name="Rectangle"/>
          <p:cNvSpPr/>
          <p:nvPr/>
        </p:nvSpPr>
        <p:spPr>
          <a:xfrm>
            <a:off x="1219200" y="1752600"/>
            <a:ext cx="6934200" cy="3810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9" name="Line"/>
          <p:cNvSpPr/>
          <p:nvPr/>
        </p:nvSpPr>
        <p:spPr>
          <a:xfrm>
            <a:off x="228600" y="1447800"/>
            <a:ext cx="8685213" cy="0"/>
          </a:xfrm>
          <a:prstGeom prst="line">
            <a:avLst/>
          </a:prstGeom>
          <a:ln>
            <a:solidFill>
              <a:srgbClr val="254061"/>
            </a:solidFill>
          </a:ln>
        </p:spPr>
        <p:txBody>
          <a:bodyPr lIns="45719" rIns="45719"/>
          <a:lstStyle/>
          <a:p>
            <a:endParaRPr/>
          </a:p>
        </p:txBody>
      </p:sp>
      <p:pic>
        <p:nvPicPr>
          <p:cNvPr id="30" name="image.png" descr="image.png"/>
          <p:cNvPicPr>
            <a:picLocks noChangeAspect="1"/>
          </p:cNvPicPr>
          <p:nvPr/>
        </p:nvPicPr>
        <p:blipFill>
          <a:blip r:embed="rId3"/>
          <a:stretch>
            <a:fillRect/>
          </a:stretch>
        </p:blipFill>
        <p:spPr>
          <a:xfrm>
            <a:off x="6438900" y="238125"/>
            <a:ext cx="2705100" cy="981075"/>
          </a:xfrm>
          <a:prstGeom prst="rect">
            <a:avLst/>
          </a:prstGeom>
          <a:ln w="12700">
            <a:miter lim="400000"/>
          </a:ln>
        </p:spPr>
      </p:pic>
      <p:pic>
        <p:nvPicPr>
          <p:cNvPr id="31" name="image.png" descr="image.png"/>
          <p:cNvPicPr>
            <a:picLocks noChangeAspect="1"/>
          </p:cNvPicPr>
          <p:nvPr/>
        </p:nvPicPr>
        <p:blipFill>
          <a:blip r:embed="rId4"/>
          <a:stretch>
            <a:fillRect/>
          </a:stretch>
        </p:blipFill>
        <p:spPr>
          <a:xfrm>
            <a:off x="0" y="0"/>
            <a:ext cx="9163050" cy="6877050"/>
          </a:xfrm>
          <a:prstGeom prst="rect">
            <a:avLst/>
          </a:prstGeom>
          <a:ln w="12700">
            <a:miter lim="400000"/>
          </a:ln>
        </p:spPr>
      </p:pic>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82386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90EB-E05A-49B8-8456-623957133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27386A-630A-4DFB-A88E-D0AECDF1A9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FDC613-29A6-4BA0-99F5-442708BEA7B5}"/>
              </a:ext>
            </a:extLst>
          </p:cNvPr>
          <p:cNvSpPr>
            <a:spLocks noGrp="1"/>
          </p:cNvSpPr>
          <p:nvPr>
            <p:ph type="dt" sz="half" idx="10"/>
          </p:nvPr>
        </p:nvSpPr>
        <p:spPr/>
        <p:txBody>
          <a:bodyPr/>
          <a:lstStyle/>
          <a:p>
            <a:fld id="{028D40A6-B06D-4429-B129-0B34CD594A2B}" type="datetimeFigureOut">
              <a:rPr lang="en-US" smtClean="0"/>
              <a:t>10/28/2021</a:t>
            </a:fld>
            <a:endParaRPr lang="en-US"/>
          </a:p>
        </p:txBody>
      </p:sp>
      <p:sp>
        <p:nvSpPr>
          <p:cNvPr id="5" name="Footer Placeholder 4">
            <a:extLst>
              <a:ext uri="{FF2B5EF4-FFF2-40B4-BE49-F238E27FC236}">
                <a16:creationId xmlns:a16="http://schemas.microsoft.com/office/drawing/2014/main" id="{42A1FD0A-988D-4F1F-8F9E-9975776F85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12213-8A78-4A3B-B382-0B6532385235}"/>
              </a:ext>
            </a:extLst>
          </p:cNvPr>
          <p:cNvSpPr>
            <a:spLocks noGrp="1"/>
          </p:cNvSpPr>
          <p:nvPr>
            <p:ph type="sldNum" sz="quarter" idx="12"/>
          </p:nvPr>
        </p:nvSpPr>
        <p:spPr/>
        <p:txBody>
          <a:bodyPr/>
          <a:lstStyle/>
          <a:p>
            <a:pPr>
              <a:defRPr/>
            </a:pPr>
            <a:fld id="{7421A6BC-039A-47E5-A7ED-512E1C2CFBEA}" type="slidenum">
              <a:rPr lang="en-US" smtClean="0"/>
              <a:pPr>
                <a:defRPr/>
              </a:pPr>
              <a:t>‹#›</a:t>
            </a:fld>
            <a:endParaRPr lang="en-US"/>
          </a:p>
        </p:txBody>
      </p:sp>
    </p:spTree>
    <p:extLst>
      <p:ext uri="{BB962C8B-B14F-4D97-AF65-F5344CB8AC3E}">
        <p14:creationId xmlns:p14="http://schemas.microsoft.com/office/powerpoint/2010/main" val="103116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70A1-C125-4894-9354-5224BAA4255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50A89BA-3B81-40CC-9D91-0B1631FABCA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0652AE-3F9F-4840-B230-DEB19A79B32F}"/>
              </a:ext>
            </a:extLst>
          </p:cNvPr>
          <p:cNvSpPr>
            <a:spLocks noGrp="1"/>
          </p:cNvSpPr>
          <p:nvPr>
            <p:ph type="dt" sz="half" idx="10"/>
          </p:nvPr>
        </p:nvSpPr>
        <p:spPr/>
        <p:txBody>
          <a:bodyPr/>
          <a:lstStyle/>
          <a:p>
            <a:fld id="{028D40A6-B06D-4429-B129-0B34CD594A2B}" type="datetimeFigureOut">
              <a:rPr lang="en-US" smtClean="0"/>
              <a:t>10/28/2021</a:t>
            </a:fld>
            <a:endParaRPr lang="en-US"/>
          </a:p>
        </p:txBody>
      </p:sp>
      <p:sp>
        <p:nvSpPr>
          <p:cNvPr id="5" name="Footer Placeholder 4">
            <a:extLst>
              <a:ext uri="{FF2B5EF4-FFF2-40B4-BE49-F238E27FC236}">
                <a16:creationId xmlns:a16="http://schemas.microsoft.com/office/drawing/2014/main" id="{3B72DF1F-3225-4CA4-A1A1-371AB3A10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5D6B39-8027-4C7F-AB66-CD2EE3251C93}"/>
              </a:ext>
            </a:extLst>
          </p:cNvPr>
          <p:cNvSpPr>
            <a:spLocks noGrp="1"/>
          </p:cNvSpPr>
          <p:nvPr>
            <p:ph type="sldNum" sz="quarter" idx="12"/>
          </p:nvPr>
        </p:nvSpPr>
        <p:spPr/>
        <p:txBody>
          <a:bodyPr/>
          <a:lstStyle/>
          <a:p>
            <a:pPr>
              <a:defRPr/>
            </a:pPr>
            <a:fld id="{2B68B2A5-BF05-4E88-B5DB-2DAD21A4ECC2}" type="slidenum">
              <a:rPr lang="en-US" smtClean="0"/>
              <a:pPr>
                <a:defRPr/>
              </a:pPr>
              <a:t>‹#›</a:t>
            </a:fld>
            <a:endParaRPr lang="en-US"/>
          </a:p>
        </p:txBody>
      </p:sp>
    </p:spTree>
    <p:extLst>
      <p:ext uri="{BB962C8B-B14F-4D97-AF65-F5344CB8AC3E}">
        <p14:creationId xmlns:p14="http://schemas.microsoft.com/office/powerpoint/2010/main" val="1933406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9F00-2B53-48DE-865A-BE2184B6EB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8BAC41-BB1C-464E-8222-03D5A9AB325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4CFC49-80B3-4961-BF0F-C899BF6CA03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21A88D-B71A-462C-9A6B-6ADC28B9BA00}"/>
              </a:ext>
            </a:extLst>
          </p:cNvPr>
          <p:cNvSpPr>
            <a:spLocks noGrp="1"/>
          </p:cNvSpPr>
          <p:nvPr>
            <p:ph type="dt" sz="half" idx="10"/>
          </p:nvPr>
        </p:nvSpPr>
        <p:spPr/>
        <p:txBody>
          <a:bodyPr/>
          <a:lstStyle/>
          <a:p>
            <a:fld id="{028D40A6-B06D-4429-B129-0B34CD594A2B}" type="datetimeFigureOut">
              <a:rPr lang="en-US" smtClean="0"/>
              <a:t>10/28/2021</a:t>
            </a:fld>
            <a:endParaRPr lang="en-US"/>
          </a:p>
        </p:txBody>
      </p:sp>
      <p:sp>
        <p:nvSpPr>
          <p:cNvPr id="6" name="Footer Placeholder 5">
            <a:extLst>
              <a:ext uri="{FF2B5EF4-FFF2-40B4-BE49-F238E27FC236}">
                <a16:creationId xmlns:a16="http://schemas.microsoft.com/office/drawing/2014/main" id="{DDB505AB-0A82-4B29-8531-F5AD2B7BD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B33EDF-9794-4795-BB9B-FAD94336EB27}"/>
              </a:ext>
            </a:extLst>
          </p:cNvPr>
          <p:cNvSpPr>
            <a:spLocks noGrp="1"/>
          </p:cNvSpPr>
          <p:nvPr>
            <p:ph type="sldNum" sz="quarter" idx="12"/>
          </p:nvPr>
        </p:nvSpPr>
        <p:spPr/>
        <p:txBody>
          <a:bodyPr/>
          <a:lstStyle/>
          <a:p>
            <a:pPr>
              <a:defRPr/>
            </a:pPr>
            <a:fld id="{CA9154BD-F9DD-4A1C-A523-03ADA41743A5}" type="slidenum">
              <a:rPr lang="en-US" smtClean="0"/>
              <a:pPr>
                <a:defRPr/>
              </a:pPr>
              <a:t>‹#›</a:t>
            </a:fld>
            <a:endParaRPr lang="en-US"/>
          </a:p>
        </p:txBody>
      </p:sp>
    </p:spTree>
    <p:extLst>
      <p:ext uri="{BB962C8B-B14F-4D97-AF65-F5344CB8AC3E}">
        <p14:creationId xmlns:p14="http://schemas.microsoft.com/office/powerpoint/2010/main" val="1405165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48DF-3C11-49E4-A348-2260C9500B5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60ED99-3BEE-46C7-82E9-6AE1B879FDC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377C1D6-BA72-4B99-A730-754A13CAD6A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8BB9F2-D5BD-477B-A860-2778052597C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9C846DE-F369-4FF1-A4EA-BB151E9973C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B55DCD-3C22-465A-8855-CA5D2485F400}"/>
              </a:ext>
            </a:extLst>
          </p:cNvPr>
          <p:cNvSpPr>
            <a:spLocks noGrp="1"/>
          </p:cNvSpPr>
          <p:nvPr>
            <p:ph type="dt" sz="half" idx="10"/>
          </p:nvPr>
        </p:nvSpPr>
        <p:spPr/>
        <p:txBody>
          <a:bodyPr/>
          <a:lstStyle/>
          <a:p>
            <a:fld id="{028D40A6-B06D-4429-B129-0B34CD594A2B}" type="datetimeFigureOut">
              <a:rPr lang="en-US" smtClean="0"/>
              <a:t>10/28/2021</a:t>
            </a:fld>
            <a:endParaRPr lang="en-US"/>
          </a:p>
        </p:txBody>
      </p:sp>
      <p:sp>
        <p:nvSpPr>
          <p:cNvPr id="8" name="Footer Placeholder 7">
            <a:extLst>
              <a:ext uri="{FF2B5EF4-FFF2-40B4-BE49-F238E27FC236}">
                <a16:creationId xmlns:a16="http://schemas.microsoft.com/office/drawing/2014/main" id="{AECCC59E-8C2D-4B1A-89E8-5208710ABE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5B6DD5-CA01-4F6A-B555-24EEA1C53B1E}"/>
              </a:ext>
            </a:extLst>
          </p:cNvPr>
          <p:cNvSpPr>
            <a:spLocks noGrp="1"/>
          </p:cNvSpPr>
          <p:nvPr>
            <p:ph type="sldNum" sz="quarter" idx="12"/>
          </p:nvPr>
        </p:nvSpPr>
        <p:spPr/>
        <p:txBody>
          <a:bodyPr/>
          <a:lstStyle/>
          <a:p>
            <a:pPr>
              <a:defRPr/>
            </a:pPr>
            <a:fld id="{6ECEC412-4A65-441C-9521-A978C601F79F}" type="slidenum">
              <a:rPr lang="en-US" smtClean="0"/>
              <a:pPr>
                <a:defRPr/>
              </a:pPr>
              <a:t>‹#›</a:t>
            </a:fld>
            <a:endParaRPr lang="en-US"/>
          </a:p>
        </p:txBody>
      </p:sp>
    </p:spTree>
    <p:extLst>
      <p:ext uri="{BB962C8B-B14F-4D97-AF65-F5344CB8AC3E}">
        <p14:creationId xmlns:p14="http://schemas.microsoft.com/office/powerpoint/2010/main" val="2637614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7D7B5-6AD6-45E7-A67A-E19936A69E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E811F9-636F-41B0-8EFE-618E29A2DD66}"/>
              </a:ext>
            </a:extLst>
          </p:cNvPr>
          <p:cNvSpPr>
            <a:spLocks noGrp="1"/>
          </p:cNvSpPr>
          <p:nvPr>
            <p:ph type="dt" sz="half" idx="10"/>
          </p:nvPr>
        </p:nvSpPr>
        <p:spPr/>
        <p:txBody>
          <a:bodyPr/>
          <a:lstStyle/>
          <a:p>
            <a:fld id="{028D40A6-B06D-4429-B129-0B34CD594A2B}" type="datetimeFigureOut">
              <a:rPr lang="en-US" smtClean="0"/>
              <a:t>10/28/2021</a:t>
            </a:fld>
            <a:endParaRPr lang="en-US"/>
          </a:p>
        </p:txBody>
      </p:sp>
      <p:sp>
        <p:nvSpPr>
          <p:cNvPr id="4" name="Footer Placeholder 3">
            <a:extLst>
              <a:ext uri="{FF2B5EF4-FFF2-40B4-BE49-F238E27FC236}">
                <a16:creationId xmlns:a16="http://schemas.microsoft.com/office/drawing/2014/main" id="{8A41949F-796A-4156-AC01-F7809DD5E2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5722D3-22CA-4DB9-B96F-194AA34ACF38}"/>
              </a:ext>
            </a:extLst>
          </p:cNvPr>
          <p:cNvSpPr>
            <a:spLocks noGrp="1"/>
          </p:cNvSpPr>
          <p:nvPr>
            <p:ph type="sldNum" sz="quarter" idx="12"/>
          </p:nvPr>
        </p:nvSpPr>
        <p:spPr/>
        <p:txBody>
          <a:bodyPr/>
          <a:lstStyle/>
          <a:p>
            <a:pPr>
              <a:defRPr/>
            </a:pPr>
            <a:fld id="{EB3C5B22-E31E-440F-B2E5-FEE538931DAD}" type="slidenum">
              <a:rPr lang="en-US" smtClean="0"/>
              <a:pPr>
                <a:defRPr/>
              </a:pPr>
              <a:t>‹#›</a:t>
            </a:fld>
            <a:endParaRPr lang="en-US"/>
          </a:p>
        </p:txBody>
      </p:sp>
    </p:spTree>
    <p:extLst>
      <p:ext uri="{BB962C8B-B14F-4D97-AF65-F5344CB8AC3E}">
        <p14:creationId xmlns:p14="http://schemas.microsoft.com/office/powerpoint/2010/main" val="4196172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31CC3C-8CD8-4A9A-BFAB-A58F4573E16D}"/>
              </a:ext>
            </a:extLst>
          </p:cNvPr>
          <p:cNvSpPr>
            <a:spLocks noGrp="1"/>
          </p:cNvSpPr>
          <p:nvPr>
            <p:ph type="dt" sz="half" idx="10"/>
          </p:nvPr>
        </p:nvSpPr>
        <p:spPr/>
        <p:txBody>
          <a:bodyPr/>
          <a:lstStyle/>
          <a:p>
            <a:fld id="{028D40A6-B06D-4429-B129-0B34CD594A2B}" type="datetimeFigureOut">
              <a:rPr lang="en-US" smtClean="0"/>
              <a:t>10/28/2021</a:t>
            </a:fld>
            <a:endParaRPr lang="en-US"/>
          </a:p>
        </p:txBody>
      </p:sp>
      <p:sp>
        <p:nvSpPr>
          <p:cNvPr id="3" name="Footer Placeholder 2">
            <a:extLst>
              <a:ext uri="{FF2B5EF4-FFF2-40B4-BE49-F238E27FC236}">
                <a16:creationId xmlns:a16="http://schemas.microsoft.com/office/drawing/2014/main" id="{039C17F8-BC1D-49B9-9B90-5213076330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949F6C-0388-466B-9FFC-2DC7A27E805B}"/>
              </a:ext>
            </a:extLst>
          </p:cNvPr>
          <p:cNvSpPr>
            <a:spLocks noGrp="1"/>
          </p:cNvSpPr>
          <p:nvPr>
            <p:ph type="sldNum" sz="quarter" idx="12"/>
          </p:nvPr>
        </p:nvSpPr>
        <p:spPr/>
        <p:txBody>
          <a:bodyPr/>
          <a:lstStyle/>
          <a:p>
            <a:pPr>
              <a:defRPr/>
            </a:pPr>
            <a:fld id="{F4E9F3A6-9ABF-4A32-A6FA-4C06D3E154E9}" type="slidenum">
              <a:rPr lang="en-US" smtClean="0"/>
              <a:pPr>
                <a:defRPr/>
              </a:pPr>
              <a:t>‹#›</a:t>
            </a:fld>
            <a:endParaRPr lang="en-US"/>
          </a:p>
        </p:txBody>
      </p:sp>
    </p:spTree>
    <p:extLst>
      <p:ext uri="{BB962C8B-B14F-4D97-AF65-F5344CB8AC3E}">
        <p14:creationId xmlns:p14="http://schemas.microsoft.com/office/powerpoint/2010/main" val="330052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1270-18F1-41BB-9DAC-B02EB28EF72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49EABB2-55CA-42E4-BA27-BD0FC057A7A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976446-1128-423F-BCD0-9A9AEE5DE70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2AECFF7-AEA1-42EF-A6AA-B4C3A9974494}"/>
              </a:ext>
            </a:extLst>
          </p:cNvPr>
          <p:cNvSpPr>
            <a:spLocks noGrp="1"/>
          </p:cNvSpPr>
          <p:nvPr>
            <p:ph type="dt" sz="half" idx="10"/>
          </p:nvPr>
        </p:nvSpPr>
        <p:spPr/>
        <p:txBody>
          <a:bodyPr/>
          <a:lstStyle/>
          <a:p>
            <a:fld id="{028D40A6-B06D-4429-B129-0B34CD594A2B}" type="datetimeFigureOut">
              <a:rPr lang="en-US" smtClean="0"/>
              <a:t>10/28/2021</a:t>
            </a:fld>
            <a:endParaRPr lang="en-US"/>
          </a:p>
        </p:txBody>
      </p:sp>
      <p:sp>
        <p:nvSpPr>
          <p:cNvPr id="6" name="Footer Placeholder 5">
            <a:extLst>
              <a:ext uri="{FF2B5EF4-FFF2-40B4-BE49-F238E27FC236}">
                <a16:creationId xmlns:a16="http://schemas.microsoft.com/office/drawing/2014/main" id="{CC28EC26-2DB9-410D-9D12-81067C4D41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051503-226F-4EDA-AE7F-A47C3D6CAB88}"/>
              </a:ext>
            </a:extLst>
          </p:cNvPr>
          <p:cNvSpPr>
            <a:spLocks noGrp="1"/>
          </p:cNvSpPr>
          <p:nvPr>
            <p:ph type="sldNum" sz="quarter" idx="12"/>
          </p:nvPr>
        </p:nvSpPr>
        <p:spPr/>
        <p:txBody>
          <a:bodyPr/>
          <a:lstStyle/>
          <a:p>
            <a:pPr>
              <a:defRPr/>
            </a:pPr>
            <a:fld id="{227B17B7-96A5-4E44-9F33-A32B0E9CE277}" type="slidenum">
              <a:rPr lang="en-US" smtClean="0"/>
              <a:pPr>
                <a:defRPr/>
              </a:pPr>
              <a:t>‹#›</a:t>
            </a:fld>
            <a:endParaRPr lang="en-US"/>
          </a:p>
        </p:txBody>
      </p:sp>
    </p:spTree>
    <p:extLst>
      <p:ext uri="{BB962C8B-B14F-4D97-AF65-F5344CB8AC3E}">
        <p14:creationId xmlns:p14="http://schemas.microsoft.com/office/powerpoint/2010/main" val="2752407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E8C1-4F1C-4FAE-80B0-C400A18191F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1A7C679-B029-419F-AA5E-50EB06916A1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33B99BB-0E97-4FA5-9F0B-37739DAB7B8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51F2890-D984-4550-AF24-00F798E2E7D4}"/>
              </a:ext>
            </a:extLst>
          </p:cNvPr>
          <p:cNvSpPr>
            <a:spLocks noGrp="1"/>
          </p:cNvSpPr>
          <p:nvPr>
            <p:ph type="dt" sz="half" idx="10"/>
          </p:nvPr>
        </p:nvSpPr>
        <p:spPr/>
        <p:txBody>
          <a:bodyPr/>
          <a:lstStyle/>
          <a:p>
            <a:fld id="{028D40A6-B06D-4429-B129-0B34CD594A2B}" type="datetimeFigureOut">
              <a:rPr lang="en-US" smtClean="0"/>
              <a:t>10/28/2021</a:t>
            </a:fld>
            <a:endParaRPr lang="en-US"/>
          </a:p>
        </p:txBody>
      </p:sp>
      <p:sp>
        <p:nvSpPr>
          <p:cNvPr id="6" name="Footer Placeholder 5">
            <a:extLst>
              <a:ext uri="{FF2B5EF4-FFF2-40B4-BE49-F238E27FC236}">
                <a16:creationId xmlns:a16="http://schemas.microsoft.com/office/drawing/2014/main" id="{A08D73EE-61BA-4C55-9A7D-A0B2BC13D6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E315F2-0BBE-43F0-882F-47B67A7275C9}"/>
              </a:ext>
            </a:extLst>
          </p:cNvPr>
          <p:cNvSpPr>
            <a:spLocks noGrp="1"/>
          </p:cNvSpPr>
          <p:nvPr>
            <p:ph type="sldNum" sz="quarter" idx="12"/>
          </p:nvPr>
        </p:nvSpPr>
        <p:spPr/>
        <p:txBody>
          <a:bodyPr/>
          <a:lstStyle/>
          <a:p>
            <a:pPr>
              <a:defRPr/>
            </a:pPr>
            <a:fld id="{0C44C9EB-171B-4E48-96D3-73DDEE94136F}" type="slidenum">
              <a:rPr lang="en-US" smtClean="0"/>
              <a:pPr>
                <a:defRPr/>
              </a:pPr>
              <a:t>‹#›</a:t>
            </a:fld>
            <a:endParaRPr lang="en-US"/>
          </a:p>
        </p:txBody>
      </p:sp>
    </p:spTree>
    <p:extLst>
      <p:ext uri="{BB962C8B-B14F-4D97-AF65-F5344CB8AC3E}">
        <p14:creationId xmlns:p14="http://schemas.microsoft.com/office/powerpoint/2010/main" val="3967095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4FAB2C-3022-407D-82C8-9FAFE11CCA8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5BABD0-E056-4A9F-A17B-5A11607A738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565A5A-89C1-4F10-9FA1-D41D27BA5D4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28D40A6-B06D-4429-B129-0B34CD594A2B}" type="datetimeFigureOut">
              <a:rPr lang="en-US" smtClean="0"/>
              <a:t>10/28/2021</a:t>
            </a:fld>
            <a:endParaRPr lang="en-US"/>
          </a:p>
        </p:txBody>
      </p:sp>
      <p:sp>
        <p:nvSpPr>
          <p:cNvPr id="5" name="Footer Placeholder 4">
            <a:extLst>
              <a:ext uri="{FF2B5EF4-FFF2-40B4-BE49-F238E27FC236}">
                <a16:creationId xmlns:a16="http://schemas.microsoft.com/office/drawing/2014/main" id="{876508A0-CEEC-4BE9-A3C3-1EFF6D027C4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30EE74-6F54-4DCC-80E7-4D180596F8B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8D0955A-0C34-4844-A72C-A623CB256572}" type="slidenum">
              <a:rPr lang="en-US" smtClean="0"/>
              <a:pPr>
                <a:defRPr/>
              </a:pPr>
              <a:t>‹#›</a:t>
            </a:fld>
            <a:endParaRPr lang="en-US"/>
          </a:p>
        </p:txBody>
      </p:sp>
      <p:pic>
        <p:nvPicPr>
          <p:cNvPr id="7" name="Picture 7" descr="8">
            <a:extLst>
              <a:ext uri="{FF2B5EF4-FFF2-40B4-BE49-F238E27FC236}">
                <a16:creationId xmlns:a16="http://schemas.microsoft.com/office/drawing/2014/main" id="{20FFD775-591E-4303-9960-496E9C2E2EC9}"/>
              </a:ext>
            </a:extLst>
          </p:cNvPr>
          <p:cNvPicPr>
            <a:picLocks noChangeAspect="1" noChangeArrowheads="1"/>
          </p:cNvPicPr>
          <p:nvPr userDrawn="1"/>
        </p:nvPicPr>
        <p:blipFill>
          <a:blip r:embed="rId14" cstate="print"/>
          <a:srcRect b="83365"/>
          <a:stretch>
            <a:fillRect/>
          </a:stretch>
        </p:blipFill>
        <p:spPr bwMode="auto">
          <a:xfrm>
            <a:off x="0" y="-304800"/>
            <a:ext cx="9137650" cy="1139825"/>
          </a:xfrm>
          <a:prstGeom prst="rect">
            <a:avLst/>
          </a:prstGeom>
          <a:noFill/>
          <a:ln w="9525">
            <a:noFill/>
            <a:miter lim="800000"/>
            <a:headEnd/>
            <a:tailEnd/>
          </a:ln>
        </p:spPr>
      </p:pic>
      <p:sp>
        <p:nvSpPr>
          <p:cNvPr id="8" name="Rectangle 10">
            <a:extLst>
              <a:ext uri="{FF2B5EF4-FFF2-40B4-BE49-F238E27FC236}">
                <a16:creationId xmlns:a16="http://schemas.microsoft.com/office/drawing/2014/main" id="{0568C6B9-AC1B-4171-AF19-57632770E48B}"/>
              </a:ext>
            </a:extLst>
          </p:cNvPr>
          <p:cNvSpPr>
            <a:spLocks noChangeArrowheads="1"/>
          </p:cNvSpPr>
          <p:nvPr userDrawn="1"/>
        </p:nvSpPr>
        <p:spPr bwMode="auto">
          <a:xfrm>
            <a:off x="2438400" y="6705600"/>
            <a:ext cx="6705600" cy="152400"/>
          </a:xfrm>
          <a:prstGeom prst="rect">
            <a:avLst/>
          </a:prstGeom>
          <a:solidFill>
            <a:srgbClr val="F1B43B"/>
          </a:solidFill>
          <a:ln w="9525">
            <a:noFill/>
            <a:miter lim="800000"/>
            <a:headEnd/>
            <a:tailEnd/>
          </a:ln>
          <a:effectLst/>
        </p:spPr>
        <p:txBody>
          <a:bodyPr wrap="none" anchor="ctr"/>
          <a:lstStyle/>
          <a:p>
            <a:pPr>
              <a:defRPr/>
            </a:pPr>
            <a:endParaRPr lang="en-US"/>
          </a:p>
        </p:txBody>
      </p:sp>
    </p:spTree>
    <p:extLst>
      <p:ext uri="{BB962C8B-B14F-4D97-AF65-F5344CB8AC3E}">
        <p14:creationId xmlns:p14="http://schemas.microsoft.com/office/powerpoint/2010/main" val="302956270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How Mathematics is the Foundation of all Disciplines"/>
          <p:cNvSpPr txBox="1">
            <a:spLocks noGrp="1"/>
          </p:cNvSpPr>
          <p:nvPr>
            <p:ph type="title" idx="4294967295"/>
          </p:nvPr>
        </p:nvSpPr>
        <p:spPr>
          <a:xfrm>
            <a:off x="849086" y="2057400"/>
            <a:ext cx="7746274" cy="838200"/>
          </a:xfrm>
          <a:prstGeom prst="rect">
            <a:avLst/>
          </a:prstGeom>
        </p:spPr>
        <p:txBody>
          <a:bodyPr anchor="t">
            <a:normAutofit fontScale="90000"/>
          </a:bodyPr>
          <a:lstStyle/>
          <a:p>
            <a:pPr algn="ctr" defTabSz="859536">
              <a:defRPr sz="3008" b="1">
                <a:solidFill>
                  <a:srgbClr val="7030A0"/>
                </a:solidFill>
              </a:defRPr>
            </a:pPr>
            <a:r>
              <a:rPr dirty="0">
                <a:solidFill>
                  <a:srgbClr val="00B050"/>
                </a:solidFill>
              </a:rPr>
              <a:t> </a:t>
            </a:r>
            <a:r>
              <a:rPr lang="en-US" dirty="0">
                <a:solidFill>
                  <a:srgbClr val="00B050"/>
                </a:solidFill>
                <a:latin typeface="Arial Black" panose="020B0A04020102020204" pitchFamily="34" charset="0"/>
              </a:rPr>
              <a:t>TRANSACTION SYSTEM WEBSITE</a:t>
            </a:r>
            <a:br>
              <a:rPr lang="en-US" dirty="0">
                <a:solidFill>
                  <a:srgbClr val="00B050"/>
                </a:solidFill>
              </a:rPr>
            </a:br>
            <a:r>
              <a:rPr lang="en-US" sz="1300" dirty="0">
                <a:solidFill>
                  <a:schemeClr val="accent1"/>
                </a:solidFill>
              </a:rPr>
              <a:t>by </a:t>
            </a:r>
            <a:r>
              <a:rPr lang="en-US" sz="3200" dirty="0">
                <a:solidFill>
                  <a:schemeClr val="accent1"/>
                </a:solidFill>
                <a:latin typeface="Times New Roman" panose="02020603050405020304" pitchFamily="18" charset="0"/>
                <a:cs typeface="Times New Roman" panose="02020603050405020304" pitchFamily="18" charset="0"/>
              </a:rPr>
              <a:t>Churchil Yash Rajpal</a:t>
            </a:r>
            <a:br>
              <a:rPr lang="en-US" sz="3200" dirty="0">
                <a:solidFill>
                  <a:schemeClr val="accent1"/>
                </a:solidFill>
                <a:latin typeface="Times New Roman" panose="02020603050405020304" pitchFamily="18" charset="0"/>
                <a:cs typeface="Times New Roman" panose="02020603050405020304" pitchFamily="18" charset="0"/>
              </a:rPr>
            </a:br>
            <a:br>
              <a:rPr dirty="0">
                <a:solidFill>
                  <a:srgbClr val="29296D"/>
                </a:solidFill>
              </a:rPr>
            </a:br>
            <a:r>
              <a:rPr sz="1692" dirty="0">
                <a:solidFill>
                  <a:srgbClr val="00B050"/>
                </a:solidFill>
              </a:rPr>
              <a:t>	</a:t>
            </a:r>
          </a:p>
        </p:txBody>
      </p:sp>
      <p:sp>
        <p:nvSpPr>
          <p:cNvPr id="42" name="By   Dr. Santosh Kumar Sharma     Department of Applied Mathematics    Amity School of Engineering and Technology email:sksharma1@gwa.amity.edu…"/>
          <p:cNvSpPr txBox="1"/>
          <p:nvPr/>
        </p:nvSpPr>
        <p:spPr>
          <a:xfrm>
            <a:off x="4985645" y="3577188"/>
            <a:ext cx="4058418" cy="353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1700">
                <a:solidFill>
                  <a:srgbClr val="7030A0"/>
                </a:solidFill>
                <a:latin typeface="Abadi"/>
                <a:ea typeface="Abadi"/>
                <a:cs typeface="Abadi"/>
                <a:sym typeface="Abadi"/>
              </a:defRPr>
            </a:pPr>
            <a:endParaRPr lang="en-US" dirty="0">
              <a:solidFill>
                <a:srgbClr val="C00000"/>
              </a:solidFill>
            </a:endParaRPr>
          </a:p>
        </p:txBody>
      </p:sp>
      <p:pic>
        <p:nvPicPr>
          <p:cNvPr id="3" name="Picture 2">
            <a:extLst>
              <a:ext uri="{FF2B5EF4-FFF2-40B4-BE49-F238E27FC236}">
                <a16:creationId xmlns:a16="http://schemas.microsoft.com/office/drawing/2014/main" id="{9B6C02B9-ABA4-4052-BC67-6025869066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248" y="3124200"/>
            <a:ext cx="4679950" cy="3307634"/>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D0EBF-928A-41B5-92FB-1AE21BA904B9}"/>
              </a:ext>
            </a:extLst>
          </p:cNvPr>
          <p:cNvSpPr>
            <a:spLocks noGrp="1"/>
          </p:cNvSpPr>
          <p:nvPr>
            <p:ph type="title"/>
          </p:nvPr>
        </p:nvSpPr>
        <p:spPr>
          <a:xfrm>
            <a:off x="628650" y="685799"/>
            <a:ext cx="7886700" cy="960437"/>
          </a:xfrm>
        </p:spPr>
        <p:txBody>
          <a:bodyPr>
            <a:normAutofit fontScale="90000"/>
          </a:bodyPr>
          <a:lstStyle/>
          <a:p>
            <a:pPr algn="ctr"/>
            <a:r>
              <a:rPr lang="en-US" b="1" dirty="0">
                <a:solidFill>
                  <a:srgbClr val="FF0000"/>
                </a:solidFill>
              </a:rPr>
              <a:t> DATABASE </a:t>
            </a:r>
            <a:br>
              <a:rPr lang="en-US" b="1" dirty="0">
                <a:solidFill>
                  <a:srgbClr val="FF0000"/>
                </a:solidFill>
              </a:rPr>
            </a:br>
            <a:endParaRPr lang="en-IN" dirty="0"/>
          </a:p>
        </p:txBody>
      </p:sp>
      <p:sp>
        <p:nvSpPr>
          <p:cNvPr id="5" name="Content Placeholder 4">
            <a:extLst>
              <a:ext uri="{FF2B5EF4-FFF2-40B4-BE49-F238E27FC236}">
                <a16:creationId xmlns:a16="http://schemas.microsoft.com/office/drawing/2014/main" id="{613D5614-2C0B-45F4-ACD4-FC467BB051E2}"/>
              </a:ext>
            </a:extLst>
          </p:cNvPr>
          <p:cNvSpPr>
            <a:spLocks noGrp="1"/>
          </p:cNvSpPr>
          <p:nvPr>
            <p:ph idx="1"/>
          </p:nvPr>
        </p:nvSpPr>
        <p:spPr>
          <a:xfrm>
            <a:off x="628650" y="1646237"/>
            <a:ext cx="7886700" cy="4267517"/>
          </a:xfrm>
        </p:spPr>
        <p:txBody>
          <a:bodyPr>
            <a:normAutofit/>
          </a:bodyPr>
          <a:lstStyle/>
          <a:p>
            <a:r>
              <a:rPr lang="en-US" sz="2800" dirty="0">
                <a:latin typeface="Times New Roman" panose="02020603050405020304" pitchFamily="18" charset="0"/>
                <a:cs typeface="Times New Roman" panose="02020603050405020304" pitchFamily="18" charset="0"/>
              </a:rPr>
              <a:t>The database contains customer &amp; admin tables.</a:t>
            </a:r>
          </a:p>
          <a:p>
            <a:r>
              <a:rPr lang="en-US" sz="2800" dirty="0">
                <a:latin typeface="Times New Roman" panose="02020603050405020304" pitchFamily="18" charset="0"/>
                <a:cs typeface="Times New Roman" panose="02020603050405020304" pitchFamily="18" charset="0"/>
              </a:rPr>
              <a:t>Each customer has its own virtual passbook table linked with his/her account number.</a:t>
            </a:r>
          </a:p>
          <a:p>
            <a:r>
              <a:rPr lang="en-US" sz="2800" dirty="0">
                <a:latin typeface="Times New Roman" panose="02020603050405020304" pitchFamily="18" charset="0"/>
                <a:cs typeface="Times New Roman" panose="02020603050405020304" pitchFamily="18" charset="0"/>
              </a:rPr>
              <a:t>Each customer has its own beneficiary table linked with his/her account number. </a:t>
            </a:r>
          </a:p>
          <a:p>
            <a:r>
              <a:rPr lang="en-US" sz="2800" dirty="0">
                <a:latin typeface="Times New Roman" panose="02020603050405020304" pitchFamily="18" charset="0"/>
                <a:cs typeface="Times New Roman" panose="02020603050405020304" pitchFamily="18" charset="0"/>
              </a:rPr>
              <a:t>Admin only has the right of managing customers and providing passbooks, username and password updates for them.</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F418877-177C-4D6B-B4CD-6A479D1710F2}"/>
              </a:ext>
            </a:extLst>
          </p:cNvPr>
          <p:cNvSpPr>
            <a:spLocks noGrp="1"/>
          </p:cNvSpPr>
          <p:nvPr>
            <p:ph type="sldNum" sz="quarter" idx="12"/>
          </p:nvPr>
        </p:nvSpPr>
        <p:spPr/>
        <p:txBody>
          <a:bodyPr/>
          <a:lstStyle/>
          <a:p>
            <a:pPr>
              <a:defRPr/>
            </a:pPr>
            <a:fld id="{7421A6BC-039A-47E5-A7ED-512E1C2CFBEA}" type="slidenum">
              <a:rPr lang="en-US" smtClean="0"/>
              <a:pPr>
                <a:defRPr/>
              </a:pPr>
              <a:t>10</a:t>
            </a:fld>
            <a:endParaRPr lang="en-US"/>
          </a:p>
        </p:txBody>
      </p:sp>
      <p:pic>
        <p:nvPicPr>
          <p:cNvPr id="8" name="Picture 7">
            <a:extLst>
              <a:ext uri="{FF2B5EF4-FFF2-40B4-BE49-F238E27FC236}">
                <a16:creationId xmlns:a16="http://schemas.microsoft.com/office/drawing/2014/main" id="{2987115B-B8B5-4F8C-9AAF-AA2B15AF35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4709081"/>
            <a:ext cx="2990850" cy="1956514"/>
          </a:xfrm>
          <a:prstGeom prst="rect">
            <a:avLst/>
          </a:prstGeom>
        </p:spPr>
      </p:pic>
    </p:spTree>
    <p:extLst>
      <p:ext uri="{BB962C8B-B14F-4D97-AF65-F5344CB8AC3E}">
        <p14:creationId xmlns:p14="http://schemas.microsoft.com/office/powerpoint/2010/main" val="3858727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D0EBF-928A-41B5-92FB-1AE21BA904B9}"/>
              </a:ext>
            </a:extLst>
          </p:cNvPr>
          <p:cNvSpPr>
            <a:spLocks noGrp="1"/>
          </p:cNvSpPr>
          <p:nvPr>
            <p:ph type="title"/>
          </p:nvPr>
        </p:nvSpPr>
        <p:spPr>
          <a:xfrm>
            <a:off x="628650" y="681037"/>
            <a:ext cx="7886700" cy="1082674"/>
          </a:xfrm>
        </p:spPr>
        <p:txBody>
          <a:bodyPr/>
          <a:lstStyle/>
          <a:p>
            <a:pPr algn="ctr"/>
            <a:r>
              <a:rPr lang="en-US" b="1" dirty="0">
                <a:solidFill>
                  <a:srgbClr val="FF0000"/>
                </a:solidFill>
              </a:rPr>
              <a:t> CONCLUSION AND FUTURE SCOPE</a:t>
            </a:r>
            <a:br>
              <a:rPr lang="en-US" b="1" dirty="0">
                <a:solidFill>
                  <a:srgbClr val="FF0000"/>
                </a:solidFill>
              </a:rPr>
            </a:br>
            <a:endParaRPr lang="en-IN" dirty="0"/>
          </a:p>
        </p:txBody>
      </p:sp>
      <p:sp>
        <p:nvSpPr>
          <p:cNvPr id="5" name="Content Placeholder 4">
            <a:extLst>
              <a:ext uri="{FF2B5EF4-FFF2-40B4-BE49-F238E27FC236}">
                <a16:creationId xmlns:a16="http://schemas.microsoft.com/office/drawing/2014/main" id="{613D5614-2C0B-45F4-ACD4-FC467BB051E2}"/>
              </a:ext>
            </a:extLst>
          </p:cNvPr>
          <p:cNvSpPr>
            <a:spLocks noGrp="1"/>
          </p:cNvSpPr>
          <p:nvPr>
            <p:ph idx="1"/>
          </p:nvPr>
        </p:nvSpPr>
        <p:spPr/>
        <p:txBody>
          <a:bodyPr>
            <a:normAutofit/>
          </a:bodyPr>
          <a:lstStyle/>
          <a:p>
            <a:pPr marL="0" indent="0">
              <a:buNone/>
            </a:pPr>
            <a:r>
              <a:rPr lang="en-IN" sz="2800" dirty="0">
                <a:effectLst/>
                <a:latin typeface="Times New Roman" panose="02020603050405020304" pitchFamily="18" charset="0"/>
                <a:ea typeface="Times New Roman" panose="02020603050405020304" pitchFamily="18" charset="0"/>
              </a:rPr>
              <a:t>The “Transaction System Website” is a modern project</a:t>
            </a:r>
            <a:r>
              <a:rPr lang="en-IN" sz="2800" dirty="0">
                <a:latin typeface="Times New Roman" panose="02020603050405020304" pitchFamily="18" charset="0"/>
                <a:ea typeface="Times New Roman" panose="02020603050405020304" pitchFamily="18" charset="0"/>
              </a:rPr>
              <a:t> and I</a:t>
            </a:r>
            <a:r>
              <a:rPr lang="en-IN" sz="2800" dirty="0">
                <a:effectLst/>
                <a:latin typeface="Times New Roman" panose="02020603050405020304" pitchFamily="18" charset="0"/>
                <a:ea typeface="Times New Roman" panose="02020603050405020304" pitchFamily="18" charset="0"/>
              </a:rPr>
              <a:t> am grateful to have been given this wonderful opportunity to work on a banking online system. </a:t>
            </a:r>
          </a:p>
          <a:p>
            <a:pPr marL="0" indent="0">
              <a:buNone/>
            </a:pPr>
            <a:r>
              <a:rPr lang="en-IN" sz="2800" dirty="0">
                <a:effectLst/>
                <a:latin typeface="Times New Roman" panose="02020603050405020304" pitchFamily="18" charset="0"/>
                <a:ea typeface="Times New Roman" panose="02020603050405020304" pitchFamily="18" charset="0"/>
              </a:rPr>
              <a:t>The most important future perspectives is, more bank branches, maybe global, which means more ATM machines outside. Customer issues will be created based on their requirements, ensuring that the help desk is aware of their requirements and simple to use. </a:t>
            </a:r>
            <a:endParaRPr lang="en-US" sz="40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F418877-177C-4D6B-B4CD-6A479D1710F2}"/>
              </a:ext>
            </a:extLst>
          </p:cNvPr>
          <p:cNvSpPr>
            <a:spLocks noGrp="1"/>
          </p:cNvSpPr>
          <p:nvPr>
            <p:ph type="sldNum" sz="quarter" idx="12"/>
          </p:nvPr>
        </p:nvSpPr>
        <p:spPr/>
        <p:txBody>
          <a:bodyPr/>
          <a:lstStyle/>
          <a:p>
            <a:pPr>
              <a:defRPr/>
            </a:pPr>
            <a:fld id="{7421A6BC-039A-47E5-A7ED-512E1C2CFBEA}" type="slidenum">
              <a:rPr lang="en-US" smtClean="0"/>
              <a:pPr>
                <a:defRPr/>
              </a:pPr>
              <a:t>11</a:t>
            </a:fld>
            <a:endParaRPr lang="en-US"/>
          </a:p>
        </p:txBody>
      </p:sp>
    </p:spTree>
    <p:extLst>
      <p:ext uri="{BB962C8B-B14F-4D97-AF65-F5344CB8AC3E}">
        <p14:creationId xmlns:p14="http://schemas.microsoft.com/office/powerpoint/2010/main" val="3196107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5877CC-6E25-4327-9B6F-C5CC9313EA13}"/>
              </a:ext>
            </a:extLst>
          </p:cNvPr>
          <p:cNvSpPr>
            <a:spLocks noGrp="1"/>
          </p:cNvSpPr>
          <p:nvPr>
            <p:ph idx="1"/>
          </p:nvPr>
        </p:nvSpPr>
        <p:spPr>
          <a:xfrm>
            <a:off x="322012" y="1545220"/>
            <a:ext cx="4495154" cy="3639289"/>
          </a:xfrm>
        </p:spPr>
        <p:txBody>
          <a:bodyPr anchor="ctr">
            <a:normAutofit/>
          </a:bodyPr>
          <a:lstStyle/>
          <a:p>
            <a:pPr marL="0" indent="0" algn="just">
              <a:buNone/>
            </a:pPr>
            <a:r>
              <a:rPr lang="en-US" sz="6000" b="0" i="0" dirty="0">
                <a:solidFill>
                  <a:srgbClr val="92D050"/>
                </a:solidFill>
                <a:effectLst/>
                <a:latin typeface="Algerian" panose="04020705040A02060702" pitchFamily="82" charset="0"/>
                <a:cs typeface="Times New Roman" panose="02020603050405020304" pitchFamily="18" charset="0"/>
              </a:rPr>
              <a:t>Thank you</a:t>
            </a:r>
            <a:endParaRPr lang="en-US" sz="6000" dirty="0">
              <a:solidFill>
                <a:srgbClr val="92D050"/>
              </a:solidFill>
              <a:latin typeface="Algerian" panose="04020705040A02060702" pitchFamily="82" charset="0"/>
              <a:cs typeface="Times New Roman" panose="02020603050405020304" pitchFamily="18" charset="0"/>
            </a:endParaRPr>
          </a:p>
        </p:txBody>
      </p:sp>
      <p:grpSp>
        <p:nvGrpSpPr>
          <p:cNvPr id="15" name="Group 14">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77422" y="0"/>
            <a:ext cx="4366578" cy="6685267"/>
            <a:chOff x="6357228" y="0"/>
            <a:chExt cx="5822103" cy="6685267"/>
          </a:xfrm>
        </p:grpSpPr>
        <p:sp>
          <p:nvSpPr>
            <p:cNvPr id="16" name="Freeform: Shape 15">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Graphic 7" descr="Thumbs Up Sign">
            <a:extLst>
              <a:ext uri="{FF2B5EF4-FFF2-40B4-BE49-F238E27FC236}">
                <a16:creationId xmlns:a16="http://schemas.microsoft.com/office/drawing/2014/main" id="{D82E4703-D5B8-4913-AAA5-840F93F6C0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5615" y="2065912"/>
            <a:ext cx="2746374" cy="2746374"/>
          </a:xfrm>
          <a:prstGeom prst="rect">
            <a:avLst/>
          </a:prstGeom>
        </p:spPr>
      </p:pic>
      <p:sp>
        <p:nvSpPr>
          <p:cNvPr id="4" name="Slide Number Placeholder 3">
            <a:extLst>
              <a:ext uri="{FF2B5EF4-FFF2-40B4-BE49-F238E27FC236}">
                <a16:creationId xmlns:a16="http://schemas.microsoft.com/office/drawing/2014/main" id="{B0BDBCCB-A785-4B1E-BFA6-40798B04F7FF}"/>
              </a:ext>
            </a:extLst>
          </p:cNvPr>
          <p:cNvSpPr>
            <a:spLocks noGrp="1"/>
          </p:cNvSpPr>
          <p:nvPr>
            <p:ph type="sldNum" sz="quarter" idx="12"/>
          </p:nvPr>
        </p:nvSpPr>
        <p:spPr>
          <a:xfrm>
            <a:off x="6457950" y="6356350"/>
            <a:ext cx="2057400" cy="365125"/>
          </a:xfrm>
        </p:spPr>
        <p:txBody>
          <a:bodyPr>
            <a:normAutofit/>
          </a:bodyPr>
          <a:lstStyle/>
          <a:p>
            <a:pPr>
              <a:spcAft>
                <a:spcPts val="600"/>
              </a:spcAft>
              <a:defRPr/>
            </a:pPr>
            <a:fld id="{7421A6BC-039A-47E5-A7ED-512E1C2CFBEA}" type="slidenum">
              <a:rPr lang="en-US" smtClean="0"/>
              <a:pPr>
                <a:spcAft>
                  <a:spcPts val="600"/>
                </a:spcAft>
                <a:defRPr/>
              </a:pPr>
              <a:t>12</a:t>
            </a:fld>
            <a:endParaRPr lang="en-US"/>
          </a:p>
        </p:txBody>
      </p:sp>
    </p:spTree>
    <p:extLst>
      <p:ext uri="{BB962C8B-B14F-4D97-AF65-F5344CB8AC3E}">
        <p14:creationId xmlns:p14="http://schemas.microsoft.com/office/powerpoint/2010/main" val="3798942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A9EAD8-2AF8-4B51-8FA2-CEAC177C2610}"/>
              </a:ext>
            </a:extLst>
          </p:cNvPr>
          <p:cNvSpPr>
            <a:spLocks noGrp="1"/>
          </p:cNvSpPr>
          <p:nvPr>
            <p:ph type="title"/>
          </p:nvPr>
        </p:nvSpPr>
        <p:spPr>
          <a:xfrm>
            <a:off x="628650" y="533399"/>
            <a:ext cx="7886700" cy="990601"/>
          </a:xfrm>
        </p:spPr>
        <p:txBody>
          <a:bodyPr/>
          <a:lstStyle/>
          <a:p>
            <a:pPr algn="ctr"/>
            <a:r>
              <a:rPr lang="en-US" b="1" dirty="0">
                <a:solidFill>
                  <a:srgbClr val="FF0000"/>
                </a:solidFill>
              </a:rPr>
              <a:t>NEED OF ONLINE BANKING</a:t>
            </a:r>
            <a:endParaRPr lang="en-IN" b="1" dirty="0">
              <a:solidFill>
                <a:srgbClr val="FF0000"/>
              </a:solidFill>
            </a:endParaRPr>
          </a:p>
        </p:txBody>
      </p:sp>
      <p:sp>
        <p:nvSpPr>
          <p:cNvPr id="6" name="Content Placeholder 5">
            <a:extLst>
              <a:ext uri="{FF2B5EF4-FFF2-40B4-BE49-F238E27FC236}">
                <a16:creationId xmlns:a16="http://schemas.microsoft.com/office/drawing/2014/main" id="{7A551445-628D-41B8-800D-920E4583FC56}"/>
              </a:ext>
            </a:extLst>
          </p:cNvPr>
          <p:cNvSpPr>
            <a:spLocks noGrp="1"/>
          </p:cNvSpPr>
          <p:nvPr>
            <p:ph idx="1"/>
          </p:nvPr>
        </p:nvSpPr>
        <p:spPr/>
        <p:txBody>
          <a:bodyPr>
            <a:normAutofit lnSpcReduction="10000"/>
          </a:bodyPr>
          <a:lstStyle/>
          <a:p>
            <a:pPr marL="0" indent="0">
              <a:buNone/>
            </a:pPr>
            <a:r>
              <a:rPr lang="en-US" sz="3200" dirty="0">
                <a:latin typeface="Times New Roman" panose="02020603050405020304" pitchFamily="18" charset="0"/>
                <a:cs typeface="Times New Roman" panose="02020603050405020304" pitchFamily="18" charset="0"/>
              </a:rPr>
              <a:t>Online Banking is not a new term, in-fact it was the need of the time as more and more customers and their data was increasing, handling it manually was becoming a very tedious task for the bank. Thus came the solution to shift the whole process on the internet and access them either </a:t>
            </a:r>
          </a:p>
          <a:p>
            <a:pPr marL="0" indent="0">
              <a:buNone/>
            </a:pPr>
            <a:r>
              <a:rPr lang="en-US" sz="3200" dirty="0">
                <a:latin typeface="Times New Roman" panose="02020603050405020304" pitchFamily="18" charset="0"/>
                <a:cs typeface="Times New Roman" panose="02020603050405020304" pitchFamily="18" charset="0"/>
              </a:rPr>
              <a:t>through a website or an app. </a:t>
            </a:r>
          </a:p>
          <a:p>
            <a:pPr marL="0" indent="0">
              <a:buNone/>
            </a:pPr>
            <a:r>
              <a:rPr lang="en-US" sz="3200" dirty="0">
                <a:latin typeface="Times New Roman" panose="02020603050405020304" pitchFamily="18" charset="0"/>
                <a:cs typeface="Times New Roman" panose="02020603050405020304" pitchFamily="18" charset="0"/>
              </a:rPr>
              <a:t>Our modal applies this </a:t>
            </a:r>
          </a:p>
          <a:p>
            <a:pPr marL="0" indent="0">
              <a:buNone/>
            </a:pPr>
            <a:r>
              <a:rPr lang="en-US" sz="3200" dirty="0">
                <a:latin typeface="Times New Roman" panose="02020603050405020304" pitchFamily="18" charset="0"/>
                <a:cs typeface="Times New Roman" panose="02020603050405020304" pitchFamily="18" charset="0"/>
              </a:rPr>
              <a:t>banking process through website. </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F418877-177C-4D6B-B4CD-6A479D1710F2}"/>
              </a:ext>
            </a:extLst>
          </p:cNvPr>
          <p:cNvSpPr>
            <a:spLocks noGrp="1"/>
          </p:cNvSpPr>
          <p:nvPr>
            <p:ph type="sldNum" sz="quarter" idx="12"/>
          </p:nvPr>
        </p:nvSpPr>
        <p:spPr/>
        <p:txBody>
          <a:bodyPr/>
          <a:lstStyle/>
          <a:p>
            <a:pPr>
              <a:defRPr/>
            </a:pPr>
            <a:fld id="{7421A6BC-039A-47E5-A7ED-512E1C2CFBEA}" type="slidenum">
              <a:rPr lang="en-US" smtClean="0"/>
              <a:pPr>
                <a:defRPr/>
              </a:pPr>
              <a:t>2</a:t>
            </a:fld>
            <a:endParaRPr lang="en-US"/>
          </a:p>
        </p:txBody>
      </p:sp>
      <p:pic>
        <p:nvPicPr>
          <p:cNvPr id="8" name="Picture 7">
            <a:extLst>
              <a:ext uri="{FF2B5EF4-FFF2-40B4-BE49-F238E27FC236}">
                <a16:creationId xmlns:a16="http://schemas.microsoft.com/office/drawing/2014/main" id="{4AC283DA-BB06-4426-8B68-273816C7A6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7950" y="4233069"/>
            <a:ext cx="1981880" cy="1943894"/>
          </a:xfrm>
          <a:prstGeom prst="rect">
            <a:avLst/>
          </a:prstGeom>
        </p:spPr>
      </p:pic>
    </p:spTree>
    <p:extLst>
      <p:ext uri="{BB962C8B-B14F-4D97-AF65-F5344CB8AC3E}">
        <p14:creationId xmlns:p14="http://schemas.microsoft.com/office/powerpoint/2010/main" val="1621303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D66A-C470-44CB-95D6-8AFBEFEA8D85}"/>
              </a:ext>
            </a:extLst>
          </p:cNvPr>
          <p:cNvSpPr>
            <a:spLocks noGrp="1"/>
          </p:cNvSpPr>
          <p:nvPr>
            <p:ph type="title"/>
          </p:nvPr>
        </p:nvSpPr>
        <p:spPr/>
        <p:txBody>
          <a:bodyPr/>
          <a:lstStyle/>
          <a:p>
            <a:pPr algn="ctr"/>
            <a:r>
              <a:rPr lang="en-US" b="1" dirty="0">
                <a:solidFill>
                  <a:srgbClr val="FF0000"/>
                </a:solidFill>
              </a:rPr>
              <a:t>ADVANTAGES OF ONLINE BANKING</a:t>
            </a:r>
            <a:endParaRPr lang="en-IN" dirty="0"/>
          </a:p>
        </p:txBody>
      </p:sp>
      <p:sp>
        <p:nvSpPr>
          <p:cNvPr id="5" name="Content Placeholder 4">
            <a:extLst>
              <a:ext uri="{FF2B5EF4-FFF2-40B4-BE49-F238E27FC236}">
                <a16:creationId xmlns:a16="http://schemas.microsoft.com/office/drawing/2014/main" id="{64503EFE-D2A9-4505-9540-B2ECC70B95F7}"/>
              </a:ext>
            </a:extLst>
          </p:cNvPr>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A user consuming this facility can conduct financial related tasks.</a:t>
            </a:r>
          </a:p>
          <a:p>
            <a:r>
              <a:rPr lang="en-US" sz="3200" dirty="0">
                <a:latin typeface="Times New Roman" panose="02020603050405020304" pitchFamily="18" charset="0"/>
                <a:cs typeface="Times New Roman" panose="02020603050405020304" pitchFamily="18" charset="0"/>
              </a:rPr>
              <a:t>Safe and secure mode of banking.</a:t>
            </a:r>
          </a:p>
          <a:p>
            <a:r>
              <a:rPr lang="en-US" sz="3200" dirty="0">
                <a:latin typeface="Times New Roman" panose="02020603050405020304" pitchFamily="18" charset="0"/>
                <a:cs typeface="Times New Roman" panose="02020603050405020304" pitchFamily="18" charset="0"/>
              </a:rPr>
              <a:t>Customers can apply for the issuance of the passbook.</a:t>
            </a:r>
          </a:p>
          <a:p>
            <a:r>
              <a:rPr lang="en-US" sz="3200" dirty="0">
                <a:latin typeface="Times New Roman" panose="02020603050405020304" pitchFamily="18" charset="0"/>
                <a:cs typeface="Times New Roman" panose="02020603050405020304" pitchFamily="18" charset="0"/>
              </a:rPr>
              <a:t>Update/Change their login </a:t>
            </a:r>
          </a:p>
          <a:p>
            <a:pPr marL="0" indent="0">
              <a:buNone/>
            </a:pPr>
            <a:r>
              <a:rPr lang="en-US" sz="3200" dirty="0">
                <a:latin typeface="Times New Roman" panose="02020603050405020304" pitchFamily="18" charset="0"/>
                <a:cs typeface="Times New Roman" panose="02020603050405020304" pitchFamily="18" charset="0"/>
              </a:rPr>
              <a:t>  credentials and PIN details.</a:t>
            </a:r>
          </a:p>
          <a:p>
            <a:r>
              <a:rPr lang="en-US" sz="3200" dirty="0">
                <a:latin typeface="Times New Roman" panose="02020603050405020304" pitchFamily="18" charset="0"/>
                <a:cs typeface="Times New Roman" panose="02020603050405020304" pitchFamily="18" charset="0"/>
              </a:rPr>
              <a:t>24/7 availability.</a:t>
            </a:r>
          </a:p>
          <a:p>
            <a:endParaRPr lang="en-IN" dirty="0"/>
          </a:p>
        </p:txBody>
      </p:sp>
      <p:sp>
        <p:nvSpPr>
          <p:cNvPr id="4" name="Slide Number Placeholder 3">
            <a:extLst>
              <a:ext uri="{FF2B5EF4-FFF2-40B4-BE49-F238E27FC236}">
                <a16:creationId xmlns:a16="http://schemas.microsoft.com/office/drawing/2014/main" id="{BF418877-177C-4D6B-B4CD-6A479D1710F2}"/>
              </a:ext>
            </a:extLst>
          </p:cNvPr>
          <p:cNvSpPr>
            <a:spLocks noGrp="1"/>
          </p:cNvSpPr>
          <p:nvPr>
            <p:ph type="sldNum" sz="quarter" idx="12"/>
          </p:nvPr>
        </p:nvSpPr>
        <p:spPr/>
        <p:txBody>
          <a:bodyPr/>
          <a:lstStyle/>
          <a:p>
            <a:pPr>
              <a:defRPr/>
            </a:pPr>
            <a:fld id="{7421A6BC-039A-47E5-A7ED-512E1C2CFBEA}" type="slidenum">
              <a:rPr lang="en-US" smtClean="0"/>
              <a:pPr>
                <a:defRPr/>
              </a:pPr>
              <a:t>3</a:t>
            </a:fld>
            <a:endParaRPr lang="en-US"/>
          </a:p>
        </p:txBody>
      </p:sp>
      <p:pic>
        <p:nvPicPr>
          <p:cNvPr id="8" name="Picture 7">
            <a:extLst>
              <a:ext uri="{FF2B5EF4-FFF2-40B4-BE49-F238E27FC236}">
                <a16:creationId xmlns:a16="http://schemas.microsoft.com/office/drawing/2014/main" id="{72B3EBEF-EA2F-4C92-BD32-1C9DE4CB61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3810000"/>
            <a:ext cx="3093245" cy="2062163"/>
          </a:xfrm>
          <a:prstGeom prst="rect">
            <a:avLst/>
          </a:prstGeom>
        </p:spPr>
      </p:pic>
    </p:spTree>
    <p:extLst>
      <p:ext uri="{BB962C8B-B14F-4D97-AF65-F5344CB8AC3E}">
        <p14:creationId xmlns:p14="http://schemas.microsoft.com/office/powerpoint/2010/main" val="269540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D66A-C470-44CB-95D6-8AFBEFEA8D85}"/>
              </a:ext>
            </a:extLst>
          </p:cNvPr>
          <p:cNvSpPr>
            <a:spLocks noGrp="1"/>
          </p:cNvSpPr>
          <p:nvPr>
            <p:ph type="title"/>
          </p:nvPr>
        </p:nvSpPr>
        <p:spPr>
          <a:xfrm>
            <a:off x="643890" y="533400"/>
            <a:ext cx="7886700" cy="838200"/>
          </a:xfrm>
        </p:spPr>
        <p:txBody>
          <a:bodyPr/>
          <a:lstStyle/>
          <a:p>
            <a:pPr algn="ctr"/>
            <a:r>
              <a:rPr lang="en-US" b="1" dirty="0">
                <a:solidFill>
                  <a:srgbClr val="FF0000"/>
                </a:solidFill>
              </a:rPr>
              <a:t>GOALS OF THE PROJECT</a:t>
            </a:r>
            <a:endParaRPr lang="en-IN" dirty="0"/>
          </a:p>
        </p:txBody>
      </p:sp>
      <p:sp>
        <p:nvSpPr>
          <p:cNvPr id="5" name="Content Placeholder 4">
            <a:extLst>
              <a:ext uri="{FF2B5EF4-FFF2-40B4-BE49-F238E27FC236}">
                <a16:creationId xmlns:a16="http://schemas.microsoft.com/office/drawing/2014/main" id="{64503EFE-D2A9-4505-9540-B2ECC70B95F7}"/>
              </a:ext>
            </a:extLst>
          </p:cNvPr>
          <p:cNvSpPr>
            <a:spLocks noGrp="1"/>
          </p:cNvSpPr>
          <p:nvPr>
            <p:ph idx="1"/>
          </p:nvPr>
        </p:nvSpPr>
        <p:spPr>
          <a:xfrm>
            <a:off x="628650" y="1371600"/>
            <a:ext cx="7886700" cy="4805363"/>
          </a:xfrm>
        </p:spPr>
        <p:txBody>
          <a:bodyPr>
            <a:normAutofit/>
          </a:bodyPr>
          <a:lstStyle/>
          <a:p>
            <a:r>
              <a:rPr lang="en-US" sz="3200" dirty="0">
                <a:latin typeface="Times New Roman" panose="02020603050405020304" pitchFamily="18" charset="0"/>
                <a:cs typeface="Times New Roman" panose="02020603050405020304" pitchFamily="18" charset="0"/>
              </a:rPr>
              <a:t>A robust and effective web based online banking system.</a:t>
            </a:r>
          </a:p>
          <a:p>
            <a:r>
              <a:rPr lang="en-US" sz="3200" dirty="0">
                <a:latin typeface="Times New Roman" panose="02020603050405020304" pitchFamily="18" charset="0"/>
                <a:cs typeface="Times New Roman" panose="02020603050405020304" pitchFamily="18" charset="0"/>
              </a:rPr>
              <a:t>Personal banking services that gives you complete control over all your banking demands online</a:t>
            </a:r>
          </a:p>
          <a:p>
            <a:r>
              <a:rPr lang="en-US" sz="3200" dirty="0">
                <a:latin typeface="Times New Roman" panose="02020603050405020304" pitchFamily="18" charset="0"/>
                <a:cs typeface="Times New Roman" panose="02020603050405020304" pitchFamily="18" charset="0"/>
              </a:rPr>
              <a:t>Simple and easy user interface to work with.</a:t>
            </a:r>
          </a:p>
          <a:p>
            <a:r>
              <a:rPr lang="en-US" sz="3200" dirty="0">
                <a:latin typeface="Times New Roman" panose="02020603050405020304" pitchFamily="18" charset="0"/>
                <a:cs typeface="Times New Roman" panose="02020603050405020304" pitchFamily="18" charset="0"/>
              </a:rPr>
              <a:t>Customer’s Satisfaction </a:t>
            </a:r>
          </a:p>
          <a:p>
            <a:r>
              <a:rPr lang="en-US" sz="3200" dirty="0">
                <a:latin typeface="Times New Roman" panose="02020603050405020304" pitchFamily="18" charset="0"/>
                <a:cs typeface="Times New Roman" panose="02020603050405020304" pitchFamily="18" charset="0"/>
              </a:rPr>
              <a:t>Saving Time, and</a:t>
            </a:r>
          </a:p>
          <a:p>
            <a:r>
              <a:rPr lang="en-US" sz="3200" dirty="0">
                <a:latin typeface="Times New Roman" panose="02020603050405020304" pitchFamily="18" charset="0"/>
                <a:cs typeface="Times New Roman" panose="02020603050405020304" pitchFamily="18" charset="0"/>
              </a:rPr>
              <a:t>Security of the data.</a:t>
            </a:r>
          </a:p>
          <a:p>
            <a:endParaRPr lang="en-IN" dirty="0"/>
          </a:p>
        </p:txBody>
      </p:sp>
      <p:sp>
        <p:nvSpPr>
          <p:cNvPr id="4" name="Slide Number Placeholder 3">
            <a:extLst>
              <a:ext uri="{FF2B5EF4-FFF2-40B4-BE49-F238E27FC236}">
                <a16:creationId xmlns:a16="http://schemas.microsoft.com/office/drawing/2014/main" id="{BF418877-177C-4D6B-B4CD-6A479D1710F2}"/>
              </a:ext>
            </a:extLst>
          </p:cNvPr>
          <p:cNvSpPr>
            <a:spLocks noGrp="1"/>
          </p:cNvSpPr>
          <p:nvPr>
            <p:ph type="sldNum" sz="quarter" idx="12"/>
          </p:nvPr>
        </p:nvSpPr>
        <p:spPr/>
        <p:txBody>
          <a:bodyPr/>
          <a:lstStyle/>
          <a:p>
            <a:pPr>
              <a:defRPr/>
            </a:pPr>
            <a:fld id="{7421A6BC-039A-47E5-A7ED-512E1C2CFBEA}" type="slidenum">
              <a:rPr lang="en-US" smtClean="0"/>
              <a:pPr>
                <a:defRPr/>
              </a:pPr>
              <a:t>4</a:t>
            </a:fld>
            <a:endParaRPr lang="en-US"/>
          </a:p>
        </p:txBody>
      </p:sp>
      <p:pic>
        <p:nvPicPr>
          <p:cNvPr id="6" name="Picture 5">
            <a:extLst>
              <a:ext uri="{FF2B5EF4-FFF2-40B4-BE49-F238E27FC236}">
                <a16:creationId xmlns:a16="http://schemas.microsoft.com/office/drawing/2014/main" id="{A5DECAA1-EE02-4F3A-864B-094A82DDB9A9}"/>
              </a:ext>
            </a:extLst>
          </p:cNvPr>
          <p:cNvPicPr>
            <a:picLocks noChangeAspect="1"/>
          </p:cNvPicPr>
          <p:nvPr/>
        </p:nvPicPr>
        <p:blipFill rotWithShape="1">
          <a:blip r:embed="rId2">
            <a:extLst>
              <a:ext uri="{28A0092B-C50C-407E-A947-70E740481C1C}">
                <a14:useLocalDpi xmlns:a14="http://schemas.microsoft.com/office/drawing/2010/main" val="0"/>
              </a:ext>
            </a:extLst>
          </a:blip>
          <a:srcRect b="5216"/>
          <a:stretch/>
        </p:blipFill>
        <p:spPr>
          <a:xfrm>
            <a:off x="6651816" y="4310640"/>
            <a:ext cx="1863534" cy="2090160"/>
          </a:xfrm>
          <a:prstGeom prst="rect">
            <a:avLst/>
          </a:prstGeom>
        </p:spPr>
      </p:pic>
    </p:spTree>
    <p:extLst>
      <p:ext uri="{BB962C8B-B14F-4D97-AF65-F5344CB8AC3E}">
        <p14:creationId xmlns:p14="http://schemas.microsoft.com/office/powerpoint/2010/main" val="229087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387A-CCFB-41F2-9A49-379D5DB0960B}"/>
              </a:ext>
            </a:extLst>
          </p:cNvPr>
          <p:cNvSpPr>
            <a:spLocks noGrp="1"/>
          </p:cNvSpPr>
          <p:nvPr>
            <p:ph type="title"/>
          </p:nvPr>
        </p:nvSpPr>
        <p:spPr/>
        <p:txBody>
          <a:bodyPr/>
          <a:lstStyle/>
          <a:p>
            <a:pPr algn="ctr"/>
            <a:r>
              <a:rPr lang="en-US" b="1" dirty="0">
                <a:solidFill>
                  <a:srgbClr val="FF0000"/>
                </a:solidFill>
              </a:rPr>
              <a:t>SECURITY FEATURES OF THE PROJECT</a:t>
            </a:r>
            <a:endParaRPr lang="en-IN" dirty="0"/>
          </a:p>
        </p:txBody>
      </p:sp>
      <p:sp>
        <p:nvSpPr>
          <p:cNvPr id="5" name="Content Placeholder 4">
            <a:extLst>
              <a:ext uri="{FF2B5EF4-FFF2-40B4-BE49-F238E27FC236}">
                <a16:creationId xmlns:a16="http://schemas.microsoft.com/office/drawing/2014/main" id="{66AB282B-D1E4-4C16-8E3B-D72FAA9A667E}"/>
              </a:ext>
            </a:extLst>
          </p:cNvPr>
          <p:cNvSpPr>
            <a:spLocks noGrp="1"/>
          </p:cNvSpPr>
          <p:nvPr>
            <p:ph idx="1"/>
          </p:nvPr>
        </p:nvSpPr>
        <p:spPr>
          <a:xfrm>
            <a:off x="628650" y="1447800"/>
            <a:ext cx="7886700" cy="5045074"/>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Each and every input is passed through mysqli_real_escape_string()</a:t>
            </a:r>
            <a:r>
              <a:rPr lang="en-IN" sz="3200" dirty="0">
                <a:latin typeface="Times New Roman" panose="02020603050405020304" pitchFamily="18" charset="0"/>
                <a:cs typeface="Times New Roman" panose="02020603050405020304" pitchFamily="18" charset="0"/>
              </a:rPr>
              <a:t> to remove any special characters from the string so that user can’t submit arbitrary input:</a:t>
            </a:r>
          </a:p>
          <a:p>
            <a:pPr marL="0" indent="0">
              <a:buNone/>
            </a:pPr>
            <a:r>
              <a:rPr lang="en-US" sz="2000" dirty="0">
                <a:highlight>
                  <a:srgbClr val="00FFFF"/>
                </a:highlight>
                <a:latin typeface="Times New Roman" panose="02020603050405020304" pitchFamily="18" charset="0"/>
                <a:cs typeface="Times New Roman" panose="02020603050405020304" pitchFamily="18" charset="0"/>
              </a:rPr>
              <a:t>$</a:t>
            </a:r>
            <a:r>
              <a:rPr lang="en-US" sz="2000" dirty="0" err="1">
                <a:highlight>
                  <a:srgbClr val="00FFFF"/>
                </a:highlight>
                <a:latin typeface="Times New Roman" panose="02020603050405020304" pitchFamily="18" charset="0"/>
                <a:cs typeface="Times New Roman" panose="02020603050405020304" pitchFamily="18" charset="0"/>
              </a:rPr>
              <a:t>uname</a:t>
            </a:r>
            <a:r>
              <a:rPr lang="en-US" sz="2000" dirty="0">
                <a:highlight>
                  <a:srgbClr val="00FFFF"/>
                </a:highlight>
                <a:latin typeface="Times New Roman" panose="02020603050405020304" pitchFamily="18" charset="0"/>
                <a:cs typeface="Times New Roman" panose="02020603050405020304" pitchFamily="18" charset="0"/>
              </a:rPr>
              <a:t> = mysqli_real_escape_string($conn, $_POST["</a:t>
            </a:r>
            <a:r>
              <a:rPr lang="en-US" sz="2000" dirty="0" err="1">
                <a:highlight>
                  <a:srgbClr val="00FFFF"/>
                </a:highlight>
                <a:latin typeface="Times New Roman" panose="02020603050405020304" pitchFamily="18" charset="0"/>
                <a:cs typeface="Times New Roman" panose="02020603050405020304" pitchFamily="18" charset="0"/>
              </a:rPr>
              <a:t>cust_uname</a:t>
            </a:r>
            <a:r>
              <a:rPr lang="en-US" sz="2000" dirty="0">
                <a:highlight>
                  <a:srgbClr val="00FFFF"/>
                </a:highlight>
                <a:latin typeface="Times New Roman" panose="02020603050405020304" pitchFamily="18" charset="0"/>
                <a:cs typeface="Times New Roman" panose="02020603050405020304" pitchFamily="18" charset="0"/>
              </a:rPr>
              <a:t>"]);</a:t>
            </a:r>
          </a:p>
          <a:p>
            <a:pPr marL="0" indent="0">
              <a:buNone/>
            </a:pPr>
            <a:r>
              <a:rPr lang="en-US" sz="2000" dirty="0">
                <a:highlight>
                  <a:srgbClr val="00FFFF"/>
                </a:highlight>
                <a:latin typeface="Times New Roman" panose="02020603050405020304" pitchFamily="18" charset="0"/>
                <a:cs typeface="Times New Roman" panose="02020603050405020304" pitchFamily="18" charset="0"/>
              </a:rPr>
              <a:t>$</a:t>
            </a:r>
            <a:r>
              <a:rPr lang="en-US" sz="2000" dirty="0" err="1">
                <a:highlight>
                  <a:srgbClr val="00FFFF"/>
                </a:highlight>
                <a:latin typeface="Times New Roman" panose="02020603050405020304" pitchFamily="18" charset="0"/>
                <a:cs typeface="Times New Roman" panose="02020603050405020304" pitchFamily="18" charset="0"/>
              </a:rPr>
              <a:t>pwd</a:t>
            </a:r>
            <a:r>
              <a:rPr lang="en-US" sz="2000" dirty="0">
                <a:highlight>
                  <a:srgbClr val="00FFFF"/>
                </a:highlight>
                <a:latin typeface="Times New Roman" panose="02020603050405020304" pitchFamily="18" charset="0"/>
                <a:cs typeface="Times New Roman" panose="02020603050405020304" pitchFamily="18" charset="0"/>
              </a:rPr>
              <a:t> = mysqli_real_escape_string($conn, $_POST["</a:t>
            </a:r>
            <a:r>
              <a:rPr lang="en-US" sz="2000" dirty="0" err="1">
                <a:highlight>
                  <a:srgbClr val="00FFFF"/>
                </a:highlight>
                <a:latin typeface="Times New Roman" panose="02020603050405020304" pitchFamily="18" charset="0"/>
                <a:cs typeface="Times New Roman" panose="02020603050405020304" pitchFamily="18" charset="0"/>
              </a:rPr>
              <a:t>cust_psw</a:t>
            </a:r>
            <a:r>
              <a:rPr lang="en-US" sz="2000" dirty="0">
                <a:highlight>
                  <a:srgbClr val="00FFFF"/>
                </a:highlight>
                <a:latin typeface="Times New Roman" panose="02020603050405020304" pitchFamily="18" charset="0"/>
                <a:cs typeface="Times New Roman" panose="02020603050405020304" pitchFamily="18" charset="0"/>
              </a:rPr>
              <a:t>"]);</a:t>
            </a:r>
          </a:p>
          <a:p>
            <a:pPr marL="0" indent="0">
              <a:buNone/>
            </a:pPr>
            <a:endParaRPr lang="en-US" sz="2000" dirty="0">
              <a:highlight>
                <a:srgbClr val="00FFFF"/>
              </a:highlight>
              <a:latin typeface="Times New Roman" panose="02020603050405020304" pitchFamily="18" charset="0"/>
              <a:cs typeface="Times New Roman" panose="02020603050405020304" pitchFamily="18" charset="0"/>
            </a:endParaRPr>
          </a:p>
          <a:p>
            <a:pPr marL="0" indent="0">
              <a:buNone/>
            </a:pPr>
            <a:r>
              <a:rPr lang="en-US" sz="2000" dirty="0">
                <a:highlight>
                  <a:srgbClr val="00FFFF"/>
                </a:highlight>
                <a:latin typeface="Times New Roman" panose="02020603050405020304" pitchFamily="18" charset="0"/>
                <a:cs typeface="Times New Roman" panose="02020603050405020304" pitchFamily="18" charset="0"/>
              </a:rPr>
              <a:t>$sql0 =  "SELECT * FROM customer WHERE </a:t>
            </a:r>
            <a:r>
              <a:rPr lang="en-US" sz="2000" dirty="0" err="1">
                <a:highlight>
                  <a:srgbClr val="00FFFF"/>
                </a:highlight>
                <a:latin typeface="Times New Roman" panose="02020603050405020304" pitchFamily="18" charset="0"/>
                <a:cs typeface="Times New Roman" panose="02020603050405020304" pitchFamily="18" charset="0"/>
              </a:rPr>
              <a:t>uname</a:t>
            </a:r>
            <a:r>
              <a:rPr lang="en-US" sz="2000" dirty="0">
                <a:highlight>
                  <a:srgbClr val="00FFFF"/>
                </a:highlight>
                <a:latin typeface="Times New Roman" panose="02020603050405020304" pitchFamily="18" charset="0"/>
                <a:cs typeface="Times New Roman" panose="02020603050405020304" pitchFamily="18" charset="0"/>
              </a:rPr>
              <a:t>='".$</a:t>
            </a:r>
            <a:r>
              <a:rPr lang="en-US" sz="2000" dirty="0" err="1">
                <a:highlight>
                  <a:srgbClr val="00FFFF"/>
                </a:highlight>
                <a:latin typeface="Times New Roman" panose="02020603050405020304" pitchFamily="18" charset="0"/>
                <a:cs typeface="Times New Roman" panose="02020603050405020304" pitchFamily="18" charset="0"/>
              </a:rPr>
              <a:t>uname</a:t>
            </a:r>
            <a:r>
              <a:rPr lang="en-US" sz="2000" dirty="0">
                <a:highlight>
                  <a:srgbClr val="00FFFF"/>
                </a:highlight>
                <a:latin typeface="Times New Roman" panose="02020603050405020304" pitchFamily="18" charset="0"/>
                <a:cs typeface="Times New Roman" panose="02020603050405020304" pitchFamily="18" charset="0"/>
              </a:rPr>
              <a:t>."' AND </a:t>
            </a:r>
            <a:r>
              <a:rPr lang="en-US" sz="2000" dirty="0" err="1">
                <a:highlight>
                  <a:srgbClr val="00FFFF"/>
                </a:highlight>
                <a:latin typeface="Times New Roman" panose="02020603050405020304" pitchFamily="18" charset="0"/>
                <a:cs typeface="Times New Roman" panose="02020603050405020304" pitchFamily="18" charset="0"/>
              </a:rPr>
              <a:t>pwd</a:t>
            </a:r>
            <a:r>
              <a:rPr lang="en-US" sz="2000" dirty="0">
                <a:highlight>
                  <a:srgbClr val="00FFFF"/>
                </a:highlight>
                <a:latin typeface="Times New Roman" panose="02020603050405020304" pitchFamily="18" charset="0"/>
                <a:cs typeface="Times New Roman" panose="02020603050405020304" pitchFamily="18" charset="0"/>
              </a:rPr>
              <a:t>='".$</a:t>
            </a:r>
            <a:r>
              <a:rPr lang="en-US" sz="2000" dirty="0" err="1">
                <a:highlight>
                  <a:srgbClr val="00FFFF"/>
                </a:highlight>
                <a:latin typeface="Times New Roman" panose="02020603050405020304" pitchFamily="18" charset="0"/>
                <a:cs typeface="Times New Roman" panose="02020603050405020304" pitchFamily="18" charset="0"/>
              </a:rPr>
              <a:t>pwd</a:t>
            </a:r>
            <a:r>
              <a:rPr lang="en-US" sz="2000" dirty="0">
                <a:highlight>
                  <a:srgbClr val="00FFFF"/>
                </a:highlight>
                <a:latin typeface="Times New Roman" panose="02020603050405020304" pitchFamily="18" charset="0"/>
                <a:cs typeface="Times New Roman" panose="02020603050405020304" pitchFamily="18" charset="0"/>
              </a:rPr>
              <a:t>.“’”;</a:t>
            </a:r>
          </a:p>
          <a:p>
            <a:pPr marL="0" indent="0">
              <a:buNone/>
            </a:pPr>
            <a:r>
              <a:rPr lang="en-US" sz="2400" dirty="0">
                <a:highlight>
                  <a:srgbClr val="00FFFF"/>
                </a:highlight>
                <a:latin typeface="Times New Roman" panose="02020603050405020304" pitchFamily="18" charset="0"/>
                <a:cs typeface="Times New Roman" panose="02020603050405020304" pitchFamily="18" charset="0"/>
              </a:rPr>
              <a:t>$result = $conn-&gt;query($sql0);</a:t>
            </a:r>
          </a:p>
          <a:p>
            <a:pPr marL="0" indent="0">
              <a:buNone/>
            </a:pPr>
            <a:r>
              <a:rPr lang="en-US" sz="2000" dirty="0">
                <a:highlight>
                  <a:srgbClr val="00FFFF"/>
                </a:highlight>
                <a:latin typeface="Times New Roman" panose="02020603050405020304" pitchFamily="18" charset="0"/>
                <a:cs typeface="Times New Roman" panose="02020603050405020304" pitchFamily="18" charset="0"/>
              </a:rPr>
              <a:t>$row = $result-&gt;</a:t>
            </a:r>
            <a:r>
              <a:rPr lang="en-US" sz="2000" dirty="0" err="1">
                <a:highlight>
                  <a:srgbClr val="00FFFF"/>
                </a:highlight>
                <a:latin typeface="Times New Roman" panose="02020603050405020304" pitchFamily="18" charset="0"/>
                <a:cs typeface="Times New Roman" panose="02020603050405020304" pitchFamily="18" charset="0"/>
              </a:rPr>
              <a:t>fetch_assoc</a:t>
            </a:r>
            <a:r>
              <a:rPr lang="en-US" sz="2000" dirty="0">
                <a:highlight>
                  <a:srgbClr val="00FFFF"/>
                </a:highlight>
                <a:latin typeface="Times New Roman" panose="02020603050405020304" pitchFamily="18" charset="0"/>
                <a:cs typeface="Times New Roman" panose="02020603050405020304" pitchFamily="18" charset="0"/>
              </a:rPr>
              <a:t>();</a:t>
            </a:r>
          </a:p>
          <a:p>
            <a:pPr marL="0" indent="0" algn="ctr">
              <a:buNone/>
            </a:pPr>
            <a:endParaRPr lang="en-US" sz="4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F418877-177C-4D6B-B4CD-6A479D1710F2}"/>
              </a:ext>
            </a:extLst>
          </p:cNvPr>
          <p:cNvSpPr>
            <a:spLocks noGrp="1"/>
          </p:cNvSpPr>
          <p:nvPr>
            <p:ph type="sldNum" sz="quarter" idx="12"/>
          </p:nvPr>
        </p:nvSpPr>
        <p:spPr/>
        <p:txBody>
          <a:bodyPr/>
          <a:lstStyle/>
          <a:p>
            <a:pPr>
              <a:defRPr/>
            </a:pPr>
            <a:fld id="{7421A6BC-039A-47E5-A7ED-512E1C2CFBEA}" type="slidenum">
              <a:rPr lang="en-US" smtClean="0"/>
              <a:pPr>
                <a:defRPr/>
              </a:pPr>
              <a:t>5</a:t>
            </a:fld>
            <a:endParaRPr lang="en-US"/>
          </a:p>
        </p:txBody>
      </p:sp>
      <p:pic>
        <p:nvPicPr>
          <p:cNvPr id="6" name="Picture 5">
            <a:extLst>
              <a:ext uri="{FF2B5EF4-FFF2-40B4-BE49-F238E27FC236}">
                <a16:creationId xmlns:a16="http://schemas.microsoft.com/office/drawing/2014/main" id="{08F39E2B-DC03-4A64-9295-EFBB6136B7E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321" t="4808" r="1702" b="2636"/>
          <a:stretch/>
        </p:blipFill>
        <p:spPr>
          <a:xfrm>
            <a:off x="6457950" y="4728196"/>
            <a:ext cx="2057400" cy="1764679"/>
          </a:xfrm>
          <a:prstGeom prst="rect">
            <a:avLst/>
          </a:prstGeom>
        </p:spPr>
      </p:pic>
    </p:spTree>
    <p:extLst>
      <p:ext uri="{BB962C8B-B14F-4D97-AF65-F5344CB8AC3E}">
        <p14:creationId xmlns:p14="http://schemas.microsoft.com/office/powerpoint/2010/main" val="3791389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387A-CCFB-41F2-9A49-379D5DB0960B}"/>
              </a:ext>
            </a:extLst>
          </p:cNvPr>
          <p:cNvSpPr>
            <a:spLocks noGrp="1"/>
          </p:cNvSpPr>
          <p:nvPr>
            <p:ph type="title"/>
          </p:nvPr>
        </p:nvSpPr>
        <p:spPr/>
        <p:txBody>
          <a:bodyPr/>
          <a:lstStyle/>
          <a:p>
            <a:pPr algn="ctr"/>
            <a:r>
              <a:rPr lang="en-US" b="1" dirty="0">
                <a:solidFill>
                  <a:srgbClr val="FF0000"/>
                </a:solidFill>
              </a:rPr>
              <a:t>SECURITY FEATURES OF THE PROJECT (cont.)</a:t>
            </a:r>
            <a:endParaRPr lang="en-IN" dirty="0"/>
          </a:p>
        </p:txBody>
      </p:sp>
      <p:sp>
        <p:nvSpPr>
          <p:cNvPr id="5" name="Content Placeholder 4">
            <a:extLst>
              <a:ext uri="{FF2B5EF4-FFF2-40B4-BE49-F238E27FC236}">
                <a16:creationId xmlns:a16="http://schemas.microsoft.com/office/drawing/2014/main" id="{66AB282B-D1E4-4C16-8E3B-D72FAA9A667E}"/>
              </a:ext>
            </a:extLst>
          </p:cNvPr>
          <p:cNvSpPr>
            <a:spLocks noGrp="1"/>
          </p:cNvSpPr>
          <p:nvPr>
            <p:ph idx="1"/>
          </p:nvPr>
        </p:nvSpPr>
        <p:spPr>
          <a:xfrm>
            <a:off x="617220" y="1303020"/>
            <a:ext cx="7898130" cy="5053331"/>
          </a:xfrm>
        </p:spPr>
        <p:txBody>
          <a:bodyPr>
            <a:noAutofit/>
          </a:bodyPr>
          <a:lstStyle/>
          <a:p>
            <a:pPr marL="0" indent="0">
              <a:buNone/>
            </a:pPr>
            <a:r>
              <a:rPr lang="en-US" sz="2800" dirty="0">
                <a:latin typeface="Times New Roman" panose="02020603050405020304" pitchFamily="18" charset="0"/>
                <a:cs typeface="Times New Roman" panose="02020603050405020304" pitchFamily="18" charset="0"/>
              </a:rPr>
              <a:t>Before any page of the customer/admin part is displayed a check is made to ensure that the customer/admin session is valid and active.</a:t>
            </a:r>
          </a:p>
          <a:p>
            <a:pPr marL="0" indent="0">
              <a:buNone/>
            </a:pPr>
            <a:endParaRPr lang="en-US" sz="2800" dirty="0">
              <a:highlight>
                <a:srgbClr val="00FFFF"/>
              </a:highlight>
              <a:latin typeface="Times New Roman" panose="02020603050405020304" pitchFamily="18" charset="0"/>
              <a:cs typeface="Times New Roman" panose="02020603050405020304" pitchFamily="18" charset="0"/>
            </a:endParaRPr>
          </a:p>
          <a:p>
            <a:pPr marL="0" indent="0">
              <a:buNone/>
            </a:pPr>
            <a:r>
              <a:rPr lang="en-US" sz="2800" dirty="0">
                <a:highlight>
                  <a:srgbClr val="00FFFF"/>
                </a:highlight>
                <a:latin typeface="Times New Roman" panose="02020603050405020304" pitchFamily="18" charset="0"/>
                <a:cs typeface="Times New Roman" panose="02020603050405020304" pitchFamily="18" charset="0"/>
              </a:rPr>
              <a:t>if (($result-&gt;</a:t>
            </a:r>
            <a:r>
              <a:rPr lang="en-US" sz="2800" dirty="0" err="1">
                <a:highlight>
                  <a:srgbClr val="00FFFF"/>
                </a:highlight>
                <a:latin typeface="Times New Roman" panose="02020603050405020304" pitchFamily="18" charset="0"/>
                <a:cs typeface="Times New Roman" panose="02020603050405020304" pitchFamily="18" charset="0"/>
              </a:rPr>
              <a:t>num_rows</a:t>
            </a:r>
            <a:r>
              <a:rPr lang="en-US" sz="2800" dirty="0">
                <a:highlight>
                  <a:srgbClr val="00FFFF"/>
                </a:highlight>
                <a:latin typeface="Times New Roman" panose="02020603050405020304" pitchFamily="18" charset="0"/>
                <a:cs typeface="Times New Roman" panose="02020603050405020304" pitchFamily="18" charset="0"/>
              </a:rPr>
              <a:t>) &gt; 0) {       </a:t>
            </a:r>
          </a:p>
          <a:p>
            <a:pPr marL="0" indent="0">
              <a:buNone/>
            </a:pPr>
            <a:r>
              <a:rPr lang="en-US" sz="2800" dirty="0">
                <a:highlight>
                  <a:srgbClr val="00FFFF"/>
                </a:highlight>
                <a:latin typeface="Times New Roman" panose="02020603050405020304" pitchFamily="18" charset="0"/>
                <a:cs typeface="Times New Roman" panose="02020603050405020304" pitchFamily="18" charset="0"/>
              </a:rPr>
              <a:t>$_SESSION['</a:t>
            </a:r>
            <a:r>
              <a:rPr lang="en-US" sz="2800" dirty="0" err="1">
                <a:highlight>
                  <a:srgbClr val="00FFFF"/>
                </a:highlight>
                <a:latin typeface="Times New Roman" panose="02020603050405020304" pitchFamily="18" charset="0"/>
                <a:cs typeface="Times New Roman" panose="02020603050405020304" pitchFamily="18" charset="0"/>
              </a:rPr>
              <a:t>loggedIn_cust_id</a:t>
            </a:r>
            <a:r>
              <a:rPr lang="en-US" sz="2800" dirty="0">
                <a:highlight>
                  <a:srgbClr val="00FFFF"/>
                </a:highlight>
                <a:latin typeface="Times New Roman" panose="02020603050405020304" pitchFamily="18" charset="0"/>
                <a:cs typeface="Times New Roman" panose="02020603050405020304" pitchFamily="18" charset="0"/>
              </a:rPr>
              <a:t>'] = $row["</a:t>
            </a:r>
            <a:r>
              <a:rPr lang="en-US" sz="2800" dirty="0" err="1">
                <a:highlight>
                  <a:srgbClr val="00FFFF"/>
                </a:highlight>
                <a:latin typeface="Times New Roman" panose="02020603050405020304" pitchFamily="18" charset="0"/>
                <a:cs typeface="Times New Roman" panose="02020603050405020304" pitchFamily="18" charset="0"/>
              </a:rPr>
              <a:t>cust_id</a:t>
            </a:r>
            <a:r>
              <a:rPr lang="en-US" sz="2800" dirty="0">
                <a:highlight>
                  <a:srgbClr val="00FFFF"/>
                </a:highlight>
                <a:latin typeface="Times New Roman" panose="02020603050405020304" pitchFamily="18" charset="0"/>
                <a:cs typeface="Times New Roman" panose="02020603050405020304" pitchFamily="18" charset="0"/>
              </a:rPr>
              <a:t>"];        $_SESSION['</a:t>
            </a:r>
            <a:r>
              <a:rPr lang="en-US" sz="2800" dirty="0" err="1">
                <a:highlight>
                  <a:srgbClr val="00FFFF"/>
                </a:highlight>
                <a:latin typeface="Times New Roman" panose="02020603050405020304" pitchFamily="18" charset="0"/>
                <a:cs typeface="Times New Roman" panose="02020603050405020304" pitchFamily="18" charset="0"/>
              </a:rPr>
              <a:t>isCustValid</a:t>
            </a:r>
            <a:r>
              <a:rPr lang="en-US" sz="2800" dirty="0">
                <a:highlight>
                  <a:srgbClr val="00FFFF"/>
                </a:highlight>
                <a:latin typeface="Times New Roman" panose="02020603050405020304" pitchFamily="18" charset="0"/>
                <a:cs typeface="Times New Roman" panose="02020603050405020304" pitchFamily="18" charset="0"/>
              </a:rPr>
              <a:t>'] = true;        $_SESSION['LAST_ACTIVITY'] = time();        header("</a:t>
            </a:r>
            <a:r>
              <a:rPr lang="en-US" sz="2800" dirty="0" err="1">
                <a:highlight>
                  <a:srgbClr val="00FFFF"/>
                </a:highlight>
                <a:latin typeface="Times New Roman" panose="02020603050405020304" pitchFamily="18" charset="0"/>
                <a:cs typeface="Times New Roman" panose="02020603050405020304" pitchFamily="18" charset="0"/>
              </a:rPr>
              <a:t>location:customer_home.php</a:t>
            </a:r>
            <a:r>
              <a:rPr lang="en-US" sz="2800" dirty="0">
                <a:highlight>
                  <a:srgbClr val="00FFFF"/>
                </a:highlight>
                <a:latin typeface="Times New Roman" panose="02020603050405020304" pitchFamily="18" charset="0"/>
                <a:cs typeface="Times New Roman" panose="02020603050405020304" pitchFamily="18" charset="0"/>
              </a:rPr>
              <a:t>");    </a:t>
            </a:r>
          </a:p>
          <a:p>
            <a:pPr marL="0" indent="0">
              <a:buNone/>
            </a:pPr>
            <a:r>
              <a:rPr lang="en-US" sz="2800" dirty="0">
                <a:highlight>
                  <a:srgbClr val="00FFFF"/>
                </a:highlight>
                <a:latin typeface="Times New Roman" panose="02020603050405020304" pitchFamily="18" charset="0"/>
                <a:cs typeface="Times New Roman" panose="02020603050405020304" pitchFamily="18" charset="0"/>
              </a:rPr>
              <a:t>}</a:t>
            </a:r>
          </a:p>
          <a:p>
            <a:pPr marL="0" indent="0">
              <a:buNone/>
            </a:pPr>
            <a:endParaRPr lang="en-US" sz="2800" dirty="0">
              <a:highlight>
                <a:srgbClr val="00FFFF"/>
              </a:highlight>
              <a:latin typeface="Times New Roman" panose="02020603050405020304" pitchFamily="18" charset="0"/>
              <a:cs typeface="Times New Roman" panose="02020603050405020304" pitchFamily="18" charset="0"/>
            </a:endParaRPr>
          </a:p>
          <a:p>
            <a:pPr marL="0" indent="0">
              <a:buNone/>
            </a:pPr>
            <a:endParaRPr lang="en-US" sz="2800" dirty="0">
              <a:highlight>
                <a:srgbClr val="00FFFF"/>
              </a:highlight>
              <a:latin typeface="Times New Roman" panose="02020603050405020304" pitchFamily="18" charset="0"/>
              <a:cs typeface="Times New Roman" panose="02020603050405020304" pitchFamily="18" charset="0"/>
            </a:endParaRPr>
          </a:p>
          <a:p>
            <a:pPr marL="0" indent="0">
              <a:buNone/>
            </a:pPr>
            <a:endParaRPr lang="en-US" sz="2800" dirty="0">
              <a:highlight>
                <a:srgbClr val="00FFFF"/>
              </a:highlight>
              <a:latin typeface="Times New Roman" panose="02020603050405020304" pitchFamily="18" charset="0"/>
              <a:cs typeface="Times New Roman" panose="02020603050405020304" pitchFamily="18" charset="0"/>
            </a:endParaRPr>
          </a:p>
          <a:p>
            <a:pPr marL="0" indent="0">
              <a:buNone/>
            </a:pPr>
            <a:r>
              <a:rPr lang="en-US" sz="2800" dirty="0">
                <a:highlight>
                  <a:srgbClr val="00FFFF"/>
                </a:highlight>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BF418877-177C-4D6B-B4CD-6A479D1710F2}"/>
              </a:ext>
            </a:extLst>
          </p:cNvPr>
          <p:cNvSpPr>
            <a:spLocks noGrp="1"/>
          </p:cNvSpPr>
          <p:nvPr>
            <p:ph type="sldNum" sz="quarter" idx="12"/>
          </p:nvPr>
        </p:nvSpPr>
        <p:spPr/>
        <p:txBody>
          <a:bodyPr/>
          <a:lstStyle/>
          <a:p>
            <a:pPr>
              <a:defRPr/>
            </a:pPr>
            <a:fld id="{7421A6BC-039A-47E5-A7ED-512E1C2CFBEA}" type="slidenum">
              <a:rPr lang="en-US" smtClean="0"/>
              <a:pPr>
                <a:defRPr/>
              </a:pPr>
              <a:t>6</a:t>
            </a:fld>
            <a:endParaRPr lang="en-US"/>
          </a:p>
        </p:txBody>
      </p:sp>
      <p:pic>
        <p:nvPicPr>
          <p:cNvPr id="6" name="Picture 5">
            <a:extLst>
              <a:ext uri="{FF2B5EF4-FFF2-40B4-BE49-F238E27FC236}">
                <a16:creationId xmlns:a16="http://schemas.microsoft.com/office/drawing/2014/main" id="{6DF67916-933F-465D-B3B0-F0D0F7F84D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3200" y="4781564"/>
            <a:ext cx="2370109" cy="1905276"/>
          </a:xfrm>
          <a:prstGeom prst="rect">
            <a:avLst/>
          </a:prstGeom>
        </p:spPr>
      </p:pic>
    </p:spTree>
    <p:extLst>
      <p:ext uri="{BB962C8B-B14F-4D97-AF65-F5344CB8AC3E}">
        <p14:creationId xmlns:p14="http://schemas.microsoft.com/office/powerpoint/2010/main" val="1331536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387A-CCFB-41F2-9A49-379D5DB0960B}"/>
              </a:ext>
            </a:extLst>
          </p:cNvPr>
          <p:cNvSpPr>
            <a:spLocks noGrp="1"/>
          </p:cNvSpPr>
          <p:nvPr>
            <p:ph type="title"/>
          </p:nvPr>
        </p:nvSpPr>
        <p:spPr/>
        <p:txBody>
          <a:bodyPr/>
          <a:lstStyle/>
          <a:p>
            <a:pPr algn="ctr"/>
            <a:r>
              <a:rPr lang="en-US" b="1" dirty="0">
                <a:solidFill>
                  <a:srgbClr val="FF0000"/>
                </a:solidFill>
              </a:rPr>
              <a:t>SECURITY FEATURES OF THE PROJECT (cont.)</a:t>
            </a:r>
            <a:endParaRPr lang="en-IN" dirty="0"/>
          </a:p>
        </p:txBody>
      </p:sp>
      <p:sp>
        <p:nvSpPr>
          <p:cNvPr id="5" name="Content Placeholder 4">
            <a:extLst>
              <a:ext uri="{FF2B5EF4-FFF2-40B4-BE49-F238E27FC236}">
                <a16:creationId xmlns:a16="http://schemas.microsoft.com/office/drawing/2014/main" id="{66AB282B-D1E4-4C16-8E3B-D72FAA9A667E}"/>
              </a:ext>
            </a:extLst>
          </p:cNvPr>
          <p:cNvSpPr>
            <a:spLocks noGrp="1"/>
          </p:cNvSpPr>
          <p:nvPr>
            <p:ph idx="1"/>
          </p:nvPr>
        </p:nvSpPr>
        <p:spPr>
          <a:xfrm>
            <a:off x="617220" y="1303020"/>
            <a:ext cx="7898130" cy="5053331"/>
          </a:xfrm>
        </p:spPr>
        <p:txBody>
          <a:bodyPr>
            <a:noAutofit/>
          </a:bodyPr>
          <a:lstStyle/>
          <a:p>
            <a:pPr marL="0" indent="0">
              <a:buNone/>
            </a:pPr>
            <a:r>
              <a:rPr lang="en-US" sz="3200" dirty="0">
                <a:latin typeface="Times New Roman" panose="02020603050405020304" pitchFamily="18" charset="0"/>
                <a:cs typeface="Times New Roman" panose="02020603050405020304" pitchFamily="18" charset="0"/>
              </a:rPr>
              <a:t>Finally, sensitive details like password/username in a form are passed through method = “POST” and not method = “GET” to prevent leak of such data via the URL.</a:t>
            </a:r>
          </a:p>
          <a:p>
            <a:pPr marL="0" indent="0">
              <a:buNone/>
            </a:pPr>
            <a:endParaRPr lang="en-US" sz="2800" dirty="0">
              <a:highlight>
                <a:srgbClr val="00FFFF"/>
              </a:highlight>
              <a:latin typeface="Times New Roman" panose="02020603050405020304" pitchFamily="18" charset="0"/>
              <a:cs typeface="Times New Roman" panose="02020603050405020304" pitchFamily="18" charset="0"/>
            </a:endParaRPr>
          </a:p>
          <a:p>
            <a:pPr marL="0" indent="0">
              <a:buNone/>
            </a:pPr>
            <a:endParaRPr lang="en-US" sz="2800" dirty="0">
              <a:highlight>
                <a:srgbClr val="00FFFF"/>
              </a:highlight>
              <a:latin typeface="Times New Roman" panose="02020603050405020304" pitchFamily="18" charset="0"/>
              <a:cs typeface="Times New Roman" panose="02020603050405020304" pitchFamily="18" charset="0"/>
            </a:endParaRPr>
          </a:p>
          <a:p>
            <a:pPr marL="0" indent="0">
              <a:buNone/>
            </a:pPr>
            <a:endParaRPr lang="en-US" sz="2800" dirty="0">
              <a:highlight>
                <a:srgbClr val="00FFFF"/>
              </a:highlight>
              <a:latin typeface="Times New Roman" panose="02020603050405020304" pitchFamily="18" charset="0"/>
              <a:cs typeface="Times New Roman" panose="02020603050405020304" pitchFamily="18" charset="0"/>
            </a:endParaRPr>
          </a:p>
          <a:p>
            <a:pPr marL="0" indent="0">
              <a:buNone/>
            </a:pPr>
            <a:r>
              <a:rPr lang="en-US" sz="2800" dirty="0">
                <a:highlight>
                  <a:srgbClr val="00FFFF"/>
                </a:highlight>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BF418877-177C-4D6B-B4CD-6A479D1710F2}"/>
              </a:ext>
            </a:extLst>
          </p:cNvPr>
          <p:cNvSpPr>
            <a:spLocks noGrp="1"/>
          </p:cNvSpPr>
          <p:nvPr>
            <p:ph type="sldNum" sz="quarter" idx="12"/>
          </p:nvPr>
        </p:nvSpPr>
        <p:spPr/>
        <p:txBody>
          <a:bodyPr/>
          <a:lstStyle/>
          <a:p>
            <a:pPr>
              <a:defRPr/>
            </a:pPr>
            <a:fld id="{7421A6BC-039A-47E5-A7ED-512E1C2CFBEA}" type="slidenum">
              <a:rPr lang="en-US" smtClean="0"/>
              <a:pPr>
                <a:defRPr/>
              </a:pPr>
              <a:t>7</a:t>
            </a:fld>
            <a:endParaRPr lang="en-US"/>
          </a:p>
        </p:txBody>
      </p:sp>
      <p:pic>
        <p:nvPicPr>
          <p:cNvPr id="6" name="Picture 5">
            <a:extLst>
              <a:ext uri="{FF2B5EF4-FFF2-40B4-BE49-F238E27FC236}">
                <a16:creationId xmlns:a16="http://schemas.microsoft.com/office/drawing/2014/main" id="{BCBC546B-8D1E-460D-AE02-29D951210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181" y="3438236"/>
            <a:ext cx="5301638" cy="2941124"/>
          </a:xfrm>
          <a:prstGeom prst="rect">
            <a:avLst/>
          </a:prstGeom>
        </p:spPr>
      </p:pic>
    </p:spTree>
    <p:extLst>
      <p:ext uri="{BB962C8B-B14F-4D97-AF65-F5344CB8AC3E}">
        <p14:creationId xmlns:p14="http://schemas.microsoft.com/office/powerpoint/2010/main" val="1536645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D0EBF-928A-41B5-92FB-1AE21BA904B9}"/>
              </a:ext>
            </a:extLst>
          </p:cNvPr>
          <p:cNvSpPr>
            <a:spLocks noGrp="1"/>
          </p:cNvSpPr>
          <p:nvPr>
            <p:ph type="title"/>
          </p:nvPr>
        </p:nvSpPr>
        <p:spPr/>
        <p:txBody>
          <a:bodyPr/>
          <a:lstStyle/>
          <a:p>
            <a:pPr algn="ctr"/>
            <a:r>
              <a:rPr lang="en-US" b="1" dirty="0">
                <a:solidFill>
                  <a:srgbClr val="FF0000"/>
                </a:solidFill>
              </a:rPr>
              <a:t>OVERVIEW OF WEBSITE FEATURES</a:t>
            </a:r>
            <a:br>
              <a:rPr lang="en-US" b="1" dirty="0">
                <a:solidFill>
                  <a:srgbClr val="FF0000"/>
                </a:solidFill>
              </a:rPr>
            </a:br>
            <a:r>
              <a:rPr lang="en-US" sz="1600" b="1" dirty="0">
                <a:solidFill>
                  <a:srgbClr val="FF0000"/>
                </a:solidFill>
              </a:rPr>
              <a:t>For Admin</a:t>
            </a:r>
            <a:endParaRPr lang="en-IN" dirty="0"/>
          </a:p>
        </p:txBody>
      </p:sp>
      <p:sp>
        <p:nvSpPr>
          <p:cNvPr id="5" name="Content Placeholder 4">
            <a:extLst>
              <a:ext uri="{FF2B5EF4-FFF2-40B4-BE49-F238E27FC236}">
                <a16:creationId xmlns:a16="http://schemas.microsoft.com/office/drawing/2014/main" id="{613D5614-2C0B-45F4-ACD4-FC467BB051E2}"/>
              </a:ext>
            </a:extLst>
          </p:cNvPr>
          <p:cNvSpPr>
            <a:spLocks noGrp="1"/>
          </p:cNvSpPr>
          <p:nvPr>
            <p:ph idx="1"/>
          </p:nvPr>
        </p:nvSpPr>
        <p:spPr>
          <a:xfrm>
            <a:off x="628650" y="1690690"/>
            <a:ext cx="7886700" cy="4862510"/>
          </a:xfrm>
        </p:spPr>
        <p:txBody>
          <a:bodyPr>
            <a:normAutofit/>
          </a:bodyPr>
          <a:lstStyle/>
          <a:p>
            <a:r>
              <a:rPr lang="en-US" sz="2800" dirty="0">
                <a:latin typeface="Times New Roman" panose="02020603050405020304" pitchFamily="18" charset="0"/>
                <a:cs typeface="Times New Roman" panose="02020603050405020304" pitchFamily="18" charset="0"/>
              </a:rPr>
              <a:t>Admin can access the website using his credentials.</a:t>
            </a:r>
          </a:p>
          <a:p>
            <a:pPr marL="0" indent="0">
              <a:buNone/>
            </a:pPr>
            <a:r>
              <a:rPr lang="en-US" sz="2800" dirty="0">
                <a:highlight>
                  <a:srgbClr val="00FFFF"/>
                </a:highlight>
                <a:latin typeface="Times New Roman" panose="02020603050405020304" pitchFamily="18" charset="0"/>
                <a:cs typeface="Times New Roman" panose="02020603050405020304" pitchFamily="18" charset="0"/>
              </a:rPr>
              <a:t>if (</a:t>
            </a:r>
            <a:r>
              <a:rPr lang="en-US" sz="2800" dirty="0" err="1">
                <a:highlight>
                  <a:srgbClr val="00FFFF"/>
                </a:highlight>
                <a:latin typeface="Times New Roman" panose="02020603050405020304" pitchFamily="18" charset="0"/>
                <a:cs typeface="Times New Roman" panose="02020603050405020304" pitchFamily="18" charset="0"/>
              </a:rPr>
              <a:t>isset</a:t>
            </a:r>
            <a:r>
              <a:rPr lang="en-US" sz="2800" dirty="0">
                <a:highlight>
                  <a:srgbClr val="00FFFF"/>
                </a:highlight>
                <a:latin typeface="Times New Roman" panose="02020603050405020304" pitchFamily="18" charset="0"/>
                <a:cs typeface="Times New Roman" panose="02020603050405020304" pitchFamily="18" charset="0"/>
              </a:rPr>
              <a:t>($_GET['</a:t>
            </a:r>
            <a:r>
              <a:rPr lang="en-US" sz="2800" dirty="0" err="1">
                <a:highlight>
                  <a:srgbClr val="00FFFF"/>
                </a:highlight>
                <a:latin typeface="Times New Roman" panose="02020603050405020304" pitchFamily="18" charset="0"/>
                <a:cs typeface="Times New Roman" panose="02020603050405020304" pitchFamily="18" charset="0"/>
              </a:rPr>
              <a:t>loginFailed</a:t>
            </a:r>
            <a:r>
              <a:rPr lang="en-US" sz="2800" dirty="0">
                <a:highlight>
                  <a:srgbClr val="00FFFF"/>
                </a:highlight>
                <a:latin typeface="Times New Roman" panose="02020603050405020304" pitchFamily="18" charset="0"/>
                <a:cs typeface="Times New Roman" panose="02020603050405020304" pitchFamily="18" charset="0"/>
              </a:rPr>
              <a:t>'])) {        </a:t>
            </a:r>
          </a:p>
          <a:p>
            <a:pPr marL="0" indent="0">
              <a:buNone/>
            </a:pPr>
            <a:r>
              <a:rPr lang="en-US" sz="2800" dirty="0">
                <a:highlight>
                  <a:srgbClr val="00FFFF"/>
                </a:highlight>
                <a:latin typeface="Times New Roman" panose="02020603050405020304" pitchFamily="18" charset="0"/>
                <a:cs typeface="Times New Roman" panose="02020603050405020304" pitchFamily="18" charset="0"/>
              </a:rPr>
              <a:t>$message = "Invalid Credentials ! Please try again.";        echo "&lt;script type= 'text/</a:t>
            </a:r>
            <a:r>
              <a:rPr lang="en-US" sz="2800" dirty="0" err="1">
                <a:highlight>
                  <a:srgbClr val="00FFFF"/>
                </a:highlight>
                <a:latin typeface="Times New Roman" panose="02020603050405020304" pitchFamily="18" charset="0"/>
                <a:cs typeface="Times New Roman" panose="02020603050405020304" pitchFamily="18" charset="0"/>
              </a:rPr>
              <a:t>javascript</a:t>
            </a:r>
            <a:r>
              <a:rPr lang="en-US" sz="2800" dirty="0">
                <a:highlight>
                  <a:srgbClr val="00FFFF"/>
                </a:highlight>
                <a:latin typeface="Times New Roman" panose="02020603050405020304" pitchFamily="18" charset="0"/>
                <a:cs typeface="Times New Roman" panose="02020603050405020304" pitchFamily="18" charset="0"/>
              </a:rPr>
              <a:t>'&gt;alert('$message');&lt;/script&gt;";   </a:t>
            </a:r>
          </a:p>
          <a:p>
            <a:pPr marL="0" indent="0">
              <a:buNone/>
            </a:pPr>
            <a:r>
              <a:rPr lang="en-US" sz="2800" dirty="0">
                <a:highlight>
                  <a:srgbClr val="00FFFF"/>
                </a:highlight>
                <a:latin typeface="Times New Roman" panose="02020603050405020304" pitchFamily="18" charset="0"/>
                <a:cs typeface="Times New Roman" panose="02020603050405020304" pitchFamily="18" charset="0"/>
              </a:rPr>
              <a:t>}</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Admin can add, edit or delete the customer.</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Admin can also view the Transaction History of  every customer.</a:t>
            </a:r>
            <a:endParaRPr lang="en-US" sz="2800" dirty="0">
              <a:highlight>
                <a:srgbClr val="00FFFF"/>
              </a:highligh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There is no account for admin in the bank.</a:t>
            </a:r>
          </a:p>
          <a:p>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F418877-177C-4D6B-B4CD-6A479D1710F2}"/>
              </a:ext>
            </a:extLst>
          </p:cNvPr>
          <p:cNvSpPr>
            <a:spLocks noGrp="1"/>
          </p:cNvSpPr>
          <p:nvPr>
            <p:ph type="sldNum" sz="quarter" idx="12"/>
          </p:nvPr>
        </p:nvSpPr>
        <p:spPr/>
        <p:txBody>
          <a:bodyPr/>
          <a:lstStyle/>
          <a:p>
            <a:pPr>
              <a:defRPr/>
            </a:pPr>
            <a:fld id="{7421A6BC-039A-47E5-A7ED-512E1C2CFBEA}" type="slidenum">
              <a:rPr lang="en-US" smtClean="0"/>
              <a:pPr>
                <a:defRPr/>
              </a:pPr>
              <a:t>8</a:t>
            </a:fld>
            <a:endParaRPr lang="en-US"/>
          </a:p>
        </p:txBody>
      </p:sp>
    </p:spTree>
    <p:extLst>
      <p:ext uri="{BB962C8B-B14F-4D97-AF65-F5344CB8AC3E}">
        <p14:creationId xmlns:p14="http://schemas.microsoft.com/office/powerpoint/2010/main" val="304570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D0EBF-928A-41B5-92FB-1AE21BA904B9}"/>
              </a:ext>
            </a:extLst>
          </p:cNvPr>
          <p:cNvSpPr>
            <a:spLocks noGrp="1"/>
          </p:cNvSpPr>
          <p:nvPr>
            <p:ph type="title"/>
          </p:nvPr>
        </p:nvSpPr>
        <p:spPr>
          <a:xfrm>
            <a:off x="628650" y="304800"/>
            <a:ext cx="7886700" cy="1325563"/>
          </a:xfrm>
        </p:spPr>
        <p:txBody>
          <a:bodyPr/>
          <a:lstStyle/>
          <a:p>
            <a:pPr algn="ctr"/>
            <a:r>
              <a:rPr lang="en-US" b="1" dirty="0">
                <a:solidFill>
                  <a:srgbClr val="FF0000"/>
                </a:solidFill>
              </a:rPr>
              <a:t>OVERVIEW OF WEBSITE FEATURES</a:t>
            </a:r>
            <a:br>
              <a:rPr lang="en-US" b="1" dirty="0">
                <a:solidFill>
                  <a:srgbClr val="FF0000"/>
                </a:solidFill>
              </a:rPr>
            </a:br>
            <a:r>
              <a:rPr lang="en-US" sz="1600" b="1" dirty="0">
                <a:solidFill>
                  <a:srgbClr val="FF0000"/>
                </a:solidFill>
              </a:rPr>
              <a:t>For Customers</a:t>
            </a:r>
            <a:endParaRPr lang="en-IN" dirty="0"/>
          </a:p>
        </p:txBody>
      </p:sp>
      <p:sp>
        <p:nvSpPr>
          <p:cNvPr id="5" name="Content Placeholder 4">
            <a:extLst>
              <a:ext uri="{FF2B5EF4-FFF2-40B4-BE49-F238E27FC236}">
                <a16:creationId xmlns:a16="http://schemas.microsoft.com/office/drawing/2014/main" id="{613D5614-2C0B-45F4-ACD4-FC467BB051E2}"/>
              </a:ext>
            </a:extLst>
          </p:cNvPr>
          <p:cNvSpPr>
            <a:spLocks noGrp="1"/>
          </p:cNvSpPr>
          <p:nvPr>
            <p:ph idx="1"/>
          </p:nvPr>
        </p:nvSpPr>
        <p:spPr>
          <a:xfrm>
            <a:off x="628650" y="1357822"/>
            <a:ext cx="7886700" cy="4998529"/>
          </a:xfrm>
        </p:spPr>
        <p:txBody>
          <a:bodyPr>
            <a:normAutofit lnSpcReduction="10000"/>
          </a:bodyPr>
          <a:lstStyle/>
          <a:p>
            <a:r>
              <a:rPr lang="en-US" sz="2800" dirty="0">
                <a:latin typeface="Times New Roman" panose="02020603050405020304" pitchFamily="18" charset="0"/>
                <a:cs typeface="Times New Roman" panose="02020603050405020304" pitchFamily="18" charset="0"/>
              </a:rPr>
              <a:t>Customers can login into website using the credentials given by the bank.</a:t>
            </a:r>
          </a:p>
          <a:p>
            <a:r>
              <a:rPr lang="en-US" sz="2800" dirty="0">
                <a:latin typeface="Times New Roman" panose="02020603050405020304" pitchFamily="18" charset="0"/>
                <a:cs typeface="Times New Roman" panose="02020603050405020304" pitchFamily="18" charset="0"/>
              </a:rPr>
              <a:t>Customers can check the passbook related with their account and also can sort it with date and transaction number.</a:t>
            </a:r>
          </a:p>
          <a:p>
            <a:r>
              <a:rPr lang="en-US" sz="2800" dirty="0">
                <a:latin typeface="Times New Roman" panose="02020603050405020304" pitchFamily="18" charset="0"/>
                <a:cs typeface="Times New Roman" panose="02020603050405020304" pitchFamily="18" charset="0"/>
              </a:rPr>
              <a:t>Customer can also add a beneficiary and transfer amount to him/her</a:t>
            </a:r>
          </a:p>
          <a:p>
            <a:r>
              <a:rPr lang="en-US" sz="2800" dirty="0">
                <a:latin typeface="Times New Roman" panose="02020603050405020304" pitchFamily="18" charset="0"/>
                <a:cs typeface="Times New Roman" panose="02020603050405020304" pitchFamily="18" charset="0"/>
              </a:rPr>
              <a:t>Customer can delete a beneficiary.</a:t>
            </a:r>
          </a:p>
          <a:p>
            <a:r>
              <a:rPr lang="en-US" sz="2800" dirty="0">
                <a:latin typeface="Times New Roman" panose="02020603050405020304" pitchFamily="18" charset="0"/>
                <a:cs typeface="Times New Roman" panose="02020603050405020304" pitchFamily="18" charset="0"/>
              </a:rPr>
              <a:t>Customer can debit/credit </a:t>
            </a:r>
          </a:p>
          <a:p>
            <a:pPr marL="0" indent="0">
              <a:buNone/>
            </a:pPr>
            <a:r>
              <a:rPr lang="en-US" sz="2800" dirty="0">
                <a:latin typeface="Times New Roman" panose="02020603050405020304" pitchFamily="18" charset="0"/>
                <a:cs typeface="Times New Roman" panose="02020603050405020304" pitchFamily="18" charset="0"/>
              </a:rPr>
              <a:t>   money into his/her </a:t>
            </a:r>
          </a:p>
          <a:p>
            <a:pPr marL="0" indent="0">
              <a:buNone/>
            </a:pPr>
            <a:r>
              <a:rPr lang="en-US" sz="2800" dirty="0">
                <a:latin typeface="Times New Roman" panose="02020603050405020304" pitchFamily="18" charset="0"/>
                <a:cs typeface="Times New Roman" panose="02020603050405020304" pitchFamily="18" charset="0"/>
              </a:rPr>
              <a:t>   account using an ATM   </a:t>
            </a:r>
          </a:p>
          <a:p>
            <a:pPr marL="0" indent="0">
              <a:buNone/>
            </a:pPr>
            <a:r>
              <a:rPr lang="en-US" sz="2800" dirty="0">
                <a:latin typeface="Times New Roman" panose="02020603050405020304" pitchFamily="18" charset="0"/>
                <a:cs typeface="Times New Roman" panose="02020603050405020304" pitchFamily="18" charset="0"/>
              </a:rPr>
              <a:t>   simulator</a:t>
            </a:r>
          </a:p>
          <a:p>
            <a:pPr marL="0" indent="0">
              <a:buNone/>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F418877-177C-4D6B-B4CD-6A479D1710F2}"/>
              </a:ext>
            </a:extLst>
          </p:cNvPr>
          <p:cNvSpPr>
            <a:spLocks noGrp="1"/>
          </p:cNvSpPr>
          <p:nvPr>
            <p:ph type="sldNum" sz="quarter" idx="12"/>
          </p:nvPr>
        </p:nvSpPr>
        <p:spPr/>
        <p:txBody>
          <a:bodyPr/>
          <a:lstStyle/>
          <a:p>
            <a:pPr>
              <a:defRPr/>
            </a:pPr>
            <a:fld id="{7421A6BC-039A-47E5-A7ED-512E1C2CFBEA}" type="slidenum">
              <a:rPr lang="en-US" smtClean="0"/>
              <a:pPr>
                <a:defRPr/>
              </a:pPr>
              <a:t>9</a:t>
            </a:fld>
            <a:endParaRPr lang="en-US"/>
          </a:p>
        </p:txBody>
      </p:sp>
      <p:pic>
        <p:nvPicPr>
          <p:cNvPr id="6" name="Picture 5">
            <a:extLst>
              <a:ext uri="{FF2B5EF4-FFF2-40B4-BE49-F238E27FC236}">
                <a16:creationId xmlns:a16="http://schemas.microsoft.com/office/drawing/2014/main" id="{CC80590C-3BD2-4073-AE2D-CF9A51298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8818" y="4495799"/>
            <a:ext cx="4515182" cy="2138789"/>
          </a:xfrm>
          <a:prstGeom prst="rect">
            <a:avLst/>
          </a:prstGeom>
        </p:spPr>
      </p:pic>
    </p:spTree>
    <p:extLst>
      <p:ext uri="{BB962C8B-B14F-4D97-AF65-F5344CB8AC3E}">
        <p14:creationId xmlns:p14="http://schemas.microsoft.com/office/powerpoint/2010/main" val="595515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E25AEB6D7F99A4884100E3811C05510" ma:contentTypeVersion="0" ma:contentTypeDescription="Create a new document." ma:contentTypeScope="" ma:versionID="153549c5324c0026934b0ded5f7368fd">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3FDE57-5C93-4095-8D75-77D3E304B6E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579854D-0C26-47C1-9490-CF8347773017}">
  <ds:schemaRefs>
    <ds:schemaRef ds:uri="http://schemas.microsoft.com/sharepoint/v3/contenttype/forms"/>
  </ds:schemaRefs>
</ds:datastoreItem>
</file>

<file path=customXml/itemProps3.xml><?xml version="1.0" encoding="utf-8"?>
<ds:datastoreItem xmlns:ds="http://schemas.openxmlformats.org/officeDocument/2006/customXml" ds:itemID="{D47037F9-7EE6-4591-A29A-49BA3577A6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7040</TotalTime>
  <Words>759</Words>
  <Application>Microsoft Office PowerPoint</Application>
  <PresentationFormat>On-screen Show (4:3)</PresentationFormat>
  <Paragraphs>87</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Abadi</vt:lpstr>
      <vt:lpstr>Algerian</vt:lpstr>
      <vt:lpstr>Arial</vt:lpstr>
      <vt:lpstr>Arial Black</vt:lpstr>
      <vt:lpstr>Calibri</vt:lpstr>
      <vt:lpstr>Calibri Light</vt:lpstr>
      <vt:lpstr>Times New Roman</vt:lpstr>
      <vt:lpstr>Office Theme</vt:lpstr>
      <vt:lpstr> TRANSACTION SYSTEM WEBSITE by Churchil Yash Rajpal   </vt:lpstr>
      <vt:lpstr>NEED OF ONLINE BANKING</vt:lpstr>
      <vt:lpstr>ADVANTAGES OF ONLINE BANKING</vt:lpstr>
      <vt:lpstr>GOALS OF THE PROJECT</vt:lpstr>
      <vt:lpstr>SECURITY FEATURES OF THE PROJECT</vt:lpstr>
      <vt:lpstr>SECURITY FEATURES OF THE PROJECT (cont.)</vt:lpstr>
      <vt:lpstr>SECURITY FEATURES OF THE PROJECT (cont.)</vt:lpstr>
      <vt:lpstr>OVERVIEW OF WEBSITE FEATURES For Admin</vt:lpstr>
      <vt:lpstr>OVERVIEW OF WEBSITE FEATURES For Customers</vt:lpstr>
      <vt:lpstr> DATABASE  </vt:lpstr>
      <vt:lpstr> CONCLUSION AND FUTURE SCOPE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schandra</dc:creator>
  <cp:lastModifiedBy>Churchil Rajpal</cp:lastModifiedBy>
  <cp:revision>348</cp:revision>
  <dcterms:created xsi:type="dcterms:W3CDTF">2008-12-16T09:40:48Z</dcterms:created>
  <dcterms:modified xsi:type="dcterms:W3CDTF">2021-10-27T19:04:48Z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0x0101005E25AEB6D7F99A4884100E3811C05510</vt:lpwstr>
  </property>
</Properties>
</file>