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alphaModFix amt="99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5780-4D12-9B42-A6FA-0562E648E15C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C056-565C-1849-ACC8-F92D4E630B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Apple LiGothic Medium"/>
                <a:ea typeface="Apple LiGothic Medium"/>
                <a:cs typeface="Apple LiGothic Medium"/>
              </a:rPr>
              <a:t>德國敬虔主義</a:t>
            </a:r>
            <a:endParaRPr lang="en-US" dirty="0">
              <a:solidFill>
                <a:schemeClr val="bg1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06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hilipp Jacob Spe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28900"/>
            <a:ext cx="1905000" cy="2654300"/>
          </a:xfrm>
          <a:prstGeom prst="rect">
            <a:avLst/>
          </a:prstGeom>
        </p:spPr>
      </p:pic>
      <p:pic>
        <p:nvPicPr>
          <p:cNvPr id="7" name="Picture 6" descr="thumb_595_c92c069112a5ed1f77210ab26e1fa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514600"/>
            <a:ext cx="2616200" cy="2768600"/>
          </a:xfrm>
          <a:prstGeom prst="rect">
            <a:avLst/>
          </a:prstGeom>
        </p:spPr>
      </p:pic>
      <p:pic>
        <p:nvPicPr>
          <p:cNvPr id="8" name="Picture 7" descr="Von_Zinzendor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2565400"/>
            <a:ext cx="2273300" cy="271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5511800"/>
            <a:ext cx="1752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施本爾</a:t>
            </a:r>
            <a:endParaRPr lang="en-US" sz="3200" b="1" dirty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511800"/>
            <a:ext cx="1752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富朗開</a:t>
            </a:r>
            <a:endParaRPr lang="en-US" sz="3200" b="1" dirty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5511800"/>
            <a:ext cx="205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新生鐸夫</a:t>
            </a:r>
            <a:endParaRPr lang="en-US" sz="3200" b="1" dirty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pple LiGothic Medium"/>
                <a:ea typeface="Apple LiGothic Medium"/>
                <a:cs typeface="Apple LiGothic Medium"/>
              </a:rPr>
              <a:t>敬虔主義的實行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 smtClean="0">
                <a:latin typeface="新細明體"/>
                <a:cs typeface="新細明體"/>
              </a:rPr>
              <a:t>	5</a:t>
            </a:r>
            <a:r>
              <a:rPr lang="zh-TW" altLang="en-US" sz="2800" dirty="0">
                <a:latin typeface="新細明體"/>
                <a:cs typeface="新細明體"/>
              </a:rPr>
              <a:t>）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注重信徒悔改與重生的主觀經歷</a:t>
            </a:r>
            <a:r>
              <a:rPr lang="zh-TW" altLang="en-US" sz="2800" dirty="0">
                <a:latin typeface="新細明體"/>
                <a:cs typeface="新細明體"/>
              </a:rPr>
              <a:t>，</a:t>
            </a:r>
            <a:r>
              <a:rPr lang="en-US" altLang="zh-TW" sz="2800" dirty="0">
                <a:latin typeface="新細明體"/>
                <a:cs typeface="新細明體"/>
              </a:rPr>
              <a:t/>
            </a:r>
            <a:br>
              <a:rPr lang="en-US" altLang="zh-TW" sz="2800" dirty="0">
                <a:latin typeface="新細明體"/>
                <a:cs typeface="新細明體"/>
              </a:rPr>
            </a:br>
            <a:r>
              <a:rPr lang="en-US" altLang="zh-TW" sz="2800" dirty="0">
                <a:latin typeface="新細明體"/>
                <a:cs typeface="新細明體"/>
              </a:rPr>
              <a:t>6</a:t>
            </a:r>
            <a:r>
              <a:rPr lang="zh-TW" altLang="en-US" sz="2800" dirty="0">
                <a:latin typeface="新細明體"/>
                <a:cs typeface="新細明體"/>
              </a:rPr>
              <a:t>）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以基督為中心，</a:t>
            </a:r>
            <a:r>
              <a:rPr lang="zh-TW" altLang="en-US" sz="2800" dirty="0">
                <a:latin typeface="新細明體"/>
                <a:cs typeface="新細明體"/>
              </a:rPr>
              <a:t>經歷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被祂的恩典所充滿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28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2800" dirty="0">
                <a:latin typeface="新細明體"/>
                <a:cs typeface="新細明體"/>
              </a:rPr>
              <a:t>7</a:t>
            </a:r>
            <a:r>
              <a:rPr lang="zh-TW" altLang="en-US" sz="2800" dirty="0">
                <a:latin typeface="新細明體"/>
                <a:cs typeface="新細明體"/>
              </a:rPr>
              <a:t>）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實行社會救濟，賙濟窮人和寡婦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28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2800" dirty="0" smtClean="0">
                <a:latin typeface="新細明體"/>
                <a:cs typeface="新細明體"/>
              </a:rPr>
              <a:t>8</a:t>
            </a:r>
            <a:r>
              <a:rPr lang="zh-TW" altLang="en-US" sz="2800" dirty="0" smtClean="0">
                <a:latin typeface="新細明體"/>
                <a:cs typeface="新細明體"/>
              </a:rPr>
              <a:t>）</a:t>
            </a:r>
            <a:r>
              <a:rPr lang="zh-TW" altLang="en-US" sz="2800" dirty="0">
                <a:latin typeface="新細明體"/>
                <a:cs typeface="新細明體"/>
              </a:rPr>
              <a:t>極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力推行海外佈道</a:t>
            </a:r>
            <a:endParaRPr lang="en-US" sz="2800" dirty="0" smtClean="0">
              <a:latin typeface="新細明體"/>
              <a:ea typeface="新細明體"/>
              <a:cs typeface="新細明體"/>
            </a:endParaRPr>
          </a:p>
          <a:p>
            <a:pPr>
              <a:buNone/>
            </a:pPr>
            <a:endParaRPr lang="en-US" sz="2800" dirty="0" smtClean="0">
              <a:latin typeface="新細明體"/>
              <a:ea typeface="新細明體"/>
              <a:cs typeface="新細明體"/>
            </a:endParaRPr>
          </a:p>
          <a:p>
            <a:pPr>
              <a:buNone/>
            </a:pPr>
            <a:r>
              <a:rPr lang="zh-TW" altLang="en-US" sz="2800" dirty="0" smtClean="0"/>
              <a:t>＊＊</a:t>
            </a:r>
            <a:r>
              <a:rPr lang="en-US" sz="2800" dirty="0" err="1" smtClean="0"/>
              <a:t>僵</a:t>
            </a:r>
            <a:r>
              <a:rPr lang="en-US" sz="2800" dirty="0" err="1"/>
              <a:t>化的路德教會，注入了一股新鮮的活</a:t>
            </a:r>
            <a:r>
              <a:rPr lang="en-US" sz="2800" dirty="0" err="1" smtClean="0"/>
              <a:t>力</a:t>
            </a:r>
            <a:r>
              <a:rPr lang="zh-TW" altLang="en-US" sz="2800" dirty="0" smtClean="0"/>
              <a:t>＊＊</a:t>
            </a:r>
            <a:endParaRPr lang="en-US" sz="2800" dirty="0" smtClean="0">
              <a:latin typeface="新細明體"/>
              <a:ea typeface="新細明體"/>
              <a:cs typeface="新細明體"/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01-31 at 3.16.11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28600" y="1600200"/>
            <a:ext cx="9909003" cy="30881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pple LiGothic Medium"/>
                <a:ea typeface="Apple LiGothic Medium"/>
                <a:cs typeface="Apple LiGothic Medium"/>
              </a:rPr>
              <a:t>代表人物－施本爾</a:t>
            </a:r>
            <a:endParaRPr 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27" b="1" dirty="0" err="1">
                <a:ea typeface="新細明體"/>
                <a:cs typeface="新細明體"/>
              </a:rPr>
              <a:t>施本爾</a:t>
            </a:r>
            <a:r>
              <a:rPr lang="en-US" sz="2162" i="1" dirty="0" err="1">
                <a:ea typeface="新細明體"/>
                <a:cs typeface="新細明體"/>
              </a:rPr>
              <a:t>(Philip</a:t>
            </a:r>
            <a:r>
              <a:rPr lang="en-US" sz="2162" i="1" dirty="0">
                <a:ea typeface="新細明體"/>
                <a:cs typeface="新細明體"/>
              </a:rPr>
              <a:t> Jacob Spener，1635~1705年</a:t>
            </a:r>
            <a:r>
              <a:rPr lang="en-US" sz="2162" i="1" dirty="0" smtClean="0">
                <a:ea typeface="新細明體"/>
                <a:cs typeface="新細明體"/>
              </a:rPr>
              <a:t>)</a:t>
            </a:r>
          </a:p>
          <a:p>
            <a:r>
              <a:rPr lang="en-US" sz="3027" dirty="0" err="1">
                <a:ea typeface="新細明體"/>
                <a:cs typeface="新細明體"/>
              </a:rPr>
              <a:t>路德派信義宗的牧師</a:t>
            </a:r>
            <a:r>
              <a:rPr lang="en-US" sz="3027" dirty="0" err="1" smtClean="0">
                <a:ea typeface="新細明體"/>
                <a:cs typeface="新細明體"/>
              </a:rPr>
              <a:t>，日</a:t>
            </a:r>
            <a:r>
              <a:rPr lang="en-US" sz="3027" dirty="0" err="1">
                <a:ea typeface="新細明體"/>
                <a:cs typeface="新細明體"/>
              </a:rPr>
              <a:t>耳曼敬虔主</a:t>
            </a:r>
            <a:r>
              <a:rPr lang="en-US" sz="3027" dirty="0" err="1" smtClean="0">
                <a:ea typeface="新細明體"/>
                <a:cs typeface="新細明體"/>
              </a:rPr>
              <a:t>義創</a:t>
            </a:r>
            <a:r>
              <a:rPr lang="en-US" sz="3027" dirty="0" err="1">
                <a:ea typeface="新細明體"/>
                <a:cs typeface="新細明體"/>
              </a:rPr>
              <a:t>始</a:t>
            </a:r>
            <a:r>
              <a:rPr lang="en-US" sz="3027" dirty="0" err="1" smtClean="0">
                <a:ea typeface="新細明體"/>
                <a:cs typeface="新細明體"/>
              </a:rPr>
              <a:t>人</a:t>
            </a:r>
            <a:endParaRPr lang="en-US" sz="3027" dirty="0" smtClean="0">
              <a:ea typeface="新細明體"/>
              <a:cs typeface="新細明體"/>
            </a:endParaRPr>
          </a:p>
          <a:p>
            <a:r>
              <a:rPr lang="en-US" sz="3027" dirty="0" err="1" smtClean="0">
                <a:ea typeface="新細明體"/>
                <a:cs typeface="新細明體"/>
              </a:rPr>
              <a:t>深</a:t>
            </a:r>
            <a:r>
              <a:rPr lang="en-US" sz="3027" dirty="0" err="1">
                <a:ea typeface="新細明體"/>
                <a:cs typeface="新細明體"/>
              </a:rPr>
              <a:t>感教會極需改</a:t>
            </a:r>
            <a:r>
              <a:rPr lang="en-US" sz="3027" dirty="0" err="1" smtClean="0">
                <a:ea typeface="新細明體"/>
                <a:cs typeface="新細明體"/>
              </a:rPr>
              <a:t>革</a:t>
            </a:r>
            <a:r>
              <a:rPr lang="zh-TW" altLang="en-US" sz="3027" dirty="0" smtClean="0">
                <a:ea typeface="新細明體"/>
                <a:cs typeface="新細明體"/>
              </a:rPr>
              <a:t>－</a:t>
            </a:r>
            <a:r>
              <a:rPr lang="en-US" sz="3027" dirty="0" err="1" smtClean="0">
                <a:ea typeface="新細明體"/>
                <a:cs typeface="新細明體"/>
              </a:rPr>
              <a:t>三</a:t>
            </a:r>
            <a:r>
              <a:rPr lang="en-US" sz="3027" dirty="0" err="1">
                <a:ea typeface="新細明體"/>
                <a:cs typeface="新細明體"/>
              </a:rPr>
              <a:t>十年戰</a:t>
            </a:r>
            <a:r>
              <a:rPr lang="en-US" sz="3027" dirty="0" err="1" smtClean="0">
                <a:ea typeface="新細明體"/>
                <a:cs typeface="新細明體"/>
              </a:rPr>
              <a:t>爭動亂與靈</a:t>
            </a:r>
            <a:r>
              <a:rPr lang="en-US" sz="3027" dirty="0" err="1">
                <a:ea typeface="新細明體"/>
                <a:cs typeface="新細明體"/>
              </a:rPr>
              <a:t>性低落</a:t>
            </a:r>
            <a:endParaRPr lang="en-US" sz="3027" dirty="0" smtClean="0">
              <a:ea typeface="新細明體"/>
              <a:cs typeface="新細明體"/>
            </a:endParaRPr>
          </a:p>
          <a:p>
            <a:r>
              <a:rPr lang="en-US" sz="3027" dirty="0" err="1" smtClean="0">
                <a:ea typeface="新細明體"/>
                <a:cs typeface="新細明體"/>
              </a:rPr>
              <a:t>建</a:t>
            </a:r>
            <a:r>
              <a:rPr lang="en-US" sz="3027" dirty="0" err="1">
                <a:ea typeface="新細明體"/>
                <a:cs typeface="新細明體"/>
              </a:rPr>
              <a:t>立「敬虔小會」</a:t>
            </a:r>
            <a:r>
              <a:rPr lang="en-US" sz="2162" i="1" dirty="0" err="1">
                <a:ea typeface="新細明體"/>
                <a:cs typeface="新細明體"/>
              </a:rPr>
              <a:t>(Collegia</a:t>
            </a:r>
            <a:r>
              <a:rPr lang="en-US" sz="2162" i="1" dirty="0">
                <a:ea typeface="新細明體"/>
                <a:cs typeface="新細明體"/>
              </a:rPr>
              <a:t> </a:t>
            </a:r>
            <a:r>
              <a:rPr lang="en-US" sz="2162" i="1" dirty="0" err="1">
                <a:ea typeface="新細明體"/>
                <a:cs typeface="新細明體"/>
              </a:rPr>
              <a:t>Pietatis</a:t>
            </a:r>
            <a:r>
              <a:rPr lang="en-US" sz="2162" i="1" dirty="0" smtClean="0">
                <a:ea typeface="新細明體"/>
                <a:cs typeface="新細明體"/>
              </a:rPr>
              <a:t>)</a:t>
            </a:r>
            <a:r>
              <a:rPr lang="zh-TW" altLang="en-US" sz="3027" dirty="0" smtClean="0">
                <a:ea typeface="新細明體"/>
                <a:cs typeface="新細明體"/>
              </a:rPr>
              <a:t>，</a:t>
            </a:r>
            <a:r>
              <a:rPr lang="en-US" sz="3027" dirty="0" err="1" smtClean="0">
                <a:ea typeface="新細明體"/>
                <a:cs typeface="新細明體"/>
              </a:rPr>
              <a:t>聚</a:t>
            </a:r>
            <a:r>
              <a:rPr lang="en-US" sz="3027" dirty="0" err="1">
                <a:ea typeface="新細明體"/>
                <a:cs typeface="新細明體"/>
              </a:rPr>
              <a:t>集一小群信徒每星期兩次在他家中讀經、祈</a:t>
            </a:r>
            <a:r>
              <a:rPr lang="en-US" sz="3027" dirty="0" err="1" smtClean="0">
                <a:ea typeface="新細明體"/>
                <a:cs typeface="新細明體"/>
              </a:rPr>
              <a:t>禱</a:t>
            </a:r>
            <a:r>
              <a:rPr lang="zh-TW" altLang="en-US" sz="3027" dirty="0" smtClean="0">
                <a:ea typeface="新細明體"/>
                <a:cs typeface="新細明體"/>
              </a:rPr>
              <a:t>，</a:t>
            </a:r>
            <a:r>
              <a:rPr lang="en-US" sz="3027" dirty="0" err="1" smtClean="0">
                <a:ea typeface="新細明體"/>
                <a:cs typeface="新細明體"/>
              </a:rPr>
              <a:t>彼</a:t>
            </a:r>
            <a:r>
              <a:rPr lang="en-US" sz="3027" dirty="0" err="1">
                <a:ea typeface="新細明體"/>
                <a:cs typeface="新細明體"/>
              </a:rPr>
              <a:t>此鼓勵追求活潑的信仰生</a:t>
            </a:r>
            <a:r>
              <a:rPr lang="en-US" sz="3027" dirty="0" err="1" smtClean="0">
                <a:ea typeface="新細明體"/>
                <a:cs typeface="新細明體"/>
              </a:rPr>
              <a:t>活</a:t>
            </a:r>
            <a:endParaRPr lang="en-US" sz="3027" dirty="0" smtClean="0">
              <a:ea typeface="新細明體"/>
              <a:cs typeface="新細明體"/>
            </a:endParaRPr>
          </a:p>
          <a:p>
            <a:r>
              <a:rPr lang="en-US" sz="3027" dirty="0" smtClean="0">
                <a:ea typeface="新細明體"/>
                <a:cs typeface="新細明體"/>
              </a:rPr>
              <a:t>1675年出版《敬虔願望》</a:t>
            </a:r>
            <a:r>
              <a:rPr lang="en-US" altLang="zh-TW" sz="2162" i="1" dirty="0" smtClean="0">
                <a:ea typeface="新細明體"/>
                <a:cs typeface="新細明體"/>
              </a:rPr>
              <a:t>(</a:t>
            </a:r>
            <a:r>
              <a:rPr lang="en-US" sz="2162" i="1" dirty="0" smtClean="0">
                <a:ea typeface="新細明體"/>
                <a:cs typeface="新細明體"/>
              </a:rPr>
              <a:t>Pia </a:t>
            </a:r>
            <a:r>
              <a:rPr lang="en-US" sz="2162" i="1" dirty="0" err="1" smtClean="0">
                <a:ea typeface="新細明體"/>
                <a:cs typeface="新細明體"/>
              </a:rPr>
              <a:t>Desidera</a:t>
            </a:r>
            <a:r>
              <a:rPr lang="en-US" altLang="zh-TW" sz="2162" i="1" dirty="0" smtClean="0">
                <a:ea typeface="新細明體"/>
                <a:cs typeface="新細明體"/>
              </a:rPr>
              <a:t>)</a:t>
            </a:r>
            <a:r>
              <a:rPr lang="en-US" sz="3027" i="1" dirty="0" smtClean="0">
                <a:ea typeface="新細明體"/>
                <a:cs typeface="新細明體"/>
              </a:rPr>
              <a:t/>
            </a:r>
            <a:br>
              <a:rPr lang="en-US" sz="3027" i="1" dirty="0" smtClean="0">
                <a:ea typeface="新細明體"/>
                <a:cs typeface="新細明體"/>
              </a:rPr>
            </a:br>
            <a:r>
              <a:rPr lang="en-US" sz="3027" dirty="0" err="1" smtClean="0">
                <a:ea typeface="新細明體"/>
                <a:cs typeface="新細明體"/>
              </a:rPr>
              <a:t>提出復興路德派的六項建議</a:t>
            </a:r>
            <a:endParaRPr lang="en-US" sz="3027" dirty="0" smtClean="0">
              <a:ea typeface="新細明體"/>
              <a:cs typeface="新細明體"/>
            </a:endParaRPr>
          </a:p>
          <a:p>
            <a:pPr>
              <a:buNone/>
            </a:pPr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altLang="zh-TW" sz="28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altLang="zh-TW" sz="2800" dirty="0" smtClean="0">
                <a:latin typeface="新細明體"/>
                <a:ea typeface="新細明體"/>
                <a:cs typeface="新細明體"/>
              </a:rPr>
            </a:br>
            <a:endParaRPr lang="en-US" sz="2800" dirty="0">
              <a:latin typeface="新細明體"/>
              <a:ea typeface="新細明體"/>
              <a:cs typeface="新細明體"/>
            </a:endParaRPr>
          </a:p>
        </p:txBody>
      </p:sp>
      <p:pic>
        <p:nvPicPr>
          <p:cNvPr id="4" name="Picture 3" descr="Philipp Jacob Spe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956050"/>
            <a:ext cx="190500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Apple LiGothic Medium"/>
                <a:ea typeface="Apple LiGothic Medium"/>
                <a:cs typeface="Apple LiGothic Medium"/>
              </a:rPr>
              <a:t>施本爾</a:t>
            </a:r>
            <a:r>
              <a:rPr lang="en-US" sz="4000" dirty="0" err="1" smtClean="0">
                <a:latin typeface="Apple LiGothic Medium"/>
                <a:ea typeface="Apple LiGothic Medium"/>
                <a:cs typeface="Apple LiGothic Medium"/>
              </a:rPr>
              <a:t>復興路德派的六項建議</a:t>
            </a:r>
            <a:endParaRPr lang="en-US" sz="4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2400"/>
              </a:spcAft>
              <a:buNone/>
            </a:pPr>
            <a:r>
              <a:rPr lang="en-US" dirty="0" smtClean="0">
                <a:latin typeface="新細明體"/>
                <a:ea typeface="新細明體"/>
                <a:cs typeface="新細明體"/>
              </a:rPr>
              <a:t>	</a:t>
            </a:r>
            <a:r>
              <a:rPr lang="en-US" altLang="zh-TW" sz="3000" dirty="0" smtClean="0">
                <a:latin typeface="新細明體"/>
                <a:ea typeface="新細明體"/>
                <a:cs typeface="新細明體"/>
              </a:rPr>
              <a:t>1</a:t>
            </a:r>
            <a:r>
              <a:rPr lang="zh-TW" altLang="en-US" sz="30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3000" dirty="0" err="1" smtClean="0">
                <a:latin typeface="新細明體"/>
                <a:ea typeface="新細明體"/>
                <a:cs typeface="新細明體"/>
              </a:rPr>
              <a:t>個人精讀聖經</a:t>
            </a:r>
            <a:r>
              <a:rPr lang="en-US" sz="30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30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3000" dirty="0" smtClean="0">
                <a:latin typeface="新細明體"/>
                <a:ea typeface="新細明體"/>
                <a:cs typeface="新細明體"/>
              </a:rPr>
              <a:t>2</a:t>
            </a:r>
            <a:r>
              <a:rPr lang="zh-TW" altLang="en-US" sz="30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3000" dirty="0" err="1" smtClean="0">
                <a:latin typeface="新細明體"/>
                <a:ea typeface="新細明體"/>
                <a:cs typeface="新細明體"/>
              </a:rPr>
              <a:t>恢復信徒皆為祭司的真理與實行</a:t>
            </a:r>
            <a:r>
              <a:rPr lang="en-US" sz="30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30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3000" dirty="0" smtClean="0">
                <a:latin typeface="新細明體"/>
                <a:ea typeface="新細明體"/>
                <a:cs typeface="新細明體"/>
              </a:rPr>
              <a:t>3</a:t>
            </a:r>
            <a:r>
              <a:rPr lang="zh-TW" altLang="en-US" sz="30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3000" dirty="0" err="1" smtClean="0">
                <a:latin typeface="新細明體"/>
                <a:ea typeface="新細明體"/>
                <a:cs typeface="新細明體"/>
              </a:rPr>
              <a:t>不僅有聖經知識，也有愛心的行為與生活</a:t>
            </a:r>
            <a:r>
              <a:rPr lang="en-US" sz="30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30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3000" dirty="0" smtClean="0">
                <a:latin typeface="新細明體"/>
                <a:ea typeface="新細明體"/>
                <a:cs typeface="新細明體"/>
              </a:rPr>
              <a:t>4</a:t>
            </a:r>
            <a:r>
              <a:rPr lang="zh-TW" altLang="en-US" sz="30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3000" dirty="0" err="1" smtClean="0">
                <a:latin typeface="新細明體"/>
                <a:ea typeface="新細明體"/>
                <a:cs typeface="新細明體"/>
              </a:rPr>
              <a:t>讀經不重在教義的辯論，乃重在尋求真理</a:t>
            </a:r>
            <a:r>
              <a:rPr lang="en-US" sz="30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30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3000" dirty="0" smtClean="0">
                <a:latin typeface="新細明體"/>
                <a:ea typeface="新細明體"/>
                <a:cs typeface="新細明體"/>
              </a:rPr>
              <a:t>5</a:t>
            </a:r>
            <a:r>
              <a:rPr lang="zh-TW" altLang="en-US" sz="30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3000" dirty="0" err="1" smtClean="0">
                <a:latin typeface="新細明體"/>
                <a:ea typeface="新細明體"/>
                <a:cs typeface="新細明體"/>
              </a:rPr>
              <a:t>需以崇高的道德標準重組大學</a:t>
            </a:r>
            <a:r>
              <a:rPr lang="en-US" sz="30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30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3000" dirty="0" smtClean="0">
                <a:latin typeface="新細明體"/>
                <a:ea typeface="新細明體"/>
                <a:cs typeface="新細明體"/>
              </a:rPr>
              <a:t>6</a:t>
            </a:r>
            <a:r>
              <a:rPr lang="zh-TW" altLang="en-US" sz="30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3000" dirty="0" err="1" smtClean="0">
                <a:latin typeface="新細明體"/>
                <a:ea typeface="新細明體"/>
                <a:cs typeface="新細明體"/>
              </a:rPr>
              <a:t>復興福音講台，廣傳福音</a:t>
            </a:r>
            <a:endParaRPr lang="en-US" sz="3000" dirty="0">
              <a:latin typeface="新細明體"/>
              <a:ea typeface="新細明體"/>
              <a:cs typeface="新細明體"/>
            </a:endParaRPr>
          </a:p>
        </p:txBody>
      </p:sp>
      <p:pic>
        <p:nvPicPr>
          <p:cNvPr id="4" name="Picture 3" descr="Philipp Jacob Spe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956050"/>
            <a:ext cx="1905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/>
          <a:lstStyle/>
          <a:p>
            <a:r>
              <a:rPr lang="zh-TW" altLang="en-US" dirty="0" smtClean="0">
                <a:latin typeface="Apple LiGothic Medium"/>
                <a:ea typeface="Apple LiGothic Medium"/>
                <a:cs typeface="Apple LiGothic Medium"/>
              </a:rPr>
              <a:t>代表人物－</a:t>
            </a:r>
            <a:r>
              <a:rPr lang="zh-TW" altLang="en-US" dirty="0" smtClean="0">
                <a:latin typeface="Apple LiGothic Medium"/>
                <a:ea typeface="Apple LiGothic Medium"/>
                <a:cs typeface="Apple LiGothic Medium"/>
              </a:rPr>
              <a:t>富朗開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3"/>
          </a:xfrm>
        </p:spPr>
        <p:txBody>
          <a:bodyPr/>
          <a:lstStyle/>
          <a:p>
            <a:r>
              <a:rPr lang="en-US" sz="2800" b="1" dirty="0" err="1">
                <a:ea typeface="新細明體"/>
                <a:cs typeface="新細明體"/>
              </a:rPr>
              <a:t>富朗</a:t>
            </a:r>
            <a:r>
              <a:rPr lang="en-US" sz="2800" b="1" dirty="0" err="1" smtClean="0">
                <a:ea typeface="新細明體"/>
                <a:cs typeface="新細明體"/>
              </a:rPr>
              <a:t>開</a:t>
            </a:r>
            <a:r>
              <a:rPr lang="zh-TW" altLang="en-US" b="1" dirty="0" smtClean="0">
                <a:ea typeface="新細明體"/>
                <a:cs typeface="新細明體"/>
              </a:rPr>
              <a:t> </a:t>
            </a:r>
            <a:r>
              <a:rPr lang="en-US" sz="2000" i="1" dirty="0" smtClean="0">
                <a:ea typeface="新細明體"/>
                <a:cs typeface="新細明體"/>
              </a:rPr>
              <a:t>(</a:t>
            </a:r>
            <a:r>
              <a:rPr lang="en-US" sz="2000" i="1" dirty="0">
                <a:ea typeface="新細明體"/>
                <a:cs typeface="新細明體"/>
              </a:rPr>
              <a:t>August Herman Francke，1663~1727</a:t>
            </a:r>
            <a:r>
              <a:rPr lang="en-US" sz="2000" i="1" dirty="0" smtClean="0">
                <a:ea typeface="新細明體"/>
                <a:cs typeface="新細明體"/>
              </a:rPr>
              <a:t>年</a:t>
            </a:r>
            <a:r>
              <a:rPr lang="zh-TW" altLang="en-US" sz="2000" i="1" dirty="0" smtClean="0">
                <a:ea typeface="新細明體"/>
                <a:cs typeface="新細明體"/>
              </a:rPr>
              <a:t>）</a:t>
            </a:r>
            <a:endParaRPr lang="en-US" sz="2000" i="1" dirty="0" smtClean="0">
              <a:ea typeface="新細明體"/>
              <a:cs typeface="新細明體"/>
            </a:endParaRPr>
          </a:p>
          <a:p>
            <a:r>
              <a:rPr lang="en-US" sz="2800" dirty="0" err="1">
                <a:ea typeface="新細明體"/>
                <a:cs typeface="新細明體"/>
              </a:rPr>
              <a:t>把敬虔主義運動發揚光</a:t>
            </a:r>
            <a:r>
              <a:rPr lang="en-US" sz="2800" dirty="0" err="1" smtClean="0">
                <a:ea typeface="新細明體"/>
                <a:cs typeface="新細明體"/>
              </a:rPr>
              <a:t>大</a:t>
            </a:r>
            <a:endParaRPr lang="en-US" sz="2800" dirty="0" smtClean="0">
              <a:ea typeface="新細明體"/>
              <a:cs typeface="新細明體"/>
            </a:endParaRPr>
          </a:p>
          <a:p>
            <a:r>
              <a:rPr lang="en-US" sz="2800" dirty="0" err="1">
                <a:ea typeface="新細明體"/>
                <a:cs typeface="新細明體"/>
              </a:rPr>
              <a:t>把哈勒大學</a:t>
            </a:r>
            <a:r>
              <a:rPr lang="en-US" sz="2000" i="1" dirty="0" err="1">
                <a:ea typeface="新細明體"/>
                <a:cs typeface="新細明體"/>
              </a:rPr>
              <a:t>(University</a:t>
            </a:r>
            <a:r>
              <a:rPr lang="en-US" sz="2000" i="1" dirty="0">
                <a:ea typeface="新細明體"/>
                <a:cs typeface="新細明體"/>
              </a:rPr>
              <a:t> of </a:t>
            </a:r>
            <a:r>
              <a:rPr lang="en-US" sz="2000" i="1" dirty="0" err="1">
                <a:ea typeface="新細明體"/>
                <a:cs typeface="新細明體"/>
              </a:rPr>
              <a:t>Halle)</a:t>
            </a:r>
            <a:r>
              <a:rPr lang="en-US" sz="2800" dirty="0" err="1">
                <a:ea typeface="新細明體"/>
                <a:cs typeface="新細明體"/>
              </a:rPr>
              <a:t>作成敬虔運動的中</a:t>
            </a:r>
            <a:r>
              <a:rPr lang="en-US" sz="2800" dirty="0" err="1" smtClean="0">
                <a:ea typeface="新細明體"/>
                <a:cs typeface="新細明體"/>
              </a:rPr>
              <a:t>心</a:t>
            </a:r>
            <a:endParaRPr lang="en-US" sz="2800" dirty="0" smtClean="0">
              <a:ea typeface="新細明體"/>
              <a:cs typeface="新細明體"/>
            </a:endParaRPr>
          </a:p>
          <a:p>
            <a:r>
              <a:rPr lang="en-US" sz="2800" dirty="0" err="1">
                <a:ea typeface="新細明體"/>
                <a:cs typeface="新細明體"/>
              </a:rPr>
              <a:t>造就了很多的傳教</a:t>
            </a:r>
            <a:r>
              <a:rPr lang="en-US" sz="2800" dirty="0" err="1" smtClean="0">
                <a:ea typeface="新細明體"/>
                <a:cs typeface="新細明體"/>
              </a:rPr>
              <a:t>士</a:t>
            </a:r>
            <a:r>
              <a:rPr lang="zh-TW" altLang="en-US" sz="2800" dirty="0" smtClean="0">
                <a:ea typeface="新細明體"/>
                <a:cs typeface="新細明體"/>
              </a:rPr>
              <a:t>－新生鐸夫</a:t>
            </a:r>
            <a:endParaRPr lang="en-US" sz="2800" dirty="0" smtClean="0">
              <a:ea typeface="新細明體"/>
              <a:cs typeface="新細明體"/>
            </a:endParaRPr>
          </a:p>
          <a:p>
            <a:r>
              <a:rPr lang="en-US" sz="2800" dirty="0" err="1">
                <a:ea typeface="新細明體"/>
                <a:cs typeface="新細明體"/>
              </a:rPr>
              <a:t>創辦兒童教養院、聖經學院、拉丁學校、孤兒院、救濟中心、醫療所</a:t>
            </a:r>
            <a:r>
              <a:rPr lang="en-US" sz="2800" dirty="0" err="1" smtClean="0">
                <a:ea typeface="新細明體"/>
                <a:cs typeface="新細明體"/>
              </a:rPr>
              <a:t>、印</a:t>
            </a:r>
            <a:r>
              <a:rPr lang="en-US" sz="2800" dirty="0" err="1">
                <a:ea typeface="新細明體"/>
                <a:cs typeface="新細明體"/>
              </a:rPr>
              <a:t>刷聖經的出版機</a:t>
            </a:r>
            <a:r>
              <a:rPr lang="en-US" sz="2800" dirty="0" err="1" smtClean="0">
                <a:ea typeface="新細明體"/>
                <a:cs typeface="新細明體"/>
              </a:rPr>
              <a:t>構</a:t>
            </a:r>
            <a:endParaRPr lang="en-US" sz="2800" dirty="0" smtClean="0">
              <a:ea typeface="新細明體"/>
              <a:cs typeface="新細明體"/>
            </a:endParaRPr>
          </a:p>
          <a:p>
            <a:r>
              <a:rPr lang="en-US" sz="2800" dirty="0" err="1" smtClean="0">
                <a:ea typeface="新細明體"/>
                <a:cs typeface="新細明體"/>
              </a:rPr>
              <a:t>救</a:t>
            </a:r>
            <a:r>
              <a:rPr lang="en-US" sz="2800" dirty="0" err="1">
                <a:ea typeface="新細明體"/>
                <a:cs typeface="新細明體"/>
              </a:rPr>
              <a:t>濟窮人，並且興辦教</a:t>
            </a:r>
            <a:r>
              <a:rPr lang="en-US" sz="2800" dirty="0" err="1" smtClean="0">
                <a:ea typeface="新細明體"/>
                <a:cs typeface="新細明體"/>
              </a:rPr>
              <a:t>育</a:t>
            </a:r>
            <a:endParaRPr lang="en-US" sz="2800" dirty="0" smtClean="0">
              <a:ea typeface="新細明體"/>
              <a:cs typeface="新細明體"/>
            </a:endParaRPr>
          </a:p>
          <a:p>
            <a:r>
              <a:rPr lang="en-US" sz="2800" dirty="0">
                <a:ea typeface="新細明體"/>
                <a:cs typeface="新細明體"/>
              </a:rPr>
              <a:t>受教育的學</a:t>
            </a:r>
            <a:r>
              <a:rPr lang="en-US" sz="2800" dirty="0" smtClean="0">
                <a:ea typeface="新細明體"/>
                <a:cs typeface="新細明體"/>
              </a:rPr>
              <a:t>生</a:t>
            </a:r>
            <a:r>
              <a:rPr lang="en-US" altLang="zh-TW" sz="2800" dirty="0" smtClean="0">
                <a:ea typeface="新細明體"/>
                <a:cs typeface="新細明體"/>
              </a:rPr>
              <a:t>2200</a:t>
            </a:r>
            <a:r>
              <a:rPr lang="zh-TW" altLang="en-US" sz="2800" dirty="0" smtClean="0">
                <a:ea typeface="新細明體"/>
                <a:cs typeface="新細明體"/>
              </a:rPr>
              <a:t>名</a:t>
            </a:r>
            <a:r>
              <a:rPr lang="en-US" sz="2800" dirty="0" err="1" smtClean="0">
                <a:ea typeface="新細明體"/>
                <a:cs typeface="新細明體"/>
              </a:rPr>
              <a:t>，</a:t>
            </a:r>
            <a:r>
              <a:rPr lang="en-US" sz="2800" dirty="0" smtClean="0">
                <a:ea typeface="新細明體"/>
                <a:cs typeface="新細明體"/>
              </a:rPr>
              <a:t/>
            </a:r>
            <a:br>
              <a:rPr lang="en-US" sz="2800" dirty="0" smtClean="0">
                <a:ea typeface="新細明體"/>
                <a:cs typeface="新細明體"/>
              </a:rPr>
            </a:br>
            <a:r>
              <a:rPr lang="en-US" altLang="zh-TW" sz="2800" dirty="0" smtClean="0">
                <a:ea typeface="新細明體"/>
                <a:cs typeface="新細明體"/>
              </a:rPr>
              <a:t>134</a:t>
            </a:r>
            <a:r>
              <a:rPr lang="en-US" sz="2800" dirty="0" smtClean="0">
                <a:ea typeface="新細明體"/>
                <a:cs typeface="新細明體"/>
              </a:rPr>
              <a:t>名</a:t>
            </a:r>
            <a:r>
              <a:rPr lang="en-US" sz="2800" dirty="0">
                <a:ea typeface="新細明體"/>
                <a:cs typeface="新細明體"/>
              </a:rPr>
              <a:t>的孤兒</a:t>
            </a:r>
            <a:r>
              <a:rPr lang="en-US" sz="2800" dirty="0" smtClean="0">
                <a:ea typeface="新細明體"/>
                <a:cs typeface="新細明體"/>
              </a:rPr>
              <a:t>受照顧</a:t>
            </a:r>
            <a:r>
              <a:rPr lang="zh-TW" altLang="en-US" sz="2800" dirty="0" smtClean="0">
                <a:ea typeface="新細明體"/>
                <a:cs typeface="新細明體"/>
              </a:rPr>
              <a:t>。</a:t>
            </a:r>
            <a:endParaRPr lang="en-US" sz="2800" dirty="0">
              <a:ea typeface="新細明體"/>
              <a:cs typeface="新細明體"/>
            </a:endParaRPr>
          </a:p>
        </p:txBody>
      </p:sp>
      <p:pic>
        <p:nvPicPr>
          <p:cNvPr id="4" name="Picture 3" descr="thumb_595_c92c069112a5ed1f77210ab26e1fa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495800"/>
            <a:ext cx="2232171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pple LiGothic Medium"/>
                <a:ea typeface="Apple LiGothic Medium"/>
                <a:cs typeface="Apple LiGothic Medium"/>
              </a:rPr>
              <a:t>哈勒敬虔運</a:t>
            </a:r>
            <a:r>
              <a:rPr lang="en-US" sz="4000" dirty="0" err="1" smtClean="0">
                <a:latin typeface="Apple LiGothic Medium"/>
                <a:ea typeface="Apple LiGothic Medium"/>
                <a:cs typeface="Apple LiGothic Medium"/>
              </a:rPr>
              <a:t>動</a:t>
            </a:r>
            <a:r>
              <a:rPr lang="zh-TW" altLang="en-US" sz="4000" dirty="0" smtClean="0">
                <a:latin typeface="Apple LiGothic Medium"/>
                <a:ea typeface="Apple LiGothic Medium"/>
                <a:cs typeface="Apple LiGothic Medium"/>
              </a:rPr>
              <a:t>的影響</a:t>
            </a:r>
            <a:endParaRPr lang="en-US" sz="4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加強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海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外宣教的熱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忱</a:t>
            </a:r>
            <a:endParaRPr lang="en-US" sz="2800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sz="2800" dirty="0">
                <a:latin typeface="新細明體"/>
                <a:ea typeface="新細明體"/>
                <a:cs typeface="新細明體"/>
              </a:rPr>
              <a:t>1705年丹麥國王徵召到印度開展的傳教士中，就有兩位哈勒的學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生</a:t>
            </a:r>
          </a:p>
          <a:p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>18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世紀哈勒教育機關差出了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超過</a:t>
            </a:r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>60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名海</a:t>
            </a:r>
            <a:r>
              <a:rPr lang="en-US" sz="2800" dirty="0">
                <a:latin typeface="新細明體"/>
                <a:ea typeface="新細明體"/>
                <a:cs typeface="新細明體"/>
              </a:rPr>
              <a:t>外宣教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士</a:t>
            </a:r>
          </a:p>
          <a:p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士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瓦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次</a:t>
            </a:r>
            <a:r>
              <a:rPr lang="en-US" altLang="zh-TW" sz="2000" i="1" dirty="0" err="1" smtClean="0">
                <a:latin typeface="新細明體"/>
                <a:ea typeface="新細明體"/>
                <a:cs typeface="新細明體"/>
              </a:rPr>
              <a:t>(</a:t>
            </a:r>
            <a:r>
              <a:rPr lang="en-US" sz="2000" i="1" dirty="0" err="1" smtClean="0">
                <a:latin typeface="新細明體"/>
                <a:ea typeface="新細明體"/>
                <a:cs typeface="新細明體"/>
              </a:rPr>
              <a:t>Schwwartz</a:t>
            </a:r>
            <a:r>
              <a:rPr lang="en-US" altLang="zh-TW" sz="2000" i="1" dirty="0" err="1" smtClean="0">
                <a:latin typeface="新細明體"/>
                <a:ea typeface="新細明體"/>
                <a:cs typeface="新細明體"/>
              </a:rPr>
              <a:t>)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，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畢生於印度傳道，直到逝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世</a:t>
            </a:r>
            <a:endParaRPr lang="en-US" sz="2800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激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烈敬虔派信徒亞爾諾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德</a:t>
            </a:r>
            <a:r>
              <a:rPr lang="en-US" altLang="zh-TW" sz="2000" i="1" dirty="0" err="1" smtClean="0">
                <a:latin typeface="新細明體"/>
                <a:ea typeface="新細明體"/>
                <a:cs typeface="新細明體"/>
              </a:rPr>
              <a:t>(</a:t>
            </a:r>
            <a:r>
              <a:rPr lang="en-US" sz="2000" i="1" dirty="0" err="1" smtClean="0">
                <a:latin typeface="新細明體"/>
                <a:ea typeface="新細明體"/>
                <a:cs typeface="新細明體"/>
              </a:rPr>
              <a:t>Gottfried</a:t>
            </a:r>
            <a:r>
              <a:rPr lang="en-US" sz="2000" i="1" dirty="0" smtClean="0">
                <a:latin typeface="新細明體"/>
                <a:ea typeface="新細明體"/>
                <a:cs typeface="新細明體"/>
              </a:rPr>
              <a:t> Arnold</a:t>
            </a:r>
            <a:r>
              <a:rPr lang="en-US" altLang="zh-TW" sz="2000" i="1" dirty="0" smtClean="0">
                <a:latin typeface="新細明體"/>
                <a:ea typeface="新細明體"/>
                <a:cs typeface="新細明體"/>
              </a:rPr>
              <a:t>)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於</a:t>
            </a:r>
            <a:r>
              <a:rPr lang="en-US" sz="2800" dirty="0">
                <a:latin typeface="新細明體"/>
                <a:ea typeface="新細明體"/>
                <a:cs typeface="新細明體"/>
              </a:rPr>
              <a:t>1699年發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表《</a:t>
            </a:r>
            <a:r>
              <a:rPr lang="en-US" sz="2800" dirty="0">
                <a:latin typeface="新細明體"/>
                <a:ea typeface="新細明體"/>
                <a:cs typeface="新細明體"/>
              </a:rPr>
              <a:t>中立的教會與異端史觀》，認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為不</a:t>
            </a:r>
            <a:r>
              <a:rPr lang="en-US" sz="2800" dirty="0">
                <a:latin typeface="新細明體"/>
                <a:ea typeface="新細明體"/>
                <a:cs typeface="新細明體"/>
              </a:rPr>
              <a:t>能因當代潮流而判定異端，必須深入其思想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>。</a:t>
            </a:r>
          </a:p>
          <a:p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相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較於當時普遍駁斥與主流教會不符的教會歷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史無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疑是一大進步</a:t>
            </a:r>
            <a:r>
              <a:rPr lang="en-US" sz="2800" dirty="0">
                <a:latin typeface="新細明體"/>
                <a:ea typeface="新細明體"/>
                <a:cs typeface="新細明體"/>
              </a:rPr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反思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什麼是敬虔？馬丁路德不敬虔嗎？</a:t>
            </a:r>
            <a:endParaRPr lang="en-US" altLang="zh-TW" dirty="0" smtClean="0"/>
          </a:p>
          <a:p>
            <a:r>
              <a:rPr lang="zh-TW" altLang="en-US" dirty="0" smtClean="0"/>
              <a:t>把基督教帶進學術層面好不好？</a:t>
            </a:r>
            <a:endParaRPr lang="en-US" altLang="zh-TW" dirty="0" smtClean="0"/>
          </a:p>
          <a:p>
            <a:r>
              <a:rPr lang="zh-TW" altLang="en-US" dirty="0" smtClean="0"/>
              <a:t>正統路德主義和敬虔主義都和教育拉上關係，為什麼敬虔主義者卻能教出許多宣教士？為什麼？</a:t>
            </a:r>
            <a:endParaRPr lang="en-US" altLang="zh-TW" dirty="0" smtClean="0"/>
          </a:p>
          <a:p>
            <a:r>
              <a:rPr lang="zh-TW" altLang="en-US" dirty="0" smtClean="0"/>
              <a:t>現在需要敬虔運動去改善教會嗎？</a:t>
            </a:r>
            <a:endParaRPr lang="en-US" altLang="zh-TW" dirty="0" smtClean="0"/>
          </a:p>
          <a:p>
            <a:r>
              <a:rPr lang="zh-TW" altLang="en-US" dirty="0" smtClean="0"/>
              <a:t>教會一直在更新而變化，我個是否真敬虔？</a:t>
            </a:r>
            <a:endParaRPr lang="en-US" altLang="zh-TW" dirty="0" smtClean="0"/>
          </a:p>
          <a:p>
            <a:r>
              <a:rPr lang="zh-TW" altLang="en-US" dirty="0" smtClean="0"/>
              <a:t>香港教會現在缺的是什麼，有什麼可以補上？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pple LiGothic Medium"/>
                <a:ea typeface="Apple LiGothic Medium"/>
                <a:cs typeface="Apple LiGothic Medium"/>
              </a:rPr>
              <a:t>內容一覽</a:t>
            </a:r>
            <a:endParaRPr 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馬丁路德年代後歷史背景</a:t>
            </a:r>
            <a:endParaRPr lang="en-US" altLang="zh-TW" dirty="0" smtClean="0"/>
          </a:p>
          <a:p>
            <a:r>
              <a:rPr lang="zh-TW" altLang="en-US" dirty="0" smtClean="0"/>
              <a:t>敬虔主義的特色</a:t>
            </a:r>
            <a:endParaRPr lang="en-US" altLang="zh-TW" dirty="0" smtClean="0"/>
          </a:p>
          <a:p>
            <a:r>
              <a:rPr lang="zh-TW" altLang="en-US" dirty="0" smtClean="0"/>
              <a:t>敬虔主義的實行</a:t>
            </a:r>
            <a:endParaRPr lang="en-US" altLang="zh-TW" dirty="0" smtClean="0"/>
          </a:p>
          <a:p>
            <a:r>
              <a:rPr lang="zh-TW" altLang="en-US" dirty="0" smtClean="0"/>
              <a:t>敬虔主義 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 正統路德主義</a:t>
            </a:r>
            <a:endParaRPr lang="en-US" altLang="zh-TW" dirty="0" smtClean="0"/>
          </a:p>
          <a:p>
            <a:r>
              <a:rPr lang="zh-TW" altLang="en-US" dirty="0" smtClean="0"/>
              <a:t>兩位敬虔主義代表人物及其供獻</a:t>
            </a:r>
            <a:endParaRPr lang="en-US" altLang="zh-TW" dirty="0" smtClean="0"/>
          </a:p>
          <a:p>
            <a:r>
              <a:rPr lang="zh-TW" altLang="en-US" dirty="0" smtClean="0"/>
              <a:t>反思</a:t>
            </a:r>
            <a:endParaRPr lang="en-US" altLang="zh-TW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0000"/>
                </a:solidFill>
                <a:latin typeface="Apple LiGothic Medium"/>
                <a:ea typeface="Apple LiGothic Medium"/>
                <a:cs typeface="Apple LiGothic Medium"/>
              </a:rPr>
              <a:t>背景</a:t>
            </a:r>
            <a:endParaRPr lang="en-US" dirty="0">
              <a:solidFill>
                <a:srgbClr val="0000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0000"/>
                </a:solidFill>
                <a:ea typeface="新細明體"/>
                <a:cs typeface="新細明體"/>
              </a:rPr>
              <a:t>改教運動進入</a:t>
            </a:r>
            <a:r>
              <a:rPr lang="zh-TW" altLang="en-US" dirty="0" smtClean="0">
                <a:solidFill>
                  <a:srgbClr val="008000"/>
                </a:solidFill>
                <a:ea typeface="新細明體"/>
                <a:cs typeface="新細明體"/>
              </a:rPr>
              <a:t>「正統主義時代」</a:t>
            </a:r>
            <a:endParaRPr lang="en-US" altLang="zh-TW" dirty="0" smtClean="0">
              <a:solidFill>
                <a:srgbClr val="008000"/>
              </a:solidFill>
              <a:ea typeface="新細明體"/>
              <a:cs typeface="新細明體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新細明體"/>
                <a:cs typeface="新細明體"/>
              </a:rPr>
              <a:t>伽里略等科學家引進的</a:t>
            </a:r>
            <a:r>
              <a:rPr lang="zh-TW" altLang="en-US" dirty="0" smtClean="0">
                <a:solidFill>
                  <a:srgbClr val="008000"/>
                </a:solidFill>
                <a:ea typeface="新細明體"/>
                <a:cs typeface="新細明體"/>
              </a:rPr>
              <a:t>「啟蒙主義」／「唯理主義」</a:t>
            </a:r>
            <a:endParaRPr lang="en-US" altLang="zh-TW" dirty="0" smtClean="0">
              <a:solidFill>
                <a:srgbClr val="008000"/>
              </a:solidFill>
              <a:ea typeface="新細明體"/>
              <a:cs typeface="新細明體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新細明體"/>
                <a:cs typeface="新細明體"/>
              </a:rPr>
              <a:t>羅馬天主教與更正教的</a:t>
            </a:r>
            <a:r>
              <a:rPr lang="zh-TW" altLang="en-US" dirty="0" smtClean="0">
                <a:solidFill>
                  <a:srgbClr val="008000"/>
                </a:solidFill>
                <a:ea typeface="新細明體"/>
                <a:cs typeface="新細明體"/>
              </a:rPr>
              <a:t>「三十年戰爭」</a:t>
            </a:r>
            <a:endParaRPr lang="en-US" altLang="zh-TW" dirty="0" smtClean="0">
              <a:solidFill>
                <a:srgbClr val="008000"/>
              </a:solidFill>
              <a:ea typeface="新細明體"/>
              <a:cs typeface="新細明體"/>
            </a:endParaRPr>
          </a:p>
        </p:txBody>
      </p:sp>
      <p:pic>
        <p:nvPicPr>
          <p:cNvPr id="4" name="Picture 3" descr="476px-Der_breite_und_der_schmale_Weg_20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52" y="4343400"/>
            <a:ext cx="1831848" cy="23052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rgbClr val="000000"/>
                </a:solidFill>
                <a:latin typeface="Apple LiGothic Medium"/>
                <a:ea typeface="Apple LiGothic Medium"/>
                <a:cs typeface="Apple LiGothic Medium"/>
              </a:rPr>
              <a:t>改教運動進入「正統主義時代</a:t>
            </a:r>
            <a:r>
              <a:rPr lang="zh-TW" altLang="en-US" sz="4000" dirty="0" smtClean="0">
                <a:solidFill>
                  <a:srgbClr val="000000"/>
                </a:solidFill>
                <a:latin typeface="Apple LiGothic Medium"/>
                <a:ea typeface="Apple LiGothic Medium"/>
                <a:cs typeface="Apple LiGothic Medium"/>
              </a:rPr>
              <a:t>」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u="sng" dirty="0" smtClean="0">
                <a:solidFill>
                  <a:srgbClr val="0000FF"/>
                </a:solidFill>
                <a:ea typeface="新細明體"/>
                <a:cs typeface="新細明體"/>
              </a:rPr>
              <a:t>十六世紀</a:t>
            </a:r>
            <a:r>
              <a:rPr lang="zh-TW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>：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梅蘭希通</a:t>
            </a:r>
            <a:r>
              <a:rPr lang="en-US" altLang="zh-TW" sz="2000" i="1" dirty="0" err="1" smtClean="0">
                <a:solidFill>
                  <a:srgbClr val="000000"/>
                </a:solidFill>
                <a:ea typeface="新細明體"/>
                <a:cs typeface="新細明體"/>
              </a:rPr>
              <a:t>(</a:t>
            </a:r>
            <a:r>
              <a:rPr lang="en-US" sz="2000" i="1" dirty="0" err="1" smtClean="0">
                <a:solidFill>
                  <a:srgbClr val="000000"/>
                </a:solidFill>
                <a:ea typeface="新細明體"/>
                <a:cs typeface="新細明體"/>
              </a:rPr>
              <a:t>Philipp</a:t>
            </a:r>
            <a:r>
              <a:rPr lang="en-US" sz="2000" i="1" dirty="0" smtClean="0">
                <a:solidFill>
                  <a:srgbClr val="000000"/>
                </a:solidFill>
                <a:ea typeface="新細明體"/>
                <a:cs typeface="新細明體"/>
              </a:rPr>
              <a:t> Melanchthon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/>
                <a:cs typeface="新細明體"/>
              </a:rPr>
              <a:t>)</a:t>
            </a:r>
            <a:r>
              <a:rPr lang="zh-TW" altLang="en-US" sz="2000" i="1" dirty="0" smtClean="0">
                <a:solidFill>
                  <a:srgbClr val="000000"/>
                </a:solidFill>
                <a:ea typeface="新細明體"/>
                <a:cs typeface="新細明體"/>
              </a:rPr>
              <a:t> </a:t>
            </a:r>
            <a:r>
              <a:rPr lang="zh-TW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>把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路德教義帶進大學學院</a:t>
            </a:r>
            <a:r>
              <a:rPr lang="zh-TW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>，同時注入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古希臘哲學</a:t>
            </a:r>
            <a:r>
              <a:rPr lang="zh-TW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>、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文</a:t>
            </a:r>
            <a:r>
              <a:rPr lang="en-US" sz="2800" dirty="0" err="1">
                <a:solidFill>
                  <a:srgbClr val="000000"/>
                </a:solidFill>
                <a:ea typeface="新細明體"/>
                <a:cs typeface="新細明體"/>
              </a:rPr>
              <a:t>學基礎以及人文主義思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想</a:t>
            </a:r>
            <a:r>
              <a:rPr 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/>
            </a:r>
            <a:br>
              <a:rPr 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</a:br>
            <a:r>
              <a:rPr lang="zh-TW" altLang="en-US" sz="2800" dirty="0" smtClean="0">
                <a:solidFill>
                  <a:srgbClr val="008000"/>
                </a:solidFill>
                <a:ea typeface="新細明體"/>
                <a:cs typeface="新細明體"/>
              </a:rPr>
              <a:t>＊</a:t>
            </a:r>
            <a:r>
              <a:rPr lang="en-US" sz="2800" dirty="0" err="1" smtClean="0">
                <a:solidFill>
                  <a:srgbClr val="008000"/>
                </a:solidFill>
                <a:ea typeface="新細明體"/>
                <a:cs typeface="新細明體"/>
              </a:rPr>
              <a:t>「</a:t>
            </a:r>
            <a:r>
              <a:rPr lang="en-US" sz="2800" dirty="0" err="1">
                <a:solidFill>
                  <a:srgbClr val="008000"/>
                </a:solidFill>
                <a:ea typeface="新細明體"/>
                <a:cs typeface="新細明體"/>
              </a:rPr>
              <a:t>路德宗的新經院哲</a:t>
            </a:r>
            <a:r>
              <a:rPr lang="en-US" sz="2800" dirty="0" err="1" smtClean="0">
                <a:solidFill>
                  <a:srgbClr val="008000"/>
                </a:solidFill>
                <a:ea typeface="新細明體"/>
                <a:cs typeface="新細明體"/>
              </a:rPr>
              <a:t>學」</a:t>
            </a:r>
            <a:r>
              <a:rPr lang="en-US" altLang="zh-TW" sz="2000" i="1" dirty="0" err="1" smtClean="0">
                <a:solidFill>
                  <a:srgbClr val="008000"/>
                </a:solidFill>
                <a:ea typeface="新細明體"/>
                <a:cs typeface="新細明體"/>
              </a:rPr>
              <a:t>(</a:t>
            </a:r>
            <a:r>
              <a:rPr lang="en-US" sz="2000" i="1" dirty="0" err="1" smtClean="0">
                <a:solidFill>
                  <a:srgbClr val="008000"/>
                </a:solidFill>
                <a:ea typeface="新細明體"/>
                <a:cs typeface="新細明體"/>
              </a:rPr>
              <a:t>Lutheran</a:t>
            </a:r>
            <a:r>
              <a:rPr lang="en-US" sz="2000" i="1" dirty="0" smtClean="0">
                <a:solidFill>
                  <a:srgbClr val="008000"/>
                </a:solidFill>
                <a:ea typeface="新細明體"/>
                <a:cs typeface="新細明體"/>
              </a:rPr>
              <a:t> scholasticism</a:t>
            </a:r>
            <a:r>
              <a:rPr lang="en-US" altLang="zh-TW" sz="2000" i="1" dirty="0" smtClean="0">
                <a:solidFill>
                  <a:srgbClr val="008000"/>
                </a:solidFill>
                <a:ea typeface="新細明體"/>
                <a:cs typeface="新細明體"/>
              </a:rPr>
              <a:t>)</a:t>
            </a:r>
            <a:endParaRPr lang="en-US" sz="3000" dirty="0" smtClean="0">
              <a:solidFill>
                <a:srgbClr val="008000"/>
              </a:solidFill>
              <a:ea typeface="新細明體"/>
              <a:cs typeface="新細明體"/>
            </a:endParaRPr>
          </a:p>
          <a:p>
            <a:r>
              <a:rPr lang="zh-TW" altLang="en-US" sz="2800" b="1" u="sng" dirty="0" smtClean="0">
                <a:solidFill>
                  <a:srgbClr val="0000FF"/>
                </a:solidFill>
                <a:ea typeface="新細明體"/>
                <a:cs typeface="新細明體"/>
              </a:rPr>
              <a:t>十七世紀</a:t>
            </a:r>
            <a:r>
              <a:rPr lang="zh-TW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>：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以</a:t>
            </a:r>
            <a:r>
              <a:rPr lang="en-US" sz="2800" dirty="0" err="1">
                <a:solidFill>
                  <a:srgbClr val="000000"/>
                </a:solidFill>
                <a:ea typeface="新細明體"/>
                <a:cs typeface="新細明體"/>
              </a:rPr>
              <a:t>系統和科學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的方式整理</a:t>
            </a:r>
            <a:r>
              <a:rPr lang="zh-TW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>，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制</a:t>
            </a:r>
            <a:r>
              <a:rPr lang="en-US" sz="2800" dirty="0" err="1">
                <a:solidFill>
                  <a:srgbClr val="000000"/>
                </a:solidFill>
                <a:ea typeface="新細明體"/>
                <a:cs typeface="新細明體"/>
              </a:rPr>
              <a:t>定路德宗的神學體系與信</a:t>
            </a:r>
            <a:r>
              <a:rPr 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條</a:t>
            </a:r>
            <a:r>
              <a:rPr 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/>
            </a:r>
            <a:br>
              <a:rPr 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</a:br>
            <a:r>
              <a:rPr lang="zh-TW" altLang="en-US" sz="2800" dirty="0" smtClean="0">
                <a:solidFill>
                  <a:srgbClr val="008000"/>
                </a:solidFill>
                <a:ea typeface="新細明體"/>
                <a:cs typeface="新細明體"/>
              </a:rPr>
              <a:t>＊</a:t>
            </a:r>
            <a:r>
              <a:rPr lang="en-US" sz="2800" dirty="0" err="1" smtClean="0">
                <a:solidFill>
                  <a:srgbClr val="008000"/>
                </a:solidFill>
                <a:ea typeface="新細明體"/>
                <a:cs typeface="新細明體"/>
              </a:rPr>
              <a:t>「</a:t>
            </a:r>
            <a:r>
              <a:rPr lang="en-US" sz="2800" dirty="0" err="1">
                <a:solidFill>
                  <a:srgbClr val="008000"/>
                </a:solidFill>
                <a:ea typeface="新細明體"/>
                <a:cs typeface="新細明體"/>
              </a:rPr>
              <a:t>正統路德宗</a:t>
            </a:r>
            <a:r>
              <a:rPr lang="en-US" sz="2800" dirty="0" err="1" smtClean="0">
                <a:solidFill>
                  <a:srgbClr val="008000"/>
                </a:solidFill>
                <a:ea typeface="新細明體"/>
                <a:cs typeface="新細明體"/>
              </a:rPr>
              <a:t>」</a:t>
            </a:r>
            <a:r>
              <a:rPr lang="en-US" altLang="zh-TW" sz="2000" i="1" dirty="0" err="1" smtClean="0">
                <a:solidFill>
                  <a:srgbClr val="008000"/>
                </a:solidFill>
                <a:ea typeface="新細明體"/>
                <a:cs typeface="新細明體"/>
              </a:rPr>
              <a:t>(</a:t>
            </a:r>
            <a:r>
              <a:rPr lang="en-US" sz="2000" i="1" dirty="0" err="1" smtClean="0">
                <a:solidFill>
                  <a:srgbClr val="008000"/>
                </a:solidFill>
                <a:ea typeface="新細明體"/>
                <a:cs typeface="新細明體"/>
              </a:rPr>
              <a:t>Orthodoxie</a:t>
            </a:r>
            <a:r>
              <a:rPr lang="en-US" sz="2000" i="1" dirty="0" smtClean="0">
                <a:solidFill>
                  <a:srgbClr val="008000"/>
                </a:solidFill>
                <a:ea typeface="新細明體"/>
                <a:cs typeface="新細明體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ea typeface="新細明體"/>
                <a:cs typeface="新細明體"/>
              </a:rPr>
              <a:t>Luthertum</a:t>
            </a:r>
            <a:r>
              <a:rPr lang="en-US" altLang="zh-TW" sz="2000" i="1" dirty="0" smtClean="0">
                <a:solidFill>
                  <a:srgbClr val="008000"/>
                </a:solidFill>
                <a:ea typeface="新細明體"/>
                <a:cs typeface="新細明體"/>
              </a:rPr>
              <a:t>)</a:t>
            </a:r>
            <a:r>
              <a:rPr lang="zh-TW" altLang="en-US" sz="2000" i="1" dirty="0" smtClean="0">
                <a:solidFill>
                  <a:srgbClr val="008000"/>
                </a:solidFill>
                <a:ea typeface="新細明體"/>
                <a:cs typeface="新細明體"/>
              </a:rPr>
              <a:t> </a:t>
            </a:r>
            <a:endParaRPr lang="en-US" altLang="zh-TW" sz="2800" dirty="0" smtClean="0">
              <a:solidFill>
                <a:srgbClr val="008000"/>
              </a:solidFill>
              <a:ea typeface="新細明體"/>
              <a:cs typeface="新細明體"/>
            </a:endParaRPr>
          </a:p>
          <a:p>
            <a:r>
              <a:rPr lang="zh-TW" altLang="en-US" sz="2800" b="1" u="sng" dirty="0" smtClean="0">
                <a:solidFill>
                  <a:srgbClr val="0000FF"/>
                </a:solidFill>
                <a:ea typeface="新細明體"/>
                <a:cs typeface="新細明體"/>
              </a:rPr>
              <a:t>十八世紀</a:t>
            </a:r>
            <a:r>
              <a:rPr lang="zh-TW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>：</a:t>
            </a:r>
            <a:r>
              <a:rPr lang="en-US" altLang="en-US" sz="2800" dirty="0" err="1">
                <a:solidFill>
                  <a:srgbClr val="000000"/>
                </a:solidFill>
                <a:ea typeface="新細明體"/>
                <a:cs typeface="新細明體"/>
              </a:rPr>
              <a:t>只在</a:t>
            </a:r>
            <a:r>
              <a:rPr lang="en-US" alt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理性</a:t>
            </a:r>
            <a:r>
              <a:rPr lang="en-US" altLang="en-US" sz="2800" dirty="0" err="1">
                <a:solidFill>
                  <a:srgbClr val="000000"/>
                </a:solidFill>
                <a:ea typeface="新細明體"/>
                <a:cs typeface="新細明體"/>
              </a:rPr>
              <a:t>上認知信仰,而不重視內心的信仰體</a:t>
            </a:r>
            <a:r>
              <a:rPr lang="en-US" alt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驗</a:t>
            </a:r>
            <a:r>
              <a:rPr lang="zh-TW" altLang="en-US" sz="2800" dirty="0">
                <a:solidFill>
                  <a:srgbClr val="000000"/>
                </a:solidFill>
                <a:ea typeface="新細明體"/>
                <a:cs typeface="新細明體"/>
              </a:rPr>
              <a:t>，</a:t>
            </a:r>
            <a:r>
              <a:rPr lang="en-US" altLang="en-US" sz="2800" dirty="0" err="1">
                <a:solidFill>
                  <a:srgbClr val="000000"/>
                </a:solidFill>
                <a:ea typeface="新細明體"/>
                <a:cs typeface="新細明體"/>
              </a:rPr>
              <a:t>正統路德宗落入重視形</a:t>
            </a:r>
            <a:r>
              <a:rPr lang="en-US" altLang="en-US" sz="2800" dirty="0" err="1" smtClean="0">
                <a:solidFill>
                  <a:srgbClr val="000000"/>
                </a:solidFill>
                <a:ea typeface="新細明體"/>
                <a:cs typeface="新細明體"/>
              </a:rPr>
              <a:t>式</a:t>
            </a:r>
            <a:r>
              <a:rPr lang="en-US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  <a:t/>
            </a:r>
            <a:br>
              <a:rPr lang="en-US" altLang="en-US" sz="2800" dirty="0" smtClean="0">
                <a:solidFill>
                  <a:srgbClr val="000000"/>
                </a:solidFill>
                <a:ea typeface="新細明體"/>
                <a:cs typeface="新細明體"/>
              </a:rPr>
            </a:br>
            <a:r>
              <a:rPr lang="zh-TW" altLang="en-US" sz="2800" dirty="0" smtClean="0">
                <a:solidFill>
                  <a:srgbClr val="008000"/>
                </a:solidFill>
                <a:ea typeface="新細明體"/>
                <a:cs typeface="新細明體"/>
              </a:rPr>
              <a:t>＊敬虔主義的興起</a:t>
            </a:r>
            <a:r>
              <a:rPr lang="en-US" altLang="zh-TW" sz="2000" dirty="0" smtClean="0">
                <a:solidFill>
                  <a:srgbClr val="000000"/>
                </a:solidFill>
                <a:ea typeface="新細明體"/>
                <a:cs typeface="新細明體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ea typeface="新細明體"/>
                <a:cs typeface="新細明體"/>
              </a:rPr>
              <a:t>重</a:t>
            </a:r>
            <a:r>
              <a:rPr lang="en-US" sz="2000" dirty="0" err="1">
                <a:solidFill>
                  <a:srgbClr val="000000"/>
                </a:solidFill>
                <a:ea typeface="新細明體"/>
                <a:cs typeface="新細明體"/>
              </a:rPr>
              <a:t>視個人心</a:t>
            </a:r>
            <a:r>
              <a:rPr lang="en-US" sz="2000" dirty="0" err="1" smtClean="0">
                <a:solidFill>
                  <a:srgbClr val="000000"/>
                </a:solidFill>
                <a:ea typeface="新細明體"/>
                <a:cs typeface="新細明體"/>
              </a:rPr>
              <a:t>靈經驗</a:t>
            </a:r>
            <a:r>
              <a:rPr lang="en-US" altLang="zh-TW" sz="2000" dirty="0" smtClean="0">
                <a:solidFill>
                  <a:srgbClr val="000000"/>
                </a:solidFill>
                <a:ea typeface="新細明體"/>
                <a:cs typeface="新細明體"/>
              </a:rPr>
              <a:t>)</a:t>
            </a:r>
            <a:endParaRPr lang="en-US" altLang="en-US" sz="2000" dirty="0" smtClean="0">
              <a:solidFill>
                <a:srgbClr val="000000"/>
              </a:solidFill>
              <a:ea typeface="新細明體"/>
              <a:cs typeface="新細明體"/>
            </a:endParaRPr>
          </a:p>
          <a:p>
            <a:pPr>
              <a:buNone/>
            </a:pPr>
            <a:endParaRPr lang="en-US" altLang="zh-TW" sz="2800" dirty="0" smtClean="0">
              <a:solidFill>
                <a:srgbClr val="000000"/>
              </a:solidFill>
              <a:ea typeface="新細明體"/>
              <a:cs typeface="新細明體"/>
            </a:endParaRPr>
          </a:p>
          <a:p>
            <a:endParaRPr lang="en-US" sz="2800" dirty="0">
              <a:solidFill>
                <a:srgbClr val="000000"/>
              </a:solidFill>
              <a:ea typeface="新細明體"/>
              <a:cs typeface="新細明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Apple LiGothic Medium"/>
                <a:ea typeface="Apple LiGothic Medium"/>
                <a:cs typeface="Apple LiGothic Medium"/>
              </a:rPr>
              <a:t>伽里略等科學家引進的</a:t>
            </a:r>
            <a:r>
              <a:rPr lang="zh-TW" altLang="en-US" dirty="0" smtClean="0">
                <a:solidFill>
                  <a:srgbClr val="008000"/>
                </a:solidFill>
                <a:latin typeface="Apple LiGothic Medium"/>
                <a:ea typeface="Apple LiGothic Medium"/>
                <a:cs typeface="Apple LiGothic Medium"/>
              </a:rPr>
              <a:t>「啟蒙主義」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/>
                <a:cs typeface="新細明體"/>
              </a:rPr>
              <a:t>由「天動說」至「地動說」的爭端</a:t>
            </a:r>
            <a:endParaRPr lang="en-US" altLang="zh-TW" dirty="0" smtClean="0">
              <a:ea typeface="新細明體"/>
              <a:cs typeface="新細明體"/>
            </a:endParaRPr>
          </a:p>
          <a:p>
            <a:r>
              <a:rPr lang="zh-TW" altLang="en-US" dirty="0" smtClean="0">
                <a:ea typeface="新細明體"/>
                <a:cs typeface="新細明體"/>
              </a:rPr>
              <a:t>科學家、哲學家對宗教的挑戰</a:t>
            </a:r>
            <a:r>
              <a:rPr lang="en-US" altLang="zh-TW" dirty="0" smtClean="0">
                <a:ea typeface="新細明體"/>
                <a:cs typeface="新細明體"/>
              </a:rPr>
              <a:t/>
            </a:r>
            <a:br>
              <a:rPr lang="en-US" altLang="zh-TW" dirty="0" smtClean="0">
                <a:ea typeface="新細明體"/>
                <a:cs typeface="新細明體"/>
              </a:rPr>
            </a:br>
            <a:r>
              <a:rPr lang="zh-TW" altLang="en-US" dirty="0" smtClean="0">
                <a:ea typeface="新細明體"/>
                <a:cs typeface="新細明體"/>
              </a:rPr>
              <a:t>＊「唯理主義」</a:t>
            </a:r>
            <a:r>
              <a:rPr lang="en-US" altLang="zh-TW" sz="2000" i="1" dirty="0" smtClean="0">
                <a:ea typeface="新細明體"/>
                <a:cs typeface="新細明體"/>
              </a:rPr>
              <a:t>(Rationalism)</a:t>
            </a:r>
          </a:p>
          <a:p>
            <a:r>
              <a:rPr lang="zh-TW" altLang="en-US" dirty="0" smtClean="0">
                <a:ea typeface="新細明體"/>
                <a:cs typeface="新細明體"/>
              </a:rPr>
              <a:t>認為神的存在與人的思想相關</a:t>
            </a:r>
            <a:r>
              <a:rPr lang="en-US" altLang="zh-TW" dirty="0" smtClean="0">
                <a:ea typeface="新細明體"/>
                <a:cs typeface="新細明體"/>
              </a:rPr>
              <a:t/>
            </a:r>
            <a:br>
              <a:rPr lang="en-US" altLang="zh-TW" dirty="0" smtClean="0">
                <a:ea typeface="新細明體"/>
                <a:cs typeface="新細明體"/>
              </a:rPr>
            </a:br>
            <a:r>
              <a:rPr lang="zh-TW" altLang="en-US" dirty="0" smtClean="0">
                <a:ea typeface="新細明體"/>
                <a:cs typeface="新細明體"/>
              </a:rPr>
              <a:t>＊</a:t>
            </a:r>
            <a:r>
              <a:rPr lang="zh-TW" altLang="en-US" dirty="0" smtClean="0">
                <a:ea typeface="新細明體"/>
                <a:cs typeface="新細明體"/>
              </a:rPr>
              <a:t>笛卡兒</a:t>
            </a:r>
            <a:r>
              <a:rPr lang="en-US" altLang="zh-TW" sz="2000" i="1" dirty="0" smtClean="0">
                <a:ea typeface="新細明體"/>
                <a:cs typeface="新細明體"/>
              </a:rPr>
              <a:t>(Rene</a:t>
            </a:r>
            <a:r>
              <a:rPr lang="zh-TW" altLang="en-US" sz="2000" i="1" dirty="0" smtClean="0">
                <a:ea typeface="新細明體"/>
                <a:cs typeface="新細明體"/>
              </a:rPr>
              <a:t> </a:t>
            </a:r>
            <a:r>
              <a:rPr lang="en-US" altLang="zh-TW" sz="2000" i="1" dirty="0" smtClean="0">
                <a:ea typeface="新細明體"/>
                <a:cs typeface="新細明體"/>
              </a:rPr>
              <a:t>Descartes)</a:t>
            </a:r>
            <a:r>
              <a:rPr lang="zh-TW" altLang="en-US" dirty="0" smtClean="0">
                <a:ea typeface="新細明體"/>
                <a:cs typeface="新細明體"/>
              </a:rPr>
              <a:t>－「我思故我在」</a:t>
            </a:r>
            <a:endParaRPr lang="en-US" altLang="zh-TW" dirty="0" smtClean="0">
              <a:ea typeface="新細明體"/>
              <a:cs typeface="新細明體"/>
            </a:endParaRPr>
          </a:p>
          <a:p>
            <a:r>
              <a:rPr lang="zh-TW" altLang="en-US" dirty="0" smtClean="0">
                <a:ea typeface="新細明體"/>
                <a:cs typeface="新細明體"/>
              </a:rPr>
              <a:t>多位基督徒科學家對信仰發表個人見解</a:t>
            </a:r>
            <a:endParaRPr lang="en-US" altLang="zh-TW" dirty="0" smtClean="0">
              <a:ea typeface="新細明體"/>
              <a:cs typeface="新細明體"/>
            </a:endParaRPr>
          </a:p>
          <a:p>
            <a:pPr>
              <a:buNone/>
            </a:pPr>
            <a:endParaRPr lang="en-US" dirty="0">
              <a:ea typeface="新細明體"/>
              <a:cs typeface="新細明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Apple LiGothic Medium"/>
                <a:ea typeface="Apple LiGothic Medium"/>
                <a:cs typeface="Apple LiGothic Medium"/>
              </a:rPr>
              <a:t>「</a:t>
            </a:r>
            <a:r>
              <a:rPr lang="en-US" sz="4000" b="1" dirty="0" err="1" smtClean="0">
                <a:latin typeface="Apple LiGothic Medium"/>
                <a:ea typeface="Apple LiGothic Medium"/>
                <a:cs typeface="Apple LiGothic Medium"/>
              </a:rPr>
              <a:t>唯</a:t>
            </a:r>
            <a:r>
              <a:rPr lang="en-US" sz="4000" b="1" dirty="0" err="1">
                <a:latin typeface="Apple LiGothic Medium"/>
                <a:ea typeface="Apple LiGothic Medium"/>
                <a:cs typeface="Apple LiGothic Medium"/>
              </a:rPr>
              <a:t>理主</a:t>
            </a:r>
            <a:r>
              <a:rPr lang="en-US" sz="4000" b="1" dirty="0" err="1" smtClean="0">
                <a:latin typeface="Apple LiGothic Medium"/>
                <a:ea typeface="Apple LiGothic Medium"/>
                <a:cs typeface="Apple LiGothic Medium"/>
              </a:rPr>
              <a:t>義</a:t>
            </a:r>
            <a:r>
              <a:rPr lang="zh-TW" altLang="en-US" sz="4000" b="1" dirty="0" smtClean="0">
                <a:latin typeface="Apple LiGothic Medium"/>
                <a:ea typeface="Apple LiGothic Medium"/>
                <a:cs typeface="Apple LiGothic Medium"/>
              </a:rPr>
              <a:t>」</a:t>
            </a:r>
            <a:r>
              <a:rPr lang="en-US" sz="4000" b="1" dirty="0" err="1" smtClean="0">
                <a:latin typeface="Apple LiGothic Medium"/>
                <a:ea typeface="Apple LiGothic Medium"/>
                <a:cs typeface="Apple LiGothic Medium"/>
              </a:rPr>
              <a:t>的</a:t>
            </a:r>
            <a:r>
              <a:rPr lang="en-US" sz="4000" b="1" dirty="0" err="1">
                <a:latin typeface="Apple LiGothic Medium"/>
                <a:ea typeface="Apple LiGothic Medium"/>
                <a:cs typeface="Apple LiGothic Medium"/>
              </a:rPr>
              <a:t>影響</a:t>
            </a:r>
            <a:endParaRPr lang="en-US" sz="4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新細明體"/>
                <a:ea typeface="新細明體"/>
                <a:cs typeface="新細明體"/>
              </a:rPr>
              <a:t>基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督教基要真理的安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危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dirty="0" err="1">
                <a:latin typeface="新細明體"/>
                <a:ea typeface="新細明體"/>
                <a:cs typeface="新細明體"/>
              </a:rPr>
              <a:t>神在世界中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的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存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在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dirty="0" err="1">
                <a:latin typeface="新細明體"/>
                <a:ea typeface="新細明體"/>
                <a:cs typeface="新細明體"/>
              </a:rPr>
              <a:t>破除迷信的行動，消滅了靈巫法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術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dirty="0" err="1" smtClean="0">
                <a:latin typeface="新細明體"/>
                <a:ea typeface="新細明體"/>
                <a:cs typeface="新細明體"/>
              </a:rPr>
              <a:t>民主人權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推翻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極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權統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治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dirty="0" err="1">
                <a:latin typeface="新細明體"/>
                <a:ea typeface="新細明體"/>
                <a:cs typeface="新細明體"/>
              </a:rPr>
              <a:t>自由、平等、博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愛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等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道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德自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覺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運動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dirty="0" err="1" smtClean="0">
                <a:latin typeface="新細明體"/>
                <a:ea typeface="新細明體"/>
                <a:cs typeface="新細明體"/>
              </a:rPr>
              <a:t>奴隸制度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沒落</a:t>
            </a:r>
            <a:endParaRPr lang="en-US" dirty="0">
              <a:latin typeface="新細明體"/>
              <a:ea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0000"/>
                </a:solidFill>
                <a:latin typeface="Apple LiGothic Medium"/>
                <a:ea typeface="Apple LiGothic Medium"/>
                <a:cs typeface="Apple LiGothic Medium"/>
              </a:rPr>
              <a:t>三十年戰爭</a:t>
            </a:r>
            <a:r>
              <a:rPr lang="zh-TW" altLang="en-US" sz="3000" i="1" dirty="0" smtClean="0">
                <a:solidFill>
                  <a:srgbClr val="000000"/>
                </a:solidFill>
                <a:latin typeface="Apple LiGothic Medium"/>
                <a:ea typeface="Apple LiGothic Medium"/>
                <a:cs typeface="Apple LiGothic Medium"/>
              </a:rPr>
              <a:t>（</a:t>
            </a:r>
            <a:r>
              <a:rPr lang="en-US" altLang="zh-TW" sz="3000" i="1" dirty="0" smtClean="0">
                <a:solidFill>
                  <a:srgbClr val="000000"/>
                </a:solidFill>
                <a:latin typeface="Apple LiGothic Medium"/>
                <a:ea typeface="Apple LiGothic Medium"/>
                <a:cs typeface="Apple LiGothic Medium"/>
              </a:rPr>
              <a:t>AD1618-1648)</a:t>
            </a:r>
            <a:endParaRPr lang="en-US" sz="3000" i="1" dirty="0">
              <a:solidFill>
                <a:srgbClr val="0000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羅馬天主教與更正教的戰爭</a:t>
            </a:r>
            <a:endParaRPr lang="en-US" altLang="zh-TW" dirty="0" smtClean="0"/>
          </a:p>
          <a:p>
            <a:r>
              <a:rPr lang="zh-TW" altLang="en-US" dirty="0" smtClean="0"/>
              <a:t>哈布斯堡王朝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天主教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 反</a:t>
            </a:r>
            <a:r>
              <a:rPr lang="zh-TW" altLang="en-US" dirty="0" smtClean="0"/>
              <a:t>哈布斯堡王朝</a:t>
            </a:r>
            <a:r>
              <a:rPr lang="en-US" altLang="zh-TW" sz="2000" b="1" dirty="0" smtClean="0">
                <a:solidFill>
                  <a:srgbClr val="008000"/>
                </a:solidFill>
              </a:rPr>
              <a:t>(</a:t>
            </a:r>
            <a:r>
              <a:rPr lang="zh-TW" altLang="en-US" sz="2000" b="1" dirty="0" smtClean="0">
                <a:solidFill>
                  <a:srgbClr val="008000"/>
                </a:solidFill>
              </a:rPr>
              <a:t>更正教</a:t>
            </a:r>
            <a:r>
              <a:rPr lang="en-US" altLang="zh-TW" sz="2000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zh-TW" altLang="en-US" sz="2800" dirty="0" smtClean="0"/>
              <a:t>哈布斯堡王朝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奧地利、西班牙、波蘭</a:t>
            </a:r>
            <a:endParaRPr lang="en-US" altLang="zh-TW" sz="2800" dirty="0" smtClean="0"/>
          </a:p>
          <a:p>
            <a:r>
              <a:rPr lang="zh-TW" altLang="en-US" sz="2800" dirty="0" smtClean="0"/>
              <a:t>反哈布斯堡王朝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法國、</a:t>
            </a:r>
            <a:r>
              <a:rPr lang="zh-TW" altLang="en-US" sz="2800" dirty="0" smtClean="0"/>
              <a:t>丹麥、瑞典、荷蘭、英國</a:t>
            </a:r>
            <a:endParaRPr lang="en-US" altLang="zh-TW" sz="2800" dirty="0" smtClean="0"/>
          </a:p>
          <a:p>
            <a:r>
              <a:rPr lang="zh-TW" altLang="en-US" sz="2800" dirty="0" smtClean="0"/>
              <a:t>四階段戰爭－</a:t>
            </a:r>
            <a:r>
              <a:rPr lang="zh-TW" altLang="en-US" sz="2800" b="1" u="sng" dirty="0" smtClean="0">
                <a:solidFill>
                  <a:srgbClr val="0000FF"/>
                </a:solidFill>
              </a:rPr>
              <a:t>兩敗俱傷</a:t>
            </a:r>
            <a:r>
              <a:rPr lang="zh-TW" altLang="en-US" sz="2800" b="1" dirty="0" smtClean="0"/>
              <a:t>－估計歐洲</a:t>
            </a:r>
            <a:r>
              <a:rPr lang="en-US" altLang="zh-TW" sz="2800" b="1" dirty="0" smtClean="0"/>
              <a:t>50</a:t>
            </a:r>
            <a:r>
              <a:rPr lang="zh-TW" altLang="en-US" sz="2800" b="1" dirty="0" smtClean="0"/>
              <a:t>％男性死亡</a:t>
            </a:r>
            <a:endParaRPr lang="en-US" altLang="zh-TW" sz="2800" b="1" dirty="0" smtClean="0"/>
          </a:p>
          <a:p>
            <a:r>
              <a:rPr lang="en-US" altLang="zh-TW" sz="2800" dirty="0" smtClean="0"/>
              <a:t>1648</a:t>
            </a:r>
            <a:r>
              <a:rPr lang="zh-TW" altLang="en-US" sz="2800" dirty="0" smtClean="0"/>
              <a:t>年雙方簽定</a:t>
            </a:r>
            <a:r>
              <a:rPr lang="en-US" altLang="zh-TW" sz="2800" dirty="0" err="1" smtClean="0"/>
              <a:t>《</a:t>
            </a:r>
            <a:r>
              <a:rPr lang="zh-TW" altLang="en-US" sz="2800" dirty="0" smtClean="0"/>
              <a:t>西發里亞條約</a:t>
            </a:r>
            <a:r>
              <a:rPr lang="en-US" altLang="zh-TW" sz="2800" dirty="0" err="1" smtClean="0"/>
              <a:t>》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國家開始不再受宗教影響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pple LiGothic Medium"/>
                <a:ea typeface="Apple LiGothic Medium"/>
                <a:cs typeface="Apple LiGothic Medium"/>
              </a:rPr>
              <a:t>敬虔主義特色</a:t>
            </a:r>
            <a:endParaRPr lang="en-US" sz="4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新細明體"/>
                <a:ea typeface="新細明體"/>
                <a:cs typeface="新細明體"/>
              </a:rPr>
              <a:t>不是對唯理主義或自然神論的回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應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針對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改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革教派過於注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重教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義信條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和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儀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式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r>
              <a:rPr lang="en-US" dirty="0" err="1">
                <a:latin typeface="新細明體"/>
                <a:ea typeface="新細明體"/>
                <a:cs typeface="新細明體"/>
              </a:rPr>
              <a:t>強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調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切身經歷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推動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重生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、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個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人信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心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、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宣教</a:t>
            </a:r>
            <a:endParaRPr lang="en-US" dirty="0" smtClean="0">
              <a:latin typeface="新細明體"/>
              <a:ea typeface="新細明體"/>
              <a:cs typeface="新細明體"/>
            </a:endParaRPr>
          </a:p>
          <a:p>
            <a:pPr>
              <a:buNone/>
            </a:pPr>
            <a:r>
              <a:rPr lang="en-US" altLang="zh-TW" dirty="0" smtClean="0">
                <a:latin typeface="新細明體"/>
                <a:ea typeface="新細明體"/>
                <a:cs typeface="新細明體"/>
              </a:rPr>
              <a:t>	1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道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德、罪惡感與被赦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感</a:t>
            </a:r>
            <a:r>
              <a:rPr lang="en-US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dirty="0" smtClean="0">
                <a:latin typeface="新細明體"/>
                <a:ea typeface="新細明體"/>
                <a:cs typeface="新細明體"/>
              </a:rPr>
              <a:t>2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靈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修禱告的聖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潔</a:t>
            </a:r>
            <a:r>
              <a:rPr lang="en-US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dirty="0" smtClean="0">
                <a:latin typeface="新細明體"/>
                <a:ea typeface="新細明體"/>
                <a:cs typeface="新細明體"/>
              </a:rPr>
              <a:t>3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對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人類的同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情</a:t>
            </a:r>
            <a:r>
              <a:rPr lang="en-US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dirty="0" smtClean="0">
                <a:latin typeface="新細明體"/>
                <a:ea typeface="新細明體"/>
                <a:cs typeface="新細明體"/>
              </a:rPr>
              <a:t>4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感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情的情緒化表現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，</a:t>
            </a:r>
            <a:r>
              <a:rPr lang="en-US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dirty="0" smtClean="0">
                <a:latin typeface="新細明體"/>
                <a:ea typeface="新細明體"/>
                <a:cs typeface="新細明體"/>
              </a:rPr>
              <a:t>5</a:t>
            </a:r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dirty="0" err="1" smtClean="0">
                <a:latin typeface="新細明體"/>
                <a:ea typeface="新細明體"/>
                <a:cs typeface="新細明體"/>
              </a:rPr>
              <a:t>聽</a:t>
            </a:r>
            <a:r>
              <a:rPr lang="en-US" dirty="0" err="1">
                <a:latin typeface="新細明體"/>
                <a:ea typeface="新細明體"/>
                <a:cs typeface="新細明體"/>
              </a:rPr>
              <a:t>道與唱詩時的熱誠</a:t>
            </a:r>
            <a:r>
              <a:rPr lang="en-US" dirty="0">
                <a:latin typeface="新細明體"/>
                <a:ea typeface="新細明體"/>
                <a:cs typeface="新細明體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pple LiGothic Medium"/>
                <a:ea typeface="Apple LiGothic Medium"/>
                <a:cs typeface="Apple LiGothic Medium"/>
              </a:rPr>
              <a:t>敬虔主義的實行</a:t>
            </a:r>
            <a:endParaRPr 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主張確切實行路德宗的思想</a:t>
            </a:r>
            <a:r>
              <a:rPr lang="en-US" altLang="zh-TW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altLang="zh-TW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altLang="zh-TW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>1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家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中聚集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，一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起讀聖經和禱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告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28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>2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聚會並非一人講、眾人聽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，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以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「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人人都是祭司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」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為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原則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，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共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同分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享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28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>3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重視聖經，認為讀經不重在知識，乃重在生命與餵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養</a:t>
            </a:r>
            <a:r>
              <a:rPr lang="en-US" sz="2800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sz="2800" dirty="0" smtClean="0">
                <a:latin typeface="新細明體"/>
                <a:ea typeface="新細明體"/>
                <a:cs typeface="新細明體"/>
              </a:rPr>
            </a:br>
            <a:r>
              <a:rPr lang="en-US" altLang="zh-TW" sz="2800" dirty="0" smtClean="0">
                <a:latin typeface="新細明體"/>
                <a:ea typeface="新細明體"/>
                <a:cs typeface="新細明體"/>
              </a:rPr>
              <a:t>4</a:t>
            </a:r>
            <a:r>
              <a:rPr lang="zh-TW" altLang="en-US" sz="2800" dirty="0" smtClean="0">
                <a:latin typeface="新細明體"/>
                <a:ea typeface="新細明體"/>
                <a:cs typeface="新細明體"/>
              </a:rPr>
              <a:t>）</a:t>
            </a:r>
            <a:r>
              <a:rPr lang="en-US" sz="2800" dirty="0" err="1">
                <a:latin typeface="新細明體"/>
                <a:ea typeface="新細明體"/>
                <a:cs typeface="新細明體"/>
              </a:rPr>
              <a:t>聖經必須應用於實際的生活中，以活出聖潔、道德的生</a:t>
            </a:r>
            <a:r>
              <a:rPr lang="en-US" sz="2800" dirty="0" err="1" smtClean="0">
                <a:latin typeface="新細明體"/>
                <a:ea typeface="新細明體"/>
                <a:cs typeface="新細明體"/>
              </a:rPr>
              <a:t>活</a:t>
            </a:r>
            <a:r>
              <a:rPr lang="en-US" dirty="0" smtClean="0">
                <a:latin typeface="新細明體"/>
                <a:ea typeface="新細明體"/>
                <a:cs typeface="新細明體"/>
              </a:rPr>
              <a:t/>
            </a:r>
            <a:br>
              <a:rPr lang="en-US" dirty="0" smtClean="0">
                <a:latin typeface="新細明體"/>
                <a:ea typeface="新細明體"/>
                <a:cs typeface="新細明體"/>
              </a:rPr>
            </a:br>
            <a:endParaRPr lang="en-US" dirty="0" smtClean="0">
              <a:latin typeface="新細明體"/>
              <a:ea typeface="新細明體"/>
              <a:cs typeface="新細明體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1265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德國敬虔主義</vt:lpstr>
      <vt:lpstr>內容一覽</vt:lpstr>
      <vt:lpstr>背景</vt:lpstr>
      <vt:lpstr>改教運動進入「正統主義時代」</vt:lpstr>
      <vt:lpstr>伽里略等科學家引進的「啟蒙主義」</vt:lpstr>
      <vt:lpstr>「唯理主義」的影響</vt:lpstr>
      <vt:lpstr>三十年戰爭（AD1618-1648)</vt:lpstr>
      <vt:lpstr>敬虔主義特色</vt:lpstr>
      <vt:lpstr>敬虔主義的實行</vt:lpstr>
      <vt:lpstr>敬虔主義的實行</vt:lpstr>
      <vt:lpstr>Slide 11</vt:lpstr>
      <vt:lpstr>代表人物－施本爾</vt:lpstr>
      <vt:lpstr>施本爾復興路德派的六項建議</vt:lpstr>
      <vt:lpstr>代表人物－富朗開</vt:lpstr>
      <vt:lpstr>哈勒敬虔運動的影響</vt:lpstr>
      <vt:lpstr>反思</vt:lpstr>
    </vt:vector>
  </TitlesOfParts>
  <Company>Kong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德國敬虔主義</dc:title>
  <dc:creator>Isaac Kong</dc:creator>
  <cp:lastModifiedBy>Isaac Kong</cp:lastModifiedBy>
  <cp:revision>33</cp:revision>
  <dcterms:created xsi:type="dcterms:W3CDTF">2012-01-30T17:32:23Z</dcterms:created>
  <dcterms:modified xsi:type="dcterms:W3CDTF">2012-01-30T20:46:28Z</dcterms:modified>
</cp:coreProperties>
</file>