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07200" cy="9939338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76A6F-F6C4-488F-806F-F783E6B9F9AD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8BEC2-37CF-44A7-833C-C0DFEE759CD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9698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905314-A87A-42BF-8405-5FE2BAC0F800}" type="datetimeFigureOut">
              <a:rPr lang="zh-HK" altLang="en-US" smtClean="0"/>
              <a:t>23/4/2012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9B443B-1A0C-49D7-AA82-05E51387928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1949</a:t>
            </a:r>
            <a:r>
              <a:rPr lang="zh-TW" altLang="zh-HK" dirty="0"/>
              <a:t>年以後的中國教會、海外華人教會</a:t>
            </a:r>
            <a:r>
              <a:rPr lang="zh-TW" altLang="zh-HK" dirty="0" smtClean="0"/>
              <a:t>現況</a:t>
            </a:r>
            <a:endParaRPr lang="zh-TW" altLang="zh-HK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K" altLang="zh-HK" dirty="0" smtClean="0">
                <a:effectLst/>
              </a:rPr>
              <a:t>廿世紀基督教</a:t>
            </a:r>
            <a:r>
              <a:rPr lang="en-US" altLang="zh-HK" dirty="0" smtClean="0">
                <a:effectLst/>
              </a:rPr>
              <a:t/>
            </a:r>
            <a:br>
              <a:rPr lang="en-US" altLang="zh-HK" dirty="0" smtClean="0">
                <a:effectLst/>
              </a:rPr>
            </a:br>
            <a:r>
              <a:rPr lang="zh-HK" altLang="zh-HK" dirty="0" smtClean="0">
                <a:effectLst/>
              </a:rPr>
              <a:t>在中國的發展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9187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海外華人教會現況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時代背景：華人學生事</a:t>
            </a:r>
            <a:r>
              <a:rPr lang="zh-TW" altLang="en-US" dirty="0" smtClean="0"/>
              <a:t>工</a:t>
            </a:r>
            <a:endParaRPr lang="en-US" altLang="zh-TW" dirty="0" smtClean="0"/>
          </a:p>
          <a:p>
            <a:pPr lvl="1"/>
            <a:r>
              <a:rPr lang="zh-HK" altLang="en-US" dirty="0"/>
              <a:t>第一波（</a:t>
            </a:r>
            <a:r>
              <a:rPr lang="en-US" altLang="zh-HK" dirty="0"/>
              <a:t>1945</a:t>
            </a:r>
            <a:r>
              <a:rPr lang="zh-HK" altLang="en-US" dirty="0"/>
              <a:t>年到</a:t>
            </a:r>
            <a:r>
              <a:rPr lang="en-US" altLang="zh-HK" dirty="0"/>
              <a:t>1950</a:t>
            </a:r>
            <a:r>
              <a:rPr lang="zh-HK" altLang="en-US" dirty="0"/>
              <a:t>年</a:t>
            </a:r>
            <a:r>
              <a:rPr lang="zh-HK" altLang="en-US" dirty="0" smtClean="0"/>
              <a:t>）</a:t>
            </a:r>
            <a:endParaRPr lang="en-US" altLang="zh-HK" dirty="0" smtClean="0"/>
          </a:p>
          <a:p>
            <a:pPr lvl="1"/>
            <a:r>
              <a:rPr lang="zh-HK" altLang="en-US" dirty="0"/>
              <a:t>第二波（</a:t>
            </a:r>
            <a:r>
              <a:rPr lang="en-US" altLang="zh-HK" dirty="0"/>
              <a:t>1950</a:t>
            </a:r>
            <a:r>
              <a:rPr lang="zh-HK" altLang="en-US" dirty="0"/>
              <a:t>年後</a:t>
            </a:r>
            <a:r>
              <a:rPr lang="zh-HK" altLang="en-US" dirty="0" smtClean="0"/>
              <a:t>）</a:t>
            </a:r>
            <a:endParaRPr lang="en-US" altLang="zh-HK" dirty="0" smtClean="0"/>
          </a:p>
          <a:p>
            <a:pPr lvl="1"/>
            <a:r>
              <a:rPr lang="zh-HK" altLang="en-US" dirty="0"/>
              <a:t>第三波（</a:t>
            </a:r>
            <a:r>
              <a:rPr lang="en-US" altLang="zh-HK" dirty="0"/>
              <a:t>1960</a:t>
            </a:r>
            <a:r>
              <a:rPr lang="zh-HK" altLang="en-US" dirty="0"/>
              <a:t>年到</a:t>
            </a:r>
            <a:r>
              <a:rPr lang="en-US" altLang="zh-HK" dirty="0"/>
              <a:t>1970</a:t>
            </a:r>
            <a:r>
              <a:rPr lang="zh-HK" altLang="en-US" dirty="0"/>
              <a:t>年</a:t>
            </a:r>
            <a:r>
              <a:rPr lang="zh-HK" altLang="en-US" dirty="0" smtClean="0"/>
              <a:t>）</a:t>
            </a:r>
            <a:endParaRPr lang="en-US" altLang="zh-HK" dirty="0" smtClean="0"/>
          </a:p>
          <a:p>
            <a:pPr lvl="1"/>
            <a:r>
              <a:rPr lang="zh-HK" altLang="en-US" dirty="0"/>
              <a:t>第四波（</a:t>
            </a:r>
            <a:r>
              <a:rPr lang="en-US" altLang="zh-HK" dirty="0"/>
              <a:t>1978</a:t>
            </a:r>
            <a:r>
              <a:rPr lang="zh-HK" altLang="en-US" dirty="0"/>
              <a:t>年後</a:t>
            </a:r>
            <a:r>
              <a:rPr lang="zh-HK" altLang="en-US" dirty="0" smtClean="0"/>
              <a:t>）</a:t>
            </a:r>
            <a:endParaRPr lang="en-US" altLang="zh-HK" dirty="0" smtClean="0"/>
          </a:p>
          <a:p>
            <a:pPr lvl="1"/>
            <a:r>
              <a:rPr lang="zh-HK" altLang="en-US" dirty="0"/>
              <a:t>第五波（</a:t>
            </a:r>
            <a:r>
              <a:rPr lang="en-US" altLang="zh-HK" dirty="0"/>
              <a:t>1989</a:t>
            </a:r>
            <a:r>
              <a:rPr lang="zh-HK" altLang="en-US" dirty="0"/>
              <a:t>年後</a:t>
            </a:r>
            <a:r>
              <a:rPr lang="zh-HK" altLang="en-US" dirty="0" smtClean="0"/>
              <a:t>）</a:t>
            </a:r>
            <a:endParaRPr lang="en-US" altLang="zh-HK" dirty="0" smtClean="0"/>
          </a:p>
          <a:p>
            <a:pPr lvl="1"/>
            <a:r>
              <a:rPr lang="zh-HK" altLang="en-US" dirty="0"/>
              <a:t>第六波（</a:t>
            </a:r>
            <a:r>
              <a:rPr lang="en-US" altLang="zh-HK" dirty="0"/>
              <a:t>2001</a:t>
            </a:r>
            <a:r>
              <a:rPr lang="zh-HK" altLang="en-US" dirty="0"/>
              <a:t>年後）</a:t>
            </a:r>
          </a:p>
        </p:txBody>
      </p:sp>
    </p:spTree>
    <p:extLst>
      <p:ext uri="{BB962C8B-B14F-4D97-AF65-F5344CB8AC3E}">
        <p14:creationId xmlns:p14="http://schemas.microsoft.com/office/powerpoint/2010/main" val="18354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海外華人教會現況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形勢分析：海外福音運動的</a:t>
            </a:r>
            <a:r>
              <a:rPr lang="zh-TW" altLang="en-US" dirty="0" smtClean="0"/>
              <a:t>經驗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海外</a:t>
            </a:r>
            <a:r>
              <a:rPr lang="zh-TW" altLang="en-US" dirty="0"/>
              <a:t>教會的</a:t>
            </a:r>
            <a:r>
              <a:rPr lang="zh-TW" altLang="en-US" dirty="0" smtClean="0"/>
              <a:t>優勢</a:t>
            </a:r>
            <a:endParaRPr lang="en-US" altLang="zh-TW" dirty="0" smtClean="0"/>
          </a:p>
          <a:p>
            <a:pPr lvl="1"/>
            <a:r>
              <a:rPr lang="zh-TW" altLang="en-US" dirty="0"/>
              <a:t>國內教會的優勢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9132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海外華人教會現況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形勢分析：海外中國學人</a:t>
            </a:r>
            <a:r>
              <a:rPr lang="zh-TW" altLang="en-US" dirty="0" smtClean="0"/>
              <a:t>教會</a:t>
            </a:r>
            <a:endParaRPr lang="en-US" altLang="zh-TW" dirty="0" smtClean="0"/>
          </a:p>
          <a:p>
            <a:pPr lvl="1"/>
            <a:r>
              <a:rPr lang="zh-TW" altLang="en-US" dirty="0"/>
              <a:t>在華人或西方教會增設普通話</a:t>
            </a:r>
            <a:r>
              <a:rPr lang="zh-TW" altLang="en-US" dirty="0" smtClean="0"/>
              <a:t>堂</a:t>
            </a:r>
            <a:endParaRPr lang="en-US" altLang="zh-TW" dirty="0" smtClean="0"/>
          </a:p>
          <a:p>
            <a:pPr lvl="1"/>
            <a:r>
              <a:rPr lang="zh-TW" altLang="en-US" dirty="0"/>
              <a:t>華人教會</a:t>
            </a:r>
            <a:r>
              <a:rPr lang="zh-TW" altLang="en-US" dirty="0"/>
              <a:t>對外拓植新的分堂或認領一個已有的</a:t>
            </a:r>
            <a:r>
              <a:rPr lang="zh-TW" altLang="en-US" dirty="0"/>
              <a:t>團契</a:t>
            </a:r>
            <a:endParaRPr lang="en-US" altLang="zh-TW" dirty="0"/>
          </a:p>
          <a:p>
            <a:pPr lvl="1"/>
            <a:r>
              <a:rPr lang="zh-TW" altLang="zh-HK" dirty="0"/>
              <a:t>原以海外華人為主體的教會變為以中國學人為</a:t>
            </a:r>
            <a:r>
              <a:rPr lang="zh-TW" altLang="zh-HK" dirty="0" smtClean="0"/>
              <a:t>主體</a:t>
            </a:r>
            <a:endParaRPr lang="en-US" altLang="zh-TW" dirty="0" smtClean="0"/>
          </a:p>
          <a:p>
            <a:pPr lvl="1"/>
            <a:r>
              <a:rPr lang="zh-TW" altLang="en-US" dirty="0"/>
              <a:t>中國學人查經班或團契成立為獨立教會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4559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海外華人教會現況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</a:t>
            </a:r>
            <a:r>
              <a:rPr lang="zh-TW" altLang="en-US" dirty="0"/>
              <a:t>有人，再有事</a:t>
            </a:r>
            <a:r>
              <a:rPr lang="zh-TW" altLang="en-US" dirty="0" smtClean="0"/>
              <a:t>工。</a:t>
            </a:r>
            <a:endParaRPr lang="en-US" altLang="zh-TW" dirty="0" smtClean="0"/>
          </a:p>
          <a:p>
            <a:pPr lvl="1"/>
            <a:r>
              <a:rPr lang="zh-TW" altLang="en-US" dirty="0"/>
              <a:t>如何建立同工團隊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HK" altLang="en-US" dirty="0"/>
              <a:t>如何建立宣教基地？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5373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海外華人教會現況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中國</a:t>
            </a:r>
            <a:r>
              <a:rPr lang="zh-TW" altLang="en-US" dirty="0"/>
              <a:t>教會史</a:t>
            </a:r>
            <a:r>
              <a:rPr lang="en-US" altLang="zh-TW" dirty="0"/>
              <a:t>VCD</a:t>
            </a:r>
            <a:r>
              <a:rPr lang="zh-TW" altLang="en-US" dirty="0"/>
              <a:t>修訂版講義（蘇文峰，</a:t>
            </a:r>
            <a:r>
              <a:rPr lang="en-US" altLang="zh-TW" dirty="0"/>
              <a:t>2009</a:t>
            </a:r>
            <a:r>
              <a:rPr lang="zh-TW" altLang="en-US" dirty="0" smtClean="0"/>
              <a:t>）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7333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思考問題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海外</a:t>
            </a:r>
            <a:r>
              <a:rPr lang="zh-TW" altLang="en-US" dirty="0"/>
              <a:t>華人教會已遍及全世界，這對於華人參與普世宣教事工有何幫助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你認為中國學人「從神州到普世」的過程中，應特別學習哪些事項？（例如：認識自己的恩賜、跨文化宣教體驗、靈命塑造</a:t>
            </a:r>
            <a:r>
              <a:rPr lang="en-US" altLang="zh-TW" dirty="0"/>
              <a:t>……</a:t>
            </a:r>
            <a:r>
              <a:rPr lang="zh-TW" altLang="en-US" dirty="0"/>
              <a:t>）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2981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dirty="0" smtClean="0">
                <a:effectLst/>
              </a:rPr>
              <a:t>附錄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神</a:t>
            </a:r>
            <a:r>
              <a:rPr lang="zh-TW" altLang="en-US" dirty="0"/>
              <a:t>託付給家庭教會的異</a:t>
            </a:r>
            <a:r>
              <a:rPr lang="zh-TW" altLang="en-US" dirty="0" smtClean="0"/>
              <a:t>象</a:t>
            </a:r>
            <a:endParaRPr lang="en-US" altLang="zh-TW" dirty="0" smtClean="0"/>
          </a:p>
          <a:p>
            <a:pPr lvl="1"/>
            <a:r>
              <a:rPr lang="zh-TW" altLang="en-US" dirty="0"/>
              <a:t>「無論得時不得時」（提後四</a:t>
            </a:r>
            <a:r>
              <a:rPr lang="en-US" altLang="zh-TW" dirty="0"/>
              <a:t>2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「一粒麥子</a:t>
            </a:r>
            <a:r>
              <a:rPr lang="en-US" altLang="zh-TW" dirty="0"/>
              <a:t>……</a:t>
            </a:r>
            <a:r>
              <a:rPr lang="zh-TW" altLang="en-US" dirty="0"/>
              <a:t>結出許多子粒來」（約十二</a:t>
            </a:r>
            <a:r>
              <a:rPr lang="en-US" altLang="zh-TW" dirty="0"/>
              <a:t>24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「神揀選了世上軟弱的」（林前一</a:t>
            </a:r>
            <a:r>
              <a:rPr lang="en-US" altLang="zh-TW" dirty="0"/>
              <a:t>27-28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真實的敬拜（約四</a:t>
            </a:r>
            <a:r>
              <a:rPr lang="en-US" altLang="zh-TW" dirty="0"/>
              <a:t>21-24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依靠聖靈與禱告（徒一</a:t>
            </a:r>
            <a:r>
              <a:rPr lang="en-US" altLang="zh-TW" dirty="0"/>
              <a:t>8</a:t>
            </a:r>
            <a:r>
              <a:rPr lang="zh-TW" altLang="en-US" dirty="0"/>
              <a:t>；亞四</a:t>
            </a:r>
            <a:r>
              <a:rPr lang="en-US" altLang="zh-TW" dirty="0"/>
              <a:t>6</a:t>
            </a:r>
            <a:r>
              <a:rPr lang="zh-TW" altLang="en-US" dirty="0"/>
              <a:t>）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0095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HK" dirty="0">
                <a:effectLst/>
              </a:rPr>
              <a:t>廿世紀</a:t>
            </a:r>
            <a:r>
              <a:rPr lang="zh-HK" altLang="zh-HK" dirty="0" smtClean="0">
                <a:effectLst/>
              </a:rPr>
              <a:t>基督教</a:t>
            </a:r>
            <a:r>
              <a:rPr lang="en-US" altLang="zh-HK" dirty="0" smtClean="0">
                <a:effectLst/>
              </a:rPr>
              <a:t/>
            </a:r>
            <a:br>
              <a:rPr lang="en-US" altLang="zh-HK" dirty="0" smtClean="0">
                <a:effectLst/>
              </a:rPr>
            </a:br>
            <a:r>
              <a:rPr lang="zh-HK" altLang="zh-HK" dirty="0" smtClean="0">
                <a:effectLst/>
              </a:rPr>
              <a:t>在</a:t>
            </a:r>
            <a:r>
              <a:rPr lang="zh-HK" altLang="zh-HK" dirty="0">
                <a:effectLst/>
              </a:rPr>
              <a:t>中國的</a:t>
            </a:r>
            <a:r>
              <a:rPr lang="zh-HK" altLang="zh-HK" dirty="0" smtClean="0">
                <a:effectLst/>
              </a:rPr>
              <a:t>發展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1949</a:t>
            </a:r>
            <a:r>
              <a:rPr lang="zh-TW" altLang="en-US" dirty="0"/>
              <a:t>年以後的中國</a:t>
            </a:r>
            <a:r>
              <a:rPr lang="zh-TW" altLang="en-US" dirty="0" smtClean="0"/>
              <a:t>教會</a:t>
            </a:r>
            <a:endParaRPr lang="en-US" altLang="zh-TW" dirty="0" smtClean="0"/>
          </a:p>
          <a:p>
            <a:pPr lvl="1"/>
            <a:r>
              <a:rPr lang="zh-TW" altLang="en-US" dirty="0"/>
              <a:t>時代背景：教會</a:t>
            </a:r>
            <a:r>
              <a:rPr lang="zh-TW" altLang="en-US" dirty="0" smtClean="0"/>
              <a:t>大事記</a:t>
            </a:r>
            <a:endParaRPr lang="en-US" altLang="zh-TW" dirty="0" smtClean="0"/>
          </a:p>
          <a:p>
            <a:pPr lvl="1"/>
            <a:r>
              <a:rPr lang="zh-TW" altLang="en-US" dirty="0"/>
              <a:t>形勢分析：影響中國宗教政策的四個主要</a:t>
            </a:r>
            <a:r>
              <a:rPr lang="zh-TW" altLang="en-US" dirty="0" smtClean="0"/>
              <a:t>因素</a:t>
            </a:r>
            <a:endParaRPr lang="en-US" altLang="zh-TW" dirty="0" smtClean="0"/>
          </a:p>
          <a:p>
            <a:pPr lvl="1"/>
            <a:r>
              <a:rPr lang="zh-TW" altLang="en-US" dirty="0"/>
              <a:t>形勢分析：中國的家庭</a:t>
            </a:r>
            <a:r>
              <a:rPr lang="zh-TW" altLang="en-US" dirty="0" smtClean="0"/>
              <a:t>教會</a:t>
            </a:r>
            <a:endParaRPr lang="en-US" altLang="zh-TW" dirty="0" smtClean="0"/>
          </a:p>
          <a:p>
            <a:pPr lvl="1"/>
            <a:r>
              <a:rPr lang="zh-HK" altLang="en-US" dirty="0" smtClean="0"/>
              <a:t>評論</a:t>
            </a:r>
            <a:endParaRPr lang="en-US" altLang="zh-HK" dirty="0" smtClean="0"/>
          </a:p>
          <a:p>
            <a:pPr lvl="1"/>
            <a:r>
              <a:rPr lang="zh-HK" altLang="en-US" dirty="0"/>
              <a:t>思考問題</a:t>
            </a:r>
          </a:p>
        </p:txBody>
      </p:sp>
    </p:spTree>
    <p:extLst>
      <p:ext uri="{BB962C8B-B14F-4D97-AF65-F5344CB8AC3E}">
        <p14:creationId xmlns:p14="http://schemas.microsoft.com/office/powerpoint/2010/main" val="405576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HK" dirty="0">
                <a:effectLst/>
              </a:rPr>
              <a:t>廿世紀基督教</a:t>
            </a:r>
            <a:r>
              <a:rPr lang="en-US" altLang="zh-HK" dirty="0">
                <a:effectLst/>
              </a:rPr>
              <a:t/>
            </a:r>
            <a:br>
              <a:rPr lang="en-US" altLang="zh-HK" dirty="0">
                <a:effectLst/>
              </a:rPr>
            </a:br>
            <a:r>
              <a:rPr lang="zh-HK" altLang="zh-HK" dirty="0">
                <a:effectLst/>
              </a:rPr>
              <a:t>在中國的發展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海外華人教會</a:t>
            </a:r>
            <a:r>
              <a:rPr lang="zh-TW" altLang="en-US" dirty="0" smtClean="0"/>
              <a:t>現況</a:t>
            </a:r>
            <a:endParaRPr lang="en-US" altLang="zh-TW" dirty="0" smtClean="0"/>
          </a:p>
          <a:p>
            <a:pPr lvl="1"/>
            <a:r>
              <a:rPr lang="zh-TW" altLang="en-US" dirty="0"/>
              <a:t>時代背景：華人學生事</a:t>
            </a:r>
            <a:r>
              <a:rPr lang="zh-TW" altLang="en-US" dirty="0" smtClean="0"/>
              <a:t>工</a:t>
            </a:r>
            <a:endParaRPr lang="en-US" altLang="zh-TW" dirty="0" smtClean="0"/>
          </a:p>
          <a:p>
            <a:pPr lvl="1"/>
            <a:r>
              <a:rPr lang="zh-TW" altLang="en-US" dirty="0"/>
              <a:t>形勢分析：海外福音運動的</a:t>
            </a:r>
            <a:r>
              <a:rPr lang="zh-TW" altLang="en-US" dirty="0" smtClean="0"/>
              <a:t>經驗</a:t>
            </a:r>
            <a:endParaRPr lang="en-US" altLang="zh-TW" dirty="0" smtClean="0"/>
          </a:p>
          <a:p>
            <a:pPr lvl="1"/>
            <a:r>
              <a:rPr lang="zh-TW" altLang="en-US" dirty="0"/>
              <a:t>形勢分析：海外中國學人</a:t>
            </a:r>
            <a:r>
              <a:rPr lang="zh-TW" altLang="en-US" dirty="0" smtClean="0"/>
              <a:t>教會</a:t>
            </a:r>
            <a:endParaRPr lang="en-US" altLang="zh-TW" dirty="0" smtClean="0"/>
          </a:p>
          <a:p>
            <a:pPr lvl="1"/>
            <a:r>
              <a:rPr lang="zh-HK" altLang="en-US" dirty="0" smtClean="0"/>
              <a:t>評論</a:t>
            </a:r>
            <a:endParaRPr lang="en-US" altLang="zh-HK" dirty="0" smtClean="0"/>
          </a:p>
          <a:p>
            <a:pPr lvl="1"/>
            <a:r>
              <a:rPr lang="zh-HK" altLang="en-US" dirty="0"/>
              <a:t>思考問題</a:t>
            </a:r>
          </a:p>
        </p:txBody>
      </p:sp>
    </p:spTree>
    <p:extLst>
      <p:ext uri="{BB962C8B-B14F-4D97-AF65-F5344CB8AC3E}">
        <p14:creationId xmlns:p14="http://schemas.microsoft.com/office/powerpoint/2010/main" val="341860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dirty="0"/>
              <a:t>引言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「從這日起，耶路撒冷的教會大遭逼迫，除了使徒以外，門徒都分散在猶太和撒瑪利亞各處。」（使徒行傳</a:t>
            </a:r>
            <a:r>
              <a:rPr lang="en-US" altLang="zh-TW" dirty="0"/>
              <a:t>8</a:t>
            </a:r>
            <a:r>
              <a:rPr lang="zh-TW" altLang="en-US" dirty="0"/>
              <a:t>章</a:t>
            </a:r>
            <a:r>
              <a:rPr lang="en-US" altLang="zh-TW" dirty="0"/>
              <a:t>1</a:t>
            </a:r>
            <a:r>
              <a:rPr lang="zh-TW" altLang="en-US" dirty="0"/>
              <a:t>節）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7189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1949</a:t>
            </a:r>
            <a:r>
              <a:rPr lang="zh-TW" altLang="en-US" dirty="0"/>
              <a:t>年以後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中國</a:t>
            </a:r>
            <a:r>
              <a:rPr lang="zh-TW" altLang="en-US" dirty="0"/>
              <a:t>教會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時代背景：教會</a:t>
            </a:r>
            <a:r>
              <a:rPr lang="zh-TW" altLang="en-US" dirty="0" smtClean="0"/>
              <a:t>大事記</a:t>
            </a:r>
            <a:endParaRPr lang="en-US" altLang="zh-TW" dirty="0" smtClean="0"/>
          </a:p>
          <a:p>
            <a:pPr lvl="1"/>
            <a:r>
              <a:rPr lang="zh-TW" altLang="en-US" dirty="0"/>
              <a:t>土地改革時期（</a:t>
            </a:r>
            <a:r>
              <a:rPr lang="en-US" altLang="zh-TW" dirty="0"/>
              <a:t>1950</a:t>
            </a:r>
            <a:r>
              <a:rPr lang="zh-TW" altLang="en-US" dirty="0"/>
              <a:t>年到</a:t>
            </a:r>
            <a:r>
              <a:rPr lang="en-US" altLang="zh-TW" dirty="0"/>
              <a:t>1953</a:t>
            </a:r>
            <a:r>
              <a:rPr lang="zh-TW" altLang="en-US" dirty="0"/>
              <a:t>年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第一個五年計劃時期（</a:t>
            </a:r>
            <a:r>
              <a:rPr lang="en-US" altLang="zh-TW" dirty="0"/>
              <a:t>1953</a:t>
            </a:r>
            <a:r>
              <a:rPr lang="zh-TW" altLang="en-US" dirty="0"/>
              <a:t>年到</a:t>
            </a:r>
            <a:r>
              <a:rPr lang="en-US" altLang="zh-TW" dirty="0"/>
              <a:t>1957</a:t>
            </a:r>
            <a:r>
              <a:rPr lang="zh-TW" altLang="en-US" dirty="0"/>
              <a:t>年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第二個五年計劃時期（</a:t>
            </a:r>
            <a:r>
              <a:rPr lang="en-US" altLang="zh-TW" dirty="0"/>
              <a:t>1958</a:t>
            </a:r>
            <a:r>
              <a:rPr lang="zh-TW" altLang="en-US" dirty="0"/>
              <a:t>年到</a:t>
            </a:r>
            <a:r>
              <a:rPr lang="en-US" altLang="zh-TW" dirty="0"/>
              <a:t>1962</a:t>
            </a:r>
            <a:r>
              <a:rPr lang="zh-TW" altLang="en-US" dirty="0"/>
              <a:t>年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毛、劉兩條路線的鬥爭時期（</a:t>
            </a:r>
            <a:r>
              <a:rPr lang="en-US" altLang="zh-TW" dirty="0"/>
              <a:t>1961</a:t>
            </a:r>
            <a:r>
              <a:rPr lang="zh-TW" altLang="en-US" dirty="0"/>
              <a:t>年到</a:t>
            </a:r>
            <a:r>
              <a:rPr lang="en-US" altLang="zh-TW" dirty="0"/>
              <a:t>1965</a:t>
            </a:r>
            <a:r>
              <a:rPr lang="zh-TW" altLang="en-US" dirty="0"/>
              <a:t>年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文化大革命時期（</a:t>
            </a:r>
            <a:r>
              <a:rPr lang="en-US" altLang="zh-TW" dirty="0"/>
              <a:t>1966</a:t>
            </a:r>
            <a:r>
              <a:rPr lang="zh-TW" altLang="en-US" dirty="0"/>
              <a:t>年到</a:t>
            </a:r>
            <a:r>
              <a:rPr lang="en-US" altLang="zh-TW" dirty="0"/>
              <a:t>1976</a:t>
            </a:r>
            <a:r>
              <a:rPr lang="zh-TW" altLang="en-US" dirty="0"/>
              <a:t>年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改革開放時期：宗教局恢復工作（</a:t>
            </a:r>
            <a:r>
              <a:rPr lang="en-US" altLang="zh-TW" dirty="0"/>
              <a:t>1978</a:t>
            </a:r>
            <a:r>
              <a:rPr lang="zh-TW" altLang="en-US" dirty="0"/>
              <a:t>年到</a:t>
            </a:r>
            <a:r>
              <a:rPr lang="en-US" altLang="zh-TW" dirty="0"/>
              <a:t>1989</a:t>
            </a:r>
            <a:r>
              <a:rPr lang="zh-TW" altLang="en-US" dirty="0"/>
              <a:t>年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經濟發展時期（</a:t>
            </a:r>
            <a:r>
              <a:rPr lang="en-US" altLang="zh-TW" dirty="0"/>
              <a:t>1990</a:t>
            </a:r>
            <a:r>
              <a:rPr lang="zh-TW" altLang="en-US" dirty="0"/>
              <a:t>年後）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0116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1949</a:t>
            </a:r>
            <a:r>
              <a:rPr lang="zh-TW" altLang="en-US" dirty="0"/>
              <a:t>年以後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中國</a:t>
            </a:r>
            <a:r>
              <a:rPr lang="zh-TW" altLang="en-US" dirty="0"/>
              <a:t>教會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形勢</a:t>
            </a:r>
            <a:r>
              <a:rPr lang="zh-TW" altLang="en-US" dirty="0"/>
              <a:t>分析：影響中國宗教政策的四個主要</a:t>
            </a:r>
            <a:r>
              <a:rPr lang="zh-TW" altLang="en-US" dirty="0" smtClean="0"/>
              <a:t>因素</a:t>
            </a:r>
            <a:endParaRPr lang="en-US" altLang="zh-TW" dirty="0" smtClean="0"/>
          </a:p>
          <a:p>
            <a:pPr lvl="1"/>
            <a:r>
              <a:rPr lang="zh-TW" altLang="en-US" dirty="0"/>
              <a:t>官方正統思想、政府控制宗教的</a:t>
            </a:r>
            <a:r>
              <a:rPr lang="zh-TW" altLang="en-US" dirty="0" smtClean="0"/>
              <a:t>傳統</a:t>
            </a:r>
            <a:endParaRPr lang="en-US" altLang="zh-TW" dirty="0" smtClean="0"/>
          </a:p>
          <a:p>
            <a:pPr lvl="1"/>
            <a:r>
              <a:rPr lang="en-US" altLang="zh-TW" dirty="0"/>
              <a:t>1920</a:t>
            </a:r>
            <a:r>
              <a:rPr lang="zh-TW" altLang="en-US" dirty="0"/>
              <a:t>年代知識份子的新文化運動、宗教</a:t>
            </a:r>
            <a:r>
              <a:rPr lang="zh-TW" altLang="en-US" dirty="0" smtClean="0"/>
              <a:t>觀</a:t>
            </a:r>
            <a:endParaRPr lang="en-US" altLang="zh-TW" dirty="0" smtClean="0"/>
          </a:p>
          <a:p>
            <a:pPr lvl="1"/>
            <a:r>
              <a:rPr lang="zh-TW" altLang="en-US" dirty="0"/>
              <a:t>馬克思、列寧的宗教</a:t>
            </a:r>
            <a:r>
              <a:rPr lang="zh-TW" altLang="en-US" dirty="0" smtClean="0"/>
              <a:t>理論</a:t>
            </a:r>
            <a:endParaRPr lang="en-US" altLang="zh-TW" dirty="0" smtClean="0"/>
          </a:p>
          <a:p>
            <a:pPr lvl="1"/>
            <a:r>
              <a:rPr lang="zh-TW" altLang="en-US" dirty="0"/>
              <a:t>中國共產黨的統戰論、毛澤東的矛盾論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0187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1949</a:t>
            </a:r>
            <a:r>
              <a:rPr lang="zh-TW" altLang="en-US" dirty="0"/>
              <a:t>年以後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中國</a:t>
            </a:r>
            <a:r>
              <a:rPr lang="zh-TW" altLang="en-US" dirty="0"/>
              <a:t>教會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形勢分析：中國的家庭</a:t>
            </a:r>
            <a:r>
              <a:rPr lang="zh-TW" altLang="en-US" dirty="0" smtClean="0"/>
              <a:t>教會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優點</a:t>
            </a:r>
            <a:endParaRPr lang="en-US" altLang="zh-TW" dirty="0" smtClean="0"/>
          </a:p>
          <a:p>
            <a:pPr lvl="1"/>
            <a:r>
              <a:rPr lang="zh-HK" altLang="en-US" dirty="0"/>
              <a:t>不足與</a:t>
            </a:r>
            <a:r>
              <a:rPr lang="zh-HK" altLang="en-US" dirty="0" smtClean="0"/>
              <a:t>危機</a:t>
            </a:r>
            <a:endParaRPr lang="en-US" altLang="zh-HK" dirty="0" smtClean="0"/>
          </a:p>
          <a:p>
            <a:pPr lvl="1"/>
            <a:r>
              <a:rPr lang="zh-HK" altLang="en-US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277494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1949</a:t>
            </a:r>
            <a:r>
              <a:rPr lang="zh-TW" altLang="en-US" dirty="0"/>
              <a:t>年以後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中國</a:t>
            </a:r>
            <a:r>
              <a:rPr lang="zh-TW" altLang="en-US" dirty="0"/>
              <a:t>教會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評論</a:t>
            </a:r>
            <a:endParaRPr lang="en-US" altLang="zh-TW" dirty="0" smtClean="0"/>
          </a:p>
          <a:p>
            <a:pPr lvl="1"/>
            <a:r>
              <a:rPr lang="zh-TW" altLang="en-US" dirty="0"/>
              <a:t>成全</a:t>
            </a:r>
            <a:r>
              <a:rPr lang="zh-TW" altLang="en-US" dirty="0"/>
              <a:t>了基督教會本色化的</a:t>
            </a:r>
            <a:r>
              <a:rPr lang="zh-TW" altLang="en-US" dirty="0"/>
              <a:t>路線</a:t>
            </a:r>
            <a:endParaRPr lang="en-US" altLang="zh-TW" dirty="0"/>
          </a:p>
          <a:p>
            <a:pPr lvl="1"/>
            <a:r>
              <a:rPr lang="zh-TW" altLang="zh-HK" dirty="0"/>
              <a:t>維持以政府控制教會的</a:t>
            </a:r>
            <a:r>
              <a:rPr lang="zh-TW" altLang="zh-HK" dirty="0" smtClean="0"/>
              <a:t>局面</a:t>
            </a:r>
            <a:endParaRPr lang="en-US" altLang="zh-TW" dirty="0" smtClean="0"/>
          </a:p>
          <a:p>
            <a:pPr lvl="1"/>
            <a:r>
              <a:rPr lang="zh-TW" altLang="en-US" dirty="0"/>
              <a:t>醞釀並產生了「家庭教會」的獨特教會模式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1671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1949</a:t>
            </a:r>
            <a:r>
              <a:rPr lang="zh-TW" altLang="en-US" dirty="0"/>
              <a:t>年以後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中國</a:t>
            </a:r>
            <a:r>
              <a:rPr lang="zh-TW" altLang="en-US" dirty="0"/>
              <a:t>教會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思考問題</a:t>
            </a:r>
            <a:endParaRPr lang="en-US" altLang="zh-TW" dirty="0" smtClean="0"/>
          </a:p>
          <a:p>
            <a:pPr lvl="1"/>
            <a:r>
              <a:rPr lang="zh-TW" altLang="en-US" dirty="0"/>
              <a:t>過去六十年來（改革開放之前與之後）中國大陸教會的發展和第一世紀的初期教會有何相同之處？請從社會、語言、水陸交通、思想（信仰）、教會本質等多種角度分析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本課列舉了過去家庭教會的七項優點。你認為我們聚會的地方在這七項優點中有哪幾項？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42793733"/>
      </p:ext>
    </p:extLst>
  </p:cSld>
  <p:clrMapOvr>
    <a:masterClrMapping/>
  </p:clrMapOvr>
</p:sld>
</file>

<file path=ppt/theme/theme1.xml><?xml version="1.0" encoding="utf-8"?>
<a:theme xmlns:a="http://schemas.openxmlformats.org/drawingml/2006/main" name="氣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氣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氣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</TotalTime>
  <Words>697</Words>
  <Application>Microsoft Office PowerPoint</Application>
  <PresentationFormat>如螢幕大小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氣流</vt:lpstr>
      <vt:lpstr>廿世紀基督教 在中國的發展</vt:lpstr>
      <vt:lpstr>廿世紀基督教 在中國的發展</vt:lpstr>
      <vt:lpstr>廿世紀基督教 在中國的發展</vt:lpstr>
      <vt:lpstr>引言</vt:lpstr>
      <vt:lpstr>1949年以後的 中國教會</vt:lpstr>
      <vt:lpstr>1949年以後的 中國教會</vt:lpstr>
      <vt:lpstr>1949年以後的 中國教會</vt:lpstr>
      <vt:lpstr>1949年以後的 中國教會</vt:lpstr>
      <vt:lpstr>1949年以後的 中國教會</vt:lpstr>
      <vt:lpstr>海外華人教會現況</vt:lpstr>
      <vt:lpstr>海外華人教會現況</vt:lpstr>
      <vt:lpstr>海外華人教會現況</vt:lpstr>
      <vt:lpstr>海外華人教會現況</vt:lpstr>
      <vt:lpstr>海外華人教會現況</vt:lpstr>
      <vt:lpstr>參考</vt:lpstr>
      <vt:lpstr>附錄</vt:lpstr>
    </vt:vector>
  </TitlesOfParts>
  <Company>Church In 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廿世紀基督教 在中國的發展</dc:title>
  <dc:creator>user</dc:creator>
  <cp:lastModifiedBy>user</cp:lastModifiedBy>
  <cp:revision>4</cp:revision>
  <cp:lastPrinted>2012-04-23T11:33:14Z</cp:lastPrinted>
  <dcterms:created xsi:type="dcterms:W3CDTF">2012-04-23T11:05:44Z</dcterms:created>
  <dcterms:modified xsi:type="dcterms:W3CDTF">2012-04-23T11:34:30Z</dcterms:modified>
</cp:coreProperties>
</file>