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60" r:id="rId5"/>
    <p:sldId id="262" r:id="rId6"/>
    <p:sldId id="265" r:id="rId7"/>
    <p:sldId id="263" r:id="rId8"/>
    <p:sldId id="261" r:id="rId9"/>
    <p:sldId id="269" r:id="rId10"/>
    <p:sldId id="264" r:id="rId11"/>
    <p:sldId id="266" r:id="rId12"/>
    <p:sldId id="270" r:id="rId13"/>
    <p:sldId id="267" r:id="rId14"/>
    <p:sldId id="268" r:id="rId15"/>
    <p:sldId id="259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0" autoAdjust="0"/>
    <p:restoredTop sz="90929"/>
  </p:normalViewPr>
  <p:slideViewPr>
    <p:cSldViewPr>
      <p:cViewPr varScale="1">
        <p:scale>
          <a:sx n="92" d="100"/>
          <a:sy n="92" d="100"/>
        </p:scale>
        <p:origin x="-12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45AE6-DCA1-6D43-BF9F-D97EA585C2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20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D05EB-6FF4-3942-AA82-0F0677BA10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52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91B3-C16D-E94E-9133-7F217C86B3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32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018BD-EADD-184C-AFEB-157C6F8F14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02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0AC49-7731-EE49-B951-5D44527B7E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53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D0F70-C0ED-7041-BA19-BBE13A245B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13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81ECD-FF79-3340-A6F0-F8F79C8C69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1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392D1-AF9C-8142-86F8-FB2F5A35A0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02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F73CA-548A-D64D-A17C-1A7E830641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7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6A105-F473-634F-964B-743091AB64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83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54EBE-3371-A54A-A8C0-70588655E0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2579D5-CC6B-F647-80C5-A662DC36B5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</a:rPr>
              <a:t>新生鐸夫與</a:t>
            </a:r>
            <a:r>
              <a:rPr lang="zh-TW" altLang="en-US">
                <a:solidFill>
                  <a:srgbClr val="000000"/>
                </a:solidFill>
                <a:cs typeface="Times New Roman" charset="0"/>
              </a:rPr>
              <a:t>摩爾維亞教會</a:t>
            </a:r>
            <a:endParaRPr lang="en-US" altLang="zh-TW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7" name="Picture 5" descr="D:\桌面\church history\zen\Graf_Nikolaus_Ludwig_von_Zinzendorf_Denkmal_Herrnh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23161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D:\桌面\church history\zen\USVA_headstone_emb-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7687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latin typeface="新細明體" charset="0"/>
              </a:rPr>
              <a:t>摩爾維亞教會復興後</a:t>
            </a:r>
            <a:endParaRPr lang="en-US" altLang="zh-TW">
              <a:solidFill>
                <a:srgbClr val="000000"/>
              </a:solidFill>
              <a:latin typeface="新細明體" charset="0"/>
            </a:endParaRP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在聖靈大能工作的時候，學得三個大的原則：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（一）教會存留在地上只是為著擴展主國度的事工上有份；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（二）每一個肢體必須受訓在擴展主國度的事上有分；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（三）個人對基督之愛的經歷，是使人適合於這事的能力。對於這些原則，弟兄們一直是忠實的。</a:t>
            </a:r>
            <a:r>
              <a:rPr lang="en-US" altLang="zh-TW" sz="2400">
                <a:latin typeface="新細明體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cs typeface="Times New Roman" charset="0"/>
              </a:rPr>
              <a:t>摩爾維亞教會的佈道工作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1731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年，新生鐸夫到哥本哈根（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Copenhagen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）去參加丹麥王的加冕典禮。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西印度群島（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West lndies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）來的奴隸，名叫安頓（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Anton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）。從他那裏，新生鐸夫得知西印度群島奴隸的情形。他又遇見兩位因丹麥人伊及德（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Egede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）佈道而悔改的格陵蘭人。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1732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年多白爾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(Leonhard Dober)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及尼赤曼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(David Nitschmann)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前往西印度群島傳道。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1733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年大衛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(Christian David)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及其他數人前往格陵蘭傳道。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000">
              <a:solidFill>
                <a:srgbClr val="000000"/>
              </a:solidFill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altLang="zh-TW" sz="2000">
              <a:solidFill>
                <a:srgbClr val="000000"/>
              </a:solidFill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altLang="zh-TW" sz="2000">
              <a:solidFill>
                <a:srgbClr val="000000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cs typeface="Times New Roman" charset="0"/>
              </a:rPr>
              <a:t>摩爾維亞教會的佈道工作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新生鐸夫個人佈道工作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:</a:t>
            </a: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1738~1739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在西印度群島。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1741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在倫敦。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1741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12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在紐約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在賓夕法尼亞州開闢地方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,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命為伯利恆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後來成了摩爾維亞教會的大本營。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cs typeface="Times New Roman" charset="0"/>
              </a:rPr>
              <a:t>摩爾維亞教會的佈道工作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>
                <a:solidFill>
                  <a:srgbClr val="000000"/>
                </a:solidFill>
              </a:rPr>
              <a:t>紇仁護特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「主護村」（</a:t>
            </a:r>
            <a:r>
              <a:rPr lang="en-US" altLang="zh-TW" sz="2400">
                <a:solidFill>
                  <a:srgbClr val="000000"/>
                </a:solidFill>
                <a:cs typeface="Times New Roman" charset="0"/>
              </a:rPr>
              <a:t>Herrnhut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）</a:t>
            </a:r>
            <a:r>
              <a:rPr lang="zh-TW" altLang="en-US" sz="2400">
                <a:solidFill>
                  <a:srgbClr val="000000"/>
                </a:solidFill>
              </a:rPr>
              <a:t>成了宣教事工中心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。</a:t>
            </a:r>
            <a:endParaRPr lang="en-US" altLang="zh-TW" sz="2400">
              <a:solidFill>
                <a:srgbClr val="000000"/>
              </a:solidFill>
              <a:cs typeface="Times New Roman" charset="0"/>
            </a:endParaRPr>
          </a:p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他們每五十八個人當中就有一位宣教士被差派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400">
                <a:solidFill>
                  <a:srgbClr val="000000"/>
                </a:solidFill>
              </a:rPr>
              <a:t>不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但傳遍歐洲各國，也傳到美國南北，甚至傳到亞洲和非洲許多拜偶像的民族中。</a:t>
            </a:r>
            <a:r>
              <a:rPr lang="en-US" altLang="zh-TW" sz="2400">
                <a:solidFill>
                  <a:srgbClr val="000000"/>
                </a:solidFill>
              </a:rPr>
              <a:t> </a:t>
            </a:r>
          </a:p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在聖靈的引領下，由二十四位弟兄、二十四位姊妹輪流的二十四小時守望的禱告，從此就差送出去許多傳道人，特別是到別的傳道人不去的地方，而且比任何地方都送得多。神借著他們建立守望的禱告，那是一七二七年。教會歷史學家後來發現，守望禱告一共維持了一百年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cs typeface="Times New Roman" charset="0"/>
              </a:rPr>
              <a:t>摩爾維亞教會</a:t>
            </a:r>
            <a:r>
              <a:rPr lang="zh-TW" altLang="en-US">
                <a:solidFill>
                  <a:srgbClr val="000000"/>
                </a:solidFill>
              </a:rPr>
              <a:t>帶來</a:t>
            </a:r>
            <a:r>
              <a:rPr lang="zh-TW" altLang="en-US">
                <a:solidFill>
                  <a:srgbClr val="000000"/>
                </a:solidFill>
                <a:cs typeface="Times New Roman" charset="0"/>
              </a:rPr>
              <a:t>的影響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>
                <a:solidFill>
                  <a:srgbClr val="000000"/>
                </a:solidFill>
              </a:rPr>
              <a:t>衛斯理約翰和他兄弟衛斯理查理（</a:t>
            </a:r>
            <a:r>
              <a:rPr lang="en-US" altLang="zh-TW" sz="2400">
                <a:solidFill>
                  <a:srgbClr val="000000"/>
                </a:solidFill>
              </a:rPr>
              <a:t>Charles Wesley</a:t>
            </a:r>
            <a:r>
              <a:rPr lang="zh-TW" altLang="en-US" sz="2400">
                <a:solidFill>
                  <a:srgbClr val="000000"/>
                </a:solidFill>
              </a:rPr>
              <a:t>）</a:t>
            </a:r>
            <a:r>
              <a:rPr lang="en-US" altLang="zh-TW" sz="2400"/>
              <a:t> </a:t>
            </a:r>
          </a:p>
          <a:p>
            <a:endParaRPr lang="en-US" altLang="zh-TW" sz="2400"/>
          </a:p>
          <a:p>
            <a:r>
              <a:rPr lang="zh-TW" altLang="en-US" sz="2400">
                <a:solidFill>
                  <a:srgbClr val="000000"/>
                </a:solidFill>
              </a:rPr>
              <a:t>懷特腓喬治（</a:t>
            </a:r>
            <a:r>
              <a:rPr lang="en-US" altLang="zh-TW" sz="2400">
                <a:solidFill>
                  <a:srgbClr val="000000"/>
                </a:solidFill>
              </a:rPr>
              <a:t>George Whitefield</a:t>
            </a:r>
            <a:r>
              <a:rPr lang="zh-TW" altLang="en-US" sz="2400">
                <a:solidFill>
                  <a:srgbClr val="000000"/>
                </a:solidFill>
              </a:rPr>
              <a:t>）</a:t>
            </a:r>
            <a:r>
              <a:rPr lang="en-US" altLang="zh-TW" sz="2400"/>
              <a:t> </a:t>
            </a:r>
          </a:p>
          <a:p>
            <a:endParaRPr lang="en-US" altLang="zh-TW" sz="2400"/>
          </a:p>
          <a:p>
            <a:r>
              <a:rPr lang="zh-TW" altLang="en-US" sz="2400">
                <a:solidFill>
                  <a:srgbClr val="000000"/>
                </a:solidFill>
              </a:rPr>
              <a:t>克理威廉（</a:t>
            </a:r>
            <a:r>
              <a:rPr lang="en-US" altLang="zh-TW" sz="2400">
                <a:solidFill>
                  <a:srgbClr val="000000"/>
                </a:solidFill>
              </a:rPr>
              <a:t>William Carey</a:t>
            </a:r>
            <a:r>
              <a:rPr lang="zh-TW" altLang="en-US" sz="2400">
                <a:solidFill>
                  <a:srgbClr val="000000"/>
                </a:solidFill>
              </a:rPr>
              <a:t>）</a:t>
            </a:r>
            <a:r>
              <a:rPr lang="en-US" altLang="zh-TW" sz="2400"/>
              <a:t> </a:t>
            </a:r>
          </a:p>
          <a:p>
            <a:endParaRPr lang="en-US" altLang="zh-TW" sz="2400"/>
          </a:p>
          <a:p>
            <a:r>
              <a:rPr lang="zh-TW" altLang="en-US" sz="2400">
                <a:solidFill>
                  <a:srgbClr val="000000"/>
                </a:solidFill>
              </a:rPr>
              <a:t>屬靈的詩歌，大部分是新生鐸夫受到靈感而寫的。他是那一時代最有名的聖詩家，被人稱作德國聖詩王子。</a:t>
            </a:r>
            <a:r>
              <a:rPr lang="en-US" altLang="zh-TW" sz="24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反思</a:t>
            </a: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/>
              <a:t>今天的基督教有不少的宗派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，</a:t>
            </a:r>
            <a:r>
              <a:rPr lang="zh-TW" altLang="en-US" sz="2400">
                <a:solidFill>
                  <a:srgbClr val="000000"/>
                </a:solidFill>
              </a:rPr>
              <a:t>有需要放下各人的“成見”</a:t>
            </a:r>
            <a:r>
              <a:rPr lang="en-US" altLang="zh-TW" sz="2400">
                <a:solidFill>
                  <a:srgbClr val="000000"/>
                </a:solidFill>
              </a:rPr>
              <a:t> 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，</a:t>
            </a:r>
            <a:r>
              <a:rPr lang="zh-TW" altLang="en-US" sz="2400">
                <a:solidFill>
                  <a:srgbClr val="000000"/>
                </a:solidFill>
              </a:rPr>
              <a:t>來彼此溶合呢</a:t>
            </a:r>
            <a:r>
              <a:rPr lang="en-US" altLang="zh-TW" sz="240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</a:rPr>
              <a:t>你覺得</a:t>
            </a:r>
            <a:r>
              <a:rPr lang="zh-TW" altLang="en-US" sz="2400"/>
              <a:t>今天在教會中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，</a:t>
            </a:r>
            <a:r>
              <a:rPr lang="zh-TW" altLang="en-US" sz="2400">
                <a:solidFill>
                  <a:srgbClr val="000000"/>
                </a:solidFill>
              </a:rPr>
              <a:t>有否潛在“合不來”的危機呢</a:t>
            </a:r>
            <a:r>
              <a:rPr lang="en-US" altLang="zh-TW" sz="2400">
                <a:solidFill>
                  <a:srgbClr val="000000"/>
                </a:solidFill>
              </a:rPr>
              <a:t>?</a:t>
            </a:r>
            <a:r>
              <a:rPr lang="zh-TW" altLang="en-US" sz="2400">
                <a:solidFill>
                  <a:srgbClr val="000000"/>
                </a:solidFill>
              </a:rPr>
              <a:t>如何解決呢</a:t>
            </a:r>
            <a:r>
              <a:rPr lang="en-US" altLang="zh-TW" sz="240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latin typeface="Apple LiGothic Medium" charset="0"/>
                <a:ea typeface="Apple LiGothic Medium" charset="0"/>
                <a:cs typeface="Apple LiGothic Medium" charset="0"/>
              </a:rPr>
              <a:t>敬虔主義</a:t>
            </a:r>
            <a:r>
              <a:rPr lang="zh-TW" altLang="en-US" sz="2400">
                <a:latin typeface="Apple LiGothic Medium" charset="0"/>
              </a:rPr>
              <a:t>加上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摩爾維亞教會</a:t>
            </a:r>
            <a:r>
              <a:rPr lang="zh-TW" altLang="en-US" sz="2400">
                <a:solidFill>
                  <a:srgbClr val="000000"/>
                </a:solidFill>
              </a:rPr>
              <a:t>的美好見證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，</a:t>
            </a:r>
            <a:r>
              <a:rPr lang="zh-TW" altLang="en-US" sz="2400">
                <a:solidFill>
                  <a:srgbClr val="000000"/>
                </a:solidFill>
              </a:rPr>
              <a:t>復興了當時的</a:t>
            </a:r>
            <a:r>
              <a:rPr lang="zh-TW" alt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時代</a:t>
            </a:r>
            <a:r>
              <a:rPr lang="en-US" altLang="zh-TW" sz="2400">
                <a:solidFill>
                  <a:srgbClr val="000000"/>
                </a:solidFill>
              </a:rPr>
              <a:t> 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，</a:t>
            </a:r>
            <a:r>
              <a:rPr lang="zh-TW" altLang="en-US" sz="2400">
                <a:solidFill>
                  <a:srgbClr val="000000"/>
                </a:solidFill>
              </a:rPr>
              <a:t>他們能夠成功的原因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，</a:t>
            </a:r>
            <a:r>
              <a:rPr lang="zh-TW" altLang="en-US" sz="2400">
                <a:solidFill>
                  <a:srgbClr val="000000"/>
                </a:solidFill>
              </a:rPr>
              <a:t>有哪些需要學習呢</a:t>
            </a:r>
            <a:r>
              <a:rPr lang="en-US" altLang="zh-TW" sz="240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</a:rPr>
              <a:t>在</a:t>
            </a:r>
            <a:r>
              <a:rPr lang="zh-TW" altLang="en-US" sz="2400">
                <a:solidFill>
                  <a:srgbClr val="000000"/>
                </a:solidFill>
                <a:cs typeface="Times New Roman" charset="0"/>
              </a:rPr>
              <a:t>新生鐸夫</a:t>
            </a:r>
            <a:r>
              <a:rPr lang="zh-TW" altLang="en-US" sz="2400">
                <a:solidFill>
                  <a:srgbClr val="000000"/>
                </a:solidFill>
              </a:rPr>
              <a:t>身上有哪些需要學習呢</a:t>
            </a:r>
            <a:r>
              <a:rPr lang="en-US" altLang="zh-TW" sz="240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algn="l"/>
            <a:r>
              <a:rPr lang="en-US" altLang="zh-TW" sz="3500">
                <a:solidFill>
                  <a:srgbClr val="000000"/>
                </a:solidFill>
                <a:latin typeface="Times New Roman"/>
              </a:rPr>
              <a:t> </a:t>
            </a:r>
            <a:r>
              <a:rPr lang="zh-TW" altLang="en-US" sz="3500">
                <a:solidFill>
                  <a:srgbClr val="000000"/>
                </a:solidFill>
                <a:latin typeface="新細明體" charset="0"/>
              </a:rPr>
              <a:t>新生鐸夫（</a:t>
            </a:r>
            <a:r>
              <a:rPr lang="en-US" altLang="zh-TW" sz="3500">
                <a:solidFill>
                  <a:srgbClr val="000000"/>
                </a:solidFill>
                <a:latin typeface="新細明體" charset="0"/>
              </a:rPr>
              <a:t>Zinzendorf   1700~1760</a:t>
            </a:r>
            <a:r>
              <a:rPr lang="zh-TW" altLang="en-US" sz="3500">
                <a:solidFill>
                  <a:srgbClr val="000000"/>
                </a:solidFill>
                <a:latin typeface="新細明體" charset="0"/>
              </a:rPr>
              <a:t>年）的幼年</a:t>
            </a:r>
            <a:r>
              <a:rPr lang="en-US" altLang="zh-TW" sz="3500">
                <a:solidFill>
                  <a:srgbClr val="000000"/>
                </a:solidFill>
                <a:latin typeface="新細明體" charset="0"/>
              </a:rPr>
              <a:t/>
            </a:r>
            <a:br>
              <a:rPr lang="en-US" altLang="zh-TW" sz="3500">
                <a:solidFill>
                  <a:srgbClr val="000000"/>
                </a:solidFill>
                <a:latin typeface="新細明體" charset="0"/>
              </a:rPr>
            </a:br>
            <a:endParaRPr lang="en-US" altLang="zh-TW" sz="3500">
              <a:solidFill>
                <a:srgbClr val="000000"/>
              </a:solidFill>
              <a:latin typeface="新細明體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生於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1700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年生於德國的德勒斯登（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Dresdon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），父母皆為敬虔的基督徒。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父親為一奧地利貴族，父親與</a:t>
            </a:r>
            <a:r>
              <a:rPr lang="zh-TW" altLang="en-US" sz="2200" b="1">
                <a:solidFill>
                  <a:srgbClr val="000000"/>
                </a:solidFill>
                <a:latin typeface="新細明體" charset="0"/>
              </a:rPr>
              <a:t>施本爾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是好友，在新生鐸夫出生後六週便去世，臨終時將抱在手中的孩子奉獻給主。父親去世後，母親改嫁，新生鐸夫便由外祖母格斯杜夫（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Gersdorf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）男爵夫人和姨媽韓莉塔（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Henrietta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）扶養長大。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格斯杜夫與韓莉塔夫人十分敬虔愛主，不僅經常閱讀聖經，並且將家打開接待施本爾、富朗開等敬虔派人士。在環境的薰陶之下，新生鐸夫自幼就將自己奉獻給主，渴慕作基督耶穌忠心的奴僕。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200">
              <a:latin typeface="新細明體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>
                <a:solidFill>
                  <a:srgbClr val="000000"/>
                </a:solidFill>
                <a:latin typeface="新細明體" charset="0"/>
              </a:rPr>
              <a:t>新生鐸夫（</a:t>
            </a:r>
            <a:r>
              <a:rPr lang="en-US" altLang="zh-TW" sz="4000">
                <a:solidFill>
                  <a:srgbClr val="000000"/>
                </a:solidFill>
                <a:latin typeface="新細明體" charset="0"/>
              </a:rPr>
              <a:t>Zinzendorf</a:t>
            </a:r>
            <a:r>
              <a:rPr lang="zh-TW" altLang="en-US" sz="4000">
                <a:solidFill>
                  <a:srgbClr val="000000"/>
                </a:solidFill>
                <a:latin typeface="新細明體" charset="0"/>
              </a:rPr>
              <a:t>）的成長</a:t>
            </a:r>
            <a:r>
              <a:rPr lang="en-US" altLang="zh-TW" sz="4000">
                <a:solidFill>
                  <a:srgbClr val="000000"/>
                </a:solidFill>
                <a:latin typeface="新細明體" charset="0"/>
              </a:rPr>
              <a:t>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十歲時，新生鐸夫被送到當時德國敬虔運動的中心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─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由富朗開所開設哈勒的預科學校（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Padagogium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）接受教育。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同學成立了「芥菜種會」，目的是注重個人內在敬虔生活及外在世界的宣道工作。以三件事彼此相約：（一）以和善待眾人，（二）為眾人謀福利，（三）使人歸向神和基督。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預科學校畢業後，新生鐸原本要繼續進入哈勒大學就讀。在伯父的干涉下，新生鐸夫轉往了路德宗的大本營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─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威騰堡大學修習法律。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000">
              <a:latin typeface="新細明體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>
                <a:solidFill>
                  <a:srgbClr val="000000"/>
                </a:solidFill>
                <a:latin typeface="新細明體" charset="0"/>
              </a:rPr>
              <a:t>新生鐸夫（</a:t>
            </a:r>
            <a:r>
              <a:rPr lang="en-US" altLang="zh-TW" sz="4000">
                <a:solidFill>
                  <a:srgbClr val="000000"/>
                </a:solidFill>
                <a:latin typeface="新細明體" charset="0"/>
              </a:rPr>
              <a:t>Zinzendorf</a:t>
            </a:r>
            <a:r>
              <a:rPr lang="zh-TW" altLang="en-US" sz="4000">
                <a:solidFill>
                  <a:srgbClr val="000000"/>
                </a:solidFill>
                <a:latin typeface="新細明體" charset="0"/>
              </a:rPr>
              <a:t>）的成長</a:t>
            </a:r>
            <a:r>
              <a:rPr lang="en-US" altLang="zh-TW" sz="4000">
                <a:solidFill>
                  <a:srgbClr val="000000"/>
                </a:solidFill>
                <a:latin typeface="新細明體" charset="0"/>
              </a:rPr>
              <a:t>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被一幅描寫耶穌受難的畫「看哪！這人」（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ecce homo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）所深深吸引。畫下方有一行拉丁文小字：「為你，我捨一切；為我，你捨何情？」。基督受死的愛，使得他立志一生為主而活。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1721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年他正從巴黎遊學回來，被德國的薩克森尼（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Saxony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）王侯聘為顧問（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Counsellor of State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</a:t>
            </a:r>
            <a:r>
              <a:rPr lang="en-US" altLang="zh-TW" sz="2400">
                <a:latin typeface="新細明體" charset="0"/>
              </a:rPr>
              <a:t> </a:t>
            </a:r>
          </a:p>
          <a:p>
            <a:endParaRPr lang="en-US" altLang="zh-TW">
              <a:latin typeface="新細明體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latin typeface="新細明體" charset="0"/>
              </a:rPr>
              <a:t>摩爾維亞教會的起源</a:t>
            </a:r>
            <a:r>
              <a:rPr lang="en-US" altLang="zh-TW">
                <a:latin typeface="新細明體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摩爾維亞和波希米亞（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Bohemia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），乃是奧地利（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Austrian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）帝國西北的兩個省份，與德國的薩克森（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Saxony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）接界。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波希米亞改毅領袖約主護村胡司（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John Huss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），因講福音而被焚燒的時候（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1415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年）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那些仍然忠心于福音的人（多是約主護村司的工作和殉道忻興起的）就聚集在波希米亞東北部，肯瓦（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Kurlwald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）山谷中的一個村莊裏。在那裏他們有一段時間可以比較平安地生活。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1457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年，他們被稱為</a:t>
            </a:r>
            <a:r>
              <a:rPr lang="zh-TW" altLang="en-US" sz="2200">
                <a:solidFill>
                  <a:srgbClr val="000000"/>
                </a:solidFill>
                <a:latin typeface="Times New Roman"/>
              </a:rPr>
              <a:t>‘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基督之律法的弟兄們。</a:t>
            </a:r>
            <a:r>
              <a:rPr lang="zh-TW" altLang="en-US" sz="22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當他們的教會組成之後，被稱作</a:t>
            </a:r>
            <a:r>
              <a:rPr lang="zh-TW" altLang="en-US" sz="2200">
                <a:solidFill>
                  <a:srgbClr val="000000"/>
                </a:solidFill>
                <a:latin typeface="Times New Roman"/>
              </a:rPr>
              <a:t>‘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聯合弟兄會</a:t>
            </a:r>
            <a:r>
              <a:rPr lang="zh-TW" altLang="en-US" sz="22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或</a:t>
            </a:r>
            <a:r>
              <a:rPr lang="zh-TW" altLang="en-US" sz="2200">
                <a:solidFill>
                  <a:srgbClr val="000000"/>
                </a:solidFill>
                <a:latin typeface="Times New Roman"/>
              </a:rPr>
              <a:t>‘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合一的弟兄們</a:t>
            </a:r>
            <a:r>
              <a:rPr lang="zh-TW" altLang="en-US" sz="22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 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United Brothren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）。</a:t>
            </a:r>
            <a:r>
              <a:rPr lang="en-US" altLang="zh-TW" sz="2200">
                <a:latin typeface="新細明體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latin typeface="新細明體" charset="0"/>
              </a:rPr>
              <a:t>摩爾維亞教會的逼迫</a:t>
            </a:r>
            <a:endParaRPr lang="en-US" altLang="zh-TW">
              <a:solidFill>
                <a:srgbClr val="000000"/>
              </a:solidFill>
              <a:latin typeface="新細明體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1515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年，就是更正教在德國起頭的時候，教皇和皇帝聯合起來攻擊他們，差不多把他們全部消滅。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1548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年，皇帝的敕令把數個人趕到波蘭，在那裏他們成立了一個大而興旺的教會。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1620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年，在百拉格（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PraSue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）地方流血的那天，有二十七位作領袖的貴族被處死。以後繼有六年之久波希術亞一直是流血的地方，有三萬六千個家庭離開了那裏，人口從三百萬減到一百萬。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143000"/>
          </a:xfrm>
        </p:spPr>
        <p:txBody>
          <a:bodyPr/>
          <a:lstStyle/>
          <a:p>
            <a:r>
              <a:rPr lang="zh-TW" altLang="en-US">
                <a:solidFill>
                  <a:srgbClr val="000000"/>
                </a:solidFill>
                <a:latin typeface="新細明體" charset="0"/>
              </a:rPr>
              <a:t>新生鐸夫與摩爾維亞教會的關係</a:t>
            </a:r>
            <a:endParaRPr lang="en-US" altLang="zh-TW">
              <a:solidFill>
                <a:srgbClr val="000000"/>
              </a:solidFill>
              <a:latin typeface="新細明體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摩爾維亞教會經過了幾世紀的逼迫，許多人用他們的血，印證了所作的見證。他們遭監禁、受苦待、被充軍，使他們拋棄本土本鄉，逃到德國去避難</a:t>
            </a:r>
            <a:r>
              <a:rPr lang="en-US" altLang="zh-TW" sz="2200">
                <a:solidFill>
                  <a:srgbClr val="000000"/>
                </a:solidFill>
                <a:latin typeface="Times New Roman"/>
              </a:rPr>
              <a:t>·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主為他們預備了一個避難所，在那裏他們的教會又得以更新過來</a:t>
            </a:r>
            <a:r>
              <a:rPr lang="en-US" altLang="zh-TW" sz="2200">
                <a:solidFill>
                  <a:srgbClr val="000000"/>
                </a:solidFill>
                <a:latin typeface="Times New Roman"/>
              </a:rPr>
              <a:t>……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十七世紀時，他們大遭逼迫，輾轉逃往波蘭、德國等地避難。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1722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年，在大衛基利司新（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Christian David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）的引介下，這班摩爾維亞的弟兄們，來到了新生鐸夫的莊園避難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 -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新的避難所取名為紇仁護特「意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 : 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主護村」（</a:t>
            </a:r>
            <a:r>
              <a:rPr lang="en-US" altLang="zh-TW" sz="2200">
                <a:solidFill>
                  <a:srgbClr val="000000"/>
                </a:solidFill>
                <a:latin typeface="新細明體" charset="0"/>
              </a:rPr>
              <a:t>Herrnhut</a:t>
            </a:r>
            <a:r>
              <a:rPr lang="zh-TW" altLang="en-US" sz="2200">
                <a:solidFill>
                  <a:srgbClr val="000000"/>
                </a:solidFill>
                <a:latin typeface="新細明體" charset="0"/>
              </a:rPr>
              <a:t>），並在此安居生活。起初這裏多為摩爾維亞的弟兄們。</a:t>
            </a:r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2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000">
              <a:latin typeface="新細明體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153400" cy="1143000"/>
          </a:xfrm>
        </p:spPr>
        <p:txBody>
          <a:bodyPr/>
          <a:lstStyle/>
          <a:p>
            <a:r>
              <a:rPr lang="zh-TW" altLang="en-US">
                <a:solidFill>
                  <a:srgbClr val="000000"/>
                </a:solidFill>
                <a:latin typeface="新細明體" charset="0"/>
              </a:rPr>
              <a:t>摩爾維亞教會的危機</a:t>
            </a:r>
            <a:endParaRPr lang="en-US" altLang="zh-TW">
              <a:solidFill>
                <a:srgbClr val="000000"/>
              </a:solidFill>
              <a:latin typeface="新細明體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內患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: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路德派、敬虔派、加爾文派、甚至士文克斐爾等派受逼迫的信徒，都到這裡來尋覓居所。因著人數日益增多，許多關於主餐、浸禮、宗派等道理上的分歧也愈演愈烈。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外憂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: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宗教敵對的勢力也逐漸利用政府開始逼迫移民，沒收他們的財產，並且新來的人一被發現，就立刻被下在監中；甚至連那些幫助移民逃到封地來的人，都要受到嚴厲的處罰。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</a:p>
          <a:p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  <a:latin typeface="新細明體" charset="0"/>
              </a:rPr>
              <a:t>摩爾維亞教會的轉機</a:t>
            </a:r>
            <a:endParaRPr lang="en-US" altLang="zh-TW">
              <a:solidFill>
                <a:srgbClr val="000000"/>
              </a:solidFill>
              <a:latin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1727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年新生鐸夫辭職，全職來照顧及處理摩爾維亞教會。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1727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年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8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月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13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日，新生鐸夫宣佈有一次大擘餅聚會，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 </a:t>
            </a: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於是揭開了復興的序幕。</a:t>
            </a: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endParaRPr lang="en-US" altLang="zh-TW" sz="2400">
              <a:solidFill>
                <a:srgbClr val="000000"/>
              </a:solidFill>
              <a:latin typeface="新細明體" charset="0"/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000000"/>
                </a:solidFill>
                <a:latin typeface="新細明體" charset="0"/>
              </a:rPr>
              <a:t>那一天，每一個人都覺得需要和別人沒有間隔地重新聯合起來。當他們唱第一首詩歌的時候，有些人就被聖靈大能所感，起來認罪、悔改，如此直等到晚餐時，眾人的心都俯伏了下來，然後被聖靈高舉，接著聖靈大大的澆灌他們。</a:t>
            </a:r>
            <a:r>
              <a:rPr lang="en-US" altLang="zh-TW" sz="2400">
                <a:solidFill>
                  <a:srgbClr val="000000"/>
                </a:solidFill>
                <a:latin typeface="新細明體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TW">
              <a:latin typeface="新細明體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新細明體"/>
      </a:majorFont>
      <a:minorFont>
        <a:latin typeface="Times New Roman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984</Words>
  <Application>Microsoft Macintosh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新細明體</vt:lpstr>
      <vt:lpstr>Apple LiGothic Medium</vt:lpstr>
      <vt:lpstr>Arial</vt:lpstr>
      <vt:lpstr>預設簡報設計</vt:lpstr>
      <vt:lpstr>新生鐸夫與摩爾維亞教會</vt:lpstr>
      <vt:lpstr> 新生鐸夫（Zinzendorf   1700~1760年）的幼年 </vt:lpstr>
      <vt:lpstr>新生鐸夫（Zinzendorf）的成長(1)</vt:lpstr>
      <vt:lpstr>新生鐸夫（Zinzendorf）的成長(2)</vt:lpstr>
      <vt:lpstr>摩爾維亞教會的起源 </vt:lpstr>
      <vt:lpstr>摩爾維亞教會的逼迫</vt:lpstr>
      <vt:lpstr>新生鐸夫與摩爾維亞教會的關係</vt:lpstr>
      <vt:lpstr>摩爾維亞教會的危機</vt:lpstr>
      <vt:lpstr>摩爾維亞教會的轉機</vt:lpstr>
      <vt:lpstr>摩爾維亞教會復興後</vt:lpstr>
      <vt:lpstr>摩爾維亞教會的佈道工作(1)</vt:lpstr>
      <vt:lpstr>摩爾維亞教會的佈道工作(2)</vt:lpstr>
      <vt:lpstr>摩爾維亞教會的佈道工作(3)</vt:lpstr>
      <vt:lpstr>摩爾維亞教會帶來的影響 </vt:lpstr>
      <vt:lpstr>反思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新生鐸夫（Zinzendorf   1700~1760年）的幼年與生平 </dc:title>
  <dc:creator>user</dc:creator>
  <cp:lastModifiedBy>Ka Hei Kolen Cheung</cp:lastModifiedBy>
  <cp:revision>77</cp:revision>
  <dcterms:created xsi:type="dcterms:W3CDTF">2012-01-31T09:15:35Z</dcterms:created>
  <dcterms:modified xsi:type="dcterms:W3CDTF">2012-02-12T14:45:28Z</dcterms:modified>
</cp:coreProperties>
</file>