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46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0"/>
            <a:ext cx="1728787" cy="6865938"/>
            <a:chOff x="3" y="0"/>
            <a:chExt cx="1089" cy="4325"/>
          </a:xfrm>
        </p:grpSpPr>
        <p:sp>
          <p:nvSpPr>
            <p:cNvPr id="5" name="Arc 3"/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T0" fmla="*/ 252 w 21600"/>
                <a:gd name="T1" fmla="*/ 4032 h 43200"/>
                <a:gd name="T2" fmla="*/ 252 w 21600"/>
                <a:gd name="T3" fmla="*/ 0 h 43200"/>
                <a:gd name="T4" fmla="*/ 252 w 21600"/>
                <a:gd name="T5" fmla="*/ 201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21600" y="432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4032 h 43200"/>
                <a:gd name="T4" fmla="*/ 0 w 21600"/>
                <a:gd name="T5" fmla="*/ 201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6000000">
              <a:off x="348" y="1644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/>
            </a:p>
          </p:txBody>
        </p:sp>
      </p:grpSp>
      <p:sp>
        <p:nvSpPr>
          <p:cNvPr id="2355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992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BC95C-B2FA-AE46-A5AB-270362FB88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89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0C16E-784F-5247-8782-31889F646E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80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9313" y="247650"/>
            <a:ext cx="1943100" cy="55435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70013" y="247650"/>
            <a:ext cx="5676900" cy="55435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B1C7F-38A5-5242-8CF8-2CD018E723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4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B0F70-B496-6A46-8908-6D74C6DDE7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950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722BD-BEF1-7946-A113-EB058447ED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6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700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2413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711A1-CABD-4D45-8092-92577B458D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76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D563E-4B6A-BE41-81EE-EEB8E836F1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71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0EE13-EB56-DB4E-A423-72E72C830B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41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A173B-C6DE-D645-88DB-3A48B10174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92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80820-DFA9-9143-99B0-BD93D312A4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77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A32F2-9093-5F49-A80F-B4CA0203CA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63" y="0"/>
            <a:ext cx="1728787" cy="6865938"/>
            <a:chOff x="3" y="0"/>
            <a:chExt cx="1089" cy="4325"/>
          </a:xfrm>
        </p:grpSpPr>
        <p:sp>
          <p:nvSpPr>
            <p:cNvPr id="22531" name="Arc 3"/>
            <p:cNvSpPr>
              <a:spLocks/>
            </p:cNvSpPr>
            <p:nvPr/>
          </p:nvSpPr>
          <p:spPr bwMode="auto">
            <a:xfrm>
              <a:off x="3" y="293"/>
              <a:ext cx="252" cy="4032"/>
            </a:xfrm>
            <a:custGeom>
              <a:avLst/>
              <a:gdLst>
                <a:gd name="T0" fmla="*/ 252 w 21600"/>
                <a:gd name="T1" fmla="*/ 4032 h 43200"/>
                <a:gd name="T2" fmla="*/ 252 w 21600"/>
                <a:gd name="T3" fmla="*/ 0 h 43200"/>
                <a:gd name="T4" fmla="*/ 252 w 21600"/>
                <a:gd name="T5" fmla="*/ 201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43200" stroke="0" extrusionOk="0">
                  <a:moveTo>
                    <a:pt x="21600" y="43200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21600" y="432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Arc 4"/>
            <p:cNvSpPr>
              <a:spLocks/>
            </p:cNvSpPr>
            <p:nvPr/>
          </p:nvSpPr>
          <p:spPr bwMode="auto">
            <a:xfrm>
              <a:off x="840" y="293"/>
              <a:ext cx="252" cy="4032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4032 h 43200"/>
                <a:gd name="T4" fmla="*/ 0 w 21600"/>
                <a:gd name="T5" fmla="*/ 201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204" y="0"/>
              <a:ext cx="672" cy="4319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/>
            </a:p>
          </p:txBody>
        </p:sp>
        <p:sp>
          <p:nvSpPr>
            <p:cNvPr id="1035" name="AutoShape 6"/>
            <p:cNvSpPr>
              <a:spLocks noChangeArrowheads="1"/>
            </p:cNvSpPr>
            <p:nvPr/>
          </p:nvSpPr>
          <p:spPr bwMode="auto">
            <a:xfrm rot="6000000">
              <a:off x="348" y="372"/>
              <a:ext cx="456" cy="360"/>
            </a:xfrm>
            <a:prstGeom prst="triangle">
              <a:avLst>
                <a:gd name="adj" fmla="val 49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HK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476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225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5889AF-9C54-3747-8C03-367D627993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英國的奮興</a:t>
            </a:r>
            <a:r>
              <a:rPr lang="en-US" sz="36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---</a:t>
            </a:r>
            <a:r>
              <a:rPr lang="zh-TW" altLang="en-US" sz="36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約翰衛斯理與循道主義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背景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英國工業革命</a:t>
            </a:r>
            <a:endParaRPr lang="en-US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宗教背景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敬虔運動</a:t>
            </a:r>
            <a:endParaRPr lang="zh-TW" altLang="en-US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啟蒙運動</a:t>
            </a:r>
            <a:endParaRPr lang="zh-TW" altLang="en-US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經驗主義</a:t>
            </a:r>
          </a:p>
          <a:p>
            <a:pPr eaLnBrk="1" hangingPunct="1">
              <a:buFontTx/>
              <a:buNone/>
            </a:pPr>
            <a:endParaRPr lang="en-US" altLang="zh-TW" u="sng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HK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參考資料</a:t>
            </a:r>
            <a:endParaRPr lang="zh-TW" altLang="en-US" sz="4000" b="1">
              <a:solidFill>
                <a:srgbClr val="FF0000"/>
              </a:solidFill>
              <a:latin typeface="Times New Roman" charset="0"/>
              <a:ea typeface="微軟正黑體" charset="0"/>
              <a:cs typeface="微軟正黑體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HK" sz="1800">
                <a:latin typeface="微軟正黑體" charset="0"/>
                <a:ea typeface="微軟正黑體" charset="0"/>
                <a:cs typeface="微軟正黑體" charset="0"/>
              </a:rPr>
              <a:t>基督教會史 東南亞神學院協會主編</a:t>
            </a:r>
          </a:p>
          <a:p>
            <a:pPr eaLnBrk="1" hangingPunct="1"/>
            <a:r>
              <a:rPr lang="zh-TW" altLang="en-US" sz="1800">
                <a:latin typeface="微軟正黑體" charset="0"/>
                <a:ea typeface="微軟正黑體" charset="0"/>
                <a:cs typeface="微軟正黑體" charset="0"/>
              </a:rPr>
              <a:t>綱上文章</a:t>
            </a:r>
            <a:r>
              <a:rPr lang="zh-HK" sz="1800">
                <a:latin typeface="微軟正黑體" charset="0"/>
                <a:ea typeface="微軟正黑體" charset="0"/>
                <a:cs typeface="微軟正黑體" charset="0"/>
              </a:rPr>
              <a:t>：</a:t>
            </a:r>
            <a:r>
              <a:rPr lang="zh-TW" altLang="en-US" sz="1800">
                <a:latin typeface="微軟正黑體" charset="0"/>
                <a:ea typeface="微軟正黑體" charset="0"/>
                <a:cs typeface="微軟正黑體" charset="0"/>
              </a:rPr>
              <a:t>十八世紀的大改革者衛斯理約翰</a:t>
            </a:r>
            <a:r>
              <a:rPr lang="zh-HK" sz="180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zh-TW" altLang="en-US" sz="1800">
                <a:latin typeface="微軟正黑體" charset="0"/>
                <a:ea typeface="微軟正黑體" charset="0"/>
                <a:cs typeface="微軟正黑體" charset="0"/>
              </a:rPr>
              <a:t>楊鍾祿 </a:t>
            </a:r>
            <a:r>
              <a:rPr lang="en-US" altLang="zh-TW" sz="1800">
                <a:latin typeface="微軟正黑體" charset="0"/>
                <a:ea typeface="微軟正黑體" charset="0"/>
                <a:cs typeface="微軟正黑體" charset="0"/>
              </a:rPr>
              <a:t>1996.7.27</a:t>
            </a:r>
            <a:r>
              <a:rPr lang="en-US" sz="1800">
                <a:latin typeface="微軟正黑體" charset="0"/>
                <a:ea typeface="微軟正黑體" charset="0"/>
                <a:cs typeface="微軟正黑體" charset="0"/>
              </a:rPr>
              <a:t> </a:t>
            </a:r>
            <a:r>
              <a:rPr lang="en-US" altLang="zh-TW" sz="1800">
                <a:latin typeface="微軟正黑體" charset="0"/>
                <a:ea typeface="微軟正黑體" charset="0"/>
                <a:cs typeface="微軟正黑體" charset="0"/>
              </a:rPr>
              <a:t>http://vicchew.tripod.com/johnw.htm</a:t>
            </a:r>
            <a:endParaRPr lang="en-US" sz="1800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HK" sz="1800">
                <a:latin typeface="微軟正黑體" charset="0"/>
                <a:ea typeface="微軟正黑體" charset="0"/>
                <a:cs typeface="微軟正黑體" charset="0"/>
              </a:rPr>
              <a:t>兩千年教會歷史巡禮：</a:t>
            </a:r>
            <a:r>
              <a:rPr lang="zh-TW" altLang="en-US" sz="1800">
                <a:latin typeface="微軟正黑體" charset="0"/>
                <a:ea typeface="微軟正黑體" charset="0"/>
                <a:cs typeface="微軟正黑體" charset="0"/>
              </a:rPr>
              <a:t>約翰衛斯理與循道運動</a:t>
            </a:r>
            <a:r>
              <a:rPr lang="en-US" sz="1800">
                <a:latin typeface="微軟正黑體" charset="0"/>
                <a:ea typeface="微軟正黑體" charset="0"/>
                <a:cs typeface="微軟正黑體" charset="0"/>
              </a:rPr>
              <a:t>http://www.cftfc.com/com_chinese/churchhistory/index.htm</a:t>
            </a:r>
            <a:endParaRPr lang="en-US" altLang="zh-TW" sz="1800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反思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一個成功的宣教運動，需要具</a:t>
            </a:r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備</a:t>
            </a:r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哪些條件？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en-US" altLang="zh-TW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約翰衛斯理</a:t>
            </a:r>
            <a:r>
              <a:rPr 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J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ohn Wesley</a:t>
            </a:r>
            <a:r>
              <a:rPr lang="zh-TW" alt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，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1703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-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1791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sz="3200" b="1">
              <a:solidFill>
                <a:srgbClr val="FF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幼年時期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父親是牧師，母親嚴謹教育</a:t>
            </a: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重視誡命與禮節</a:t>
            </a: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從小就深受宗教與道德的訓練</a:t>
            </a:r>
            <a:endParaRPr lang="zh-TW" altLang="en-US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七歲的經歷「從燃燒中拖出來的燃木」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TW" alt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約翰衛斯理</a:t>
            </a:r>
            <a:r>
              <a:rPr 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J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ohn Wesley</a:t>
            </a:r>
            <a:r>
              <a:rPr lang="zh-TW" alt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，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1703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-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1791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sz="3200" b="1">
              <a:solidFill>
                <a:srgbClr val="FF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青年時期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1726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在牛津立「同好會」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後期懷特腓加入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en-US">
                <a:latin typeface="微軟正黑體" charset="0"/>
                <a:ea typeface="微軟正黑體" charset="0"/>
                <a:cs typeface="微軟正黑體" charset="0"/>
              </a:rPr>
              <a:t>1735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年真實的信仰體驗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en-US">
                <a:latin typeface="微軟正黑體" charset="0"/>
                <a:ea typeface="微軟正黑體" charset="0"/>
                <a:cs typeface="微軟正黑體" charset="0"/>
              </a:rPr>
              <a:t>1738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年聽到馬丁路德「</a:t>
            </a:r>
            <a:r>
              <a:rPr lang="zh-TW">
                <a:latin typeface="微軟正黑體" charset="0"/>
                <a:ea typeface="微軟正黑體" charset="0"/>
                <a:cs typeface="微軟正黑體" charset="0"/>
              </a:rPr>
              <a:t>羅馬書注釋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」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en-US">
                <a:latin typeface="微軟正黑體" charset="0"/>
                <a:ea typeface="微軟正黑體" charset="0"/>
                <a:cs typeface="微軟正黑體" charset="0"/>
              </a:rPr>
              <a:t>1739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年開始野外佈道</a:t>
            </a:r>
          </a:p>
          <a:p>
            <a:pPr eaLnBrk="1" hangingPunct="1">
              <a:buFontTx/>
              <a:buNone/>
            </a:pPr>
            <a:endParaRPr lang="en-US" altLang="zh-TW">
              <a:latin typeface="微軟正黑體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約翰衛斯理</a:t>
            </a:r>
            <a:r>
              <a:rPr lang="en-US" sz="32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J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ohn Wesley</a:t>
            </a:r>
            <a:r>
              <a:rPr lang="zh-TW" alt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，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1703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-</a:t>
            </a:r>
            <a:r>
              <a:rPr lang="en-US" altLang="zh-TW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1791</a:t>
            </a:r>
            <a:r>
              <a:rPr lang="en-US" sz="3200" b="1">
                <a:solidFill>
                  <a:srgbClr val="FF0000"/>
                </a:solidFill>
                <a:latin typeface="微軟正黑體" charset="0"/>
                <a:ea typeface="微軟正黑體" charset="0"/>
                <a:cs typeface="微軟正黑體" charset="0"/>
              </a:rPr>
              <a:t>)</a:t>
            </a:r>
            <a:endParaRPr lang="en-US" altLang="zh-TW" sz="3200" b="1">
              <a:solidFill>
                <a:srgbClr val="FF0000"/>
              </a:solidFill>
              <a:latin typeface="微軟正黑體" charset="0"/>
              <a:ea typeface="微軟正黑體" charset="0"/>
              <a:cs typeface="微軟正黑體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青年時期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endParaRPr lang="zh-TW" altLang="en-US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HK">
                <a:latin typeface="Arial" charset="0"/>
                <a:ea typeface="微軟正黑體" charset="0"/>
                <a:cs typeface="微軟正黑體" charset="0"/>
              </a:rPr>
              <a:t>衞斯理兄弟都善音樂</a:t>
            </a:r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，</a:t>
            </a:r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注重聖詩敬拜</a:t>
            </a:r>
            <a:endParaRPr lang="zh-TW" altLang="en-US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  <a:ea typeface="微軟正黑體" charset="0"/>
                <a:cs typeface="微軟正黑體" charset="0"/>
              </a:rPr>
              <a:t>   如</a:t>
            </a:r>
            <a:r>
              <a:rPr lang="en-US">
                <a:latin typeface="Arial" charset="0"/>
                <a:ea typeface="新細明體" charset="0"/>
              </a:rPr>
              <a:t>：</a:t>
            </a:r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〈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哦，願我有千萬舌頭</a:t>
            </a:r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〉 </a:t>
            </a:r>
          </a:p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語言天份極高，用三種語言領禮拜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曾在婚姻事上失敗</a:t>
            </a:r>
          </a:p>
          <a:p>
            <a:pPr eaLnBrk="1" hangingPunct="1">
              <a:buFontTx/>
              <a:buNone/>
            </a:pP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>
              <a:buFontTx/>
              <a:buNone/>
            </a:pPr>
            <a:endParaRPr lang="en-US" altLang="zh-TW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循道運動的發展過程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1739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建立第一座小禮拜堂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專向勞工階級傳福音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他富</a:t>
            </a:r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有</a:t>
            </a:r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組織天才，建立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很多</a:t>
            </a:r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循道會社</a:t>
            </a:r>
            <a:endParaRPr lang="zh-TW" altLang="en-US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en-US">
                <a:latin typeface="微軟正黑體" charset="0"/>
                <a:ea typeface="微軟正黑體" charset="0"/>
                <a:cs typeface="微軟正黑體" charset="0"/>
              </a:rPr>
              <a:t>1744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在倫敦第一次年度會議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將全區分成</a:t>
            </a:r>
            <a:r>
              <a:rPr lang="zh-TW">
                <a:latin typeface="微軟正黑體" charset="0"/>
                <a:ea typeface="微軟正黑體" charset="0"/>
                <a:cs typeface="微軟正黑體" charset="0"/>
              </a:rPr>
              <a:t>若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干教區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循道運動的發展過程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循道會跨及英格蘭、蘇格蘭、威爾斯和愛爾蘭四個地區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足跡遍及德荷等歐洲鄰近國家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約翰衛斯理無意與英國教會分離</a:t>
            </a:r>
            <a:endParaRPr lang="zh-TW" altLang="en-US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微軟正黑體" charset="0"/>
                <a:ea typeface="微軟正黑體" charset="0"/>
                <a:cs typeface="微軟正黑體" charset="0"/>
              </a:rPr>
              <a:t>在</a:t>
            </a:r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1791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年他逝世後，這派才正式與國家教會脫難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en-US" altLang="zh-TW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TW" altLang="en-US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神學系統的特色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救恩進階：預設恩典→悔改→稱義→重生→成聖之路→完全成聖。</a:t>
            </a:r>
          </a:p>
          <a:p>
            <a:pPr marL="609600" indent="-609600"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預期的恩典</a:t>
            </a:r>
            <a:endParaRPr lang="zh-HK">
              <a:latin typeface="Arial" charset="0"/>
              <a:ea typeface="微軟正黑體" charset="0"/>
              <a:cs typeface="微軟正黑體" charset="0"/>
            </a:endParaRPr>
          </a:p>
          <a:p>
            <a:pPr marL="609600" indent="-609600"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大公精神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marL="609600" indent="-609600"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追求成聖的生活</a:t>
            </a:r>
          </a:p>
          <a:p>
            <a:pPr marL="609600" indent="-609600"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四大神學支柱理論：聖經、傳統、理智、經驗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對當代教會與社會的貢獻</a:t>
            </a:r>
            <a:r>
              <a:rPr lang="zh-TW" altLang="en-US">
                <a:latin typeface="Times New Roman" charset="0"/>
                <a:ea typeface="新細明體" charset="0"/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教會組織系統化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教會牧養小組化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教會事奉</a:t>
            </a:r>
            <a:r>
              <a:rPr lang="en-US" altLang="zh-TW">
                <a:latin typeface="微軟正黑體" charset="0"/>
                <a:ea typeface="微軟正黑體" charset="0"/>
                <a:cs typeface="微軟正黑體" charset="0"/>
              </a:rPr>
              <a:t>"</a:t>
            </a:r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平信徒化“</a:t>
            </a:r>
            <a:endParaRPr lang="en-US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鼓勵婦女事奉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開創性的佈道方式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注重基層福音 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微軟正黑體" charset="0"/>
                <a:ea typeface="微軟正黑體" charset="0"/>
                <a:cs typeface="微軟正黑體" charset="0"/>
              </a:rPr>
              <a:t>致力社會關懷</a:t>
            </a:r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zh-TW" altLang="zh-HK">
              <a:latin typeface="微軟正黑體" charset="0"/>
              <a:ea typeface="微軟正黑體" charset="0"/>
              <a:cs typeface="微軟正黑體" charset="0"/>
            </a:endParaRPr>
          </a:p>
          <a:p>
            <a:pPr eaLnBrk="1" hangingPunct="1"/>
            <a:endParaRPr lang="zh-TW" altLang="zh-HK" b="0" i="1">
              <a:latin typeface="Arial" charset="0"/>
              <a:ea typeface="新細明體" charset="0"/>
            </a:endParaRPr>
          </a:p>
          <a:p>
            <a:pPr eaLnBrk="1" hangingPunct="1"/>
            <a:endParaRPr lang="en-US" i="1">
              <a:latin typeface="Arial" charset="0"/>
              <a:ea typeface="新細明體" charset="0"/>
            </a:endParaRPr>
          </a:p>
          <a:p>
            <a:pPr eaLnBrk="1" hangingPunct="1"/>
            <a:endParaRPr lang="en-US" altLang="zh-TW">
              <a:latin typeface="Arial" charset="0"/>
              <a:ea typeface="新細明體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HK" sz="4000" b="1">
                <a:solidFill>
                  <a:srgbClr val="FF0000"/>
                </a:solidFill>
                <a:latin typeface="Times New Roman" charset="0"/>
                <a:ea typeface="微軟正黑體" charset="0"/>
                <a:cs typeface="微軟正黑體" charset="0"/>
              </a:rPr>
              <a:t>對後世宣教的貢獻</a:t>
            </a:r>
            <a:endParaRPr lang="zh-TW" altLang="en-US" sz="4000" b="1">
              <a:solidFill>
                <a:srgbClr val="FF0000"/>
              </a:solidFill>
              <a:latin typeface="Times New Roman" charset="0"/>
              <a:ea typeface="微軟正黑體" charset="0"/>
              <a:cs typeface="微軟正黑體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英國福音派的復興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en-US">
                <a:latin typeface="Arial" charset="0"/>
                <a:ea typeface="微軟正黑體" charset="0"/>
                <a:cs typeface="微軟正黑體" charset="0"/>
              </a:rPr>
              <a:t>威爾斯與蘇格蘭的復興</a:t>
            </a:r>
            <a:endParaRPr lang="zh-TW" altLang="zh-HK">
              <a:latin typeface="Arial" charset="0"/>
              <a:ea typeface="微軟正黑體" charset="0"/>
              <a:cs typeface="微軟正黑體" charset="0"/>
            </a:endParaRPr>
          </a:p>
          <a:p>
            <a:pPr eaLnBrk="1" hangingPunct="1"/>
            <a:r>
              <a:rPr lang="zh-TW" altLang="zh-HK">
                <a:latin typeface="Arial" charset="0"/>
                <a:ea typeface="微軟正黑體" charset="0"/>
                <a:cs typeface="微軟正黑體" charset="0"/>
              </a:rPr>
              <a:t>美洲的復興</a:t>
            </a:r>
          </a:p>
          <a:p>
            <a:pPr eaLnBrk="1" hangingPunct="1"/>
            <a:endParaRPr lang="en-US" altLang="zh-TW">
              <a:latin typeface="Arial" charset="0"/>
              <a:ea typeface="微軟正黑體" charset="0"/>
              <a:cs typeface="微軟正黑體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行銷計畫">
  <a:themeElements>
    <a:clrScheme name="行銷計畫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行銷計畫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行銷計畫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銷計畫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行銷計畫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行銷計畫</Template>
  <TotalTime>357</TotalTime>
  <Words>302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新細明體</vt:lpstr>
      <vt:lpstr>Arial</vt:lpstr>
      <vt:lpstr>Calibri</vt:lpstr>
      <vt:lpstr>微軟正黑體</vt:lpstr>
      <vt:lpstr>行銷計畫</vt:lpstr>
      <vt:lpstr>英國的奮興---約翰衛斯理與循道主義</vt:lpstr>
      <vt:lpstr>約翰衛斯理(John Wesley，1703-1791)</vt:lpstr>
      <vt:lpstr>約翰衛斯理(John Wesley，1703-1791)</vt:lpstr>
      <vt:lpstr>約翰衛斯理(John Wesley，1703-1791)</vt:lpstr>
      <vt:lpstr>循道運動的發展過程</vt:lpstr>
      <vt:lpstr>循道運動的發展過程</vt:lpstr>
      <vt:lpstr>神學系統的特色</vt:lpstr>
      <vt:lpstr>對當代教會與社會的貢獻 </vt:lpstr>
      <vt:lpstr>對後世宣教的貢獻</vt:lpstr>
      <vt:lpstr>參考資料</vt:lpstr>
      <vt:lpstr>反思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ma</dc:creator>
  <cp:lastModifiedBy>Ka Hei Kolen Cheung</cp:lastModifiedBy>
  <cp:revision>29</cp:revision>
  <cp:lastPrinted>1601-01-01T00:00:00Z</cp:lastPrinted>
  <dcterms:created xsi:type="dcterms:W3CDTF">2012-02-01T06:12:29Z</dcterms:created>
  <dcterms:modified xsi:type="dcterms:W3CDTF">2012-02-21T05:50:30Z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