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2"/>
  </p:handoutMasterIdLst>
  <p:sldIdLst>
    <p:sldId id="288" r:id="rId2"/>
    <p:sldId id="256" r:id="rId3"/>
    <p:sldId id="260" r:id="rId4"/>
    <p:sldId id="257" r:id="rId5"/>
    <p:sldId id="259" r:id="rId6"/>
    <p:sldId id="262" r:id="rId7"/>
    <p:sldId id="263" r:id="rId8"/>
    <p:sldId id="269" r:id="rId9"/>
    <p:sldId id="266" r:id="rId10"/>
    <p:sldId id="267" r:id="rId11"/>
    <p:sldId id="265" r:id="rId12"/>
    <p:sldId id="268" r:id="rId13"/>
    <p:sldId id="286" r:id="rId14"/>
    <p:sldId id="270" r:id="rId15"/>
    <p:sldId id="271" r:id="rId16"/>
    <p:sldId id="273" r:id="rId17"/>
    <p:sldId id="272" r:id="rId18"/>
    <p:sldId id="274" r:id="rId19"/>
    <p:sldId id="275" r:id="rId20"/>
    <p:sldId id="278" r:id="rId21"/>
    <p:sldId id="277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9" r:id="rId31"/>
  </p:sldIdLst>
  <p:sldSz cx="9144000" cy="6858000" type="screen4x3"/>
  <p:notesSz cx="6735763" cy="9866313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AA1CA-9A32-443C-8FB3-4729A3F0301B}" type="datetimeFigureOut">
              <a:rPr lang="zh-HK" altLang="en-US" smtClean="0"/>
              <a:t>28/2/2012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A162-7746-4447-AB9C-0CC076397C1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15637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90600" y="808673"/>
            <a:ext cx="6858000" cy="1323439"/>
          </a:xfrm>
        </p:spPr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華康細圓體" pitchFamily="49" charset="-120"/>
                <a:cs typeface="Times New Roman" pitchFamily="18" charset="0"/>
              </a:rPr>
              <a:t>宣教時代</a:t>
            </a:r>
            <a:r>
              <a:rPr lang="en-US" altLang="zh-TW" dirty="0" smtClean="0">
                <a:latin typeface="Times New Roman" pitchFamily="18" charset="0"/>
                <a:ea typeface="華康細圓體" pitchFamily="49" charset="-120"/>
                <a:cs typeface="Times New Roman" pitchFamily="18" charset="0"/>
              </a:rPr>
              <a:t>:</a:t>
            </a:r>
            <a:r>
              <a:rPr lang="zh-TW" altLang="en-US" dirty="0" smtClean="0">
                <a:latin typeface="Times New Roman" pitchFamily="18" charset="0"/>
                <a:ea typeface="華康細圓體" pitchFamily="49" charset="-120"/>
                <a:cs typeface="Times New Roman" pitchFamily="18" charset="0"/>
              </a:rPr>
              <a:t>亞洲開荒工作</a:t>
            </a:r>
            <a:r>
              <a:rPr lang="en-US" altLang="zh-TW" dirty="0" smtClean="0">
                <a:latin typeface="Times New Roman" pitchFamily="18" charset="0"/>
                <a:ea typeface="華康細圓體" pitchFamily="49" charset="-120"/>
                <a:cs typeface="Times New Roman" pitchFamily="18" charset="0"/>
              </a:rPr>
              <a:t/>
            </a:r>
            <a:br>
              <a:rPr lang="en-US" altLang="zh-TW" dirty="0" smtClean="0">
                <a:latin typeface="Times New Roman" pitchFamily="18" charset="0"/>
                <a:ea typeface="華康細圓體" pitchFamily="49" charset="-120"/>
                <a:cs typeface="Times New Roman" pitchFamily="18" charset="0"/>
              </a:rPr>
            </a:br>
            <a:r>
              <a:rPr lang="en-US" altLang="zh-TW" dirty="0" smtClean="0">
                <a:latin typeface="Times New Roman" pitchFamily="18" charset="0"/>
                <a:ea typeface="華康細圓體" pitchFamily="49" charset="-120"/>
                <a:cs typeface="Times New Roman" pitchFamily="18" charset="0"/>
              </a:rPr>
              <a:t>19</a:t>
            </a:r>
            <a:r>
              <a:rPr lang="zh-TW" altLang="en-US" dirty="0" smtClean="0">
                <a:latin typeface="Times New Roman" pitchFamily="18" charset="0"/>
                <a:ea typeface="華康細圓體" pitchFamily="49" charset="-120"/>
                <a:cs typeface="Times New Roman" pitchFamily="18" charset="0"/>
              </a:rPr>
              <a:t>世紀前</a:t>
            </a:r>
            <a:endParaRPr lang="zh-HK" altLang="en-US" dirty="0">
              <a:latin typeface="Times New Roman" pitchFamily="18" charset="0"/>
              <a:ea typeface="華康細圓體" pitchFamily="49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90600" y="2247255"/>
            <a:ext cx="6858000" cy="461665"/>
          </a:xfrm>
        </p:spPr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華康細圓體" pitchFamily="49" charset="-120"/>
                <a:cs typeface="Times New Roman" pitchFamily="18" charset="0"/>
              </a:rPr>
              <a:t>朱麗英 </a:t>
            </a:r>
            <a:r>
              <a:rPr lang="en-US" altLang="zh-TW" dirty="0" smtClean="0">
                <a:latin typeface="Times New Roman" pitchFamily="18" charset="0"/>
                <a:ea typeface="華康細圓體" pitchFamily="49" charset="-120"/>
                <a:cs typeface="Times New Roman" pitchFamily="18" charset="0"/>
              </a:rPr>
              <a:t>28.2.2012</a:t>
            </a:r>
            <a:endParaRPr lang="zh-HK" altLang="en-US" dirty="0">
              <a:latin typeface="Times New Roman" pitchFamily="18" charset="0"/>
              <a:ea typeface="華康細圓體" pitchFamily="49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暹羅 </a:t>
            </a:r>
            <a:r>
              <a:rPr lang="en-US" altLang="zh-TW" dirty="0" smtClean="0">
                <a:latin typeface="華康細圓體(P)" pitchFamily="34" charset="-120"/>
                <a:ea typeface="華康細圓體(P)" pitchFamily="34" charset="-120"/>
              </a:rPr>
              <a:t>(</a:t>
            </a:r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泰國</a:t>
            </a:r>
            <a:r>
              <a:rPr lang="en-US" altLang="zh-TW" dirty="0" smtClean="0">
                <a:latin typeface="華康細圓體(P)" pitchFamily="34" charset="-120"/>
                <a:ea typeface="華康細圓體(P)" pitchFamily="34" charset="-120"/>
              </a:rPr>
              <a:t>)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宣教歷程</a:t>
            </a:r>
            <a:endParaRPr lang="en-US" altLang="zh-TW" sz="40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天主敎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查德適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(</a:t>
            </a:r>
            <a:r>
              <a:rPr lang="en-US" sz="3600" dirty="0" err="1" smtClean="0">
                <a:latin typeface="華康細圓體(P)" pitchFamily="34" charset="-120"/>
                <a:ea typeface="華康細圓體(P)" pitchFamily="34" charset="-120"/>
              </a:rPr>
              <a:t>A.H.Judsop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)</a:t>
            </a:r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、古實獵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(</a:t>
            </a:r>
            <a:r>
              <a:rPr lang="en-US" sz="3600" dirty="0" err="1" smtClean="0">
                <a:latin typeface="華康細圓體(P)" pitchFamily="34" charset="-120"/>
                <a:ea typeface="華康細圓體(P)" pitchFamily="34" charset="-120"/>
              </a:rPr>
              <a:t>Cutzlafff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)</a:t>
            </a:r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，多馬林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(Tomlin)</a:t>
            </a: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馬通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(Stephen </a:t>
            </a:r>
            <a:r>
              <a:rPr lang="en-US" sz="3600" dirty="0" err="1" smtClean="0">
                <a:latin typeface="華康細圓體(P)" pitchFamily="34" charset="-120"/>
                <a:ea typeface="華康細圓體(P)" pitchFamily="34" charset="-120"/>
              </a:rPr>
              <a:t>Matton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)</a:t>
            </a:r>
            <a:endParaRPr lang="zh-TW" altLang="en-US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潘勒果</a:t>
            </a:r>
            <a:r>
              <a:rPr lang="en-US" sz="3600" dirty="0" err="1" smtClean="0">
                <a:latin typeface="華康細圓體(P)" pitchFamily="34" charset="-120"/>
                <a:ea typeface="華康細圓體(P)" pitchFamily="34" charset="-120"/>
              </a:rPr>
              <a:t>Pallegoix</a:t>
            </a:r>
            <a:endParaRPr lang="en-US" sz="36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暹羅 </a:t>
            </a:r>
            <a:r>
              <a:rPr lang="en-US" altLang="zh-TW" dirty="0" smtClean="0">
                <a:latin typeface="華康細圓體(P)" pitchFamily="34" charset="-120"/>
                <a:ea typeface="華康細圓體(P)" pitchFamily="34" charset="-120"/>
              </a:rPr>
              <a:t>(</a:t>
            </a:r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泰國</a:t>
            </a:r>
            <a:r>
              <a:rPr lang="en-US" altLang="zh-TW" dirty="0" smtClean="0">
                <a:latin typeface="華康細圓體(P)" pitchFamily="34" charset="-120"/>
                <a:ea typeface="華康細圓體(P)" pitchFamily="34" charset="-120"/>
              </a:rPr>
              <a:t>)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宣教的結果和影響</a:t>
            </a: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聖經翻譯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教授英文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暹法英拉字典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辦學校，醫院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一位暹人升為主教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信徒達三萬六千人</a:t>
            </a:r>
            <a:endParaRPr lang="en-US" altLang="zh-HK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越南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華康細圓體(P)" pitchFamily="34" charset="-120"/>
                <a:ea typeface="華康細圓體(P)" pitchFamily="34" charset="-120"/>
              </a:rPr>
              <a:t>宣教優勢與困難</a:t>
            </a:r>
            <a:endParaRPr lang="en-US" altLang="zh-TW" sz="44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4000" dirty="0" smtClean="0">
                <a:latin typeface="華康細圓體(P)" pitchFamily="34" charset="-120"/>
                <a:ea typeface="華康細圓體(P)" pitchFamily="34" charset="-120"/>
              </a:rPr>
              <a:t>優勢</a:t>
            </a:r>
            <a:endParaRPr lang="en-US" altLang="zh-TW" sz="40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800" dirty="0" smtClean="0">
                <a:latin typeface="華康細圓體(P)" pitchFamily="34" charset="-120"/>
                <a:ea typeface="華康細圓體(P)" pitchFamily="34" charset="-120"/>
              </a:rPr>
              <a:t>受治於法</a:t>
            </a:r>
            <a:endParaRPr lang="en-US" altLang="zh-TW" sz="38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4000" dirty="0" smtClean="0">
                <a:latin typeface="華康細圓體(P)" pitchFamily="34" charset="-120"/>
                <a:ea typeface="華康細圓體(P)" pitchFamily="34" charset="-120"/>
              </a:rPr>
              <a:t>困難</a:t>
            </a:r>
            <a:endParaRPr lang="en-US" altLang="zh-TW" sz="40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800" dirty="0" smtClean="0">
                <a:latin typeface="華康細圓體(P)" pitchFamily="34" charset="-120"/>
                <a:ea typeface="華康細圓體(P)" pitchFamily="34" charset="-120"/>
              </a:rPr>
              <a:t>1830</a:t>
            </a:r>
            <a:r>
              <a:rPr lang="zh-TW" altLang="en-US" sz="3800" dirty="0" smtClean="0">
                <a:latin typeface="華康細圓體(P)" pitchFamily="34" charset="-120"/>
                <a:ea typeface="華康細圓體(P)" pitchFamily="34" charset="-120"/>
              </a:rPr>
              <a:t>年受政治逼迫</a:t>
            </a:r>
            <a:endParaRPr lang="en-US" altLang="zh-TW" sz="38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越南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華康細圓體(P)" pitchFamily="34" charset="-120"/>
                <a:ea typeface="華康細圓體(P)" pitchFamily="34" charset="-120"/>
              </a:rPr>
              <a:t>宣教歷程</a:t>
            </a:r>
            <a:endParaRPr lang="en-US" altLang="zh-TW" sz="44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4000" dirty="0" smtClean="0">
                <a:latin typeface="華康細圓體(P)" pitchFamily="34" charset="-120"/>
                <a:ea typeface="華康細圓體(P)" pitchFamily="34" charset="-120"/>
              </a:rPr>
              <a:t>十九世紀前天主教</a:t>
            </a:r>
            <a:endParaRPr lang="en-US" altLang="zh-TW" sz="40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en-US" altLang="zh-TW" sz="4000" dirty="0" smtClean="0">
                <a:latin typeface="華康細圓體(P)" pitchFamily="34" charset="-120"/>
                <a:ea typeface="華康細圓體(P)" pitchFamily="34" charset="-120"/>
              </a:rPr>
              <a:t>1890</a:t>
            </a:r>
            <a:r>
              <a:rPr lang="zh-TW" altLang="en-US" sz="4000" dirty="0" smtClean="0">
                <a:latin typeface="華康細圓體(P)" pitchFamily="34" charset="-120"/>
                <a:ea typeface="華康細圓體(P)" pitchFamily="34" charset="-120"/>
              </a:rPr>
              <a:t>年</a:t>
            </a:r>
            <a:r>
              <a:rPr lang="zh-TW" altLang="en-US" sz="4000" dirty="0" smtClean="0"/>
              <a:t>宣道會</a:t>
            </a:r>
            <a:endParaRPr lang="en-US" altLang="zh-TW" sz="4000" dirty="0" smtClean="0"/>
          </a:p>
          <a:p>
            <a:pPr lvl="1"/>
            <a:r>
              <a:rPr lang="en-US" altLang="zh-TW" sz="4000" dirty="0" smtClean="0">
                <a:latin typeface="華康細圓體(P)" pitchFamily="34" charset="-120"/>
                <a:ea typeface="華康細圓體(P)" pitchFamily="34" charset="-120"/>
              </a:rPr>
              <a:t>1914</a:t>
            </a:r>
            <a:r>
              <a:rPr lang="zh-TW" altLang="en-US" sz="4000" dirty="0" smtClean="0"/>
              <a:t>勃里茅斯弟兄會</a:t>
            </a:r>
            <a:r>
              <a:rPr lang="en-US" sz="4000" dirty="0" smtClean="0"/>
              <a:t>Plymouth</a:t>
            </a:r>
            <a:endParaRPr lang="en-US" altLang="zh-TW" sz="40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馬來亞半島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宣教困難</a:t>
            </a:r>
            <a:endParaRPr lang="en-US" altLang="zh-TW" sz="40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回敎人主持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宣教歷程</a:t>
            </a: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天主教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復原教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印度尼西亞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宣教困難與優勢</a:t>
            </a:r>
            <a:endParaRPr lang="en-US" altLang="zh-TW" sz="40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b="1" dirty="0" smtClean="0">
                <a:latin typeface="華康細圓體(P)" pitchFamily="34" charset="-120"/>
                <a:ea typeface="華康細圓體(P)" pitchFamily="34" charset="-120"/>
              </a:rPr>
              <a:t>困難</a:t>
            </a:r>
            <a:endParaRPr lang="en-US" altLang="zh-TW" sz="36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回教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方言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b="1" dirty="0" smtClean="0">
                <a:latin typeface="華康細圓體(P)" pitchFamily="34" charset="-120"/>
                <a:ea typeface="華康細圓體(P)" pitchFamily="34" charset="-120"/>
              </a:rPr>
              <a:t>優勢</a:t>
            </a:r>
            <a:endParaRPr lang="en-US" altLang="zh-TW" sz="36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無國教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信仰自由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印度尼西亞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華康細圓體(P)" pitchFamily="34" charset="-120"/>
                <a:ea typeface="華康細圓體(P)" pitchFamily="34" charset="-120"/>
              </a:rPr>
              <a:t>形勢</a:t>
            </a:r>
            <a:endParaRPr lang="en-US" altLang="zh-TW" sz="44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4000" dirty="0" smtClean="0">
                <a:latin typeface="華康細圓體(P)" pitchFamily="34" charset="-120"/>
                <a:ea typeface="華康細圓體(P)" pitchFamily="34" charset="-120"/>
              </a:rPr>
              <a:t>歐洲商人</a:t>
            </a:r>
            <a:endParaRPr lang="en-US" altLang="zh-TW" sz="40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4000" dirty="0" smtClean="0">
                <a:latin typeface="華康細圓體(P)" pitchFamily="34" charset="-120"/>
                <a:ea typeface="華康細圓體(P)" pitchFamily="34" charset="-120"/>
              </a:rPr>
              <a:t>探險家</a:t>
            </a:r>
            <a:endParaRPr lang="en-US" altLang="zh-TW" sz="40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印度尼西亞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宣教歷程</a:t>
            </a:r>
            <a:endParaRPr lang="en-US" altLang="zh-TW" sz="40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西葡人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天主教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沙未爾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(F. </a:t>
            </a:r>
            <a:r>
              <a:rPr lang="en-US" sz="3600" dirty="0" err="1" smtClean="0">
                <a:latin typeface="華康細圓體(P)" pitchFamily="34" charset="-120"/>
                <a:ea typeface="華康細圓體(P)" pitchFamily="34" charset="-120"/>
              </a:rPr>
              <a:t>xavier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)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荷蘭人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加爾文主義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400" dirty="0" smtClean="0">
                <a:latin typeface="華康細圓體(P)" pitchFamily="34" charset="-120"/>
                <a:ea typeface="華康細圓體(P)" pitchFamily="34" charset="-120"/>
              </a:rPr>
              <a:t>德國和美國信義會</a:t>
            </a:r>
            <a:endParaRPr lang="en-US" altLang="zh-TW" sz="34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endParaRPr lang="en-US" sz="32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印度尼西亞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宣教成果與影響</a:t>
            </a:r>
            <a:endParaRPr lang="en-US" altLang="zh-TW" sz="40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北西里比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(North Celebes)</a:t>
            </a: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愛姆邦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(Ambon)</a:t>
            </a: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東蘇門答臘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(East Sumatra)</a:t>
            </a:r>
          </a:p>
          <a:p>
            <a:pPr lvl="2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巴達克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菲律賓群島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宣教優勢</a:t>
            </a:r>
            <a:endParaRPr lang="en-US" altLang="zh-TW" sz="40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en-US" altLang="zh-TW" sz="3800" dirty="0" smtClean="0">
                <a:latin typeface="華康細圓體(P)" pitchFamily="34" charset="-120"/>
                <a:ea typeface="華康細圓體(P)" pitchFamily="34" charset="-120"/>
              </a:rPr>
              <a:t>1565</a:t>
            </a:r>
            <a:r>
              <a:rPr lang="zh-TW" altLang="en-US" sz="3800" dirty="0" smtClean="0">
                <a:latin typeface="華康細圓體(P)" pitchFamily="34" charset="-120"/>
                <a:ea typeface="華康細圓體(P)" pitchFamily="34" charset="-120"/>
              </a:rPr>
              <a:t>年西班牙</a:t>
            </a:r>
            <a:endParaRPr lang="en-US" altLang="zh-TW" sz="34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en-US" altLang="zh-TW" sz="3800" dirty="0" smtClean="0">
                <a:latin typeface="華康細圓體(P)" pitchFamily="34" charset="-120"/>
                <a:ea typeface="華康細圓體(P)" pitchFamily="34" charset="-120"/>
              </a:rPr>
              <a:t>1898</a:t>
            </a:r>
            <a:r>
              <a:rPr lang="zh-TW" altLang="en-US" sz="3800" dirty="0" smtClean="0">
                <a:latin typeface="華康細圓體(P)" pitchFamily="34" charset="-120"/>
                <a:ea typeface="華康細圓體(P)" pitchFamily="34" charset="-120"/>
              </a:rPr>
              <a:t>美國</a:t>
            </a:r>
            <a:endParaRPr lang="zh-TW" altLang="en-US" sz="34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7183" y="-2857544"/>
            <a:ext cx="13593683" cy="97155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000496" y="4572008"/>
            <a:ext cx="7348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>
                <a:latin typeface="華康粗黑體(P)" pitchFamily="34" charset="-120"/>
                <a:ea typeface="華康粗黑體(P)" pitchFamily="34" charset="-120"/>
              </a:rPr>
              <a:t>加爾各答</a:t>
            </a:r>
            <a:endParaRPr lang="zh-HK" altLang="en-US" sz="1050" dirty="0">
              <a:latin typeface="華康粗黑體(P)" pitchFamily="34" charset="-120"/>
              <a:ea typeface="華康粗黑體(P)" pitchFamily="34" charset="-120"/>
            </a:endParaRPr>
          </a:p>
        </p:txBody>
      </p:sp>
      <p:pic>
        <p:nvPicPr>
          <p:cNvPr id="1026" name="Picture 2" descr="C:\Users\Candy\AppData\Local\Microsoft\Windows\Temporary Internet Files\Content.IE5\8LRR5HO2\MC90044146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786058"/>
            <a:ext cx="1285884" cy="1285884"/>
          </a:xfrm>
          <a:prstGeom prst="rect">
            <a:avLst/>
          </a:prstGeom>
          <a:noFill/>
        </p:spPr>
      </p:pic>
      <p:pic>
        <p:nvPicPr>
          <p:cNvPr id="7" name="Picture 2" descr="C:\Users\Candy\AppData\Local\Microsoft\Windows\Temporary Internet Files\Content.IE5\8LRR5HO2\MC90044146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500306"/>
            <a:ext cx="1285884" cy="1285884"/>
          </a:xfrm>
          <a:prstGeom prst="rect">
            <a:avLst/>
          </a:prstGeom>
          <a:noFill/>
        </p:spPr>
      </p:pic>
      <p:pic>
        <p:nvPicPr>
          <p:cNvPr id="8" name="Picture 2" descr="C:\Users\Candy\AppData\Local\Microsoft\Windows\Temporary Internet Files\Content.IE5\8LRR5HO2\MC90044146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071810"/>
            <a:ext cx="1285884" cy="1285884"/>
          </a:xfrm>
          <a:prstGeom prst="rect">
            <a:avLst/>
          </a:prstGeom>
          <a:noFill/>
        </p:spPr>
      </p:pic>
      <p:pic>
        <p:nvPicPr>
          <p:cNvPr id="9" name="Picture 2" descr="C:\Users\Candy\AppData\Local\Microsoft\Windows\Temporary Internet Files\Content.IE5\8LRR5HO2\MC90044146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143248"/>
            <a:ext cx="1285884" cy="1285884"/>
          </a:xfrm>
          <a:prstGeom prst="rect">
            <a:avLst/>
          </a:prstGeom>
          <a:noFill/>
        </p:spPr>
      </p:pic>
      <p:pic>
        <p:nvPicPr>
          <p:cNvPr id="10" name="Picture 2" descr="C:\Users\Candy\AppData\Local\Microsoft\Windows\Temporary Internet Files\Content.IE5\8LRR5HO2\MC90044146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286256"/>
            <a:ext cx="1285884" cy="1285884"/>
          </a:xfrm>
          <a:prstGeom prst="rect">
            <a:avLst/>
          </a:prstGeom>
          <a:noFill/>
        </p:spPr>
      </p:pic>
      <p:pic>
        <p:nvPicPr>
          <p:cNvPr id="11" name="Picture 2" descr="C:\Users\Candy\AppData\Local\Microsoft\Windows\Temporary Internet Files\Content.IE5\8LRR5HO2\MC90044146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5286388"/>
            <a:ext cx="1285884" cy="1285884"/>
          </a:xfrm>
          <a:prstGeom prst="rect">
            <a:avLst/>
          </a:prstGeom>
          <a:noFill/>
        </p:spPr>
      </p:pic>
      <p:pic>
        <p:nvPicPr>
          <p:cNvPr id="13" name="Picture 2" descr="C:\Users\Candy\AppData\Local\Microsoft\Windows\Temporary Internet Files\Content.IE5\8LRR5HO2\MC90044146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4143380"/>
            <a:ext cx="1285884" cy="1285884"/>
          </a:xfrm>
          <a:prstGeom prst="rect">
            <a:avLst/>
          </a:prstGeom>
          <a:noFill/>
        </p:spPr>
      </p:pic>
      <p:pic>
        <p:nvPicPr>
          <p:cNvPr id="14" name="Picture 2" descr="C:\Users\Candy\AppData\Local\Microsoft\Windows\Temporary Internet Files\Content.IE5\8LRR5HO2\MC90044146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857232"/>
            <a:ext cx="1285884" cy="1285884"/>
          </a:xfrm>
          <a:prstGeom prst="rect">
            <a:avLst/>
          </a:prstGeom>
          <a:noFill/>
        </p:spPr>
      </p:pic>
      <p:pic>
        <p:nvPicPr>
          <p:cNvPr id="15" name="Picture 2" descr="C:\Users\Candy\AppData\Local\Microsoft\Windows\Temporary Internet Files\Content.IE5\8LRR5HO2\MC90044146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928670"/>
            <a:ext cx="1285884" cy="1285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344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菲律賓群島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華康細圓體(P)" pitchFamily="34" charset="-120"/>
                <a:ea typeface="華康細圓體(P)" pitchFamily="34" charset="-120"/>
              </a:rPr>
              <a:t>宣教結果</a:t>
            </a:r>
            <a:endParaRPr lang="en-US" altLang="zh-TW" sz="44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4000" dirty="0" smtClean="0">
                <a:latin typeface="華康細圓體(P)" pitchFamily="34" charset="-120"/>
                <a:ea typeface="華康細圓體(P)" pitchFamily="34" charset="-120"/>
              </a:rPr>
              <a:t>西班</a:t>
            </a:r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牙統治期間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600" dirty="0" smtClean="0">
                <a:latin typeface="華康細圓體(P)" pitchFamily="34" charset="-120"/>
                <a:ea typeface="華康細圓體(P)" pitchFamily="34" charset="-120"/>
              </a:rPr>
              <a:t>90%</a:t>
            </a:r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天主教徒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4000" dirty="0" smtClean="0">
                <a:latin typeface="華康細圓體(P)" pitchFamily="34" charset="-120"/>
                <a:ea typeface="華康細圓體(P)" pitchFamily="34" charset="-120"/>
              </a:rPr>
              <a:t>美國佔領期間</a:t>
            </a:r>
            <a:endParaRPr lang="en-US" altLang="zh-TW" sz="40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教友</a:t>
            </a:r>
            <a:r>
              <a:rPr lang="en-US" altLang="zh-TW" sz="3600" dirty="0" smtClean="0">
                <a:latin typeface="華康細圓體(P)" pitchFamily="34" charset="-120"/>
                <a:ea typeface="華康細圓體(P)" pitchFamily="34" charset="-120"/>
              </a:rPr>
              <a:t>193,600</a:t>
            </a:r>
          </a:p>
          <a:p>
            <a:pPr lvl="2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宣教師</a:t>
            </a:r>
            <a:r>
              <a:rPr lang="en-US" altLang="zh-TW" sz="3600" dirty="0" smtClean="0">
                <a:latin typeface="華康細圓體(P)" pitchFamily="34" charset="-120"/>
                <a:ea typeface="華康細圓體(P)" pitchFamily="34" charset="-120"/>
              </a:rPr>
              <a:t>295</a:t>
            </a:r>
          </a:p>
          <a:p>
            <a:pPr lvl="2"/>
            <a:endParaRPr lang="en-US" altLang="zh-TW" sz="30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韓國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宣教艱難</a:t>
            </a:r>
            <a:endParaRPr lang="en-US" altLang="zh-TW" sz="40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600" dirty="0" smtClean="0">
                <a:latin typeface="華康細圓體(P)" pitchFamily="34" charset="-120"/>
                <a:ea typeface="華康細圓體(P)" pitchFamily="34" charset="-120"/>
              </a:rPr>
              <a:t>1894-85</a:t>
            </a:r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中日之戰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600" dirty="0" smtClean="0">
                <a:latin typeface="華康細圓體(P)" pitchFamily="34" charset="-120"/>
                <a:ea typeface="華康細圓體(P)" pitchFamily="34" charset="-120"/>
              </a:rPr>
              <a:t>1801</a:t>
            </a:r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年起政府的逼害</a:t>
            </a:r>
            <a:endParaRPr lang="zh-TW" altLang="en-US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600" dirty="0" smtClean="0">
                <a:latin typeface="華康細圓體(P)" pitchFamily="34" charset="-120"/>
                <a:ea typeface="華康細圓體(P)" pitchFamily="34" charset="-120"/>
              </a:rPr>
              <a:t>1904-05</a:t>
            </a:r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曰俄之戰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韓國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800" b="1" dirty="0" smtClean="0">
                <a:latin typeface="華康細圓體(P)" pitchFamily="34" charset="-120"/>
                <a:ea typeface="華康細圓體(P)" pitchFamily="34" charset="-120"/>
              </a:rPr>
              <a:t>宣教歷程</a:t>
            </a:r>
            <a:endParaRPr lang="en-US" altLang="zh-TW" sz="38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en-US" altLang="zh-TW" sz="3300" dirty="0" smtClean="0">
                <a:latin typeface="華康細圓體(P)" pitchFamily="34" charset="-120"/>
                <a:ea typeface="華康細圓體(P)" pitchFamily="34" charset="-120"/>
              </a:rPr>
              <a:t>1784</a:t>
            </a:r>
            <a:r>
              <a:rPr lang="zh-TW" altLang="en-US" sz="3300" dirty="0" smtClean="0">
                <a:latin typeface="華康細圓體(P)" pitchFamily="34" charset="-120"/>
                <a:ea typeface="華康細圓體(P)" pitchFamily="34" charset="-120"/>
              </a:rPr>
              <a:t>年太子受洗</a:t>
            </a:r>
            <a:endParaRPr lang="en-US" altLang="zh-TW" sz="33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en-US" altLang="zh-TW" sz="3300" dirty="0" smtClean="0">
                <a:latin typeface="華康細圓體(P)" pitchFamily="34" charset="-120"/>
                <a:ea typeface="華康細圓體(P)" pitchFamily="34" charset="-120"/>
              </a:rPr>
              <a:t>1866</a:t>
            </a:r>
            <a:r>
              <a:rPr lang="zh-TW" altLang="en-US" sz="3300" dirty="0" smtClean="0">
                <a:latin typeface="華康細圓體(P)" pitchFamily="34" charset="-120"/>
                <a:ea typeface="華康細圓體(P)" pitchFamily="34" charset="-120"/>
              </a:rPr>
              <a:t>年開始再度宣教</a:t>
            </a:r>
            <a:endParaRPr lang="en-US" altLang="zh-TW" sz="33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300" dirty="0" smtClean="0">
                <a:latin typeface="華康細圓體(P)" pitchFamily="34" charset="-120"/>
                <a:ea typeface="華康細圓體(P)" pitchFamily="34" charset="-120"/>
              </a:rPr>
              <a:t>1866</a:t>
            </a:r>
            <a:r>
              <a:rPr lang="zh-TW" altLang="en-US" sz="3300" dirty="0" smtClean="0">
                <a:latin typeface="華康細圓體(P)" pitchFamily="34" charset="-120"/>
                <a:ea typeface="華康細圓體(P)" pitchFamily="34" charset="-120"/>
              </a:rPr>
              <a:t>年英格蘭聖書公會</a:t>
            </a:r>
            <a:endParaRPr lang="en-US" altLang="zh-TW" sz="33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300" dirty="0" smtClean="0">
                <a:latin typeface="華康細圓體(P)" pitchFamily="34" charset="-120"/>
                <a:ea typeface="華康細圓體(P)" pitchFamily="34" charset="-120"/>
              </a:rPr>
              <a:t>1877</a:t>
            </a:r>
            <a:r>
              <a:rPr lang="zh-TW" altLang="en-US" sz="3300" dirty="0" smtClean="0">
                <a:latin typeface="華康細圓體(P)" pitchFamily="34" charset="-120"/>
                <a:ea typeface="華康細圓體(P)" pitchFamily="34" charset="-120"/>
              </a:rPr>
              <a:t>蘇格蘭獨立敎</a:t>
            </a:r>
            <a:endParaRPr lang="en-US" altLang="zh-TW" sz="33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300" dirty="0" smtClean="0">
                <a:latin typeface="華康細圓體(P)" pitchFamily="34" charset="-120"/>
                <a:ea typeface="華康細圓體(P)" pitchFamily="34" charset="-120"/>
              </a:rPr>
              <a:t>1884</a:t>
            </a:r>
            <a:r>
              <a:rPr lang="zh-TW" altLang="en-US" sz="3300" dirty="0" smtClean="0">
                <a:latin typeface="華康細圓體(P)" pitchFamily="34" charset="-120"/>
                <a:ea typeface="華康細圓體(P)" pitchFamily="34" charset="-120"/>
              </a:rPr>
              <a:t>長老會</a:t>
            </a:r>
            <a:endParaRPr lang="en-US" altLang="zh-TW" sz="33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300" dirty="0" smtClean="0">
                <a:latin typeface="華康細圓體(P)" pitchFamily="34" charset="-120"/>
                <a:ea typeface="華康細圓體(P)" pitchFamily="34" charset="-120"/>
              </a:rPr>
              <a:t>1885</a:t>
            </a:r>
            <a:r>
              <a:rPr lang="zh-TW" altLang="en-US" sz="3300" dirty="0" smtClean="0">
                <a:latin typeface="華康細圓體(P)" pitchFamily="34" charset="-120"/>
                <a:ea typeface="華康細圓體(P)" pitchFamily="34" charset="-120"/>
              </a:rPr>
              <a:t>美以美會</a:t>
            </a:r>
            <a:endParaRPr lang="en-US" altLang="zh-TW" sz="33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300" dirty="0" smtClean="0">
                <a:latin typeface="華康細圓體(P)" pitchFamily="34" charset="-120"/>
                <a:ea typeface="華康細圓體(P)" pitchFamily="34" charset="-120"/>
              </a:rPr>
              <a:t>1889</a:t>
            </a:r>
            <a:r>
              <a:rPr lang="zh-TW" altLang="en-US" sz="3300" dirty="0" smtClean="0">
                <a:latin typeface="華康細圓體(P)" pitchFamily="34" charset="-120"/>
                <a:ea typeface="華康細圓體(P)" pitchFamily="34" charset="-120"/>
              </a:rPr>
              <a:t>澳洲長老會</a:t>
            </a:r>
            <a:endParaRPr lang="en-US" altLang="zh-TW" sz="33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300" dirty="0" smtClean="0">
                <a:latin typeface="華康細圓體(P)" pitchFamily="34" charset="-120"/>
                <a:ea typeface="華康細圓體(P)" pitchFamily="34" charset="-120"/>
              </a:rPr>
              <a:t>1892</a:t>
            </a:r>
            <a:r>
              <a:rPr lang="zh-TW" altLang="en-US" sz="3300" dirty="0" smtClean="0">
                <a:latin typeface="華康細圓體(P)" pitchFamily="34" charset="-120"/>
                <a:ea typeface="華康細圓體(P)" pitchFamily="34" charset="-120"/>
              </a:rPr>
              <a:t>南長老會</a:t>
            </a:r>
            <a:endParaRPr lang="en-US" altLang="zh-TW" sz="33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300" dirty="0" smtClean="0">
                <a:latin typeface="華康細圓體(P)" pitchFamily="34" charset="-120"/>
                <a:ea typeface="華康細圓體(P)" pitchFamily="34" charset="-120"/>
              </a:rPr>
              <a:t>1896</a:t>
            </a:r>
            <a:r>
              <a:rPr lang="zh-TW" altLang="en-US" sz="3300" dirty="0" smtClean="0">
                <a:latin typeface="華康細圓體(P)" pitchFamily="34" charset="-120"/>
                <a:ea typeface="華康細圓體(P)" pitchFamily="34" charset="-120"/>
              </a:rPr>
              <a:t>南美以美會</a:t>
            </a:r>
            <a:endParaRPr lang="en-US" altLang="zh-TW" sz="33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800" dirty="0" smtClean="0">
                <a:latin typeface="華康細圓體(P)" pitchFamily="34" charset="-120"/>
                <a:ea typeface="華康細圓體(P)" pitchFamily="34" charset="-120"/>
              </a:rPr>
              <a:t>1898</a:t>
            </a:r>
            <a:r>
              <a:rPr lang="zh-TW" altLang="en-US" sz="3300" dirty="0" smtClean="0">
                <a:latin typeface="華康細圓體(P)" pitchFamily="34" charset="-120"/>
                <a:ea typeface="華康細圓體(P)" pitchFamily="34" charset="-120"/>
              </a:rPr>
              <a:t>加拿大長老會</a:t>
            </a:r>
            <a:endParaRPr lang="en-US" altLang="zh-TW" sz="38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endParaRPr lang="en-US" altLang="zh-TW" sz="30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日本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華康細圓體(P)" pitchFamily="34" charset="-120"/>
                <a:ea typeface="華康細圓體(P)" pitchFamily="34" charset="-120"/>
              </a:rPr>
              <a:t>宣教困艱難與優勢</a:t>
            </a:r>
            <a:endParaRPr lang="en-US" altLang="zh-TW" sz="36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200" b="1" dirty="0" smtClean="0">
                <a:latin typeface="華康細圓體(P)" pitchFamily="34" charset="-120"/>
                <a:ea typeface="華康細圓體(P)" pitchFamily="34" charset="-120"/>
              </a:rPr>
              <a:t>艱難</a:t>
            </a:r>
            <a:endParaRPr lang="en-US" altLang="zh-TW" sz="32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400" dirty="0" smtClean="0">
                <a:latin typeface="華康細圓體(P)" pitchFamily="34" charset="-120"/>
                <a:ea typeface="華康細圓體(P)" pitchFamily="34" charset="-120"/>
              </a:rPr>
              <a:t>國民原信奉神道敎與佛敎</a:t>
            </a:r>
          </a:p>
          <a:p>
            <a:pPr lvl="2"/>
            <a:r>
              <a:rPr lang="en-US" altLang="zh-TW" sz="3400" dirty="0" smtClean="0">
                <a:latin typeface="華康細圓體(P)" pitchFamily="34" charset="-120"/>
                <a:ea typeface="華康細圓體(P)" pitchFamily="34" charset="-120"/>
              </a:rPr>
              <a:t>1578</a:t>
            </a:r>
            <a:r>
              <a:rPr lang="zh-TW" altLang="en-US" sz="3400" dirty="0" smtClean="0">
                <a:latin typeface="華康細圓體(P)" pitchFamily="34" charset="-120"/>
                <a:ea typeface="華康細圓體(P)" pitchFamily="34" charset="-120"/>
              </a:rPr>
              <a:t>年秀吉將軍逼迫</a:t>
            </a:r>
            <a:endParaRPr lang="en-US" altLang="zh-TW" sz="34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200" b="1" dirty="0" smtClean="0">
                <a:latin typeface="華康細圓體(P)" pitchFamily="34" charset="-120"/>
                <a:ea typeface="華康細圓體(P)" pitchFamily="34" charset="-120"/>
              </a:rPr>
              <a:t>優勢</a:t>
            </a:r>
            <a:endParaRPr lang="en-US" altLang="zh-TW" sz="32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en-US" altLang="zh-TW" sz="3400" dirty="0" smtClean="0">
                <a:latin typeface="華康細圓體(P)" pitchFamily="34" charset="-120"/>
                <a:ea typeface="華康細圓體(P)" pitchFamily="34" charset="-120"/>
              </a:rPr>
              <a:t>1853</a:t>
            </a:r>
            <a:r>
              <a:rPr lang="zh-TW" altLang="en-US" sz="3400" dirty="0" smtClean="0">
                <a:latin typeface="華康細圓體(P)" pitchFamily="34" charset="-120"/>
                <a:ea typeface="華康細圓體(P)" pitchFamily="34" charset="-120"/>
              </a:rPr>
              <a:t>年美國强迫日本開放港口</a:t>
            </a:r>
          </a:p>
          <a:p>
            <a:pPr lvl="2"/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日本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r>
              <a:rPr lang="zh-TW" altLang="en-US" sz="3600" b="1" dirty="0" smtClean="0">
                <a:latin typeface="華康細圓體(P)" pitchFamily="34" charset="-120"/>
                <a:ea typeface="華康細圓體(P)" pitchFamily="34" charset="-120"/>
              </a:rPr>
              <a:t>宣教歷程</a:t>
            </a:r>
            <a:endParaRPr lang="en-US" altLang="zh-TW" sz="36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en-US" altLang="zh-TW" sz="3200" dirty="0" smtClean="0">
                <a:latin typeface="華康細圓體(P)" pitchFamily="34" charset="-120"/>
                <a:ea typeface="華康細圓體(P)" pitchFamily="34" charset="-120"/>
              </a:rPr>
              <a:t>1542</a:t>
            </a:r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年葡萄牙人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en-US" altLang="zh-TW" sz="3200" dirty="0" smtClean="0">
                <a:latin typeface="華康細圓體(P)" pitchFamily="34" charset="-120"/>
                <a:ea typeface="華康細圓體(P)" pitchFamily="34" charset="-120"/>
              </a:rPr>
              <a:t>1549</a:t>
            </a:r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年沙未爾</a:t>
            </a:r>
            <a:r>
              <a:rPr lang="en-US" sz="3200" dirty="0" smtClean="0">
                <a:latin typeface="華康細圓體(P)" pitchFamily="34" charset="-120"/>
                <a:ea typeface="華康細圓體(P)" pitchFamily="34" charset="-120"/>
              </a:rPr>
              <a:t>(Francis Xavier)</a:t>
            </a:r>
          </a:p>
          <a:p>
            <a:pPr lvl="1"/>
            <a:r>
              <a:rPr lang="en-US" altLang="zh-TW" sz="3200" dirty="0" smtClean="0">
                <a:latin typeface="華康細圓體(P)" pitchFamily="34" charset="-120"/>
                <a:ea typeface="華康細圓體(P)" pitchFamily="34" charset="-120"/>
              </a:rPr>
              <a:t>1859</a:t>
            </a:r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年布繞恩</a:t>
            </a:r>
            <a:r>
              <a:rPr lang="en-US" sz="3200" dirty="0" smtClean="0">
                <a:latin typeface="華康細圓體(P)" pitchFamily="34" charset="-120"/>
                <a:ea typeface="華康細圓體(P)" pitchFamily="34" charset="-120"/>
              </a:rPr>
              <a:t>(Samuel. R. Brown 1810-1880)</a:t>
            </a:r>
          </a:p>
          <a:p>
            <a:pPr lvl="1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美國長老會宣敎師赫波仁</a:t>
            </a:r>
            <a:r>
              <a:rPr lang="en-US" sz="3200" dirty="0" smtClean="0">
                <a:latin typeface="華康細圓體(P)" pitchFamily="34" charset="-120"/>
                <a:ea typeface="華康細圓體(P)" pitchFamily="34" charset="-120"/>
              </a:rPr>
              <a:t>(J. C. Hepburn 1815-1911)</a:t>
            </a:r>
          </a:p>
          <a:p>
            <a:pPr lvl="1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改革宗還有一位名牧韋貝克</a:t>
            </a:r>
            <a:r>
              <a:rPr lang="en-US" sz="3200" dirty="0" smtClean="0">
                <a:latin typeface="華康細圓體(P)" pitchFamily="34" charset="-120"/>
                <a:ea typeface="華康細圓體(P)" pitchFamily="34" charset="-120"/>
              </a:rPr>
              <a:t>(G. H. </a:t>
            </a:r>
            <a:r>
              <a:rPr lang="en-US" sz="3200" dirty="0" err="1" smtClean="0">
                <a:latin typeface="華康細圓體(P)" pitchFamily="34" charset="-120"/>
                <a:ea typeface="華康細圓體(P)" pitchFamily="34" charset="-120"/>
              </a:rPr>
              <a:t>FridolinVerbeck</a:t>
            </a:r>
            <a:r>
              <a:rPr lang="en-US" sz="3200" dirty="0" smtClean="0">
                <a:latin typeface="華康細圓體(P)" pitchFamily="34" charset="-120"/>
                <a:ea typeface="華康細圓體(P)" pitchFamily="34" charset="-120"/>
              </a:rPr>
              <a:t> 1830-1898 )</a:t>
            </a:r>
          </a:p>
          <a:p>
            <a:pPr lvl="1"/>
            <a:endParaRPr lang="en-US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endParaRPr lang="en-US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endParaRPr lang="en-US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endParaRPr lang="en-US" altLang="zh-TW" sz="30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日本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3010"/>
            <a:ext cx="8186766" cy="4972072"/>
          </a:xfrm>
        </p:spPr>
        <p:txBody>
          <a:bodyPr>
            <a:normAutofit lnSpcReduction="10000"/>
          </a:bodyPr>
          <a:lstStyle/>
          <a:p>
            <a:r>
              <a:rPr lang="zh-TW" altLang="en-US" sz="3600" b="1" dirty="0" smtClean="0">
                <a:latin typeface="華康細圓體(P)" pitchFamily="34" charset="-120"/>
                <a:ea typeface="華康細圓體(P)" pitchFamily="34" charset="-120"/>
              </a:rPr>
              <a:t>宣教成就</a:t>
            </a:r>
            <a:endParaRPr lang="en-US" altLang="zh-TW" sz="36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明治維新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容許信仰自由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學習西洋文明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編英曰字典、拿破倫法典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日文聖經之翻譯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創辦女子學校、創辦醫科學校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名著的翻譯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政府學校任議員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3">
              <a:buNone/>
            </a:pPr>
            <a:endParaRPr lang="en-US" altLang="zh-TW" sz="2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endParaRPr lang="en-US" altLang="zh-TW" sz="30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日本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214422"/>
            <a:ext cx="8186766" cy="52578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600" b="1" dirty="0" smtClean="0">
                <a:latin typeface="華康細圓體(P)" pitchFamily="34" charset="-120"/>
                <a:ea typeface="華康細圓體(P)" pitchFamily="34" charset="-120"/>
              </a:rPr>
              <a:t>宣教結果</a:t>
            </a:r>
            <a:endParaRPr lang="en-US" altLang="zh-TW" sz="36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en-US" altLang="zh-TW" sz="3400" dirty="0" smtClean="0">
                <a:latin typeface="華康細圓體(P)" pitchFamily="34" charset="-120"/>
                <a:ea typeface="華康細圓體(P)" pitchFamily="34" charset="-120"/>
              </a:rPr>
              <a:t>1910</a:t>
            </a:r>
            <a:r>
              <a:rPr lang="zh-TW" altLang="en-US" sz="3400" dirty="0" smtClean="0">
                <a:latin typeface="華康細圓體(P)" pitchFamily="34" charset="-120"/>
                <a:ea typeface="華康細圓體(P)" pitchFamily="34" charset="-120"/>
              </a:rPr>
              <a:t>年</a:t>
            </a:r>
            <a:endParaRPr lang="en-US" altLang="zh-TW" sz="34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信徒超過</a:t>
            </a:r>
            <a:r>
              <a:rPr lang="en-US" altLang="zh-TW" sz="3200" dirty="0" smtClean="0">
                <a:latin typeface="華康細圓體(P)" pitchFamily="34" charset="-120"/>
                <a:ea typeface="華康細圓體(P)" pitchFamily="34" charset="-120"/>
              </a:rPr>
              <a:t>25,000</a:t>
            </a:r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人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3"/>
            <a:r>
              <a:rPr lang="en-US" altLang="zh-TW" sz="3000" dirty="0" smtClean="0">
                <a:latin typeface="華康細圓體(P)" pitchFamily="34" charset="-120"/>
                <a:ea typeface="華康細圓體(P)" pitchFamily="34" charset="-120"/>
              </a:rPr>
              <a:t>14</a:t>
            </a:r>
            <a:r>
              <a:rPr lang="zh-TW" altLang="en-US" sz="3000" dirty="0" smtClean="0">
                <a:latin typeface="華康細圓體(P)" pitchFamily="34" charset="-120"/>
                <a:ea typeface="華康細圓體(P)" pitchFamily="34" charset="-120"/>
              </a:rPr>
              <a:t>人為國會議員</a:t>
            </a:r>
            <a:endParaRPr lang="en-US" altLang="zh-TW" sz="30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3"/>
            <a:r>
              <a:rPr lang="en-US" altLang="zh-TW" sz="3200" dirty="0" smtClean="0">
                <a:latin typeface="華康細圓體(P)" pitchFamily="34" charset="-120"/>
                <a:ea typeface="華康細圓體(P)" pitchFamily="34" charset="-120"/>
              </a:rPr>
              <a:t>1</a:t>
            </a:r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人為海軍大將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3"/>
            <a:r>
              <a:rPr lang="en-US" altLang="zh-TW" sz="3200" dirty="0" smtClean="0">
                <a:latin typeface="華康細圓體(P)" pitchFamily="34" charset="-120"/>
                <a:ea typeface="華康細圓體(P)" pitchFamily="34" charset="-120"/>
              </a:rPr>
              <a:t>1</a:t>
            </a:r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人為閣總理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3"/>
            <a:r>
              <a:rPr lang="zh-TW" altLang="en-US" sz="2800" dirty="0" smtClean="0">
                <a:latin typeface="華康細圓體(P)" pitchFamily="34" charset="-120"/>
                <a:ea typeface="華康細圓體(P)" pitchFamily="34" charset="-120"/>
              </a:rPr>
              <a:t>好些審判官</a:t>
            </a:r>
            <a:endParaRPr lang="en-US" altLang="zh-TW" sz="30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教堂超過</a:t>
            </a:r>
            <a:r>
              <a:rPr lang="en-US" altLang="zh-TW" sz="3200" dirty="0" smtClean="0">
                <a:latin typeface="華康細圓體(P)" pitchFamily="34" charset="-120"/>
                <a:ea typeface="華康細圓體(P)" pitchFamily="34" charset="-120"/>
              </a:rPr>
              <a:t>249</a:t>
            </a:r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間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宣教師超過</a:t>
            </a:r>
            <a:r>
              <a:rPr lang="en-US" altLang="zh-TW" sz="3200" dirty="0" smtClean="0">
                <a:latin typeface="華康細圓體(P)" pitchFamily="34" charset="-120"/>
                <a:ea typeface="華康細圓體(P)" pitchFamily="34" charset="-120"/>
              </a:rPr>
              <a:t>450</a:t>
            </a:r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人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神學院</a:t>
            </a:r>
            <a:r>
              <a:rPr lang="en-US" altLang="zh-TW" sz="3200" dirty="0" smtClean="0">
                <a:latin typeface="華康細圓體(P)" pitchFamily="34" charset="-120"/>
                <a:ea typeface="華康細圓體(P)" pitchFamily="34" charset="-120"/>
              </a:rPr>
              <a:t>14</a:t>
            </a:r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間</a:t>
            </a:r>
            <a:endParaRPr lang="en-US" altLang="zh-TW" sz="2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000" dirty="0" smtClean="0">
                <a:latin typeface="華康細圓體(P)" pitchFamily="34" charset="-120"/>
                <a:ea typeface="華康細圓體(P)" pitchFamily="34" charset="-120"/>
              </a:rPr>
              <a:t>受職牧師超過</a:t>
            </a:r>
            <a:r>
              <a:rPr lang="en-US" altLang="zh-TW" sz="3000" dirty="0" smtClean="0">
                <a:latin typeface="華康細圓體(P)" pitchFamily="34" charset="-120"/>
                <a:ea typeface="華康細圓體(P)" pitchFamily="34" charset="-120"/>
              </a:rPr>
              <a:t>142</a:t>
            </a:r>
            <a:r>
              <a:rPr lang="zh-TW" altLang="en-US" sz="3000" dirty="0" smtClean="0">
                <a:latin typeface="華康細圓體(P)" pitchFamily="34" charset="-120"/>
                <a:ea typeface="華康細圓體(P)" pitchFamily="34" charset="-120"/>
              </a:rPr>
              <a:t>人</a:t>
            </a:r>
            <a:endParaRPr lang="en-US" altLang="zh-TW" sz="3000" dirty="0" smtClean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十九世紀前亞洲宣教成功的要素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時勢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商機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戰爭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科技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航海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印刷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聖經翻譯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200" dirty="0" smtClean="0">
                <a:latin typeface="華康細圓體(P)" pitchFamily="34" charset="-120"/>
                <a:ea typeface="華康細圓體(P)" pitchFamily="34" charset="-120"/>
              </a:rPr>
              <a:t>有屬於本土的文字</a:t>
            </a:r>
            <a:endParaRPr lang="en-US" altLang="zh-TW" sz="3200" dirty="0" smtClean="0">
              <a:latin typeface="華康細圓體(P)" pitchFamily="34" charset="-120"/>
              <a:ea typeface="華康細圓體(P)" pitchFamily="34" charset="-120"/>
            </a:endParaRPr>
          </a:p>
          <a:p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教育</a:t>
            </a:r>
            <a:endParaRPr lang="en-US" altLang="zh-TW" sz="2800" dirty="0" smtClean="0">
              <a:latin typeface="華康細圓體(P)" pitchFamily="34" charset="-120"/>
              <a:ea typeface="華康細圓體(P)" pitchFamily="34" charset="-120"/>
            </a:endParaRPr>
          </a:p>
          <a:p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宣教士的配合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endParaRPr lang="en-US" altLang="zh-TW" dirty="0" smtClean="0">
              <a:latin typeface="華康細圓體(P)" pitchFamily="34" charset="-120"/>
              <a:ea typeface="華康細圓體(P)" pitchFamily="34" charset="-120"/>
            </a:endParaRPr>
          </a:p>
          <a:p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十九世紀亞洲宣教的反思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與十九世紀前相比</a:t>
            </a:r>
            <a:r>
              <a:rPr lang="zh-TW" altLang="en-US" sz="3600" baseline="-3000" dirty="0" smtClean="0">
                <a:latin typeface="華康細圓體(P)" pitchFamily="34" charset="-120"/>
                <a:ea typeface="華康細圓體(P)" pitchFamily="34" charset="-120"/>
              </a:rPr>
              <a:t>，</a:t>
            </a:r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現今世代的發展蓬勃，例如科技，互聯網，教育，商機等，一切都齊備，那麼我們還需要甚麼幫助呢</a:t>
            </a:r>
            <a:r>
              <a:rPr lang="en-US" altLang="zh-TW" sz="3600" dirty="0" smtClean="0">
                <a:latin typeface="華康細圓體(P)" pitchFamily="34" charset="-120"/>
                <a:ea typeface="華康細圓體(P)" pitchFamily="34" charset="-120"/>
              </a:rPr>
              <a:t>?</a:t>
            </a:r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  </a:t>
            </a:r>
            <a:endParaRPr lang="zh-TW" altLang="en-US" sz="3600" dirty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7183" y="-2857544"/>
            <a:ext cx="13593683" cy="97155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000496" y="4572008"/>
            <a:ext cx="7348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>
                <a:latin typeface="華康粗黑體(P)" pitchFamily="34" charset="-120"/>
                <a:ea typeface="華康粗黑體(P)" pitchFamily="34" charset="-120"/>
              </a:rPr>
              <a:t>加爾各答</a:t>
            </a:r>
            <a:endParaRPr lang="zh-HK" altLang="en-US" sz="1050" dirty="0">
              <a:latin typeface="華康粗黑體(P)" pitchFamily="34" charset="-120"/>
              <a:ea typeface="華康粗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34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華康細圓體(P)" pitchFamily="34" charset="-120"/>
                <a:ea typeface="華康細圓體(P)" pitchFamily="34" charset="-120"/>
              </a:rPr>
              <a:t>印度</a:t>
            </a:r>
            <a:endParaRPr lang="zh-HK" altLang="en-US" dirty="0">
              <a:solidFill>
                <a:schemeClr val="tx1"/>
              </a:solidFill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chemeClr val="tx1"/>
                </a:solidFill>
                <a:latin typeface="華康細圓體(P)" pitchFamily="34" charset="-120"/>
                <a:ea typeface="華康細圓體(P)" pitchFamily="34" charset="-120"/>
              </a:rPr>
              <a:t>宣教歷程</a:t>
            </a:r>
            <a:endParaRPr lang="en-US" altLang="zh-TW" sz="4000" dirty="0" smtClean="0">
              <a:solidFill>
                <a:schemeClr val="tx1"/>
              </a:solidFill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solidFill>
                  <a:schemeClr val="tx1"/>
                </a:solidFill>
                <a:latin typeface="華康細圓體(P)" pitchFamily="34" charset="-120"/>
                <a:ea typeface="華康細圓體(P)" pitchFamily="34" charset="-120"/>
              </a:rPr>
              <a:t>多馬</a:t>
            </a:r>
            <a:endParaRPr lang="en-US" altLang="zh-TW" sz="3600" dirty="0" smtClean="0">
              <a:solidFill>
                <a:schemeClr val="tx1"/>
              </a:solidFill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solidFill>
                  <a:schemeClr val="tx1"/>
                </a:solidFill>
                <a:latin typeface="華康細圓體(P)" pitchFamily="34" charset="-120"/>
                <a:ea typeface="華康細圓體(P)" pitchFamily="34" charset="-120"/>
              </a:rPr>
              <a:t>羅馬商業船隊</a:t>
            </a:r>
            <a:endParaRPr lang="en-US" altLang="zh-TW" sz="3600" dirty="0" smtClean="0">
              <a:solidFill>
                <a:schemeClr val="tx1"/>
              </a:solidFill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歷山大學校的校長潘特納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叙利亞的東方教會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長老會杜夫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(</a:t>
            </a:r>
            <a:r>
              <a:rPr lang="en-US" sz="3600" dirty="0" err="1" smtClean="0">
                <a:latin typeface="華康細圓體(P)" pitchFamily="34" charset="-120"/>
                <a:ea typeface="華康細圓體(P)" pitchFamily="34" charset="-120"/>
              </a:rPr>
              <a:t>Alexandar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 Duff)</a:t>
            </a: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威廉克里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(William Carey)</a:t>
            </a:r>
            <a:endParaRPr lang="en-US" altLang="zh-TW" sz="3600" dirty="0" smtClean="0">
              <a:solidFill>
                <a:schemeClr val="tx1"/>
              </a:solidFill>
              <a:latin typeface="華康細圓體(P)" pitchFamily="34" charset="-120"/>
              <a:ea typeface="華康細圓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55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" pitchFamily="49" charset="-120"/>
                <a:ea typeface="華康細圓體" pitchFamily="49" charset="-120"/>
              </a:rPr>
              <a:t>參考書目</a:t>
            </a:r>
            <a:endParaRPr lang="en-US" altLang="zh-TW" dirty="0" smtClean="0">
              <a:latin typeface="華康細圓體" pitchFamily="49" charset="-120"/>
              <a:ea typeface="華康細圓體" pitchFamily="49" charset="-120"/>
            </a:endParaRPr>
          </a:p>
          <a:p>
            <a:pPr lvl="1"/>
            <a:r>
              <a:rPr lang="zh-TW" altLang="en-US" dirty="0" smtClean="0">
                <a:latin typeface="華康細圓體" pitchFamily="49" charset="-120"/>
                <a:ea typeface="華康細圓體" pitchFamily="49" charset="-120"/>
              </a:rPr>
              <a:t>教會歷史 谷勒目  道聲出版社</a:t>
            </a:r>
            <a:endParaRPr lang="zh-HK" altLang="en-US" dirty="0">
              <a:latin typeface="華康細圓體" pitchFamily="49" charset="-120"/>
              <a:ea typeface="華康細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華康細圓體(P)" pitchFamily="34" charset="-120"/>
                <a:ea typeface="華康細圓體(P)" pitchFamily="34" charset="-120"/>
              </a:rPr>
              <a:t>印度</a:t>
            </a:r>
            <a:endParaRPr lang="zh-HK" altLang="en-US" dirty="0">
              <a:solidFill>
                <a:schemeClr val="tx1"/>
              </a:solidFill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1"/>
                </a:solidFill>
                <a:latin typeface="華康細圓體(P)" pitchFamily="34" charset="-120"/>
                <a:ea typeface="華康細圓體(P)" pitchFamily="34" charset="-120"/>
              </a:rPr>
              <a:t>宣教困難</a:t>
            </a:r>
            <a:endParaRPr lang="en-US" altLang="zh-TW" sz="4000" b="1" dirty="0" smtClean="0">
              <a:solidFill>
                <a:schemeClr val="tx1"/>
              </a:solidFill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solidFill>
                  <a:schemeClr val="tx1"/>
                </a:solidFill>
                <a:latin typeface="華康細圓體(P)" pitchFamily="34" charset="-120"/>
                <a:ea typeface="華康細圓體(P)" pitchFamily="34" charset="-120"/>
              </a:rPr>
              <a:t>種族言語複雜</a:t>
            </a:r>
          </a:p>
          <a:p>
            <a:pPr lvl="1"/>
            <a:r>
              <a:rPr lang="zh-TW" altLang="en-US" sz="3600" dirty="0" smtClean="0">
                <a:solidFill>
                  <a:schemeClr val="tx1"/>
                </a:solidFill>
                <a:latin typeface="華康細圓體(P)" pitchFamily="34" charset="-120"/>
                <a:ea typeface="華康細圓體(P)" pitchFamily="34" charset="-120"/>
              </a:rPr>
              <a:t>社會階級分得很嚴</a:t>
            </a:r>
          </a:p>
          <a:p>
            <a:pPr lvl="1"/>
            <a:r>
              <a:rPr lang="zh-TW" altLang="en-US" sz="3600" dirty="0" smtClean="0">
                <a:solidFill>
                  <a:schemeClr val="tx1"/>
                </a:solidFill>
                <a:latin typeface="華康細圓體(P)" pitchFamily="34" charset="-120"/>
                <a:ea typeface="華康細圓體(P)" pitchFamily="34" charset="-120"/>
              </a:rPr>
              <a:t>其他宗教勢力，如回教、印度教和拜火教</a:t>
            </a:r>
          </a:p>
          <a:p>
            <a:pPr lvl="1"/>
            <a:r>
              <a:rPr lang="zh-TW" altLang="en-US" sz="3600" dirty="0" smtClean="0">
                <a:solidFill>
                  <a:schemeClr val="tx1"/>
                </a:solidFill>
                <a:latin typeface="華康細圓體(P)" pitchFamily="34" charset="-120"/>
                <a:ea typeface="華康細圓體(P)" pitchFamily="34" charset="-120"/>
              </a:rPr>
              <a:t>惡習如輕視女子、童年早婚，夫死由妻陪葬或火葬殉葬</a:t>
            </a:r>
          </a:p>
        </p:txBody>
      </p:sp>
    </p:spTree>
    <p:extLst>
      <p:ext uri="{BB962C8B-B14F-4D97-AF65-F5344CB8AC3E}">
        <p14:creationId xmlns:p14="http://schemas.microsoft.com/office/powerpoint/2010/main" val="39655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印度 </a:t>
            </a:r>
            <a:r>
              <a:rPr lang="en-US" altLang="zh-TW" dirty="0" smtClean="0">
                <a:latin typeface="華康細圓體(P)" pitchFamily="34" charset="-120"/>
                <a:ea typeface="華康細圓體(P)" pitchFamily="34" charset="-120"/>
              </a:rPr>
              <a:t>:</a:t>
            </a:r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 宣教的結果和影響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教育方面</a:t>
            </a: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創立學院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HK" altLang="en-US" sz="3600" dirty="0" smtClean="0">
                <a:latin typeface="華康細圓體(P)" pitchFamily="34" charset="-120"/>
                <a:ea typeface="華康細圓體(P)" pitchFamily="34" charset="-120"/>
              </a:rPr>
              <a:t>創辦薛蘭堡大學</a:t>
            </a:r>
            <a:endParaRPr lang="en-US" altLang="zh-HK" sz="1800" dirty="0" smtClean="0">
              <a:latin typeface="華康細圓體(P)" pitchFamily="34" charset="-120"/>
              <a:ea typeface="華康細圓體(P)" pitchFamily="34" charset="-120"/>
            </a:endParaRPr>
          </a:p>
          <a:p>
            <a:endParaRPr lang="zh-TW" altLang="en-US" sz="2800" dirty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印度 </a:t>
            </a:r>
            <a:r>
              <a:rPr lang="en-US" altLang="zh-TW" dirty="0" smtClean="0">
                <a:latin typeface="華康細圓體(P)" pitchFamily="34" charset="-120"/>
                <a:ea typeface="華康細圓體(P)" pitchFamily="34" charset="-120"/>
              </a:rPr>
              <a:t>:</a:t>
            </a:r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 宣教的結果和影響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教會方面</a:t>
            </a:r>
          </a:p>
          <a:p>
            <a:pPr lvl="1"/>
            <a:r>
              <a:rPr lang="zh-HK" altLang="en-US" sz="3600" dirty="0" smtClean="0">
                <a:latin typeface="華康細圓體(P)" pitchFamily="34" charset="-120"/>
                <a:ea typeface="華康細圓體(P)" pitchFamily="34" charset="-120"/>
              </a:rPr>
              <a:t>教會和差會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設立印刷廠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聖經翻譯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HK" altLang="en-US" sz="3600" dirty="0" smtClean="0">
                <a:latin typeface="華康細圓體(P)" pitchFamily="34" charset="-120"/>
                <a:ea typeface="華康細圓體(P)" pitchFamily="34" charset="-120"/>
              </a:rPr>
              <a:t>宣教運動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endParaRPr lang="en-US" altLang="zh-HK" sz="1600" dirty="0" smtClean="0">
              <a:latin typeface="華康細圓體(P)" pitchFamily="34" charset="-120"/>
              <a:ea typeface="華康細圓體(P)" pitchFamily="34" charset="-120"/>
            </a:endParaRPr>
          </a:p>
          <a:p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印度 </a:t>
            </a:r>
            <a:r>
              <a:rPr lang="en-US" altLang="zh-TW" dirty="0" smtClean="0">
                <a:latin typeface="華康細圓體(P)" pitchFamily="34" charset="-120"/>
                <a:ea typeface="華康細圓體(P)" pitchFamily="34" charset="-120"/>
              </a:rPr>
              <a:t>:</a:t>
            </a:r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 宣教的結果和影響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社會方面</a:t>
            </a: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翻譯文學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費除</a:t>
            </a:r>
            <a:r>
              <a:rPr lang="zh-HK" altLang="en-US" sz="3600" dirty="0" smtClean="0">
                <a:latin typeface="華康細圓體(P)" pitchFamily="34" charset="-120"/>
                <a:ea typeface="華康細圓體(P)" pitchFamily="34" charset="-120"/>
              </a:rPr>
              <a:t>陋習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endParaRPr lang="en-US" altLang="zh-HK" sz="1600" dirty="0" smtClean="0">
              <a:latin typeface="華康細圓體(P)" pitchFamily="34" charset="-120"/>
              <a:ea typeface="華康細圓體(P)" pitchFamily="34" charset="-120"/>
            </a:endParaRPr>
          </a:p>
          <a:p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緬甸 </a:t>
            </a:r>
            <a:r>
              <a:rPr lang="en-US" altLang="zh-TW" dirty="0" smtClean="0">
                <a:latin typeface="華康細圓體(P)" pitchFamily="34" charset="-120"/>
                <a:ea typeface="華康細圓體(P)" pitchFamily="34" charset="-120"/>
              </a:rPr>
              <a:t>–</a:t>
            </a:r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 宣教歷程和結果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zh-TW" altLang="en-US" sz="4000" dirty="0" smtClean="0">
                <a:latin typeface="華康細圓體(P)" pitchFamily="34" charset="-120"/>
                <a:ea typeface="華康細圓體(P)" pitchFamily="34" charset="-120"/>
              </a:rPr>
              <a:t>天主敎</a:t>
            </a:r>
            <a:endParaRPr lang="en-US" altLang="zh-TW" sz="4000" dirty="0" smtClean="0">
              <a:latin typeface="華康細圓體(P)" pitchFamily="34" charset="-120"/>
              <a:ea typeface="華康細圓體(P)" pitchFamily="34" charset="-120"/>
            </a:endParaRPr>
          </a:p>
          <a:p>
            <a:r>
              <a:rPr lang="zh-TW" altLang="en-US" sz="4000" dirty="0" smtClean="0">
                <a:latin typeface="華康細圓體(P)" pitchFamily="34" charset="-120"/>
                <a:ea typeface="華康細圓體(P)" pitchFamily="34" charset="-120"/>
              </a:rPr>
              <a:t>美國浸體會</a:t>
            </a:r>
            <a:endParaRPr lang="en-US" altLang="zh-TW" sz="40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查德遍</a:t>
            </a:r>
            <a:r>
              <a:rPr lang="en-US" sz="3600" dirty="0" smtClean="0">
                <a:latin typeface="華康細圓體(P)" pitchFamily="34" charset="-120"/>
                <a:ea typeface="華康細圓體(P)" pitchFamily="34" charset="-120"/>
              </a:rPr>
              <a:t>(Judson)</a:t>
            </a:r>
          </a:p>
          <a:p>
            <a:pPr lvl="2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編字典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聖經翻譯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浸會敎友達</a:t>
            </a:r>
            <a:r>
              <a:rPr lang="en-US" altLang="zh-TW" sz="3600" dirty="0" smtClean="0">
                <a:latin typeface="華康細圓體(P)" pitchFamily="34" charset="-120"/>
                <a:ea typeface="華康細圓體(P)" pitchFamily="34" charset="-120"/>
              </a:rPr>
              <a:t>84,000</a:t>
            </a:r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人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敎堂</a:t>
            </a:r>
            <a:r>
              <a:rPr lang="en-US" altLang="zh-TW" sz="3600" dirty="0" smtClean="0">
                <a:latin typeface="華康細圓體(P)" pitchFamily="34" charset="-120"/>
                <a:ea typeface="華康細圓體(P)" pitchFamily="34" charset="-120"/>
              </a:rPr>
              <a:t>1,000</a:t>
            </a:r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間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2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一種救贖與幸福</a:t>
            </a:r>
            <a:endParaRPr lang="zh-TW" altLang="en-US" sz="3600" dirty="0">
              <a:latin typeface="華康細圓體(P)" pitchFamily="34" charset="-120"/>
              <a:ea typeface="華康細圓體(P)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暹羅 </a:t>
            </a:r>
            <a:r>
              <a:rPr lang="en-US" altLang="zh-TW" dirty="0" smtClean="0">
                <a:latin typeface="華康細圓體(P)" pitchFamily="34" charset="-120"/>
                <a:ea typeface="華康細圓體(P)" pitchFamily="34" charset="-120"/>
              </a:rPr>
              <a:t>(</a:t>
            </a:r>
            <a:r>
              <a:rPr lang="zh-TW" altLang="en-US" dirty="0" smtClean="0">
                <a:latin typeface="華康細圓體(P)" pitchFamily="34" charset="-120"/>
                <a:ea typeface="華康細圓體(P)" pitchFamily="34" charset="-120"/>
              </a:rPr>
              <a:t>泰國</a:t>
            </a:r>
            <a:r>
              <a:rPr lang="en-US" altLang="zh-TW" dirty="0" smtClean="0">
                <a:latin typeface="華康細圓體(P)" pitchFamily="34" charset="-120"/>
                <a:ea typeface="華康細圓體(P)" pitchFamily="34" charset="-120"/>
              </a:rPr>
              <a:t>)</a:t>
            </a:r>
            <a:endParaRPr lang="zh-TW" altLang="en-US" dirty="0">
              <a:latin typeface="華康細圓體(P)" pitchFamily="34" charset="-120"/>
              <a:ea typeface="華康細圓體(P)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華康細圓體(P)" pitchFamily="34" charset="-120"/>
                <a:ea typeface="華康細圓體(P)" pitchFamily="34" charset="-120"/>
              </a:rPr>
              <a:t>宣教困難</a:t>
            </a:r>
            <a:endParaRPr lang="en-US" altLang="zh-TW" sz="4000" b="1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佛教盛行</a:t>
            </a:r>
            <a:endParaRPr lang="en-US" altLang="zh-TW" sz="3600" dirty="0" smtClean="0">
              <a:latin typeface="華康細圓體(P)" pitchFamily="34" charset="-120"/>
              <a:ea typeface="華康細圓體(P)" pitchFamily="34" charset="-120"/>
            </a:endParaRPr>
          </a:p>
          <a:p>
            <a:pPr lvl="1"/>
            <a:r>
              <a:rPr lang="zh-TW" altLang="en-US" sz="3600" dirty="0" smtClean="0">
                <a:latin typeface="華康細圓體(P)" pitchFamily="34" charset="-120"/>
                <a:ea typeface="華康細圓體(P)" pitchFamily="34" charset="-120"/>
              </a:rPr>
              <a:t>政治背景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5378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746</Words>
  <Application>Microsoft Office PowerPoint</Application>
  <PresentationFormat>如螢幕大小 (4:3)</PresentationFormat>
  <Paragraphs>186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TS010385378</vt:lpstr>
      <vt:lpstr>宣教時代:亞洲開荒工作 19世紀前</vt:lpstr>
      <vt:lpstr>PowerPoint 簡報</vt:lpstr>
      <vt:lpstr>印度</vt:lpstr>
      <vt:lpstr>印度</vt:lpstr>
      <vt:lpstr>印度 : 宣教的結果和影響</vt:lpstr>
      <vt:lpstr>印度 : 宣教的結果和影響</vt:lpstr>
      <vt:lpstr>印度 : 宣教的結果和影響</vt:lpstr>
      <vt:lpstr>緬甸 – 宣教歷程和結果</vt:lpstr>
      <vt:lpstr>暹羅 (泰國)</vt:lpstr>
      <vt:lpstr>暹羅 (泰國)</vt:lpstr>
      <vt:lpstr>暹羅 (泰國)</vt:lpstr>
      <vt:lpstr>越南</vt:lpstr>
      <vt:lpstr>越南</vt:lpstr>
      <vt:lpstr>馬來亞半島</vt:lpstr>
      <vt:lpstr>印度尼西亞</vt:lpstr>
      <vt:lpstr>印度尼西亞</vt:lpstr>
      <vt:lpstr>印度尼西亞</vt:lpstr>
      <vt:lpstr>印度尼西亞</vt:lpstr>
      <vt:lpstr>菲律賓群島</vt:lpstr>
      <vt:lpstr>菲律賓群島</vt:lpstr>
      <vt:lpstr>韓國</vt:lpstr>
      <vt:lpstr>韓國</vt:lpstr>
      <vt:lpstr>日本</vt:lpstr>
      <vt:lpstr>日本</vt:lpstr>
      <vt:lpstr>日本</vt:lpstr>
      <vt:lpstr>日本</vt:lpstr>
      <vt:lpstr>十九世紀前亞洲宣教成功的要素</vt:lpstr>
      <vt:lpstr>十九世紀亞洲宣教的反思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Candy</dc:creator>
  <cp:lastModifiedBy>Candy</cp:lastModifiedBy>
  <cp:revision>100</cp:revision>
  <cp:lastPrinted>2012-02-28T03:10:33Z</cp:lastPrinted>
  <dcterms:created xsi:type="dcterms:W3CDTF">2012-02-21T05:33:09Z</dcterms:created>
  <dcterms:modified xsi:type="dcterms:W3CDTF">2012-02-28T04:42:23Z</dcterms:modified>
</cp:coreProperties>
</file>