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5" r:id="rId8"/>
    <p:sldId id="261" r:id="rId9"/>
    <p:sldId id="276" r:id="rId10"/>
    <p:sldId id="262" r:id="rId11"/>
    <p:sldId id="263" r:id="rId12"/>
    <p:sldId id="277" r:id="rId13"/>
    <p:sldId id="278" r:id="rId14"/>
    <p:sldId id="280" r:id="rId15"/>
    <p:sldId id="279" r:id="rId16"/>
    <p:sldId id="264" r:id="rId17"/>
    <p:sldId id="281" r:id="rId18"/>
    <p:sldId id="282" r:id="rId19"/>
    <p:sldId id="283" r:id="rId20"/>
    <p:sldId id="265" r:id="rId21"/>
    <p:sldId id="266" r:id="rId22"/>
    <p:sldId id="267" r:id="rId23"/>
    <p:sldId id="268" r:id="rId24"/>
    <p:sldId id="269" r:id="rId25"/>
    <p:sldId id="274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7A36-910C-4CFB-8CC1-088905F5F1E3}" type="datetimeFigureOut">
              <a:rPr lang="zh-TW" altLang="en-US" smtClean="0"/>
              <a:pPr/>
              <a:t>2012/3/20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5AC3-EB48-45D0-B14C-C6DE1BC038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7A36-910C-4CFB-8CC1-088905F5F1E3}" type="datetimeFigureOut">
              <a:rPr lang="zh-TW" altLang="en-US" smtClean="0"/>
              <a:pPr/>
              <a:t>2012/3/20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5AC3-EB48-45D0-B14C-C6DE1BC0384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7A36-910C-4CFB-8CC1-088905F5F1E3}" type="datetimeFigureOut">
              <a:rPr lang="zh-TW" altLang="en-US" smtClean="0"/>
              <a:pPr/>
              <a:t>2012/3/20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5AC3-EB48-45D0-B14C-C6DE1BC038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6207A36-910C-4CFB-8CC1-088905F5F1E3}" type="datetimeFigureOut">
              <a:rPr lang="zh-TW" altLang="en-US" smtClean="0"/>
              <a:pPr/>
              <a:t>2012/3/20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5AC3-EB48-45D0-B14C-C6DE1BC038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7A36-910C-4CFB-8CC1-088905F5F1E3}" type="datetimeFigureOut">
              <a:rPr lang="zh-TW" altLang="en-US" smtClean="0"/>
              <a:pPr/>
              <a:t>2012/3/20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5AC3-EB48-45D0-B14C-C6DE1BC038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7A36-910C-4CFB-8CC1-088905F5F1E3}" type="datetimeFigureOut">
              <a:rPr lang="zh-TW" altLang="en-US" smtClean="0"/>
              <a:pPr/>
              <a:t>2012/3/20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5AC3-EB48-45D0-B14C-C6DE1BC038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7A36-910C-4CFB-8CC1-088905F5F1E3}" type="datetimeFigureOut">
              <a:rPr lang="zh-TW" altLang="en-US" smtClean="0"/>
              <a:pPr/>
              <a:t>2012/3/20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5AC3-EB48-45D0-B14C-C6DE1BC038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7A36-910C-4CFB-8CC1-088905F5F1E3}" type="datetimeFigureOut">
              <a:rPr lang="zh-TW" altLang="en-US" smtClean="0"/>
              <a:pPr/>
              <a:t>2012/3/20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5AC3-EB48-45D0-B14C-C6DE1BC038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7A36-910C-4CFB-8CC1-088905F5F1E3}" type="datetimeFigureOut">
              <a:rPr lang="zh-TW" altLang="en-US" smtClean="0"/>
              <a:pPr/>
              <a:t>2012/3/20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5AC3-EB48-45D0-B14C-C6DE1BC038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7A36-910C-4CFB-8CC1-088905F5F1E3}" type="datetimeFigureOut">
              <a:rPr lang="zh-TW" altLang="en-US" smtClean="0"/>
              <a:pPr/>
              <a:t>2012/3/20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5AC3-EB48-45D0-B14C-C6DE1BC038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7A36-910C-4CFB-8CC1-088905F5F1E3}" type="datetimeFigureOut">
              <a:rPr lang="zh-TW" altLang="en-US" smtClean="0"/>
              <a:pPr/>
              <a:t>2012/3/20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5AC3-EB48-45D0-B14C-C6DE1BC038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6207A36-910C-4CFB-8CC1-088905F5F1E3}" type="datetimeFigureOut">
              <a:rPr lang="zh-TW" altLang="en-US" smtClean="0"/>
              <a:pPr/>
              <a:t>2012/3/20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84945AC3-EB48-45D0-B14C-C6DE1BC0384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fcdc.org/goods/ss-history12.html" TargetMode="External"/><Relationship Id="rId2" Type="http://schemas.openxmlformats.org/officeDocument/2006/relationships/hyperlink" Target="http://www.efcdc.org/goods/ss-history11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TW" b="1" dirty="0" smtClean="0"/>
              <a:t>教會歷史概覽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zh-TW" dirty="0" smtClean="0"/>
              <a:t>十九世紀以前美洲教會歷史</a:t>
            </a:r>
            <a:endParaRPr lang="zh-TW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美洲教會興起的經過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大覺醒（</a:t>
            </a:r>
            <a:r>
              <a:rPr lang="en-US" altLang="zh-TW" dirty="0" smtClean="0"/>
              <a:t>The Great Awakening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敬虔主義（</a:t>
            </a:r>
            <a:r>
              <a:rPr lang="en-US" altLang="zh-TW" dirty="0" smtClean="0"/>
              <a:t>Pietism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摩爾維亞教會（</a:t>
            </a:r>
            <a:r>
              <a:rPr lang="en-US" altLang="zh-TW" dirty="0" smtClean="0"/>
              <a:t>Moravian</a:t>
            </a:r>
            <a:r>
              <a:rPr lang="zh-TW" altLang="en-US" dirty="0" smtClean="0"/>
              <a:t>）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美洲教會興起的經過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 2"/>
              <a:buChar char="ß"/>
            </a:pPr>
            <a:r>
              <a:rPr lang="zh-TW" altLang="en-US" sz="3200" dirty="0" smtClean="0"/>
              <a:t>重要人物</a:t>
            </a:r>
            <a:endParaRPr lang="en-US" altLang="zh-TW" sz="3200" dirty="0" smtClean="0"/>
          </a:p>
          <a:p>
            <a:pPr lvl="1"/>
            <a:r>
              <a:rPr lang="zh-TW" altLang="en-US" dirty="0" smtClean="0"/>
              <a:t>懷特腓</a:t>
            </a:r>
            <a:r>
              <a:rPr lang="zh-TW" altLang="en-US" dirty="0" smtClean="0"/>
              <a:t>德</a:t>
            </a:r>
            <a:r>
              <a:rPr lang="zh-TW" altLang="zh-TW" dirty="0" smtClean="0"/>
              <a:t>（</a:t>
            </a:r>
            <a:r>
              <a:rPr lang="en-US" altLang="zh-TW" dirty="0" smtClean="0"/>
              <a:t>George Whitefield</a:t>
            </a:r>
            <a:r>
              <a:rPr lang="zh-TW" altLang="zh-TW" dirty="0" smtClean="0"/>
              <a:t>，</a:t>
            </a:r>
            <a:r>
              <a:rPr lang="en-US" altLang="zh-TW" dirty="0" smtClean="0"/>
              <a:t>1714-1770</a:t>
            </a:r>
            <a:r>
              <a:rPr lang="zh-TW" altLang="zh-TW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愛德華</a:t>
            </a:r>
            <a:r>
              <a:rPr lang="zh-TW" altLang="en-US" dirty="0" smtClean="0"/>
              <a:t>滋</a:t>
            </a:r>
            <a:r>
              <a:rPr lang="zh-TW" altLang="zh-TW" dirty="0" smtClean="0"/>
              <a:t>（</a:t>
            </a:r>
            <a:r>
              <a:rPr lang="en-US" altLang="zh-TW" dirty="0" smtClean="0"/>
              <a:t>Jonathan Edwards</a:t>
            </a:r>
            <a:r>
              <a:rPr lang="zh-TW" altLang="zh-TW" dirty="0" smtClean="0"/>
              <a:t>，</a:t>
            </a:r>
            <a:r>
              <a:rPr lang="en-US" altLang="zh-TW" dirty="0" smtClean="0"/>
              <a:t>1703-1758</a:t>
            </a:r>
            <a:r>
              <a:rPr lang="zh-TW" altLang="zh-TW" dirty="0" smtClean="0"/>
              <a:t>）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約翰</a:t>
            </a:r>
            <a:r>
              <a:rPr lang="zh-TW" altLang="en-US" dirty="0" smtClean="0"/>
              <a:t>衛</a:t>
            </a:r>
            <a:r>
              <a:rPr lang="zh-TW" altLang="en-US" dirty="0" smtClean="0"/>
              <a:t>斯</a:t>
            </a:r>
            <a:r>
              <a:rPr lang="zh-TW" altLang="en-US" dirty="0" smtClean="0"/>
              <a:t>理</a:t>
            </a:r>
            <a:r>
              <a:rPr lang="zh-HK" altLang="zh-TW" dirty="0" smtClean="0"/>
              <a:t>（</a:t>
            </a:r>
            <a:r>
              <a:rPr lang="en-US" altLang="zh-TW" dirty="0" smtClean="0"/>
              <a:t>John Wesley</a:t>
            </a:r>
            <a:r>
              <a:rPr lang="zh-HK" altLang="zh-TW" dirty="0" smtClean="0"/>
              <a:t>，</a:t>
            </a:r>
            <a:r>
              <a:rPr lang="en-US" altLang="zh-TW" dirty="0" smtClean="0"/>
              <a:t>1703-1791</a:t>
            </a:r>
            <a:r>
              <a:rPr lang="zh-HK" altLang="zh-TW" dirty="0" smtClean="0"/>
              <a:t>）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查理</a:t>
            </a:r>
            <a:r>
              <a:rPr lang="zh-TW" altLang="en-US" dirty="0" smtClean="0"/>
              <a:t>芬尼</a:t>
            </a:r>
            <a:r>
              <a:rPr lang="zh-HK" altLang="zh-TW" dirty="0" smtClean="0"/>
              <a:t>（</a:t>
            </a:r>
            <a:r>
              <a:rPr lang="en-US" altLang="zh-TW" dirty="0" smtClean="0"/>
              <a:t>Charles Finney</a:t>
            </a:r>
            <a:r>
              <a:rPr lang="zh-HK" altLang="zh-TW" dirty="0" smtClean="0"/>
              <a:t>，</a:t>
            </a:r>
            <a:r>
              <a:rPr lang="en-US" altLang="zh-TW" dirty="0" smtClean="0"/>
              <a:t>1792-1875</a:t>
            </a:r>
            <a:r>
              <a:rPr lang="zh-HK" altLang="zh-TW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富</a:t>
            </a:r>
            <a:r>
              <a:rPr lang="zh-TW" altLang="en-US" dirty="0" smtClean="0"/>
              <a:t>林浩生</a:t>
            </a:r>
            <a:r>
              <a:rPr lang="zh-HK" altLang="zh-TW" dirty="0" smtClean="0"/>
              <a:t>（</a:t>
            </a:r>
            <a:r>
              <a:rPr lang="en-US" altLang="zh-TW" dirty="0" smtClean="0"/>
              <a:t>Theodore J. Frelinghuysen</a:t>
            </a:r>
            <a:r>
              <a:rPr lang="zh-HK" altLang="zh-TW" dirty="0" smtClean="0"/>
              <a:t>，</a:t>
            </a:r>
            <a:r>
              <a:rPr lang="en-US" altLang="zh-TW" dirty="0" smtClean="0"/>
              <a:t>1692-1747</a:t>
            </a:r>
            <a:r>
              <a:rPr lang="zh-HK" altLang="zh-TW" dirty="0" smtClean="0"/>
              <a:t>）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b="1" dirty="0" smtClean="0"/>
              <a:t>懷特腓</a:t>
            </a:r>
            <a:r>
              <a:rPr lang="zh-TW" altLang="zh-TW" b="1" dirty="0" smtClean="0"/>
              <a:t>德</a:t>
            </a:r>
            <a:r>
              <a:rPr lang="zh-TW" altLang="zh-TW" dirty="0" smtClean="0"/>
              <a:t>（</a:t>
            </a:r>
            <a:r>
              <a:rPr lang="en-US" altLang="zh-TW" dirty="0" smtClean="0"/>
              <a:t>George </a:t>
            </a:r>
            <a:r>
              <a:rPr lang="en-US" altLang="zh-TW" dirty="0" smtClean="0"/>
              <a:t>Whitefield</a:t>
            </a:r>
            <a:r>
              <a:rPr lang="zh-TW" altLang="zh-TW" dirty="0" smtClean="0"/>
              <a:t>）</a:t>
            </a:r>
            <a:endParaRPr lang="zh-TW" altLang="en-US" b="1" dirty="0" smtClean="0"/>
          </a:p>
        </p:txBody>
      </p:sp>
      <p:pic>
        <p:nvPicPr>
          <p:cNvPr id="5" name="內容版面配置區 4" descr="George_Whitefield_(head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81325" y="1781175"/>
            <a:ext cx="3181350" cy="4324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b="1" dirty="0" smtClean="0"/>
              <a:t>愛</a:t>
            </a:r>
            <a:r>
              <a:rPr lang="zh-TW" altLang="zh-TW" b="1" dirty="0" smtClean="0"/>
              <a:t>德華</a:t>
            </a:r>
            <a:r>
              <a:rPr lang="zh-TW" altLang="zh-TW" b="1" dirty="0" smtClean="0"/>
              <a:t>滋</a:t>
            </a:r>
            <a:r>
              <a:rPr lang="zh-TW" altLang="zh-TW" dirty="0" smtClean="0"/>
              <a:t>（</a:t>
            </a:r>
            <a:r>
              <a:rPr lang="en-US" altLang="zh-TW" dirty="0" smtClean="0"/>
              <a:t>Jonathan </a:t>
            </a:r>
            <a:r>
              <a:rPr lang="en-US" altLang="zh-TW" dirty="0" smtClean="0"/>
              <a:t>Edwards</a:t>
            </a:r>
            <a:r>
              <a:rPr lang="zh-TW" altLang="zh-TW" dirty="0" smtClean="0"/>
              <a:t>）</a:t>
            </a:r>
            <a:endParaRPr lang="zh-TW" altLang="en-US" b="1" dirty="0" smtClean="0"/>
          </a:p>
        </p:txBody>
      </p:sp>
      <p:pic>
        <p:nvPicPr>
          <p:cNvPr id="6" name="內容版面配置區 5" descr="Jonathan_Edward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96736" y="1772815"/>
            <a:ext cx="4130844" cy="432048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b="1" dirty="0" smtClean="0"/>
              <a:t>約翰</a:t>
            </a:r>
            <a:r>
              <a:rPr lang="zh-TW" altLang="zh-TW" b="1" dirty="0" smtClean="0"/>
              <a:t>衛</a:t>
            </a:r>
            <a:r>
              <a:rPr lang="zh-TW" altLang="zh-TW" b="1" dirty="0" smtClean="0"/>
              <a:t>斯理</a:t>
            </a:r>
            <a:r>
              <a:rPr lang="zh-TW" altLang="zh-TW" dirty="0" smtClean="0"/>
              <a:t>（</a:t>
            </a:r>
            <a:r>
              <a:rPr lang="en-US" altLang="zh-TW" dirty="0" smtClean="0"/>
              <a:t>John Wesley</a:t>
            </a:r>
            <a:r>
              <a:rPr lang="zh-TW" altLang="zh-TW" dirty="0" smtClean="0"/>
              <a:t>）</a:t>
            </a:r>
            <a:endParaRPr lang="zh-TW" altLang="en-US" b="1" dirty="0" smtClean="0"/>
          </a:p>
        </p:txBody>
      </p:sp>
      <p:pic>
        <p:nvPicPr>
          <p:cNvPr id="5" name="內容版面配置區 4" descr="John_Wesley_by_George_Romney_178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50617" y="1600200"/>
            <a:ext cx="3842766" cy="46863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HK" altLang="zh-TW" b="1" dirty="0" smtClean="0"/>
              <a:t>查理</a:t>
            </a:r>
            <a:r>
              <a:rPr lang="zh-TW" altLang="zh-TW" b="1" dirty="0" smtClean="0"/>
              <a:t>芬</a:t>
            </a:r>
            <a:r>
              <a:rPr lang="zh-TW" altLang="zh-TW" b="1" dirty="0" smtClean="0"/>
              <a:t>尼</a:t>
            </a:r>
            <a:r>
              <a:rPr lang="zh-TW" altLang="zh-TW" dirty="0" smtClean="0"/>
              <a:t>（</a:t>
            </a:r>
            <a:r>
              <a:rPr lang="en-US" altLang="zh-TW" dirty="0" smtClean="0"/>
              <a:t>Charles Finney</a:t>
            </a:r>
            <a:r>
              <a:rPr lang="zh-TW" altLang="zh-TW" dirty="0" smtClean="0"/>
              <a:t>）</a:t>
            </a:r>
            <a:endParaRPr lang="zh-TW" altLang="en-US" b="1" dirty="0" smtClean="0"/>
          </a:p>
        </p:txBody>
      </p:sp>
      <p:pic>
        <p:nvPicPr>
          <p:cNvPr id="5" name="內容版面配置區 4" descr="Charles_g_finne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08456" y="1600200"/>
            <a:ext cx="4127087" cy="46863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結果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慕迪（</a:t>
            </a:r>
            <a:r>
              <a:rPr lang="en-US" altLang="zh-TW" dirty="0" smtClean="0"/>
              <a:t>D. L. Moody</a:t>
            </a:r>
            <a:r>
              <a:rPr lang="zh-TW" altLang="en-US" dirty="0" smtClean="0"/>
              <a:t>，</a:t>
            </a:r>
            <a:r>
              <a:rPr lang="en-US" altLang="zh-TW" dirty="0" smtClean="0"/>
              <a:t>1837-1899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zh-TW" altLang="en-US" dirty="0" smtClean="0"/>
              <a:t>叨雷（</a:t>
            </a:r>
            <a:r>
              <a:rPr lang="en-US" altLang="zh-TW" dirty="0" smtClean="0"/>
              <a:t>R. A. </a:t>
            </a:r>
            <a:r>
              <a:rPr lang="en-US" altLang="zh-TW" dirty="0" smtClean="0"/>
              <a:t>Torrey</a:t>
            </a:r>
            <a:r>
              <a:rPr lang="zh-TW" altLang="en-US" dirty="0" smtClean="0"/>
              <a:t>，</a:t>
            </a:r>
            <a:r>
              <a:rPr lang="en-US" altLang="zh-TW" dirty="0" smtClean="0"/>
              <a:t>1856-1928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zh-TW" altLang="en-US" dirty="0" smtClean="0"/>
              <a:t>參地（</a:t>
            </a:r>
            <a:r>
              <a:rPr lang="en-US" altLang="zh-TW" dirty="0" smtClean="0"/>
              <a:t>Billy Sunday</a:t>
            </a:r>
            <a:r>
              <a:rPr lang="zh-TW" altLang="en-US" dirty="0" smtClean="0"/>
              <a:t>，</a:t>
            </a:r>
            <a:r>
              <a:rPr lang="en-US" altLang="zh-TW" dirty="0" smtClean="0"/>
              <a:t>1862-1935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/>
              <a:t>慕迪</a:t>
            </a:r>
            <a:r>
              <a:rPr lang="zh-TW" altLang="en-US" dirty="0" smtClean="0"/>
              <a:t>（</a:t>
            </a:r>
            <a:r>
              <a:rPr lang="en-US" altLang="zh-TW" dirty="0" smtClean="0"/>
              <a:t>D. L. Moody</a:t>
            </a:r>
            <a:r>
              <a:rPr lang="zh-TW" altLang="zh-TW" dirty="0" smtClean="0"/>
              <a:t>）</a:t>
            </a:r>
            <a:endParaRPr lang="zh-TW" altLang="en-US" b="1" dirty="0" smtClean="0"/>
          </a:p>
        </p:txBody>
      </p:sp>
      <p:pic>
        <p:nvPicPr>
          <p:cNvPr id="6" name="內容版面配置區 5" descr="Dwight_Lyman_Moody_c_190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16934" y="1600200"/>
            <a:ext cx="3510131" cy="46863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HK" altLang="zh-TW" b="1" dirty="0" smtClean="0"/>
              <a:t>叨</a:t>
            </a:r>
            <a:r>
              <a:rPr lang="zh-HK" altLang="zh-TW" b="1" dirty="0" smtClean="0"/>
              <a:t>雷</a:t>
            </a:r>
            <a:r>
              <a:rPr lang="zh-TW" altLang="en-US" dirty="0" smtClean="0"/>
              <a:t>（</a:t>
            </a:r>
            <a:r>
              <a:rPr lang="en-US" altLang="zh-TW" dirty="0" smtClean="0"/>
              <a:t>R</a:t>
            </a:r>
            <a:r>
              <a:rPr lang="en-US" altLang="zh-TW" dirty="0" smtClean="0"/>
              <a:t>. A. </a:t>
            </a:r>
            <a:r>
              <a:rPr lang="en-US" altLang="zh-TW" dirty="0" err="1" smtClean="0"/>
              <a:t>Toorrey</a:t>
            </a:r>
            <a:r>
              <a:rPr lang="zh-TW" altLang="zh-TW" dirty="0" smtClean="0"/>
              <a:t>）</a:t>
            </a:r>
            <a:endParaRPr lang="zh-TW" altLang="en-US" b="1" dirty="0" smtClean="0"/>
          </a:p>
        </p:txBody>
      </p:sp>
      <p:pic>
        <p:nvPicPr>
          <p:cNvPr id="5" name="內容版面配置區 4" descr="RATorre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64472" y="1484783"/>
            <a:ext cx="2919696" cy="50999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HK" altLang="zh-TW" b="1" dirty="0" smtClean="0"/>
              <a:t>參地</a:t>
            </a:r>
            <a:r>
              <a:rPr lang="zh-TW" altLang="en-US" dirty="0" smtClean="0"/>
              <a:t>（</a:t>
            </a:r>
            <a:r>
              <a:rPr lang="en-US" altLang="zh-TW" dirty="0" smtClean="0"/>
              <a:t>Billy Sunday</a:t>
            </a:r>
            <a:r>
              <a:rPr lang="zh-TW" altLang="zh-TW" dirty="0" smtClean="0"/>
              <a:t>）</a:t>
            </a:r>
            <a:endParaRPr lang="zh-TW" altLang="en-US" b="1" dirty="0" smtClean="0"/>
          </a:p>
        </p:txBody>
      </p:sp>
      <p:pic>
        <p:nvPicPr>
          <p:cNvPr id="6" name="內容版面配置區 5" descr="Billy_Sunday_192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09426" y="1700808"/>
            <a:ext cx="3010454" cy="432048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b="1" dirty="0" smtClean="0"/>
              <a:t>十九世紀以前美洲教會歷史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引言</a:t>
            </a:r>
            <a:endParaRPr lang="en-US" altLang="zh-TW" dirty="0" smtClean="0"/>
          </a:p>
          <a:p>
            <a:r>
              <a:rPr lang="zh-TW" altLang="en-US" dirty="0" smtClean="0"/>
              <a:t>時代背景</a:t>
            </a:r>
            <a:endParaRPr lang="en-US" altLang="zh-TW" dirty="0" smtClean="0"/>
          </a:p>
          <a:p>
            <a:r>
              <a:rPr lang="zh-TW" altLang="en-US" dirty="0" smtClean="0"/>
              <a:t>形勢分析</a:t>
            </a:r>
            <a:endParaRPr lang="en-US" altLang="zh-TW" dirty="0" smtClean="0"/>
          </a:p>
          <a:p>
            <a:r>
              <a:rPr lang="zh-TW" altLang="en-US" dirty="0" smtClean="0"/>
              <a:t>美洲教會興起的經過</a:t>
            </a:r>
            <a:endParaRPr lang="en-US" altLang="zh-TW" dirty="0" smtClean="0"/>
          </a:p>
          <a:p>
            <a:r>
              <a:rPr lang="zh-TW" altLang="en-US" dirty="0" smtClean="0"/>
              <a:t>運動結果</a:t>
            </a:r>
            <a:endParaRPr lang="en-US" altLang="zh-TW" dirty="0" smtClean="0"/>
          </a:p>
          <a:p>
            <a:r>
              <a:rPr lang="zh-TW" altLang="en-US" dirty="0" smtClean="0"/>
              <a:t>評論</a:t>
            </a:r>
            <a:endParaRPr lang="en-US" altLang="zh-TW" dirty="0" smtClean="0"/>
          </a:p>
          <a:p>
            <a:r>
              <a:rPr lang="zh-TW" altLang="en-US" dirty="0" smtClean="0"/>
              <a:t>時間線</a:t>
            </a:r>
            <a:endParaRPr lang="en-US" altLang="zh-TW" dirty="0" smtClean="0"/>
          </a:p>
          <a:p>
            <a:r>
              <a:rPr lang="zh-TW" altLang="en-US" dirty="0" smtClean="0"/>
              <a:t>思考問題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評論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9600" b="1" dirty="0" smtClean="0">
                <a:solidFill>
                  <a:srgbClr val="FF0000"/>
                </a:solidFill>
              </a:rPr>
              <a:t>使命感</a:t>
            </a:r>
            <a:endParaRPr lang="zh-TW" altLang="en-US" sz="9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時間線</a:t>
            </a:r>
            <a:endParaRPr lang="zh-TW" altLang="en-US" b="1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0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416"/>
                <a:gridCol w="7571184"/>
              </a:tblGrid>
              <a:tr h="56324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latin typeface="Times New Roman"/>
                          <a:ea typeface="華康中明體"/>
                          <a:cs typeface="Times New Roman"/>
                        </a:rPr>
                        <a:t>年份</a:t>
                      </a:r>
                      <a:endParaRPr lang="zh-TW" sz="20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latin typeface="Times New Roman"/>
                          <a:ea typeface="華康中明體"/>
                          <a:cs typeface="Times New Roman"/>
                        </a:rPr>
                        <a:t>事件</a:t>
                      </a:r>
                      <a:endParaRPr lang="zh-TW" sz="20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324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華康中明體"/>
                          <a:ea typeface="新細明體"/>
                          <a:cs typeface="Times New Roman"/>
                        </a:rPr>
                        <a:t>1607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solidFill>
                            <a:srgbClr val="FF0000"/>
                          </a:solidFill>
                          <a:latin typeface="Times New Roman"/>
                          <a:ea typeface="華康中明體"/>
                          <a:cs typeface="Times New Roman"/>
                        </a:rPr>
                        <a:t>聖公會</a:t>
                      </a:r>
                      <a:r>
                        <a:rPr lang="zh-TW" sz="2000" kern="100" dirty="0" smtClean="0">
                          <a:latin typeface="Times New Roman"/>
                          <a:ea typeface="華康中明體"/>
                          <a:cs typeface="Times New Roman"/>
                        </a:rPr>
                        <a:t>是第</a:t>
                      </a:r>
                      <a:r>
                        <a:rPr lang="zh-TW" sz="2000" kern="100" dirty="0">
                          <a:latin typeface="Times New Roman"/>
                          <a:ea typeface="華康中明體"/>
                          <a:cs typeface="Times New Roman"/>
                        </a:rPr>
                        <a:t>一個進入美洲的教會</a:t>
                      </a:r>
                      <a:endParaRPr lang="zh-TW" sz="20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324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華康中明體"/>
                          <a:ea typeface="新細明體"/>
                          <a:cs typeface="Times New Roman"/>
                        </a:rPr>
                        <a:t>1620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HK" sz="2000" kern="100" dirty="0">
                          <a:latin typeface="Times New Roman"/>
                          <a:ea typeface="華康中明體"/>
                          <a:cs typeface="Times New Roman"/>
                        </a:rPr>
                        <a:t>一批</a:t>
                      </a:r>
                      <a:r>
                        <a:rPr lang="zh-HK" sz="2000" b="1" kern="100" dirty="0">
                          <a:solidFill>
                            <a:srgbClr val="FF0000"/>
                          </a:solidFill>
                          <a:latin typeface="Times New Roman"/>
                          <a:ea typeface="華康中明體"/>
                          <a:cs typeface="Times New Roman"/>
                        </a:rPr>
                        <a:t>公理派清教徒</a:t>
                      </a:r>
                      <a:r>
                        <a:rPr lang="zh-HK" sz="2000" kern="100" dirty="0">
                          <a:latin typeface="Times New Roman"/>
                          <a:ea typeface="華康中明體"/>
                          <a:cs typeface="Times New Roman"/>
                        </a:rPr>
                        <a:t>駕</a:t>
                      </a:r>
                      <a:r>
                        <a:rPr lang="en-US" sz="2000" kern="100" dirty="0">
                          <a:latin typeface="華康中明體"/>
                          <a:ea typeface="新細明體"/>
                          <a:cs typeface="Times New Roman"/>
                        </a:rPr>
                        <a:t>Mayflower</a:t>
                      </a:r>
                      <a:r>
                        <a:rPr lang="zh-HK" sz="2000" kern="100" dirty="0">
                          <a:latin typeface="Times New Roman"/>
                          <a:ea typeface="華康中明體"/>
                          <a:cs typeface="Times New Roman"/>
                        </a:rPr>
                        <a:t>五月花船到美洲大陸的鱈魚角</a:t>
                      </a:r>
                      <a:endParaRPr lang="zh-TW" sz="20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324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華康中明體"/>
                          <a:ea typeface="新細明體"/>
                          <a:cs typeface="Times New Roman"/>
                        </a:rPr>
                        <a:t>1623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HK" sz="2000" b="1" kern="100" dirty="0">
                          <a:solidFill>
                            <a:srgbClr val="FF0000"/>
                          </a:solidFill>
                          <a:latin typeface="Times New Roman"/>
                          <a:ea typeface="華康中明體"/>
                          <a:cs typeface="Times New Roman"/>
                        </a:rPr>
                        <a:t>荷蘭人</a:t>
                      </a:r>
                      <a:r>
                        <a:rPr lang="zh-HK" sz="2000" kern="100" dirty="0">
                          <a:latin typeface="Times New Roman"/>
                          <a:ea typeface="華康中明體"/>
                          <a:cs typeface="Times New Roman"/>
                        </a:rPr>
                        <a:t>在美洲建立兩個商業據點：</a:t>
                      </a:r>
                      <a:r>
                        <a:rPr lang="en-US" sz="2000" kern="100" dirty="0">
                          <a:latin typeface="華康中明體"/>
                          <a:ea typeface="新細明體"/>
                          <a:cs typeface="Times New Roman"/>
                        </a:rPr>
                        <a:t>Albany</a:t>
                      </a:r>
                      <a:r>
                        <a:rPr lang="zh-HK" sz="2000" kern="100" dirty="0">
                          <a:latin typeface="Times New Roman"/>
                          <a:ea typeface="華康中明體"/>
                          <a:cs typeface="Times New Roman"/>
                        </a:rPr>
                        <a:t>和</a:t>
                      </a:r>
                      <a:r>
                        <a:rPr lang="en-US" sz="2000" kern="100" dirty="0">
                          <a:latin typeface="華康中明體"/>
                          <a:ea typeface="新細明體"/>
                          <a:cs typeface="Times New Roman"/>
                        </a:rPr>
                        <a:t>Camden</a:t>
                      </a:r>
                      <a:endParaRPr lang="zh-TW" sz="20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324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華康中明體"/>
                          <a:ea typeface="新細明體"/>
                          <a:cs typeface="Times New Roman"/>
                        </a:rPr>
                        <a:t>1628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latin typeface="Times New Roman"/>
                          <a:ea typeface="華康中明體"/>
                          <a:cs typeface="Times New Roman"/>
                        </a:rPr>
                        <a:t>留在英國國教內的</a:t>
                      </a:r>
                      <a:r>
                        <a:rPr lang="zh-TW" sz="2000" b="1" kern="100" dirty="0">
                          <a:solidFill>
                            <a:srgbClr val="FF0000"/>
                          </a:solidFill>
                          <a:latin typeface="Times New Roman"/>
                          <a:ea typeface="華康中明體"/>
                          <a:cs typeface="Times New Roman"/>
                        </a:rPr>
                        <a:t>清教徒</a:t>
                      </a:r>
                      <a:r>
                        <a:rPr lang="zh-TW" sz="2000" kern="100" dirty="0">
                          <a:latin typeface="Times New Roman"/>
                          <a:ea typeface="華康中明體"/>
                          <a:cs typeface="Times New Roman"/>
                        </a:rPr>
                        <a:t>在</a:t>
                      </a:r>
                      <a:r>
                        <a:rPr lang="en-US" sz="2000" kern="100" dirty="0">
                          <a:latin typeface="Times New Roman"/>
                          <a:ea typeface="華康中明體"/>
                          <a:cs typeface="Times New Roman"/>
                        </a:rPr>
                        <a:t>Salem</a:t>
                      </a:r>
                      <a:r>
                        <a:rPr lang="zh-TW" sz="2000" kern="100" dirty="0">
                          <a:latin typeface="Times New Roman"/>
                          <a:ea typeface="華康中明體"/>
                          <a:cs typeface="Times New Roman"/>
                        </a:rPr>
                        <a:t>建立麻薩諸塞灣殖民地</a:t>
                      </a:r>
                      <a:endParaRPr lang="zh-TW" sz="20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324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華康中明體"/>
                          <a:ea typeface="新細明體"/>
                          <a:cs typeface="Times New Roman"/>
                        </a:rPr>
                        <a:t>1632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HK" sz="2000" b="1" kern="100" dirty="0">
                          <a:solidFill>
                            <a:srgbClr val="FF0000"/>
                          </a:solidFill>
                          <a:latin typeface="Times New Roman"/>
                          <a:ea typeface="華康中明體"/>
                          <a:cs typeface="Times New Roman"/>
                        </a:rPr>
                        <a:t>羅馬天主教</a:t>
                      </a:r>
                      <a:r>
                        <a:rPr lang="zh-HK" sz="2000" kern="100" dirty="0">
                          <a:latin typeface="Times New Roman"/>
                          <a:ea typeface="華康中明體"/>
                          <a:cs typeface="Times New Roman"/>
                        </a:rPr>
                        <a:t>隨馬里蘭殖民區的設立而到達美洲</a:t>
                      </a:r>
                      <a:endParaRPr lang="zh-TW" sz="20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324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華康中明體"/>
                          <a:ea typeface="新細明體"/>
                          <a:cs typeface="Times New Roman"/>
                        </a:rPr>
                        <a:t>1636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latin typeface="Times New Roman"/>
                          <a:ea typeface="華康中明體"/>
                          <a:cs typeface="Times New Roman"/>
                        </a:rPr>
                        <a:t>第一間基督教學院在劍橋鎮（</a:t>
                      </a:r>
                      <a:r>
                        <a:rPr lang="en-US" sz="2000" kern="100" dirty="0">
                          <a:latin typeface="Times New Roman"/>
                          <a:ea typeface="華康中明體"/>
                          <a:cs typeface="Times New Roman"/>
                        </a:rPr>
                        <a:t>Cambridge</a:t>
                      </a:r>
                      <a:r>
                        <a:rPr lang="zh-TW" sz="2000" kern="100" dirty="0">
                          <a:latin typeface="Times New Roman"/>
                          <a:ea typeface="華康中明體"/>
                          <a:cs typeface="Times New Roman"/>
                        </a:rPr>
                        <a:t>）建立，定名為</a:t>
                      </a:r>
                      <a:r>
                        <a:rPr lang="zh-TW" sz="2000" b="1" kern="100" dirty="0">
                          <a:solidFill>
                            <a:srgbClr val="00B050"/>
                          </a:solidFill>
                          <a:latin typeface="Times New Roman"/>
                          <a:ea typeface="華康中明體"/>
                          <a:cs typeface="Times New Roman"/>
                        </a:rPr>
                        <a:t>哈佛學院</a:t>
                      </a:r>
                      <a:r>
                        <a:rPr lang="zh-TW" sz="2000" kern="100" dirty="0">
                          <a:latin typeface="Times New Roman"/>
                          <a:ea typeface="華康中明體"/>
                          <a:cs typeface="Times New Roman"/>
                        </a:rPr>
                        <a:t>。</a:t>
                      </a:r>
                      <a:r>
                        <a:rPr lang="en-US" sz="2000" kern="100" dirty="0">
                          <a:latin typeface="華康中明體"/>
                          <a:ea typeface="新細明體"/>
                          <a:cs typeface="Times New Roman"/>
                        </a:rPr>
                        <a:t> </a:t>
                      </a:r>
                      <a:endParaRPr lang="zh-TW" sz="20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324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華康中明體"/>
                          <a:ea typeface="新細明體"/>
                          <a:cs typeface="Times New Roman"/>
                        </a:rPr>
                        <a:t>1656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HK" sz="2000" b="1" kern="100" dirty="0">
                          <a:solidFill>
                            <a:srgbClr val="FF0000"/>
                          </a:solidFill>
                          <a:latin typeface="Times New Roman"/>
                          <a:ea typeface="華康中明體"/>
                          <a:cs typeface="Times New Roman"/>
                        </a:rPr>
                        <a:t>貴格派</a:t>
                      </a:r>
                      <a:r>
                        <a:rPr lang="zh-HK" sz="2000" kern="100" dirty="0">
                          <a:latin typeface="Times New Roman"/>
                          <a:ea typeface="華康中明體"/>
                          <a:cs typeface="Times New Roman"/>
                        </a:rPr>
                        <a:t>移民在波士頓出現</a:t>
                      </a:r>
                      <a:endParaRPr lang="zh-TW" sz="20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324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華康中明體"/>
                          <a:ea typeface="新細明體"/>
                          <a:cs typeface="Times New Roman"/>
                        </a:rPr>
                        <a:t>1685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華康中明體"/>
                          <a:ea typeface="新細明體"/>
                          <a:cs typeface="Times New Roman"/>
                        </a:rPr>
                        <a:t>William Penn</a:t>
                      </a:r>
                      <a:r>
                        <a:rPr lang="zh-HK" sz="2000" kern="100" dirty="0">
                          <a:latin typeface="Times New Roman"/>
                          <a:ea typeface="華康中明體"/>
                          <a:cs typeface="Times New Roman"/>
                        </a:rPr>
                        <a:t>建賓夕凡尼亞州殖民區，大批</a:t>
                      </a:r>
                      <a:r>
                        <a:rPr lang="zh-HK" sz="2000" b="1" kern="100" dirty="0">
                          <a:solidFill>
                            <a:srgbClr val="FF0000"/>
                          </a:solidFill>
                          <a:latin typeface="Times New Roman"/>
                          <a:ea typeface="華康中明體"/>
                          <a:cs typeface="Times New Roman"/>
                        </a:rPr>
                        <a:t>貴格派</a:t>
                      </a:r>
                      <a:r>
                        <a:rPr lang="zh-HK" sz="2000" kern="100" dirty="0">
                          <a:latin typeface="Times New Roman"/>
                          <a:ea typeface="華康中明體"/>
                          <a:cs typeface="Times New Roman"/>
                        </a:rPr>
                        <a:t>信徒來此州居住</a:t>
                      </a:r>
                      <a:r>
                        <a:rPr lang="zh-TW" sz="2000" kern="100" dirty="0">
                          <a:latin typeface="Times New Roman"/>
                          <a:ea typeface="華康中明體"/>
                          <a:cs typeface="Times New Roman"/>
                        </a:rPr>
                        <a:t>。</a:t>
                      </a:r>
                      <a:endParaRPr lang="zh-TW" sz="20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時間線</a:t>
            </a:r>
            <a:endParaRPr lang="zh-TW" altLang="en-US" b="1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0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416"/>
                <a:gridCol w="7571184"/>
              </a:tblGrid>
              <a:tr h="56324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latin typeface="Times New Roman"/>
                          <a:ea typeface="華康中明體"/>
                          <a:cs typeface="Times New Roman"/>
                        </a:rPr>
                        <a:t>年份</a:t>
                      </a:r>
                      <a:endParaRPr lang="zh-TW" sz="20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latin typeface="Times New Roman"/>
                          <a:ea typeface="華康中明體"/>
                          <a:cs typeface="Times New Roman"/>
                        </a:rPr>
                        <a:t>事件</a:t>
                      </a:r>
                      <a:endParaRPr lang="zh-TW" sz="20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324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華康中明體"/>
                          <a:ea typeface="新細明體"/>
                          <a:cs typeface="Times New Roman"/>
                        </a:rPr>
                        <a:t>1714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HK" sz="2000" b="1" kern="100" dirty="0">
                          <a:solidFill>
                            <a:srgbClr val="00B050"/>
                          </a:solidFill>
                          <a:latin typeface="Times New Roman"/>
                          <a:ea typeface="華康中明體"/>
                          <a:cs typeface="Times New Roman"/>
                        </a:rPr>
                        <a:t>懷特腓德</a:t>
                      </a:r>
                      <a:r>
                        <a:rPr lang="zh-HK" sz="2000" kern="100" dirty="0">
                          <a:latin typeface="Times New Roman"/>
                          <a:ea typeface="華康中明體"/>
                          <a:cs typeface="Times New Roman"/>
                        </a:rPr>
                        <a:t>在英國出生</a:t>
                      </a:r>
                      <a:endParaRPr lang="zh-TW" sz="20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324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華康中明體"/>
                          <a:ea typeface="新細明體"/>
                          <a:cs typeface="Times New Roman"/>
                        </a:rPr>
                        <a:t>1719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HK" sz="2000" kern="100" dirty="0">
                          <a:latin typeface="Times New Roman"/>
                          <a:ea typeface="華康中明體"/>
                          <a:cs typeface="Times New Roman"/>
                        </a:rPr>
                        <a:t>第一間</a:t>
                      </a:r>
                      <a:r>
                        <a:rPr lang="zh-HK" sz="2000" b="1" kern="100" dirty="0">
                          <a:solidFill>
                            <a:srgbClr val="FF0000"/>
                          </a:solidFill>
                          <a:latin typeface="Times New Roman"/>
                          <a:ea typeface="華康中明體"/>
                          <a:cs typeface="Times New Roman"/>
                        </a:rPr>
                        <a:t>德國改革宗</a:t>
                      </a:r>
                      <a:r>
                        <a:rPr lang="zh-HK" sz="2000" kern="100" dirty="0">
                          <a:latin typeface="Times New Roman"/>
                          <a:ea typeface="華康中明體"/>
                          <a:cs typeface="Times New Roman"/>
                        </a:rPr>
                        <a:t>教會在費城北邊</a:t>
                      </a:r>
                      <a:r>
                        <a:rPr lang="en-US" sz="2000" kern="100" dirty="0">
                          <a:latin typeface="華康中明體"/>
                          <a:ea typeface="新細明體"/>
                          <a:cs typeface="Times New Roman"/>
                        </a:rPr>
                        <a:t>10</a:t>
                      </a:r>
                      <a:r>
                        <a:rPr lang="zh-HK" sz="2000" kern="100" dirty="0">
                          <a:latin typeface="Times New Roman"/>
                          <a:ea typeface="華康中明體"/>
                          <a:cs typeface="Times New Roman"/>
                        </a:rPr>
                        <a:t>哩的</a:t>
                      </a:r>
                      <a:r>
                        <a:rPr lang="en-US" sz="2000" kern="100" dirty="0" smtClean="0">
                          <a:latin typeface="華康中明體"/>
                          <a:ea typeface="新細明體"/>
                          <a:cs typeface="Times New Roman"/>
                        </a:rPr>
                        <a:t>Germantown</a:t>
                      </a:r>
                      <a:r>
                        <a:rPr lang="zh-HK" sz="2000" kern="100" dirty="0" smtClean="0">
                          <a:latin typeface="Times New Roman"/>
                          <a:ea typeface="華康中明體"/>
                          <a:cs typeface="Times New Roman"/>
                        </a:rPr>
                        <a:t>成立</a:t>
                      </a:r>
                      <a:endParaRPr lang="zh-TW" sz="20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324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華康中明體"/>
                          <a:ea typeface="新細明體"/>
                          <a:cs typeface="Times New Roman"/>
                        </a:rPr>
                        <a:t>1738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solidFill>
                            <a:srgbClr val="00B050"/>
                          </a:solidFill>
                          <a:latin typeface="Times New Roman"/>
                          <a:ea typeface="華康中明體"/>
                          <a:cs typeface="Times New Roman"/>
                        </a:rPr>
                        <a:t>懷特腓德</a:t>
                      </a:r>
                      <a:r>
                        <a:rPr lang="zh-TW" sz="2000" kern="100" dirty="0">
                          <a:latin typeface="Times New Roman"/>
                          <a:ea typeface="華康中明體"/>
                          <a:cs typeface="Times New Roman"/>
                        </a:rPr>
                        <a:t>開始在美洲大陸旅行佈道，帶領了千萬人信主</a:t>
                      </a:r>
                      <a:endParaRPr lang="zh-TW" sz="20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324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華康中明體"/>
                          <a:ea typeface="新細明體"/>
                          <a:cs typeface="Times New Roman"/>
                        </a:rPr>
                        <a:t>1739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HK" sz="2000" b="1" kern="100" dirty="0">
                          <a:solidFill>
                            <a:srgbClr val="FF0000"/>
                          </a:solidFill>
                          <a:latin typeface="Times New Roman"/>
                          <a:ea typeface="華康中明體"/>
                          <a:cs typeface="Times New Roman"/>
                        </a:rPr>
                        <a:t>循道派運動</a:t>
                      </a:r>
                      <a:r>
                        <a:rPr lang="zh-HK" sz="2000" kern="100" dirty="0">
                          <a:latin typeface="Times New Roman"/>
                          <a:ea typeface="華康中明體"/>
                          <a:cs typeface="Times New Roman"/>
                        </a:rPr>
                        <a:t>在英國開始</a:t>
                      </a:r>
                      <a:endParaRPr lang="zh-TW" sz="20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324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華康中明體"/>
                          <a:ea typeface="新細明體"/>
                          <a:cs typeface="Times New Roman"/>
                        </a:rPr>
                        <a:t>1742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HK" sz="2000" b="1" kern="100" dirty="0">
                          <a:solidFill>
                            <a:srgbClr val="FF0000"/>
                          </a:solidFill>
                          <a:latin typeface="Times New Roman"/>
                          <a:ea typeface="華康中明體"/>
                          <a:cs typeface="Times New Roman"/>
                        </a:rPr>
                        <a:t>美國浸禮派</a:t>
                      </a:r>
                      <a:r>
                        <a:rPr lang="zh-HK" sz="2000" kern="100" dirty="0">
                          <a:latin typeface="Times New Roman"/>
                          <a:ea typeface="華康中明體"/>
                          <a:cs typeface="Times New Roman"/>
                        </a:rPr>
                        <a:t>採加爾文主義的信條，此後美國浸信會變成加爾文信仰。</a:t>
                      </a:r>
                      <a:endParaRPr lang="zh-TW" sz="20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324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華康中明體"/>
                          <a:ea typeface="新細明體"/>
                          <a:cs typeface="Times New Roman"/>
                        </a:rPr>
                        <a:t>1766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華康中明體"/>
                          <a:ea typeface="新細明體"/>
                          <a:cs typeface="Times New Roman"/>
                        </a:rPr>
                        <a:t>Philip </a:t>
                      </a:r>
                      <a:r>
                        <a:rPr lang="en-US" sz="2000" kern="100" dirty="0" err="1">
                          <a:latin typeface="華康中明體"/>
                          <a:ea typeface="新細明體"/>
                          <a:cs typeface="Times New Roman"/>
                        </a:rPr>
                        <a:t>Embury</a:t>
                      </a:r>
                      <a:r>
                        <a:rPr lang="zh-HK" sz="2000" kern="100" dirty="0">
                          <a:latin typeface="Times New Roman"/>
                          <a:ea typeface="華康中明體"/>
                          <a:cs typeface="Times New Roman"/>
                        </a:rPr>
                        <a:t>把</a:t>
                      </a:r>
                      <a:r>
                        <a:rPr lang="zh-HK" sz="2000" b="1" kern="100" dirty="0">
                          <a:solidFill>
                            <a:srgbClr val="FF0000"/>
                          </a:solidFill>
                          <a:latin typeface="Times New Roman"/>
                          <a:ea typeface="華康中明體"/>
                          <a:cs typeface="Times New Roman"/>
                        </a:rPr>
                        <a:t>循道派主義</a:t>
                      </a:r>
                      <a:r>
                        <a:rPr lang="zh-HK" sz="2000" kern="100" dirty="0">
                          <a:latin typeface="Times New Roman"/>
                          <a:ea typeface="華康中明體"/>
                          <a:cs typeface="Times New Roman"/>
                        </a:rPr>
                        <a:t>帶到美洲，他先在紐約開始工作。</a:t>
                      </a:r>
                      <a:endParaRPr lang="zh-TW" sz="20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324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華康中明體"/>
                          <a:ea typeface="新細明體"/>
                          <a:cs typeface="Times New Roman"/>
                        </a:rPr>
                        <a:t>1771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HK" sz="2000" b="1" kern="100" dirty="0">
                          <a:solidFill>
                            <a:srgbClr val="00B050"/>
                          </a:solidFill>
                          <a:latin typeface="Times New Roman"/>
                          <a:ea typeface="華康中明體"/>
                          <a:cs typeface="Times New Roman"/>
                        </a:rPr>
                        <a:t>約翰衛斯理</a:t>
                      </a:r>
                      <a:r>
                        <a:rPr lang="zh-HK" sz="2000" kern="100" dirty="0">
                          <a:latin typeface="Times New Roman"/>
                          <a:ea typeface="華康中明體"/>
                          <a:cs typeface="Times New Roman"/>
                        </a:rPr>
                        <a:t>自英國</a:t>
                      </a:r>
                      <a:r>
                        <a:rPr lang="en-US" sz="2000" kern="100" dirty="0">
                          <a:latin typeface="華康中明體"/>
                          <a:ea typeface="新細明體"/>
                          <a:cs typeface="Times New Roman"/>
                        </a:rPr>
                        <a:t>Francis Asbury</a:t>
                      </a:r>
                      <a:r>
                        <a:rPr lang="zh-HK" sz="2000" kern="100" dirty="0">
                          <a:latin typeface="Times New Roman"/>
                          <a:ea typeface="華康中明體"/>
                          <a:cs typeface="Times New Roman"/>
                        </a:rPr>
                        <a:t>到美洲做進一步的工作</a:t>
                      </a:r>
                      <a:endParaRPr lang="zh-TW" sz="20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324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華康中明體"/>
                          <a:ea typeface="新細明體"/>
                          <a:cs typeface="Times New Roman"/>
                        </a:rPr>
                        <a:t>1832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HK" sz="2000" b="1" kern="100" dirty="0">
                          <a:solidFill>
                            <a:srgbClr val="00B050"/>
                          </a:solidFill>
                          <a:latin typeface="Times New Roman"/>
                          <a:ea typeface="華康中明體"/>
                          <a:cs typeface="Times New Roman"/>
                        </a:rPr>
                        <a:t>查理芬尼</a:t>
                      </a:r>
                      <a:r>
                        <a:rPr lang="zh-HK" sz="2000" kern="100" dirty="0">
                          <a:latin typeface="Times New Roman"/>
                          <a:ea typeface="華康中明體"/>
                          <a:cs typeface="Times New Roman"/>
                        </a:rPr>
                        <a:t>開始在美英兩地旅行佈道</a:t>
                      </a:r>
                      <a:endParaRPr lang="zh-TW" sz="20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思考問題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宗派教會</a:t>
            </a:r>
            <a:r>
              <a:rPr lang="zh-TW" altLang="en-US" dirty="0" smtClean="0"/>
              <a:t>的開拓都是從少數人開始，什麼是他們</a:t>
            </a:r>
            <a:r>
              <a:rPr lang="zh-TW" altLang="en-US" b="1" dirty="0" smtClean="0">
                <a:solidFill>
                  <a:srgbClr val="00B0F0"/>
                </a:solidFill>
              </a:rPr>
              <a:t>發展的因素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 smtClean="0"/>
              <a:t>宗派的發展在美洲大陸各不相同，其中的</a:t>
            </a:r>
            <a:r>
              <a:rPr lang="zh-TW" altLang="en-US" b="1" dirty="0" smtClean="0">
                <a:solidFill>
                  <a:srgbClr val="00B0F0"/>
                </a:solidFill>
              </a:rPr>
              <a:t>教義對發展的過程有何影響</a:t>
            </a:r>
            <a:r>
              <a:rPr lang="zh-TW" altLang="en-US" dirty="0" smtClean="0"/>
              <a:t>？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思考問題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大覺醒運動是在清教徒奠定立國根基，第三代靈性低潮後，神興起的作為，那麼</a:t>
            </a:r>
            <a:r>
              <a:rPr lang="zh-TW" altLang="en-US" b="1" dirty="0" smtClean="0">
                <a:solidFill>
                  <a:srgbClr val="00B0F0"/>
                </a:solidFill>
              </a:rPr>
              <a:t>大覺醒運動的特徵</a:t>
            </a:r>
            <a:r>
              <a:rPr lang="zh-TW" altLang="en-US" dirty="0" smtClean="0"/>
              <a:t>是什麼？是怎麼開始的？</a:t>
            </a:r>
            <a:endParaRPr lang="en-US" altLang="zh-TW" dirty="0" smtClean="0"/>
          </a:p>
          <a:p>
            <a:r>
              <a:rPr lang="zh-TW" altLang="en-US" dirty="0" smtClean="0"/>
              <a:t>近代有人常把屬靈復興與靈恩派運動聯想，但若從大覺醒運動來看，大覺醒與傳講神的話更有關聯，</a:t>
            </a:r>
            <a:r>
              <a:rPr lang="zh-TW" altLang="en-US" b="1" dirty="0" smtClean="0">
                <a:solidFill>
                  <a:srgbClr val="00B0F0"/>
                </a:solidFill>
              </a:rPr>
              <a:t>傳講神的話有何重要性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b="1" dirty="0" smtClean="0">
                <a:solidFill>
                  <a:srgbClr val="00B0F0"/>
                </a:solidFill>
              </a:rPr>
              <a:t>復興之火會熄滅的原因</a:t>
            </a:r>
            <a:r>
              <a:rPr lang="zh-TW" altLang="en-US" dirty="0" smtClean="0"/>
              <a:t>是什麼？如何保持屬靈復興的果子到子孫後代連綿不斷？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參考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華府台福基督教會網站</a:t>
            </a:r>
            <a:endParaRPr lang="en-US" altLang="zh-TW" dirty="0" smtClean="0"/>
          </a:p>
          <a:p>
            <a:r>
              <a:rPr lang="zh-TW" altLang="en-US" dirty="0" smtClean="0"/>
              <a:t>（</a:t>
            </a:r>
            <a:r>
              <a:rPr lang="en-US" altLang="zh-TW" dirty="0" smtClean="0"/>
              <a:t>Last Updated: November 8, 2001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http://www.efcdc.org/goods/ss-history11.html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http://www.efcdc.org/goods/ss-history12.html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/>
              <a:t>引言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 smtClean="0"/>
              <a:t>淘金</a:t>
            </a:r>
            <a:endParaRPr lang="en-US" altLang="zh-TW" dirty="0" smtClean="0"/>
          </a:p>
          <a:p>
            <a:r>
              <a:rPr lang="zh-TW" altLang="zh-TW" dirty="0" smtClean="0"/>
              <a:t>國家榮譽</a:t>
            </a:r>
            <a:endParaRPr lang="en-US" altLang="zh-TW" dirty="0" smtClean="0"/>
          </a:p>
          <a:p>
            <a:r>
              <a:rPr lang="zh-TW" altLang="zh-TW" dirty="0" smtClean="0"/>
              <a:t>政治或宗教的自由</a:t>
            </a:r>
            <a:endParaRPr lang="en-US" altLang="zh-TW" dirty="0" smtClean="0"/>
          </a:p>
          <a:p>
            <a:r>
              <a:rPr lang="zh-TW" altLang="zh-TW" dirty="0" smtClean="0"/>
              <a:t>傳福音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/>
              <a:t>時代背景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自然神論（</a:t>
            </a:r>
            <a:r>
              <a:rPr lang="en-US" altLang="zh-TW" dirty="0" smtClean="0"/>
              <a:t>Deism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zh-TW" altLang="en-US" dirty="0" smtClean="0"/>
              <a:t>唯理主義（</a:t>
            </a:r>
            <a:r>
              <a:rPr lang="en-US" altLang="zh-TW" dirty="0" smtClean="0"/>
              <a:t>Rationalism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/>
              <a:t>形勢分析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美洲大陸宣教運動的起源</a:t>
            </a:r>
            <a:endParaRPr lang="en-US" altLang="zh-TW" dirty="0" smtClean="0"/>
          </a:p>
          <a:p>
            <a:r>
              <a:rPr lang="zh-TW" altLang="en-US" dirty="0" smtClean="0"/>
              <a:t>宣教運動對美洲國家奠基的貢獻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b="1" dirty="0" smtClean="0"/>
              <a:t>麻薩諸塞（</a:t>
            </a:r>
            <a:r>
              <a:rPr lang="en-US" altLang="zh-TW" b="1" dirty="0" smtClean="0"/>
              <a:t>Massachusetts</a:t>
            </a:r>
            <a:r>
              <a:rPr lang="zh-TW" altLang="zh-TW" b="1" dirty="0" smtClean="0"/>
              <a:t>）灣</a:t>
            </a:r>
            <a:endParaRPr lang="zh-TW" altLang="en-US" b="1" dirty="0" smtClean="0"/>
          </a:p>
        </p:txBody>
      </p:sp>
      <p:pic>
        <p:nvPicPr>
          <p:cNvPr id="5" name="內容版面配置區 4" descr="800px-Massachusetts_in_United_States_sv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85091" y="1600200"/>
            <a:ext cx="7573818" cy="46863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b="1" dirty="0" smtClean="0"/>
              <a:t>康</a:t>
            </a:r>
            <a:r>
              <a:rPr lang="zh-TW" altLang="zh-TW" b="1" dirty="0" smtClean="0"/>
              <a:t>州（</a:t>
            </a:r>
            <a:r>
              <a:rPr lang="en-US" altLang="zh-TW" b="1" dirty="0" smtClean="0"/>
              <a:t>Connecticut</a:t>
            </a:r>
            <a:r>
              <a:rPr lang="zh-TW" altLang="zh-TW" b="1" dirty="0" smtClean="0"/>
              <a:t>）</a:t>
            </a:r>
            <a:endParaRPr lang="zh-TW" altLang="en-US" b="1" dirty="0" smtClean="0"/>
          </a:p>
        </p:txBody>
      </p:sp>
      <p:pic>
        <p:nvPicPr>
          <p:cNvPr id="6" name="內容版面配置區 5" descr="800px-Connecticut_in_United_States_sv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85091" y="1600200"/>
            <a:ext cx="7573818" cy="46863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/>
              <a:t>形勢分析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教派在美洲的開拓與發展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聖公會（</a:t>
            </a:r>
            <a:r>
              <a:rPr lang="en-US" altLang="zh-TW" dirty="0" smtClean="0"/>
              <a:t>Episcopal Church</a:t>
            </a:r>
            <a:r>
              <a:rPr lang="zh-TW" altLang="en-US" dirty="0" smtClean="0"/>
              <a:t>）在美洲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公理派（</a:t>
            </a:r>
            <a:r>
              <a:rPr lang="en-US" altLang="zh-TW" dirty="0" smtClean="0"/>
              <a:t>Congregational Church</a:t>
            </a:r>
            <a:r>
              <a:rPr lang="zh-TW" altLang="en-US" dirty="0" smtClean="0"/>
              <a:t>）在新英格蘭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荷蘭改革宗抵達新大陸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浸禮派（</a:t>
            </a:r>
            <a:r>
              <a:rPr lang="en-US" altLang="zh-TW" dirty="0" smtClean="0"/>
              <a:t>Baptist Church</a:t>
            </a:r>
            <a:r>
              <a:rPr lang="zh-TW" altLang="en-US" dirty="0" smtClean="0"/>
              <a:t>）的建立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貴格派（</a:t>
            </a:r>
            <a:r>
              <a:rPr lang="en-US" altLang="zh-TW" dirty="0" smtClean="0"/>
              <a:t>Quaker</a:t>
            </a:r>
            <a:r>
              <a:rPr lang="zh-TW" altLang="en-US" dirty="0" smtClean="0"/>
              <a:t>）的發展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德國改革宗在賓夕凡尼亞州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長老派主義（</a:t>
            </a:r>
            <a:r>
              <a:rPr lang="en-US" altLang="zh-TW" dirty="0" smtClean="0"/>
              <a:t>Presbyterianism</a:t>
            </a:r>
            <a:r>
              <a:rPr lang="zh-TW" altLang="en-US" dirty="0" smtClean="0"/>
              <a:t>）的紮根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循道派主義（</a:t>
            </a:r>
            <a:r>
              <a:rPr lang="en-US" altLang="zh-TW" dirty="0" smtClean="0"/>
              <a:t>Methodist</a:t>
            </a:r>
            <a:r>
              <a:rPr lang="zh-TW" altLang="en-US" dirty="0" smtClean="0"/>
              <a:t>）較遲到達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b="1" dirty="0" smtClean="0"/>
              <a:t>荷蘭</a:t>
            </a:r>
            <a:r>
              <a:rPr lang="zh-TW" altLang="zh-TW" b="1" dirty="0" smtClean="0"/>
              <a:t>改革宗抵達</a:t>
            </a:r>
            <a:r>
              <a:rPr lang="zh-TW" altLang="zh-TW" b="1" dirty="0" smtClean="0"/>
              <a:t>新大陸</a:t>
            </a:r>
            <a:endParaRPr lang="zh-TW" altLang="en-US" b="1" dirty="0" smtClean="0"/>
          </a:p>
        </p:txBody>
      </p:sp>
      <p:pic>
        <p:nvPicPr>
          <p:cNvPr id="9" name="內容版面配置區 8" descr="800px-Delaware_in_United_States_(zoom)_(US48)_sv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85091" y="1600200"/>
            <a:ext cx="7573818" cy="46863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撲面">
  <a:themeElements>
    <a:clrScheme name="暗香撲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撲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撲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133</TotalTime>
  <Words>745</Words>
  <Application>Microsoft Office PowerPoint</Application>
  <PresentationFormat>如螢幕大小 (4:3)</PresentationFormat>
  <Paragraphs>109</Paragraphs>
  <Slides>25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暗香撲面</vt:lpstr>
      <vt:lpstr>教會歷史概覽</vt:lpstr>
      <vt:lpstr>十九世紀以前美洲教會歷史</vt:lpstr>
      <vt:lpstr>引言</vt:lpstr>
      <vt:lpstr>時代背景</vt:lpstr>
      <vt:lpstr>形勢分析</vt:lpstr>
      <vt:lpstr>麻薩諸塞（Massachusetts）灣</vt:lpstr>
      <vt:lpstr>康州（Connecticut）</vt:lpstr>
      <vt:lpstr>形勢分析</vt:lpstr>
      <vt:lpstr>荷蘭改革宗抵達新大陸</vt:lpstr>
      <vt:lpstr>美洲教會興起的經過</vt:lpstr>
      <vt:lpstr>美洲教會興起的經過</vt:lpstr>
      <vt:lpstr>懷特腓德（George Whitefield）</vt:lpstr>
      <vt:lpstr>愛德華滋（Jonathan Edwards）</vt:lpstr>
      <vt:lpstr>約翰衛斯理（John Wesley）</vt:lpstr>
      <vt:lpstr>查理芬尼（Charles Finney）</vt:lpstr>
      <vt:lpstr>結果</vt:lpstr>
      <vt:lpstr>慕迪（D. L. Moody）</vt:lpstr>
      <vt:lpstr>叨雷（R. A. Toorrey）</vt:lpstr>
      <vt:lpstr>參地（Billy Sunday）</vt:lpstr>
      <vt:lpstr>評論</vt:lpstr>
      <vt:lpstr>時間線</vt:lpstr>
      <vt:lpstr>時間線</vt:lpstr>
      <vt:lpstr>思考問題</vt:lpstr>
      <vt:lpstr>思考問題</vt:lpstr>
      <vt:lpstr>參考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教會歷史概覽</dc:title>
  <dc:creator>user</dc:creator>
  <cp:lastModifiedBy>user</cp:lastModifiedBy>
  <cp:revision>31</cp:revision>
  <dcterms:created xsi:type="dcterms:W3CDTF">2012-03-19T13:45:25Z</dcterms:created>
  <dcterms:modified xsi:type="dcterms:W3CDTF">2012-03-19T23:35:21Z</dcterms:modified>
</cp:coreProperties>
</file>