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7" r:id="rId6"/>
    <p:sldId id="270" r:id="rId7"/>
    <p:sldId id="268" r:id="rId8"/>
    <p:sldId id="269" r:id="rId9"/>
    <p:sldId id="263" r:id="rId10"/>
    <p:sldId id="262" r:id="rId11"/>
    <p:sldId id="264" r:id="rId12"/>
    <p:sldId id="271" r:id="rId13"/>
    <p:sldId id="272" r:id="rId14"/>
    <p:sldId id="276" r:id="rId15"/>
    <p:sldId id="277" r:id="rId16"/>
    <p:sldId id="278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74E3E651-C46B-47B4-B015-5C4889EBD7D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878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2012/4/3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2012/4/3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2012/4/3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2012/4/3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2012/4/3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2012/4/3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2012/4/3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%E6%BA%AB%E7%B4%84%E7%BF%B0" TargetMode="External"/><Relationship Id="rId2" Type="http://schemas.openxmlformats.org/officeDocument/2006/relationships/hyperlink" Target="http://zh.wikipedia.org/wiki/80%E5%B9%B4%E4%BB%A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http://zh.wikipedia.org/wiki/%E6%AC%8A%E8%83%BD%E4%BD%88%E9%81%93%E6%B3%95" TargetMode="External"/><Relationship Id="rId4" Type="http://schemas.openxmlformats.org/officeDocument/2006/relationships/hyperlink" Target="http://zh.wikipedia.org/wiki/%E9%9F%8B%E7%B4%84%E7%BF%B0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7%A6%8F%E6%A8%82%E7%A5%9E%E5%AD%B8%E9%99%A2" TargetMode="External"/><Relationship Id="rId3" Type="http://schemas.openxmlformats.org/officeDocument/2006/relationships/hyperlink" Target="http://zh.wikipedia.org/wiki/%E4%B8%80%E6%9C%88" TargetMode="External"/><Relationship Id="rId7" Type="http://schemas.openxmlformats.org/officeDocument/2006/relationships/hyperlink" Target="http://zh.wikipedia.org/w/index.php?title=%E8%91%A1%E8%90%84%E5%9C%92%E5%9F%BA%E7%9D%A3%E5%BE%92%E5%9C%98%E5%A5%91&amp;action=edit&amp;redlink=1" TargetMode="External"/><Relationship Id="rId2" Type="http://schemas.openxmlformats.org/officeDocument/2006/relationships/hyperlink" Target="http://zh.wikipedia.org/wiki/1977%E5%B9%B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zh.wikipedia.org/wiki/%E4%BA%94%E6%9C%88" TargetMode="External"/><Relationship Id="rId5" Type="http://schemas.openxmlformats.org/officeDocument/2006/relationships/hyperlink" Target="http://zh.wikipedia.org/wiki/1982%E5%B9%B4" TargetMode="External"/><Relationship Id="rId4" Type="http://schemas.openxmlformats.org/officeDocument/2006/relationships/hyperlink" Target="http://zh.wikipedia.org/wiki/%E8%B2%B4%E6%A0%BC%E6%9C%83" TargetMode="External"/><Relationship Id="rId9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MhH9KeOREpo&amp;feature=relmfu" TargetMode="External"/><Relationship Id="rId7" Type="http://schemas.openxmlformats.org/officeDocument/2006/relationships/image" Target="../media/image7.jpeg"/><Relationship Id="rId2" Type="http://schemas.openxmlformats.org/officeDocument/2006/relationships/hyperlink" Target="http://www.youtube.com/watch?v=6BAV-0pf8C0&amp;feature=fvwr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2.bp.blogspot.com/-9H7jQZTLnik/T3Qz6Y7CpUI/AAAAAAAABmo/w4Lv5_lmIOw/s1600/IMG_3801.jpg" TargetMode="External"/><Relationship Id="rId5" Type="http://schemas.openxmlformats.org/officeDocument/2006/relationships/image" Target="../media/image6.jpeg"/><Relationship Id="rId4" Type="http://schemas.openxmlformats.org/officeDocument/2006/relationships/hyperlink" Target="http://1.bp.blogspot.com/-SotTYIzVmYE/T3k2Oujf2CI/AAAAAAAABnY/UZ_GbiM2pk8/s1600/IMG_3819.jp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靈恩第三波</a:t>
            </a:r>
            <a:endParaRPr lang="zh-HK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1184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324115"/>
              </p:ext>
            </p:extLst>
          </p:nvPr>
        </p:nvGraphicFramePr>
        <p:xfrm>
          <a:off x="1403648" y="1700808"/>
          <a:ext cx="6048672" cy="45415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024336"/>
                <a:gridCol w="3024336"/>
              </a:tblGrid>
              <a:tr h="5284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權能佈道</a:t>
                      </a:r>
                      <a:endParaRPr kumimoji="0" lang="zh-TW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82321" marR="823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傳統佈道</a:t>
                      </a:r>
                      <a:endParaRPr kumimoji="0" lang="zh-TW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82321" marR="82321" horzOverflow="overflow"/>
                </a:tc>
              </a:tr>
              <a:tr h="14577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聖靈主動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神蹟奇事</a:t>
                      </a:r>
                      <a:endParaRPr kumimoji="0" lang="en-US" altLang="zh-TW" sz="40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醫治</a:t>
                      </a:r>
                      <a:endParaRPr kumimoji="0" lang="en-US" altLang="zh-TW" sz="40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知識的言語</a:t>
                      </a:r>
                      <a:endParaRPr kumimoji="0" lang="zh-TW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82321" marR="823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程序佈道</a:t>
                      </a:r>
                      <a:r>
                        <a:rPr kumimoji="0" lang="en-US" altLang="zh-TW" sz="4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(programmed evangelism)</a:t>
                      </a:r>
                      <a:endParaRPr kumimoji="0" lang="zh-TW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82321" marR="82321" horzOverflow="overflow"/>
                </a:tc>
              </a:tr>
              <a:tr h="7551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超然經歷</a:t>
                      </a:r>
                      <a:endParaRPr kumimoji="0" lang="en-US" altLang="zh-TW" sz="4000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屬靈爭戰</a:t>
                      </a:r>
                      <a:endParaRPr kumimoji="0" lang="zh-TW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82321" marR="823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理性出發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82321" marR="82321" horzOverflow="overflow"/>
                </a:tc>
              </a:tr>
            </a:tbl>
          </a:graphicData>
        </a:graphic>
      </p:graphicFrame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權能佈道與「傳統佈道」</a:t>
            </a:r>
          </a:p>
        </p:txBody>
      </p:sp>
    </p:spTree>
    <p:extLst>
      <p:ext uri="{BB962C8B-B14F-4D97-AF65-F5344CB8AC3E}">
        <p14:creationId xmlns:p14="http://schemas.microsoft.com/office/powerpoint/2010/main" val="114147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內容版面配置區 3" descr="區域邪靈、屬靈繪圖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772816"/>
            <a:ext cx="5156373" cy="4657369"/>
          </a:xfrm>
        </p:spPr>
      </p:pic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b="1" smtClean="0">
                <a:latin typeface="標楷體" pitchFamily="65" charset="-120"/>
                <a:ea typeface="標楷體" pitchFamily="65" charset="-120"/>
              </a:rPr>
              <a:t>P.Wagner</a:t>
            </a:r>
            <a:r>
              <a:rPr lang="zh-TW" altLang="en-US" sz="4800" b="1" smtClean="0">
                <a:latin typeface="標楷體" pitchFamily="65" charset="-120"/>
                <a:ea typeface="標楷體" pitchFamily="65" charset="-120"/>
              </a:rPr>
              <a:t>區域邪靈屬靈繪圖</a:t>
            </a:r>
            <a:endParaRPr lang="zh-TW" altLang="en-US" sz="4800" smtClean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904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ctr">
            <a:normAutofit/>
          </a:bodyPr>
          <a:lstStyle/>
          <a:p>
            <a:r>
              <a:rPr lang="zh-TW" altLang="en-US" dirty="0" smtClean="0"/>
              <a:t>教會</a:t>
            </a:r>
            <a:r>
              <a:rPr lang="zh-TW" altLang="en-US" dirty="0"/>
              <a:t>歷史的鐘擺效應</a:t>
            </a:r>
          </a:p>
        </p:txBody>
      </p:sp>
      <p:graphicFrame>
        <p:nvGraphicFramePr>
          <p:cNvPr id="18435" name="Group 3"/>
          <p:cNvGraphicFramePr>
            <a:graphicFrameLocks noGrp="1"/>
          </p:cNvGraphicFramePr>
          <p:nvPr>
            <p:ph idx="1"/>
          </p:nvPr>
        </p:nvGraphicFramePr>
        <p:xfrm>
          <a:off x="838200" y="1905000"/>
          <a:ext cx="7693025" cy="4681539"/>
        </p:xfrm>
        <a:graphic>
          <a:graphicData uri="http://schemas.openxmlformats.org/drawingml/2006/table">
            <a:tbl>
              <a:tblPr/>
              <a:tblGrid>
                <a:gridCol w="2667000"/>
                <a:gridCol w="2362200"/>
                <a:gridCol w="2663825"/>
              </a:tblGrid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強調情感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合乎聖經的基督教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強調智力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孟他努主義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2C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修道主義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3-10C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諾斯底主義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2-3C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密契主義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14-15C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經院主義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11-14C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敬虔派和循理派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17-18C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改革正統派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16-17C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靈恩派和靈恩運動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20C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自由派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19-20C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72" name="Line 40"/>
          <p:cNvSpPr>
            <a:spLocks noChangeShapeType="1"/>
          </p:cNvSpPr>
          <p:nvPr/>
        </p:nvSpPr>
        <p:spPr bwMode="auto">
          <a:xfrm>
            <a:off x="3352800" y="2971800"/>
            <a:ext cx="24384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473" name="Line 41"/>
          <p:cNvSpPr>
            <a:spLocks noChangeShapeType="1"/>
          </p:cNvSpPr>
          <p:nvPr/>
        </p:nvSpPr>
        <p:spPr bwMode="auto">
          <a:xfrm>
            <a:off x="3429000" y="3657600"/>
            <a:ext cx="24384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474" name="Line 42"/>
          <p:cNvSpPr>
            <a:spLocks noChangeShapeType="1"/>
          </p:cNvSpPr>
          <p:nvPr/>
        </p:nvSpPr>
        <p:spPr bwMode="auto">
          <a:xfrm>
            <a:off x="3352800" y="4343400"/>
            <a:ext cx="24384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475" name="Line 43"/>
          <p:cNvSpPr>
            <a:spLocks noChangeShapeType="1"/>
          </p:cNvSpPr>
          <p:nvPr/>
        </p:nvSpPr>
        <p:spPr bwMode="auto">
          <a:xfrm>
            <a:off x="3505200" y="5105400"/>
            <a:ext cx="24384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476" name="Line 44"/>
          <p:cNvSpPr>
            <a:spLocks noChangeShapeType="1"/>
          </p:cNvSpPr>
          <p:nvPr/>
        </p:nvSpPr>
        <p:spPr bwMode="auto">
          <a:xfrm flipH="1" flipV="1">
            <a:off x="3657600" y="3581400"/>
            <a:ext cx="1752600" cy="76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477" name="Line 45"/>
          <p:cNvSpPr>
            <a:spLocks noChangeShapeType="1"/>
          </p:cNvSpPr>
          <p:nvPr/>
        </p:nvSpPr>
        <p:spPr bwMode="auto">
          <a:xfrm flipH="1" flipV="1">
            <a:off x="3733800" y="4267200"/>
            <a:ext cx="1752600" cy="76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478" name="Line 46"/>
          <p:cNvSpPr>
            <a:spLocks noChangeShapeType="1"/>
          </p:cNvSpPr>
          <p:nvPr/>
        </p:nvSpPr>
        <p:spPr bwMode="auto">
          <a:xfrm flipH="1" flipV="1">
            <a:off x="3733800" y="4953000"/>
            <a:ext cx="1752600" cy="76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479" name="Line 47"/>
          <p:cNvSpPr>
            <a:spLocks noChangeShapeType="1"/>
          </p:cNvSpPr>
          <p:nvPr/>
        </p:nvSpPr>
        <p:spPr bwMode="auto">
          <a:xfrm flipH="1" flipV="1">
            <a:off x="3810000" y="5791200"/>
            <a:ext cx="1752600" cy="76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191" y="2470944"/>
            <a:ext cx="1180449" cy="148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76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/>
            <a:r>
              <a:rPr lang="zh-TW" altLang="zh-HK" i="1" dirty="0"/>
              <a:t>基督為中心</a:t>
            </a:r>
            <a:endParaRPr lang="zh-TW" altLang="zh-HK" dirty="0"/>
          </a:p>
          <a:p>
            <a:pPr lvl="0" eaLnBrk="0" fontAlgn="base" hangingPunct="0"/>
            <a:r>
              <a:rPr lang="zh-TW" altLang="zh-HK" i="1" dirty="0"/>
              <a:t>生命充滿聖靈能力</a:t>
            </a:r>
            <a:endParaRPr lang="zh-TW" altLang="zh-HK" dirty="0"/>
          </a:p>
          <a:p>
            <a:pPr lvl="0" eaLnBrk="0" fontAlgn="base" hangingPunct="0"/>
            <a:r>
              <a:rPr lang="zh-TW" altLang="zh-HK" i="1" dirty="0"/>
              <a:t>情感有表達渠道</a:t>
            </a:r>
            <a:endParaRPr lang="zh-TW" altLang="zh-HK" dirty="0"/>
          </a:p>
          <a:p>
            <a:pPr lvl="0" eaLnBrk="0" fontAlgn="base" hangingPunct="0"/>
            <a:r>
              <a:rPr lang="zh-TW" altLang="zh-HK" i="1" dirty="0"/>
              <a:t>注重祈禱</a:t>
            </a:r>
            <a:endParaRPr lang="zh-TW" altLang="zh-HK" dirty="0"/>
          </a:p>
          <a:p>
            <a:pPr lvl="0" eaLnBrk="0" fontAlgn="base" hangingPunct="0"/>
            <a:r>
              <a:rPr lang="zh-TW" altLang="zh-HK" i="1" dirty="0"/>
              <a:t>充滿喜樂</a:t>
            </a:r>
            <a:endParaRPr lang="zh-TW" altLang="zh-HK" dirty="0"/>
          </a:p>
          <a:p>
            <a:pPr lvl="0" eaLnBrk="0" fontAlgn="base" hangingPunct="0"/>
            <a:r>
              <a:rPr lang="zh-TW" altLang="en-US" i="1" smtClean="0"/>
              <a:t>投入</a:t>
            </a:r>
            <a:r>
              <a:rPr lang="zh-TW" altLang="zh-HK" i="1" smtClean="0"/>
              <a:t>敬</a:t>
            </a:r>
            <a:r>
              <a:rPr lang="zh-TW" altLang="zh-HK" i="1" dirty="0"/>
              <a:t>拜</a:t>
            </a:r>
            <a:endParaRPr lang="zh-TW" altLang="zh-HK" dirty="0"/>
          </a:p>
          <a:p>
            <a:endParaRPr lang="zh-HK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HK" b="1" i="1" dirty="0"/>
              <a:t>靈恩運動的研究</a:t>
            </a:r>
            <a:r>
              <a:rPr lang="en-US" altLang="zh-HK" b="1" i="1" dirty="0"/>
              <a:t> (JJ PARKER)</a:t>
            </a:r>
            <a:r>
              <a:rPr lang="zh-TW" altLang="zh-HK" dirty="0"/>
              <a:t/>
            </a:r>
            <a:br>
              <a:rPr lang="zh-TW" altLang="zh-HK" dirty="0"/>
            </a:br>
            <a:r>
              <a:rPr lang="en-US" altLang="zh-TW" dirty="0" smtClean="0"/>
              <a:t>(</a:t>
            </a:r>
            <a:r>
              <a:rPr lang="zh-TW" altLang="en-US" dirty="0" smtClean="0"/>
              <a:t>反思</a:t>
            </a:r>
            <a:r>
              <a:rPr lang="en-US" altLang="zh-TW" dirty="0" smtClean="0"/>
              <a:t>---</a:t>
            </a:r>
            <a:r>
              <a:rPr lang="zh-TW" altLang="en-US" dirty="0" smtClean="0"/>
              <a:t>正面</a:t>
            </a:r>
            <a:r>
              <a:rPr lang="en-US" altLang="zh-TW" dirty="0" smtClean="0"/>
              <a:t>)</a:t>
            </a:r>
            <a:endParaRPr lang="zh-HK" altLang="en-US" dirty="0"/>
          </a:p>
        </p:txBody>
      </p:sp>
      <p:pic>
        <p:nvPicPr>
          <p:cNvPr id="4098" name="Picture 2" descr="Image Deta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212976"/>
            <a:ext cx="1400175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82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/>
            <a:r>
              <a:rPr lang="zh-TW" altLang="zh-HK" i="1" dirty="0"/>
              <a:t>教會肢體全體動員</a:t>
            </a:r>
            <a:endParaRPr lang="zh-TW" altLang="zh-HK" dirty="0"/>
          </a:p>
          <a:p>
            <a:pPr lvl="0" eaLnBrk="0" fontAlgn="base" hangingPunct="0"/>
            <a:r>
              <a:rPr lang="zh-TW" altLang="zh-HK" i="1" dirty="0"/>
              <a:t>宣教熱情</a:t>
            </a:r>
            <a:endParaRPr lang="zh-TW" altLang="zh-HK" dirty="0"/>
          </a:p>
          <a:p>
            <a:pPr lvl="0" eaLnBrk="0" fontAlgn="base" hangingPunct="0"/>
            <a:r>
              <a:rPr lang="zh-TW" altLang="zh-HK" i="1" dirty="0"/>
              <a:t>看重小組服事</a:t>
            </a:r>
            <a:endParaRPr lang="zh-TW" altLang="zh-HK" dirty="0"/>
          </a:p>
          <a:p>
            <a:pPr lvl="0" eaLnBrk="0" fontAlgn="base" hangingPunct="0"/>
            <a:r>
              <a:rPr lang="zh-TW" altLang="zh-HK" i="1" dirty="0"/>
              <a:t>重教會架構</a:t>
            </a:r>
            <a:endParaRPr lang="zh-TW" altLang="zh-HK" dirty="0"/>
          </a:p>
          <a:p>
            <a:pPr lvl="0" eaLnBrk="0" fontAlgn="base" hangingPunct="0"/>
            <a:r>
              <a:rPr lang="zh-TW" altLang="zh-HK" i="1" dirty="0"/>
              <a:t>建立群體生活</a:t>
            </a:r>
            <a:endParaRPr lang="zh-TW" altLang="zh-HK" dirty="0"/>
          </a:p>
          <a:p>
            <a:pPr lvl="0" eaLnBrk="0" fontAlgn="base" hangingPunct="0"/>
            <a:r>
              <a:rPr lang="zh-TW" altLang="zh-HK" i="1" dirty="0"/>
              <a:t>樂於奉獻</a:t>
            </a:r>
            <a:endParaRPr lang="zh-TW" altLang="zh-HK" dirty="0"/>
          </a:p>
          <a:p>
            <a:endParaRPr lang="zh-HK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HK" b="1" i="1" dirty="0"/>
              <a:t>靈恩運動的研究</a:t>
            </a:r>
            <a:r>
              <a:rPr lang="en-US" altLang="zh-HK" b="1" i="1" dirty="0"/>
              <a:t> (JJ PARKER)</a:t>
            </a:r>
            <a:r>
              <a:rPr lang="zh-TW" altLang="zh-HK" dirty="0"/>
              <a:t/>
            </a:r>
            <a:br>
              <a:rPr lang="zh-TW" altLang="zh-HK" dirty="0"/>
            </a:br>
            <a:r>
              <a:rPr lang="en-US" altLang="zh-TW" dirty="0"/>
              <a:t>(</a:t>
            </a:r>
            <a:r>
              <a:rPr lang="zh-TW" altLang="en-US" dirty="0"/>
              <a:t>反思</a:t>
            </a:r>
            <a:r>
              <a:rPr lang="en-US" altLang="zh-TW" dirty="0"/>
              <a:t>---</a:t>
            </a:r>
            <a:r>
              <a:rPr lang="zh-TW" altLang="en-US" dirty="0"/>
              <a:t>正面</a:t>
            </a:r>
            <a:r>
              <a:rPr lang="en-US" altLang="zh-TW" dirty="0"/>
              <a:t>)</a:t>
            </a:r>
            <a:endParaRPr lang="zh-HK" altLang="en-US" dirty="0"/>
          </a:p>
        </p:txBody>
      </p:sp>
      <p:pic>
        <p:nvPicPr>
          <p:cNvPr id="1026" name="Picture 2" descr="Image Deta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573016"/>
            <a:ext cx="2190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87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/>
            <a:r>
              <a:rPr lang="zh-TW" altLang="zh-HK" i="1" dirty="0"/>
              <a:t>有時過份自高</a:t>
            </a:r>
            <a:endParaRPr lang="zh-TW" altLang="zh-HK" dirty="0"/>
          </a:p>
          <a:p>
            <a:pPr lvl="0" eaLnBrk="0" fontAlgn="base" hangingPunct="0"/>
            <a:r>
              <a:rPr lang="zh-TW" altLang="zh-HK" i="1" dirty="0"/>
              <a:t>出現分門別類</a:t>
            </a:r>
            <a:endParaRPr lang="zh-TW" altLang="zh-HK" dirty="0"/>
          </a:p>
          <a:p>
            <a:pPr lvl="0" eaLnBrk="0" fontAlgn="base" hangingPunct="0"/>
            <a:r>
              <a:rPr lang="zh-TW" altLang="zh-HK" i="1" dirty="0"/>
              <a:t>過分著重感受</a:t>
            </a:r>
            <a:endParaRPr lang="zh-TW" altLang="zh-HK" dirty="0"/>
          </a:p>
          <a:p>
            <a:pPr lvl="0" eaLnBrk="0" fontAlgn="base" hangingPunct="0"/>
            <a:r>
              <a:rPr lang="zh-TW" altLang="zh-HK" i="1" dirty="0"/>
              <a:t>低眨理性</a:t>
            </a:r>
            <a:endParaRPr lang="zh-TW" altLang="zh-HK" dirty="0"/>
          </a:p>
          <a:p>
            <a:pPr lvl="0" eaLnBrk="0" fontAlgn="base" hangingPunct="0"/>
            <a:r>
              <a:rPr lang="zh-TW" altLang="zh-HK" i="1" dirty="0"/>
              <a:t>過份強調聖靈光照</a:t>
            </a:r>
            <a:endParaRPr lang="zh-TW" altLang="zh-HK" dirty="0"/>
          </a:p>
          <a:p>
            <a:endParaRPr lang="zh-HK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HK" b="1" i="1" dirty="0"/>
              <a:t>靈恩運動的研究</a:t>
            </a:r>
            <a:r>
              <a:rPr lang="en-US" altLang="zh-HK" b="1" i="1" dirty="0"/>
              <a:t> (JJ PARKER)</a:t>
            </a:r>
            <a:r>
              <a:rPr lang="zh-TW" altLang="zh-HK" dirty="0"/>
              <a:t/>
            </a:r>
            <a:br>
              <a:rPr lang="zh-TW" altLang="zh-HK" dirty="0"/>
            </a:br>
            <a:r>
              <a:rPr lang="en-US" altLang="zh-TW" dirty="0"/>
              <a:t>(</a:t>
            </a:r>
            <a:r>
              <a:rPr lang="zh-TW" altLang="en-US" dirty="0"/>
              <a:t>反思</a:t>
            </a:r>
            <a:r>
              <a:rPr lang="en-US" altLang="zh-TW" dirty="0" smtClean="0"/>
              <a:t>---</a:t>
            </a:r>
            <a:r>
              <a:rPr lang="zh-TW" altLang="en-US" dirty="0" smtClean="0"/>
              <a:t>反面</a:t>
            </a:r>
            <a:r>
              <a:rPr lang="en-US" altLang="zh-TW" dirty="0" smtClean="0"/>
              <a:t>)</a:t>
            </a:r>
            <a:endParaRPr lang="zh-HK" altLang="en-US" dirty="0"/>
          </a:p>
        </p:txBody>
      </p:sp>
      <p:pic>
        <p:nvPicPr>
          <p:cNvPr id="2050" name="Picture 2" descr="Image Deta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429000"/>
            <a:ext cx="2190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64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/>
            <a:r>
              <a:rPr lang="zh-TW" altLang="zh-HK" i="1" dirty="0"/>
              <a:t>過份追求恩賜</a:t>
            </a:r>
            <a:endParaRPr lang="zh-TW" altLang="zh-HK" dirty="0"/>
          </a:p>
          <a:p>
            <a:pPr lvl="0" eaLnBrk="0" fontAlgn="base" hangingPunct="0"/>
            <a:r>
              <a:rPr lang="zh-TW" altLang="zh-HK" i="1" dirty="0"/>
              <a:t>太重視超自然</a:t>
            </a:r>
            <a:endParaRPr lang="zh-TW" altLang="zh-HK" dirty="0"/>
          </a:p>
          <a:p>
            <a:pPr lvl="0" eaLnBrk="0" fontAlgn="base" hangingPunct="0"/>
            <a:r>
              <a:rPr lang="zh-TW" altLang="zh-HK" i="1" dirty="0"/>
              <a:t>幸福主義</a:t>
            </a:r>
            <a:endParaRPr lang="zh-TW" altLang="zh-HK" dirty="0"/>
          </a:p>
          <a:p>
            <a:pPr lvl="0" eaLnBrk="0" fontAlgn="base" hangingPunct="0"/>
            <a:r>
              <a:rPr lang="zh-TW" altLang="zh-HK" i="1" dirty="0"/>
              <a:t>過份強調鬼魔</a:t>
            </a:r>
            <a:endParaRPr lang="zh-TW" altLang="zh-HK" dirty="0"/>
          </a:p>
          <a:p>
            <a:pPr lvl="0" eaLnBrk="0" fontAlgn="base" hangingPunct="0"/>
            <a:r>
              <a:rPr lang="zh-TW" altLang="zh-HK" i="1" dirty="0"/>
              <a:t>構成彼此模倣的壓力</a:t>
            </a:r>
            <a:endParaRPr lang="zh-TW" altLang="zh-HK" dirty="0"/>
          </a:p>
          <a:p>
            <a:endParaRPr lang="zh-HK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HK" b="1" i="1" dirty="0"/>
              <a:t>靈恩運動的研究</a:t>
            </a:r>
            <a:r>
              <a:rPr lang="en-US" altLang="zh-HK" b="1" i="1" dirty="0"/>
              <a:t> (JJ PARKER)</a:t>
            </a:r>
            <a:r>
              <a:rPr lang="zh-TW" altLang="zh-HK" dirty="0"/>
              <a:t/>
            </a:r>
            <a:br>
              <a:rPr lang="zh-TW" altLang="zh-HK" dirty="0"/>
            </a:br>
            <a:r>
              <a:rPr lang="en-US" altLang="zh-TW" dirty="0"/>
              <a:t>(</a:t>
            </a:r>
            <a:r>
              <a:rPr lang="zh-TW" altLang="en-US" dirty="0"/>
              <a:t>反思</a:t>
            </a:r>
            <a:r>
              <a:rPr lang="en-US" altLang="zh-TW" dirty="0" smtClean="0"/>
              <a:t>---</a:t>
            </a:r>
            <a:r>
              <a:rPr lang="zh-TW" altLang="en-US" dirty="0" smtClean="0"/>
              <a:t>反面</a:t>
            </a:r>
            <a:r>
              <a:rPr lang="en-US" altLang="zh-TW" dirty="0" smtClean="0"/>
              <a:t>)</a:t>
            </a:r>
            <a:endParaRPr lang="zh-HK" altLang="en-US" dirty="0"/>
          </a:p>
        </p:txBody>
      </p:sp>
      <p:pic>
        <p:nvPicPr>
          <p:cNvPr id="3074" name="Picture 2" descr="Image Deta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356992"/>
            <a:ext cx="1400175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30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zh-HK" altLang="zh-HK" i="1" u="sng" dirty="0"/>
              <a:t>彼得</a:t>
            </a:r>
            <a:r>
              <a:rPr lang="zh-HK" altLang="zh-HK" u="sng" dirty="0"/>
              <a:t>．</a:t>
            </a:r>
            <a:r>
              <a:rPr lang="zh-HK" altLang="zh-HK" i="1" u="sng" dirty="0"/>
              <a:t>魏格納</a:t>
            </a:r>
            <a:r>
              <a:rPr lang="zh-HK" altLang="zh-HK" u="sng" dirty="0"/>
              <a:t>（Peter </a:t>
            </a:r>
            <a:r>
              <a:rPr lang="zh-HK" altLang="zh-HK" u="sng" dirty="0" smtClean="0"/>
              <a:t>Wagner</a:t>
            </a:r>
            <a:r>
              <a:rPr lang="en-US" altLang="zh-TW" u="sng" dirty="0"/>
              <a:t>)</a:t>
            </a:r>
            <a:r>
              <a:rPr lang="en-US" altLang="zh-TW" dirty="0" smtClean="0"/>
              <a:t>-----------</a:t>
            </a:r>
            <a:r>
              <a:rPr lang="zh-TW" altLang="en-US" dirty="0" smtClean="0"/>
              <a:t>命名</a:t>
            </a:r>
            <a:endParaRPr lang="en-US" altLang="zh-TW" dirty="0" smtClean="0"/>
          </a:p>
          <a:p>
            <a:pPr marL="0" indent="0">
              <a:buNone/>
            </a:pPr>
            <a:endParaRPr lang="en-US" altLang="zh-HK" dirty="0" smtClean="0"/>
          </a:p>
          <a:p>
            <a:r>
              <a:rPr lang="zh-TW" altLang="en-US" dirty="0" smtClean="0"/>
              <a:t>原因</a:t>
            </a:r>
            <a:r>
              <a:rPr lang="en-US" altLang="zh-TW" dirty="0" smtClean="0"/>
              <a:t>:</a:t>
            </a:r>
            <a:r>
              <a:rPr lang="zh-HK" altLang="zh-HK" dirty="0" smtClean="0"/>
              <a:t>沒有</a:t>
            </a:r>
            <a:r>
              <a:rPr lang="zh-HK" altLang="zh-HK" dirty="0"/>
              <a:t>奇蹟、方言、異象、醫治、預言的福音成為重要支持，</a:t>
            </a:r>
            <a:r>
              <a:rPr lang="zh-HK" altLang="zh-HK" b="1" i="1" dirty="0"/>
              <a:t>基督教便是衰退無能</a:t>
            </a:r>
            <a:endParaRPr lang="zh-HK" altLang="en-US" b="1" i="1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原因</a:t>
            </a:r>
            <a:r>
              <a:rPr lang="en-US" altLang="zh-TW" dirty="0" smtClean="0"/>
              <a:t>-----</a:t>
            </a:r>
            <a:r>
              <a:rPr lang="zh-TW" altLang="en-US" dirty="0" smtClean="0"/>
              <a:t>主要觀念</a:t>
            </a:r>
            <a:endParaRPr lang="zh-HK" altLang="en-US" dirty="0"/>
          </a:p>
        </p:txBody>
      </p:sp>
      <p:pic>
        <p:nvPicPr>
          <p:cNvPr id="4098" name="Picture 2" descr="https://encrypted-tbn0.google.com/images?q=tbn:ANd9GcT2sCRBO-20pRMYlL28ehK1qcBstXCZO1-WjCSPMlKX6hZ782Q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077072"/>
            <a:ext cx="18383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encrypted-tbn3.google.com/images?q=tbn:ANd9GcTPPKy4ljEm-7472elHsnpQNKPlk7-XvO4XJU_2z8ChVLdjKC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437112"/>
            <a:ext cx="1656184" cy="230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76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K" altLang="zh-HK" dirty="0">
                <a:hlinkClick r:id="rId2" action="ppaction://hlinkfile" tooltip="80年代"/>
              </a:rPr>
              <a:t>80年代</a:t>
            </a:r>
            <a:r>
              <a:rPr lang="zh-HK" altLang="zh-HK" dirty="0"/>
              <a:t>由</a:t>
            </a:r>
            <a:r>
              <a:rPr lang="zh-HK" altLang="zh-HK" dirty="0">
                <a:hlinkClick r:id="rId3" action="ppaction://hlinkfile" tooltip="溫約翰"/>
              </a:rPr>
              <a:t>溫</a:t>
            </a:r>
            <a:r>
              <a:rPr lang="zh-HK" altLang="zh-HK" dirty="0" smtClean="0">
                <a:hlinkClick r:id="rId3" action="ppaction://hlinkfile" tooltip="溫約翰"/>
              </a:rPr>
              <a:t>約翰</a:t>
            </a:r>
            <a:r>
              <a:rPr lang="en-US" altLang="zh-TW" dirty="0" smtClean="0"/>
              <a:t>(</a:t>
            </a:r>
            <a:r>
              <a:rPr lang="zh-HK" altLang="zh-HK" dirty="0" smtClean="0"/>
              <a:t>John Wimber</a:t>
            </a:r>
            <a:r>
              <a:rPr lang="en-US" altLang="zh-TW" dirty="0" smtClean="0"/>
              <a:t>)</a:t>
            </a:r>
            <a:r>
              <a:rPr lang="zh-HK" altLang="zh-HK" dirty="0" smtClean="0"/>
              <a:t> 、</a:t>
            </a:r>
            <a:r>
              <a:rPr lang="zh-HK" altLang="zh-HK" dirty="0">
                <a:hlinkClick r:id="rId4" action="ppaction://hlinkfile" tooltip="韋約翰"/>
              </a:rPr>
              <a:t>韋</a:t>
            </a:r>
            <a:r>
              <a:rPr lang="zh-HK" altLang="zh-HK" dirty="0" smtClean="0">
                <a:hlinkClick r:id="rId4" action="ppaction://hlinkfile" tooltip="韋約翰"/>
              </a:rPr>
              <a:t>約翰</a:t>
            </a:r>
            <a:r>
              <a:rPr lang="en-US" altLang="zh-TW" dirty="0" smtClean="0"/>
              <a:t>(</a:t>
            </a:r>
            <a:r>
              <a:rPr lang="zh-HK" altLang="zh-HK" dirty="0"/>
              <a:t>(John White)</a:t>
            </a:r>
            <a:r>
              <a:rPr lang="zh-HK" altLang="zh-HK" dirty="0" smtClean="0"/>
              <a:t>與</a:t>
            </a:r>
            <a:r>
              <a:rPr lang="zh-HK" altLang="zh-HK" i="1" u="sng" dirty="0">
                <a:solidFill>
                  <a:schemeClr val="accent1">
                    <a:lumMod val="75000"/>
                  </a:schemeClr>
                </a:solidFill>
              </a:rPr>
              <a:t>魏格納</a:t>
            </a:r>
            <a:r>
              <a:rPr lang="zh-HK" altLang="zh-HK" dirty="0" smtClean="0"/>
              <a:t>所</a:t>
            </a:r>
            <a:r>
              <a:rPr lang="zh-HK" altLang="zh-HK" dirty="0"/>
              <a:t>倡導</a:t>
            </a:r>
            <a:r>
              <a:rPr lang="zh-HK" altLang="zh-HK" dirty="0" smtClean="0"/>
              <a:t>。</a:t>
            </a:r>
            <a:endParaRPr lang="en-US" altLang="zh-HK" dirty="0" smtClean="0"/>
          </a:p>
          <a:p>
            <a:endParaRPr lang="en-US" altLang="zh-HK" dirty="0"/>
          </a:p>
          <a:p>
            <a:r>
              <a:rPr lang="zh-HK" altLang="zh-HK" dirty="0">
                <a:hlinkClick r:id="rId3" action="ppaction://hlinkfile" tooltip="溫約翰"/>
              </a:rPr>
              <a:t>溫</a:t>
            </a:r>
            <a:r>
              <a:rPr lang="zh-HK" altLang="zh-HK" dirty="0" smtClean="0">
                <a:hlinkClick r:id="rId3" action="ppaction://hlinkfile" tooltip="溫約翰"/>
              </a:rPr>
              <a:t>約翰</a:t>
            </a:r>
            <a:endParaRPr lang="en-US" altLang="zh-HK" dirty="0" smtClean="0"/>
          </a:p>
          <a:p>
            <a:pPr lvl="1"/>
            <a:r>
              <a:rPr lang="zh-HK" altLang="zh-HK" dirty="0"/>
              <a:t>「葡萄園」運動的</a:t>
            </a:r>
            <a:r>
              <a:rPr lang="zh-HK" altLang="zh-HK" dirty="0" smtClean="0"/>
              <a:t>創始人</a:t>
            </a:r>
            <a:endParaRPr lang="en-US" altLang="zh-HK" dirty="0" smtClean="0"/>
          </a:p>
          <a:p>
            <a:pPr lvl="1"/>
            <a:r>
              <a:rPr lang="zh-HK" altLang="zh-HK" dirty="0"/>
              <a:t>除了宣講神的道及推展各項事工還不夠，必須搭配神蹟</a:t>
            </a:r>
            <a:r>
              <a:rPr lang="zh-HK" altLang="zh-HK" dirty="0" smtClean="0"/>
              <a:t>奇事</a:t>
            </a:r>
            <a:endParaRPr lang="en-US" altLang="zh-HK" dirty="0" smtClean="0"/>
          </a:p>
          <a:p>
            <a:pPr lvl="1"/>
            <a:r>
              <a:rPr lang="zh-HK" altLang="zh-HK" dirty="0"/>
              <a:t>佈道方式為</a:t>
            </a:r>
            <a:r>
              <a:rPr lang="zh-HK" altLang="zh-HK" dirty="0">
                <a:hlinkClick r:id="rId5" action="ppaction://hlinkfile" tooltip="權能佈道法"/>
              </a:rPr>
              <a:t>權能佈道法</a:t>
            </a:r>
            <a:r>
              <a:rPr lang="zh-HK" altLang="zh-HK" dirty="0"/>
              <a:t>(Power Evangelism)，</a:t>
            </a:r>
            <a:endParaRPr lang="en-US" altLang="zh-HK" dirty="0" smtClean="0"/>
          </a:p>
          <a:p>
            <a:pPr lvl="1"/>
            <a:endParaRPr lang="zh-HK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828600" y="3200"/>
            <a:ext cx="8229600" cy="1252728"/>
          </a:xfrm>
        </p:spPr>
        <p:txBody>
          <a:bodyPr/>
          <a:lstStyle/>
          <a:p>
            <a:r>
              <a:rPr lang="zh-TW" altLang="en-US" dirty="0"/>
              <a:t>經過</a:t>
            </a:r>
            <a:endParaRPr lang="zh-HK" altLang="en-US" dirty="0"/>
          </a:p>
        </p:txBody>
      </p:sp>
      <p:pic>
        <p:nvPicPr>
          <p:cNvPr id="5122" name="Picture 2" descr="https://encrypted-tbn1.google.com/images?q=tbn:ANd9GcRmdQh3LPaSIQjPsYDsou1NlX7-kRSfB_JlV5nKNNT7riM2gaotm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103364"/>
            <a:ext cx="16002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7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K" altLang="zh-HK" dirty="0">
                <a:hlinkClick r:id="rId2" action="ppaction://hlinkfile" tooltip="1977年"/>
              </a:rPr>
              <a:t>1977年</a:t>
            </a:r>
            <a:r>
              <a:rPr lang="zh-HK" altLang="zh-HK" dirty="0">
                <a:hlinkClick r:id="rId3" action="ppaction://hlinkfile" tooltip="一月"/>
              </a:rPr>
              <a:t>一月</a:t>
            </a:r>
            <a:r>
              <a:rPr lang="zh-HK" altLang="zh-HK" dirty="0"/>
              <a:t>溫</a:t>
            </a:r>
            <a:r>
              <a:rPr lang="zh-HK" altLang="zh-HK" dirty="0" smtClean="0"/>
              <a:t>約翰</a:t>
            </a:r>
            <a:r>
              <a:rPr lang="en-US" altLang="zh-TW" dirty="0" smtClean="0"/>
              <a:t>------</a:t>
            </a:r>
            <a:r>
              <a:rPr lang="zh-HK" altLang="zh-HK" dirty="0" smtClean="0"/>
              <a:t>加</a:t>
            </a:r>
            <a:r>
              <a:rPr lang="zh-HK" altLang="zh-HK" dirty="0"/>
              <a:t>州</a:t>
            </a:r>
            <a:r>
              <a:rPr lang="zh-HK" altLang="zh-HK" dirty="0">
                <a:hlinkClick r:id="rId4" action="ppaction://hlinkfile" tooltip="貴格會"/>
              </a:rPr>
              <a:t>貴格會</a:t>
            </a:r>
            <a:r>
              <a:rPr lang="zh-HK" altLang="zh-HK" dirty="0"/>
              <a:t>之</a:t>
            </a:r>
            <a:r>
              <a:rPr lang="zh-HK" altLang="zh-HK" dirty="0" smtClean="0"/>
              <a:t>小組</a:t>
            </a:r>
            <a:endParaRPr lang="en-US" altLang="zh-HK" dirty="0" smtClean="0"/>
          </a:p>
          <a:p>
            <a:pPr lvl="1"/>
            <a:r>
              <a:rPr lang="zh-TW" altLang="en-US" dirty="0" smtClean="0"/>
              <a:t>四月</a:t>
            </a:r>
            <a:r>
              <a:rPr lang="zh-HK" altLang="zh-HK" dirty="0"/>
              <a:t>經歷聖靈</a:t>
            </a:r>
            <a:r>
              <a:rPr lang="zh-HK" altLang="zh-HK" dirty="0" smtClean="0"/>
              <a:t>充滿</a:t>
            </a:r>
            <a:endParaRPr lang="en-US" altLang="zh-HK" dirty="0" smtClean="0"/>
          </a:p>
          <a:p>
            <a:r>
              <a:rPr lang="zh-HK" altLang="zh-HK" dirty="0">
                <a:hlinkClick r:id="rId5" action="ppaction://hlinkfile" tooltip="1982年"/>
              </a:rPr>
              <a:t>1982年</a:t>
            </a:r>
            <a:r>
              <a:rPr lang="zh-HK" altLang="zh-HK" dirty="0">
                <a:hlinkClick r:id="rId6" action="ppaction://hlinkfile" tooltip="五月"/>
              </a:rPr>
              <a:t>五月</a:t>
            </a:r>
            <a:r>
              <a:rPr lang="zh-HK" altLang="zh-HK" dirty="0"/>
              <a:t>改名為</a:t>
            </a:r>
            <a:r>
              <a:rPr lang="zh-HK" altLang="zh-HK" dirty="0">
                <a:hlinkClick r:id="rId7" action="ppaction://hlinkfile" tooltip="葡萄園基督徒團契"/>
              </a:rPr>
              <a:t>葡萄園基督徒</a:t>
            </a:r>
            <a:r>
              <a:rPr lang="zh-HK" altLang="zh-HK" dirty="0" smtClean="0">
                <a:hlinkClick r:id="rId7" action="ppaction://hlinkfile" tooltip="葡萄園基督徒團契"/>
              </a:rPr>
              <a:t>團契</a:t>
            </a:r>
            <a:endParaRPr lang="en-US" altLang="zh-HK" dirty="0" smtClean="0"/>
          </a:p>
          <a:p>
            <a:pPr lvl="1"/>
            <a:r>
              <a:rPr lang="zh-TW" altLang="en-US" dirty="0" smtClean="0"/>
              <a:t>三年</a:t>
            </a:r>
            <a:r>
              <a:rPr lang="en-US" altLang="zh-TW" dirty="0" smtClean="0"/>
              <a:t>5000</a:t>
            </a:r>
            <a:r>
              <a:rPr lang="zh-TW" altLang="en-US" dirty="0" smtClean="0"/>
              <a:t>人</a:t>
            </a:r>
            <a:endParaRPr lang="en-US" altLang="zh-TW" dirty="0" smtClean="0"/>
          </a:p>
          <a:p>
            <a:pPr lvl="1"/>
            <a:r>
              <a:rPr lang="zh-HK" altLang="zh-HK" dirty="0"/>
              <a:t>1982年韋拿為美國</a:t>
            </a:r>
            <a:r>
              <a:rPr lang="zh-HK" altLang="zh-HK" dirty="0">
                <a:hlinkClick r:id="rId8" action="ppaction://hlinkfile" tooltip="福樂神學院"/>
              </a:rPr>
              <a:t>福樂神學院</a:t>
            </a:r>
            <a:r>
              <a:rPr lang="zh-HK" altLang="zh-HK" dirty="0"/>
              <a:t>宣教學院院長，他邀請溫約翰開設一科「神蹟奇事與教會增長」</a:t>
            </a:r>
            <a:r>
              <a:rPr lang="zh-HK" altLang="zh-HK" dirty="0" smtClean="0"/>
              <a:t>，</a:t>
            </a:r>
            <a:endParaRPr lang="en-US" altLang="zh-HK" dirty="0" smtClean="0"/>
          </a:p>
          <a:p>
            <a:pPr lvl="1"/>
            <a:r>
              <a:rPr lang="en-US" altLang="zh-TW" dirty="0" smtClean="0"/>
              <a:t>1985</a:t>
            </a:r>
            <a:r>
              <a:rPr lang="zh-TW" altLang="en-US" dirty="0" smtClean="0"/>
              <a:t>年</a:t>
            </a:r>
            <a:r>
              <a:rPr lang="en-US" altLang="zh-TW" dirty="0" smtClean="0"/>
              <a:t>,</a:t>
            </a:r>
            <a:r>
              <a:rPr lang="zh-TW" altLang="en-US" dirty="0" smtClean="0"/>
              <a:t> 停</a:t>
            </a:r>
            <a:r>
              <a:rPr lang="zh-HK" altLang="zh-HK" dirty="0"/>
              <a:t>了這個課程</a:t>
            </a:r>
            <a:endParaRPr lang="en-US" altLang="zh-HK" dirty="0" smtClean="0"/>
          </a:p>
          <a:p>
            <a:endParaRPr lang="zh-HK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經過</a:t>
            </a:r>
            <a:endParaRPr lang="zh-HK" altLang="en-US" dirty="0"/>
          </a:p>
        </p:txBody>
      </p:sp>
      <p:pic>
        <p:nvPicPr>
          <p:cNvPr id="6146" name="Picture 2" descr="https://encrypted-tbn1.google.com/images?q=tbn:ANd9GcSVDZOj4U5382EvE9U1SupR3T_O5PYIuaiGjFCeKJ8uT8kFa-hav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484784"/>
            <a:ext cx="1828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3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HK" altLang="en-US" dirty="0" smtClean="0"/>
              <a:t>主要</a:t>
            </a:r>
            <a:r>
              <a:rPr lang="zh-HK" altLang="en-US" dirty="0"/>
              <a:t>推動者：溫約翰（</a:t>
            </a:r>
            <a:r>
              <a:rPr lang="en-US" altLang="zh-HK" dirty="0"/>
              <a:t>John </a:t>
            </a:r>
            <a:r>
              <a:rPr lang="en-US" altLang="zh-HK" dirty="0" err="1"/>
              <a:t>Wimber</a:t>
            </a:r>
            <a:r>
              <a:rPr lang="zh-HK" altLang="en-US" dirty="0"/>
              <a:t>）、彼得韋拿（</a:t>
            </a:r>
            <a:r>
              <a:rPr lang="en-US" altLang="zh-HK" dirty="0"/>
              <a:t>Peter Wagner</a:t>
            </a:r>
            <a:r>
              <a:rPr lang="zh-HK" altLang="en-US" dirty="0"/>
              <a:t>）、韋約翰（</a:t>
            </a:r>
            <a:r>
              <a:rPr lang="en-US" altLang="zh-HK" dirty="0"/>
              <a:t>John White</a:t>
            </a:r>
            <a:r>
              <a:rPr lang="zh-HK" altLang="en-US" dirty="0"/>
              <a:t>）、狄積奇（</a:t>
            </a:r>
            <a:r>
              <a:rPr lang="en-US" altLang="zh-HK" dirty="0"/>
              <a:t>Jack </a:t>
            </a:r>
            <a:r>
              <a:rPr lang="en-US" altLang="zh-HK" dirty="0" err="1"/>
              <a:t>Deree</a:t>
            </a:r>
            <a:r>
              <a:rPr lang="zh-HK" altLang="en-US" dirty="0" smtClean="0"/>
              <a:t>）</a:t>
            </a:r>
            <a:endParaRPr lang="en-US" altLang="zh-HK" dirty="0" smtClean="0"/>
          </a:p>
          <a:p>
            <a:pPr marL="0" indent="0">
              <a:buNone/>
            </a:pPr>
            <a:r>
              <a:rPr lang="zh-HK" altLang="en-US" dirty="0"/>
              <a:t/>
            </a:r>
            <a:br>
              <a:rPr lang="zh-HK" altLang="en-US" dirty="0"/>
            </a:br>
            <a:r>
              <a:rPr lang="zh-HK" altLang="en-US" dirty="0" smtClean="0"/>
              <a:t>主要</a:t>
            </a:r>
            <a:r>
              <a:rPr lang="zh-HK" altLang="en-US" dirty="0"/>
              <a:t>地點：葡萄園團契、富樂</a:t>
            </a:r>
            <a:r>
              <a:rPr lang="zh-HK" altLang="en-US" dirty="0" smtClean="0"/>
              <a:t>神學院</a:t>
            </a:r>
            <a:endParaRPr lang="en-US" altLang="zh-HK" dirty="0" smtClean="0"/>
          </a:p>
          <a:p>
            <a:pPr marL="0" indent="0">
              <a:buNone/>
            </a:pPr>
            <a:endParaRPr lang="en-US" altLang="zh-HK" dirty="0"/>
          </a:p>
          <a:p>
            <a:r>
              <a:rPr lang="en-US" altLang="zh-HK" dirty="0">
                <a:hlinkClick r:id="rId2"/>
              </a:rPr>
              <a:t>http://</a:t>
            </a:r>
            <a:r>
              <a:rPr lang="en-US" altLang="zh-HK" dirty="0" smtClean="0">
                <a:hlinkClick r:id="rId2"/>
              </a:rPr>
              <a:t>www.youtube.com/watch?v=6BAV-0pf8C0&amp;feature=fvwrel</a:t>
            </a:r>
            <a:endParaRPr lang="en-US" altLang="zh-HK" dirty="0" smtClean="0"/>
          </a:p>
          <a:p>
            <a:endParaRPr lang="en-US" altLang="zh-HK" dirty="0"/>
          </a:p>
          <a:p>
            <a:r>
              <a:rPr lang="en-US" altLang="zh-HK" dirty="0">
                <a:hlinkClick r:id="rId3"/>
              </a:rPr>
              <a:t>http://www.youtube.com/watch?v=MhH9KeOREpo&amp;feature=relmfu</a:t>
            </a:r>
            <a:endParaRPr lang="en-US" altLang="zh-HK" dirty="0"/>
          </a:p>
          <a:p>
            <a:pPr marL="0" indent="0">
              <a:buNone/>
            </a:pPr>
            <a:r>
              <a:rPr lang="zh-HK" altLang="en-US" dirty="0"/>
              <a:t/>
            </a:r>
            <a:br>
              <a:rPr lang="zh-HK" altLang="en-US" dirty="0"/>
            </a:br>
            <a:endParaRPr lang="zh-HK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經過</a:t>
            </a:r>
            <a:endParaRPr lang="zh-HK" altLang="en-US" dirty="0"/>
          </a:p>
        </p:txBody>
      </p:sp>
      <p:pic>
        <p:nvPicPr>
          <p:cNvPr id="3074" name="Picture 2" descr="http://1.bp.blogspot.com/-SotTYIzVmYE/T3k2Oujf2CI/AAAAAAAABnY/UZ_GbiM2pk8/s400/IMG_3819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429000"/>
            <a:ext cx="1889787" cy="141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2.bp.blogspot.com/-9H7jQZTLnik/T3Qz6Y7CpUI/AAAAAAAABmo/w4Lv5_lmIOw/s400/IMG_3801.jp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229200"/>
            <a:ext cx="2009800" cy="149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51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靈恩第四</a:t>
            </a:r>
            <a:r>
              <a:rPr lang="zh-TW" altLang="en-US" dirty="0" smtClean="0"/>
              <a:t>波</a:t>
            </a:r>
            <a:r>
              <a:rPr lang="en-US" altLang="zh-TW" dirty="0" smtClean="0"/>
              <a:t>(</a:t>
            </a:r>
            <a:r>
              <a:rPr lang="zh-TW" altLang="en-US" dirty="0"/>
              <a:t>時間：</a:t>
            </a:r>
            <a:r>
              <a:rPr lang="en-US" altLang="zh-TW" dirty="0"/>
              <a:t>1990</a:t>
            </a:r>
            <a:r>
              <a:rPr lang="zh-TW" altLang="en-US" dirty="0"/>
              <a:t>年</a:t>
            </a:r>
            <a:r>
              <a:rPr lang="zh-TW" altLang="en-US" dirty="0" smtClean="0"/>
              <a:t>附近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 smtClean="0"/>
              <a:t>主要</a:t>
            </a:r>
            <a:r>
              <a:rPr lang="zh-TW" altLang="en-US" dirty="0"/>
              <a:t>觀念：更加看重靈恩派與福音派的結合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 smtClean="0"/>
              <a:t>主要</a:t>
            </a:r>
            <a:r>
              <a:rPr lang="zh-TW" altLang="en-US" dirty="0"/>
              <a:t>影響：更加看重趕鬼、屬靈地域、邪靈、預言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HK" dirty="0"/>
          </a:p>
          <a:p>
            <a:r>
              <a:rPr lang="en-US" altLang="zh-TW" dirty="0" smtClean="0"/>
              <a:t>(</a:t>
            </a:r>
            <a:r>
              <a:rPr lang="zh-TW" altLang="en-US" dirty="0"/>
              <a:t>小組教會到</a:t>
            </a:r>
            <a:r>
              <a:rPr lang="en-US" altLang="zh-TW" dirty="0"/>
              <a:t>G12 </a:t>
            </a:r>
            <a:r>
              <a:rPr lang="zh-TW" altLang="en-US" dirty="0"/>
              <a:t>運動，禁食禱告運動，使徒與先知的</a:t>
            </a:r>
            <a:r>
              <a:rPr lang="zh-TW" altLang="en-US" dirty="0" smtClean="0"/>
              <a:t>運動</a:t>
            </a:r>
            <a:r>
              <a:rPr lang="en-US" altLang="zh-TW" dirty="0" smtClean="0"/>
              <a:t>)</a:t>
            </a:r>
            <a:endParaRPr lang="zh-HK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經過</a:t>
            </a:r>
            <a:endParaRPr lang="zh-HK" altLang="en-US" dirty="0"/>
          </a:p>
        </p:txBody>
      </p:sp>
      <p:pic>
        <p:nvPicPr>
          <p:cNvPr id="7170" name="Picture 2" descr="https://encrypted-tbn0.google.com/images?q=tbn:ANd9GcQDrvgQrL6TypRbQM6iAxlUMzicnG2eBI1miiSSFNjP-Wmfr14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700808"/>
            <a:ext cx="1728365" cy="25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30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影響對象</a:t>
            </a:r>
            <a:r>
              <a:rPr lang="en-US" altLang="zh-TW" dirty="0" smtClean="0"/>
              <a:t>:</a:t>
            </a:r>
            <a:r>
              <a:rPr lang="zh-TW" altLang="en-US" dirty="0"/>
              <a:t>主要影響過去抗拒靈恩運動的福音派</a:t>
            </a:r>
            <a:r>
              <a:rPr lang="zh-TW" altLang="en-US" dirty="0" smtClean="0"/>
              <a:t>教會</a:t>
            </a:r>
            <a:endParaRPr lang="en-US" altLang="zh-TW" dirty="0" smtClean="0"/>
          </a:p>
          <a:p>
            <a:endParaRPr lang="en-US" altLang="zh-HK" dirty="0"/>
          </a:p>
          <a:p>
            <a:r>
              <a:rPr lang="zh-TW" altLang="en-US" dirty="0"/>
              <a:t>現今台灣、香港、美國</a:t>
            </a:r>
            <a:r>
              <a:rPr lang="zh-TW" altLang="en-US" dirty="0" smtClean="0"/>
              <a:t>華人福音派教會，</a:t>
            </a:r>
            <a:r>
              <a:rPr lang="zh-TW" altLang="en-US" dirty="0"/>
              <a:t>幾乎多半已被第三波影響，而且還持續增加中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HK" dirty="0"/>
          </a:p>
          <a:p>
            <a:endParaRPr lang="en-US" altLang="zh-HK" dirty="0" smtClean="0"/>
          </a:p>
          <a:p>
            <a:endParaRPr lang="zh-HK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影響和結果</a:t>
            </a:r>
            <a:endParaRPr lang="zh-HK" altLang="en-US" dirty="0"/>
          </a:p>
        </p:txBody>
      </p:sp>
      <p:pic>
        <p:nvPicPr>
          <p:cNvPr id="2050" name="Picture 2" descr="http://ts3.mm.bing.net/images/thumbnail.aspx?q=4517511554140266&amp;id=1591b54ecab3e5a0d89e205f50e730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141194"/>
            <a:ext cx="1647056" cy="219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37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注意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不</a:t>
            </a:r>
            <a:r>
              <a:rPr lang="zh-TW" altLang="en-US" dirty="0"/>
              <a:t>承認自己是靈恩</a:t>
            </a:r>
            <a:r>
              <a:rPr lang="zh-TW" altLang="en-US" dirty="0" smtClean="0"/>
              <a:t>派</a:t>
            </a:r>
            <a:endParaRPr lang="en-US" altLang="zh-TW" dirty="0" smtClean="0"/>
          </a:p>
          <a:p>
            <a:r>
              <a:rPr lang="zh-TW" altLang="en-US" dirty="0" smtClean="0"/>
              <a:t>不</a:t>
            </a:r>
            <a:r>
              <a:rPr lang="zh-TW" altLang="en-US" dirty="0"/>
              <a:t>離開原有教會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不</a:t>
            </a:r>
            <a:r>
              <a:rPr lang="zh-TW" altLang="en-US" dirty="0"/>
              <a:t>強調一定要說</a:t>
            </a:r>
            <a:r>
              <a:rPr lang="zh-TW" altLang="en-US" dirty="0" smtClean="0"/>
              <a:t>方言</a:t>
            </a:r>
            <a:endParaRPr lang="en-US" altLang="zh-TW" dirty="0" smtClean="0"/>
          </a:p>
          <a:p>
            <a:endParaRPr lang="en-US" altLang="zh-HK" dirty="0"/>
          </a:p>
          <a:p>
            <a:r>
              <a:rPr lang="zh-TW" altLang="en-US" dirty="0"/>
              <a:t>轉成追求神蹟奇事，特別是醫病與靈恩</a:t>
            </a:r>
            <a:r>
              <a:rPr lang="zh-TW" altLang="en-US" dirty="0" smtClean="0"/>
              <a:t>經歷</a:t>
            </a:r>
            <a:r>
              <a:rPr lang="en-US" altLang="zh-TW" dirty="0" smtClean="0"/>
              <a:t>-----</a:t>
            </a:r>
            <a:r>
              <a:rPr lang="zh-TW" altLang="en-US" dirty="0" smtClean="0"/>
              <a:t>核心價值</a:t>
            </a:r>
            <a:endParaRPr lang="zh-HK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影響和結果</a:t>
            </a:r>
            <a:endParaRPr lang="zh-HK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882" y="2607821"/>
            <a:ext cx="1589162" cy="196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75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先捆綁壯士</a:t>
            </a:r>
            <a:r>
              <a:rPr lang="en-US" altLang="zh-TW" sz="36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太</a:t>
            </a:r>
            <a:r>
              <a:rPr lang="en-US" altLang="zh-TW" sz="3600" dirty="0" smtClean="0">
                <a:latin typeface="標楷體" pitchFamily="65" charset="-120"/>
                <a:ea typeface="標楷體" pitchFamily="65" charset="-120"/>
              </a:rPr>
              <a:t>12:22-32)</a:t>
            </a:r>
          </a:p>
          <a:p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全世界卧在惡者手下</a:t>
            </a:r>
            <a:r>
              <a:rPr lang="en-US" altLang="zh-TW" sz="36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約壹</a:t>
            </a:r>
            <a:r>
              <a:rPr lang="en-US" altLang="zh-TW" sz="3600" dirty="0" smtClean="0">
                <a:latin typeface="標楷體" pitchFamily="65" charset="-120"/>
                <a:ea typeface="標楷體" pitchFamily="65" charset="-120"/>
              </a:rPr>
              <a:t>5:19)</a:t>
            </a:r>
          </a:p>
          <a:p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天空靈氣</a:t>
            </a:r>
            <a:r>
              <a:rPr lang="en-US" altLang="zh-TW" sz="36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弗</a:t>
            </a:r>
            <a:r>
              <a:rPr lang="en-US" altLang="zh-TW" sz="3600" dirty="0" smtClean="0">
                <a:latin typeface="標楷體" pitchFamily="65" charset="-120"/>
                <a:ea typeface="標楷體" pitchFamily="65" charset="-120"/>
              </a:rPr>
              <a:t>6:12)</a:t>
            </a:r>
          </a:p>
          <a:p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堅固營壘</a:t>
            </a:r>
            <a:r>
              <a:rPr lang="en-US" altLang="zh-TW" sz="36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林後</a:t>
            </a:r>
            <a:r>
              <a:rPr lang="en-US" altLang="zh-TW" sz="3600" dirty="0" smtClean="0">
                <a:latin typeface="標楷體" pitchFamily="65" charset="-120"/>
                <a:ea typeface="標楷體" pitchFamily="65" charset="-120"/>
              </a:rPr>
              <a:t>10:3-5)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 smtClean="0"/>
          </a:p>
        </p:txBody>
      </p:sp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5400" u="sng" smtClean="0">
                <a:latin typeface="標楷體" pitchFamily="65" charset="-120"/>
                <a:ea typeface="標楷體" pitchFamily="65" charset="-120"/>
              </a:rPr>
              <a:t>權能佈道的「聖經根據」</a:t>
            </a:r>
          </a:p>
        </p:txBody>
      </p:sp>
      <p:pic>
        <p:nvPicPr>
          <p:cNvPr id="1026" name="Picture 2" descr="http://ts3.mm.bing.net/images/thumbnail.aspx?q=5036708643209558&amp;id=24f1c96c02bc94c1b19aa5b60bc186e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005064"/>
            <a:ext cx="187642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78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113</TotalTime>
  <Words>541</Words>
  <Application>Microsoft Office PowerPoint</Application>
  <PresentationFormat>如螢幕大小 (4:3)</PresentationFormat>
  <Paragraphs>101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波形</vt:lpstr>
      <vt:lpstr>靈恩第三波</vt:lpstr>
      <vt:lpstr>原因-----主要觀念</vt:lpstr>
      <vt:lpstr>經過</vt:lpstr>
      <vt:lpstr>經過</vt:lpstr>
      <vt:lpstr>經過</vt:lpstr>
      <vt:lpstr>經過</vt:lpstr>
      <vt:lpstr>影響和結果</vt:lpstr>
      <vt:lpstr>影響和結果</vt:lpstr>
      <vt:lpstr>權能佈道的「聖經根據」</vt:lpstr>
      <vt:lpstr>權能佈道與「傳統佈道」</vt:lpstr>
      <vt:lpstr>P.Wagner區域邪靈屬靈繪圖</vt:lpstr>
      <vt:lpstr>教會歷史的鐘擺效應</vt:lpstr>
      <vt:lpstr>靈恩運動的研究 (JJ PARKER) (反思---正面)</vt:lpstr>
      <vt:lpstr>靈恩運動的研究 (JJ PARKER) (反思---正面)</vt:lpstr>
      <vt:lpstr>靈恩運動的研究 (JJ PARKER) (反思---反面)</vt:lpstr>
      <vt:lpstr>靈恩運動的研究 (JJ PARKER) (反思---反面)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靈恩第三波</dc:title>
  <dc:creator>Default</dc:creator>
  <cp:lastModifiedBy>Default</cp:lastModifiedBy>
  <cp:revision>17</cp:revision>
  <dcterms:created xsi:type="dcterms:W3CDTF">2012-03-29T07:05:47Z</dcterms:created>
  <dcterms:modified xsi:type="dcterms:W3CDTF">2012-04-03T04:12:01Z</dcterms:modified>
</cp:coreProperties>
</file>