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aveSubsetFonts="1">
  <p:sldMasterIdLst>
    <p:sldMasterId id="2147483648" r:id="rId1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8288000" cy="10287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4" d="100"/>
          <a:sy n="74" d="100"/>
        </p:scale>
        <p:origin x="-1092" y="-90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CBBF31-D620-0FDB-E9F0-276C03DB2563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9795C32-4581-BC66-E41F-BCF2A8BA7CA4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EE3D916-D84E-D48D-C1B1-7C7C490F57C5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89E73B4-FF50-769F-61EC-055A37EC285C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C4984A-8726-FDD9-EE16-3057AD67F257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4F6C7C-2208-D0EA-ADC2-C5E5F002E58C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6651B00-7EE6-EABB-F8D7-372C867C66BA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CC9A936-6499-BCF2-69C6-159963DA0F02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5238947-1154-81BD-F351-8D05F7DAF55C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6902D8F-7248-B041-D20B-A4A3BD03701B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14141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 bwMode="auto">
          <a:xfrm rot="0" flipH="1" flipV="1">
            <a:off x="12005738" y="2260462"/>
            <a:ext cx="7641615" cy="5845836"/>
          </a:xfrm>
          <a:custGeom>
            <a:avLst/>
            <a:gdLst/>
            <a:ahLst/>
            <a:cxnLst/>
            <a:rect l="l" t="t" r="r" b="b"/>
            <a:pathLst>
              <a:path w="7641615" h="5845836" fill="norm" stroke="1" extrusionOk="0">
                <a:moveTo>
                  <a:pt x="7641616" y="5845836"/>
                </a:moveTo>
                <a:lnTo>
                  <a:pt x="0" y="5845836"/>
                </a:lnTo>
                <a:lnTo>
                  <a:pt x="0" y="0"/>
                </a:lnTo>
                <a:lnTo>
                  <a:pt x="7641616" y="0"/>
                </a:lnTo>
                <a:lnTo>
                  <a:pt x="7641616" y="5845836"/>
                </a:lnTo>
                <a:close/>
              </a:path>
            </a:pathLst>
          </a:custGeom>
          <a:blipFill>
            <a:blip r:embed="rId3"/>
            <a:srcRect l="0" t="0" r="0" b="0"/>
            <a:stretch/>
          </a:blipFill>
        </p:spPr>
      </p:sp>
      <p:sp>
        <p:nvSpPr>
          <p:cNvPr id="3" name="TextBox 3"/>
          <p:cNvSpPr txBox="1"/>
          <p:nvPr/>
        </p:nvSpPr>
        <p:spPr bwMode="auto">
          <a:xfrm rot="0">
            <a:off x="1538968" y="3567123"/>
            <a:ext cx="11330431" cy="396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0"/>
              </a:lnSpc>
              <a:defRPr/>
            </a:pPr>
            <a:r>
              <a:rPr lang="en-US" sz="14000">
                <a:solidFill>
                  <a:srgbClr val="FFFFFF"/>
                </a:solidFill>
                <a:latin typeface="Raleway Bold"/>
              </a:rPr>
              <a:t>Social Buzz Analytics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14141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 rot="0">
            <a:off x="1028700" y="4511635"/>
            <a:ext cx="11914486" cy="2836041"/>
            <a:chOff x="0" y="0"/>
            <a:chExt cx="15885982" cy="3781388"/>
          </a:xfrm>
        </p:grpSpPr>
        <p:sp>
          <p:nvSpPr>
            <p:cNvPr id="3" name="TextBox 3"/>
            <p:cNvSpPr txBox="1"/>
            <p:nvPr/>
          </p:nvSpPr>
          <p:spPr bwMode="auto">
            <a:xfrm rot="0">
              <a:off x="0" y="3127734"/>
              <a:ext cx="15885982" cy="653653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38"/>
                </a:lnSpc>
                <a:defRPr/>
              </a:pPr>
              <a:r>
                <a:rPr lang="en-US" sz="3200">
                  <a:solidFill>
                    <a:srgbClr val="10B5BF"/>
                  </a:solidFill>
                  <a:latin typeface="Raleway"/>
                </a:rPr>
                <a:t>ANY QUESTIONS?</a:t>
              </a:r>
              <a:endParaRPr/>
            </a:p>
          </p:txBody>
        </p:sp>
        <p:sp>
          <p:nvSpPr>
            <p:cNvPr id="4" name="TextBox 4"/>
            <p:cNvSpPr txBox="1"/>
            <p:nvPr/>
          </p:nvSpPr>
          <p:spPr bwMode="auto">
            <a:xfrm rot="0">
              <a:off x="0" y="-9525"/>
              <a:ext cx="15885982" cy="2117581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449"/>
                </a:lnSpc>
                <a:defRPr/>
              </a:pPr>
              <a:r>
                <a:rPr lang="en-US" sz="10350">
                  <a:solidFill>
                    <a:srgbClr val="FFFFFF"/>
                  </a:solidFill>
                  <a:latin typeface="Raleway Bold"/>
                </a:rPr>
                <a:t>Thank you!</a:t>
              </a:r>
              <a:endParaRPr/>
            </a:p>
          </p:txBody>
        </p:sp>
      </p:grpSp>
      <p:sp>
        <p:nvSpPr>
          <p:cNvPr id="5" name="Freeform 5"/>
          <p:cNvSpPr/>
          <p:nvPr/>
        </p:nvSpPr>
        <p:spPr bwMode="auto">
          <a:xfrm rot="0" flipH="0" flipV="0">
            <a:off x="9144000" y="-1400753"/>
            <a:ext cx="7160084" cy="5477464"/>
          </a:xfrm>
          <a:custGeom>
            <a:avLst/>
            <a:gdLst/>
            <a:ahLst/>
            <a:cxnLst/>
            <a:rect l="l" t="t" r="r" b="b"/>
            <a:pathLst>
              <a:path w="7160084" h="5477464" fill="norm" stroke="1" extrusionOk="0">
                <a:moveTo>
                  <a:pt x="0" y="0"/>
                </a:moveTo>
                <a:lnTo>
                  <a:pt x="7160084" y="0"/>
                </a:lnTo>
                <a:lnTo>
                  <a:pt x="7160084" y="5477464"/>
                </a:lnTo>
                <a:lnTo>
                  <a:pt x="0" y="54774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 l="0" t="0" r="0" b="0"/>
            <a:stretch/>
          </a:blipFill>
        </p:spPr>
      </p:sp>
      <p:sp>
        <p:nvSpPr>
          <p:cNvPr id="6" name="Freeform 6"/>
          <p:cNvSpPr/>
          <p:nvPr/>
        </p:nvSpPr>
        <p:spPr bwMode="auto">
          <a:xfrm rot="-7698345" flipH="1" flipV="0">
            <a:off x="14309952" y="2598981"/>
            <a:ext cx="2866797" cy="2955461"/>
          </a:xfrm>
          <a:custGeom>
            <a:avLst/>
            <a:gdLst/>
            <a:ahLst/>
            <a:cxnLst/>
            <a:rect l="l" t="t" r="r" b="b"/>
            <a:pathLst>
              <a:path w="2866797" h="2955461" fill="norm" stroke="1" extrusionOk="0">
                <a:moveTo>
                  <a:pt x="2866796" y="0"/>
                </a:moveTo>
                <a:lnTo>
                  <a:pt x="0" y="0"/>
                </a:lnTo>
                <a:lnTo>
                  <a:pt x="0" y="2955460"/>
                </a:lnTo>
                <a:lnTo>
                  <a:pt x="2866796" y="2955460"/>
                </a:lnTo>
                <a:lnTo>
                  <a:pt x="2866796" y="0"/>
                </a:lnTo>
                <a:close/>
              </a:path>
            </a:pathLst>
          </a:custGeom>
          <a:blipFill>
            <a:blip r:embed="rId4"/>
            <a:srcRect l="0" t="0" r="0" b="0"/>
            <a:stretch/>
          </a:blip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14141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 bwMode="auto">
          <a:xfrm rot="0" flipH="0" flipV="0">
            <a:off x="6613130" y="1328132"/>
            <a:ext cx="1901285" cy="6700564"/>
          </a:xfrm>
          <a:custGeom>
            <a:avLst/>
            <a:gdLst/>
            <a:ahLst/>
            <a:cxnLst/>
            <a:rect l="l" t="t" r="r" b="b"/>
            <a:pathLst>
              <a:path w="1901285" h="6700564" fill="norm" stroke="1" extrusionOk="0">
                <a:moveTo>
                  <a:pt x="0" y="0"/>
                </a:moveTo>
                <a:lnTo>
                  <a:pt x="1901285" y="0"/>
                </a:lnTo>
                <a:lnTo>
                  <a:pt x="1901285" y="6700564"/>
                </a:lnTo>
                <a:lnTo>
                  <a:pt x="0" y="67005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 l="0" t="0" r="0" b="0"/>
            <a:stretch/>
          </a:blipFill>
        </p:spPr>
      </p:sp>
      <p:grpSp>
        <p:nvGrpSpPr>
          <p:cNvPr id="3" name="Group 3"/>
          <p:cNvGrpSpPr/>
          <p:nvPr/>
        </p:nvGrpSpPr>
        <p:grpSpPr bwMode="auto">
          <a:xfrm rot="0">
            <a:off x="1838056" y="2722435"/>
            <a:ext cx="6077873" cy="3911958"/>
            <a:chOff x="0" y="0"/>
            <a:chExt cx="8103830" cy="5215942"/>
          </a:xfrm>
        </p:grpSpPr>
        <p:sp>
          <p:nvSpPr>
            <p:cNvPr id="4" name="TextBox 4"/>
            <p:cNvSpPr txBox="1"/>
            <p:nvPr/>
          </p:nvSpPr>
          <p:spPr bwMode="auto">
            <a:xfrm rot="0">
              <a:off x="0" y="4596818"/>
              <a:ext cx="8103830" cy="619125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00"/>
                </a:lnSpc>
                <a:defRPr/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 bwMode="auto">
            <a:xfrm rot="0">
              <a:off x="0" y="-9525"/>
              <a:ext cx="8103830" cy="3768725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159"/>
                </a:lnSpc>
                <a:defRPr/>
              </a:pPr>
              <a:r>
                <a:rPr lang="en-US" sz="9300">
                  <a:solidFill>
                    <a:srgbClr val="FFFFFF"/>
                  </a:solidFill>
                  <a:latin typeface="Raleway Bold"/>
                </a:rPr>
                <a:t>The agenda</a:t>
              </a:r>
              <a:endParaRPr/>
            </a:p>
          </p:txBody>
        </p:sp>
      </p:grpSp>
      <p:grpSp>
        <p:nvGrpSpPr>
          <p:cNvPr id="6" name="Group 6"/>
          <p:cNvGrpSpPr/>
          <p:nvPr/>
        </p:nvGrpSpPr>
        <p:grpSpPr bwMode="auto">
          <a:xfrm rot="0">
            <a:off x="10590877" y="1694119"/>
            <a:ext cx="5887373" cy="6860662"/>
            <a:chOff x="0" y="0"/>
            <a:chExt cx="7849830" cy="9147549"/>
          </a:xfrm>
        </p:grpSpPr>
        <p:sp>
          <p:nvSpPr>
            <p:cNvPr id="7" name="TextBox 7"/>
            <p:cNvSpPr txBox="1"/>
            <p:nvPr/>
          </p:nvSpPr>
          <p:spPr bwMode="auto">
            <a:xfrm rot="0">
              <a:off x="0" y="-66675"/>
              <a:ext cx="7849830" cy="566208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0"/>
                </a:lnSpc>
                <a:defRPr/>
              </a:pPr>
              <a:r>
                <a:rPr lang="en-US" sz="2500">
                  <a:solidFill>
                    <a:srgbClr val="FFFFFF"/>
                  </a:solidFill>
                  <a:latin typeface="Raleway Thin"/>
                </a:rPr>
                <a:t>Description of the project</a:t>
              </a:r>
              <a:endParaRPr/>
            </a:p>
          </p:txBody>
        </p:sp>
        <p:sp>
          <p:nvSpPr>
            <p:cNvPr id="8" name="AutoShape 8"/>
            <p:cNvSpPr/>
            <p:nvPr/>
          </p:nvSpPr>
          <p:spPr bwMode="auto">
            <a:xfrm>
              <a:off x="0" y="1111181"/>
              <a:ext cx="7849830" cy="0"/>
            </a:xfrm>
            <a:prstGeom prst="line">
              <a:avLst/>
            </a:prstGeom>
            <a:grpFill/>
            <a:ln w="25400" cap="rnd">
              <a:solidFill>
                <a:srgbClr val="10B5B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TextBox 9"/>
            <p:cNvSpPr txBox="1"/>
            <p:nvPr/>
          </p:nvSpPr>
          <p:spPr bwMode="auto">
            <a:xfrm rot="0">
              <a:off x="0" y="1664621"/>
              <a:ext cx="7849830" cy="566208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0"/>
                </a:lnSpc>
                <a:defRPr/>
              </a:pPr>
              <a:r>
                <a:rPr lang="en-US" sz="2500">
                  <a:solidFill>
                    <a:srgbClr val="FFFFFF"/>
                  </a:solidFill>
                  <a:latin typeface="Raleway Thin"/>
                </a:rPr>
                <a:t>Problem</a:t>
              </a:r>
              <a:endParaRPr/>
            </a:p>
          </p:txBody>
        </p:sp>
        <p:sp>
          <p:nvSpPr>
            <p:cNvPr id="10" name="AutoShape 10"/>
            <p:cNvSpPr/>
            <p:nvPr/>
          </p:nvSpPr>
          <p:spPr bwMode="auto">
            <a:xfrm>
              <a:off x="0" y="2842478"/>
              <a:ext cx="7849830" cy="0"/>
            </a:xfrm>
            <a:prstGeom prst="line">
              <a:avLst/>
            </a:prstGeom>
            <a:grpFill/>
            <a:ln w="25400" cap="rnd">
              <a:solidFill>
                <a:srgbClr val="10B5B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" name="TextBox 11"/>
            <p:cNvSpPr txBox="1"/>
            <p:nvPr/>
          </p:nvSpPr>
          <p:spPr bwMode="auto">
            <a:xfrm rot="0">
              <a:off x="0" y="3395918"/>
              <a:ext cx="7849830" cy="566208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0"/>
                </a:lnSpc>
                <a:defRPr/>
              </a:pPr>
              <a:r>
                <a:rPr lang="en-US" sz="2500">
                  <a:solidFill>
                    <a:srgbClr val="FFFFFF"/>
                  </a:solidFill>
                  <a:latin typeface="Raleway Thin"/>
                </a:rPr>
                <a:t>The team of analysts</a:t>
              </a:r>
              <a:endParaRPr/>
            </a:p>
          </p:txBody>
        </p:sp>
        <p:sp>
          <p:nvSpPr>
            <p:cNvPr id="12" name="AutoShape 12"/>
            <p:cNvSpPr/>
            <p:nvPr/>
          </p:nvSpPr>
          <p:spPr bwMode="auto">
            <a:xfrm>
              <a:off x="0" y="4573775"/>
              <a:ext cx="7849830" cy="0"/>
            </a:xfrm>
            <a:prstGeom prst="line">
              <a:avLst/>
            </a:prstGeom>
            <a:grpFill/>
            <a:ln w="25400" cap="rnd">
              <a:solidFill>
                <a:srgbClr val="10B5B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" name="TextBox 13"/>
            <p:cNvSpPr txBox="1"/>
            <p:nvPr/>
          </p:nvSpPr>
          <p:spPr bwMode="auto">
            <a:xfrm rot="0">
              <a:off x="0" y="5127215"/>
              <a:ext cx="7849830" cy="566208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0"/>
                </a:lnSpc>
                <a:defRPr/>
              </a:pPr>
              <a:r>
                <a:rPr lang="en-US" sz="2500">
                  <a:solidFill>
                    <a:srgbClr val="FFFFFF"/>
                  </a:solidFill>
                  <a:latin typeface="Raleway Thin"/>
                </a:rPr>
                <a:t>Process</a:t>
              </a:r>
              <a:endParaRPr/>
            </a:p>
          </p:txBody>
        </p:sp>
        <p:sp>
          <p:nvSpPr>
            <p:cNvPr id="14" name="AutoShape 14"/>
            <p:cNvSpPr/>
            <p:nvPr/>
          </p:nvSpPr>
          <p:spPr bwMode="auto">
            <a:xfrm>
              <a:off x="0" y="6305071"/>
              <a:ext cx="7849830" cy="0"/>
            </a:xfrm>
            <a:prstGeom prst="line">
              <a:avLst/>
            </a:prstGeom>
            <a:grpFill/>
            <a:ln w="25400" cap="rnd">
              <a:solidFill>
                <a:srgbClr val="10B5B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5" name="TextBox 15"/>
            <p:cNvSpPr txBox="1"/>
            <p:nvPr/>
          </p:nvSpPr>
          <p:spPr bwMode="auto">
            <a:xfrm rot="0">
              <a:off x="0" y="6858511"/>
              <a:ext cx="7849830" cy="566208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0"/>
                </a:lnSpc>
                <a:defRPr/>
              </a:pPr>
              <a:r>
                <a:rPr lang="en-US" sz="2500">
                  <a:solidFill>
                    <a:srgbClr val="FFFFFF"/>
                  </a:solidFill>
                  <a:latin typeface="Raleway Thin"/>
                </a:rPr>
                <a:t>Ideas</a:t>
              </a:r>
              <a:endParaRPr/>
            </a:p>
          </p:txBody>
        </p:sp>
        <p:sp>
          <p:nvSpPr>
            <p:cNvPr id="16" name="AutoShape 16"/>
            <p:cNvSpPr/>
            <p:nvPr/>
          </p:nvSpPr>
          <p:spPr bwMode="auto">
            <a:xfrm>
              <a:off x="0" y="8036368"/>
              <a:ext cx="7849830" cy="0"/>
            </a:xfrm>
            <a:prstGeom prst="line">
              <a:avLst/>
            </a:prstGeom>
            <a:grpFill/>
            <a:ln w="25400" cap="rnd">
              <a:solidFill>
                <a:srgbClr val="10B5B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7" name="TextBox 17"/>
            <p:cNvSpPr txBox="1"/>
            <p:nvPr/>
          </p:nvSpPr>
          <p:spPr bwMode="auto">
            <a:xfrm rot="0">
              <a:off x="0" y="8589808"/>
              <a:ext cx="7849830" cy="566208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0"/>
                </a:lnSpc>
                <a:defRPr/>
              </a:pPr>
              <a:r>
                <a:rPr lang="en-US" sz="2500">
                  <a:solidFill>
                    <a:srgbClr val="FFFFFF"/>
                  </a:solidFill>
                  <a:latin typeface="Raleway Thin"/>
                </a:rPr>
                <a:t>Resume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14141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 bwMode="auto">
          <a:xfrm rot="-9284092" flipH="0" flipV="0">
            <a:off x="-612480" y="-554905"/>
            <a:ext cx="3282359" cy="3383875"/>
          </a:xfrm>
          <a:custGeom>
            <a:avLst/>
            <a:gdLst/>
            <a:ahLst/>
            <a:cxnLst/>
            <a:rect l="l" t="t" r="r" b="b"/>
            <a:pathLst>
              <a:path w="3282359" h="3383875" fill="norm" stroke="1" extrusionOk="0">
                <a:moveTo>
                  <a:pt x="0" y="0"/>
                </a:moveTo>
                <a:lnTo>
                  <a:pt x="3282360" y="0"/>
                </a:lnTo>
                <a:lnTo>
                  <a:pt x="3282360" y="3383875"/>
                </a:lnTo>
                <a:lnTo>
                  <a:pt x="0" y="33838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</a:blip>
            <a:srcRect l="0" t="0" r="0" b="0"/>
            <a:stretch/>
          </a:blipFill>
        </p:spPr>
      </p:sp>
      <p:grpSp>
        <p:nvGrpSpPr>
          <p:cNvPr id="3" name="Group 3"/>
          <p:cNvGrpSpPr/>
          <p:nvPr/>
        </p:nvGrpSpPr>
        <p:grpSpPr bwMode="auto">
          <a:xfrm rot="0">
            <a:off x="1028700" y="984726"/>
            <a:ext cx="8833678" cy="4119163"/>
            <a:chOff x="0" y="0"/>
            <a:chExt cx="8833678" cy="4119163"/>
          </a:xfrm>
        </p:grpSpPr>
        <p:sp>
          <p:nvSpPr>
            <p:cNvPr id="4" name="TextBox 4"/>
            <p:cNvSpPr txBox="1"/>
            <p:nvPr/>
          </p:nvSpPr>
          <p:spPr bwMode="auto">
            <a:xfrm rot="0">
              <a:off x="0" y="0"/>
              <a:ext cx="8833678" cy="2652120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0440"/>
                </a:lnSpc>
                <a:defRPr/>
              </a:pPr>
              <a:r>
                <a:rPr lang="en-US" sz="8700">
                  <a:solidFill>
                    <a:srgbClr val="FFFFFF"/>
                  </a:solidFill>
                  <a:latin typeface="Raleway Bold"/>
                </a:rPr>
                <a:t>Description of </a:t>
              </a:r>
              <a:endParaRPr lang="en-US" sz="8700">
                <a:solidFill>
                  <a:srgbClr val="FFFFFF"/>
                </a:solidFill>
                <a:latin typeface="Raleway Bold"/>
              </a:endParaRPr>
            </a:p>
            <a:p>
              <a:pPr algn="l">
                <a:lnSpc>
                  <a:spcPts val="10439"/>
                </a:lnSpc>
                <a:defRPr/>
              </a:pPr>
              <a:r>
                <a:rPr lang="en-US" sz="8700">
                  <a:solidFill>
                    <a:srgbClr val="FFFFFF"/>
                  </a:solidFill>
                  <a:latin typeface="Raleway Bold"/>
                </a:rPr>
                <a:t>the project</a:t>
              </a:r>
              <a:endParaRPr/>
            </a:p>
          </p:txBody>
        </p:sp>
        <p:sp>
          <p:nvSpPr>
            <p:cNvPr id="5" name="TextBox 5"/>
            <p:cNvSpPr txBox="1"/>
            <p:nvPr/>
          </p:nvSpPr>
          <p:spPr bwMode="auto">
            <a:xfrm rot="0">
              <a:off x="0" y="3114116"/>
              <a:ext cx="8833318" cy="1005046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60"/>
                </a:lnSpc>
                <a:defRPr/>
              </a:pPr>
              <a:r>
                <a:rPr lang="en-US" sz="2900">
                  <a:solidFill>
                    <a:srgbClr val="FFFFFF"/>
                  </a:solidFill>
                  <a:latin typeface="Raleway Thin"/>
                </a:rPr>
                <a:t>Social Buzz it is a fast-growing IT company </a:t>
              </a:r>
              <a:endParaRPr/>
            </a:p>
            <a:p>
              <a:pPr algn="l">
                <a:lnSpc>
                  <a:spcPts val="4060"/>
                </a:lnSpc>
                <a:defRPr/>
              </a:pPr>
              <a:r>
                <a:rPr lang="en-US" sz="2900">
                  <a:solidFill>
                    <a:srgbClr val="FFFFFF"/>
                  </a:solidFill>
                  <a:latin typeface="Raleway Thin"/>
                </a:rPr>
                <a:t>that needed to adapt to global, new scales</a:t>
              </a:r>
              <a:endParaRPr/>
            </a:p>
          </p:txBody>
        </p:sp>
      </p:grpSp>
      <p:sp>
        <p:nvSpPr>
          <p:cNvPr id="6" name="AutoShape 6"/>
          <p:cNvSpPr/>
          <p:nvPr/>
        </p:nvSpPr>
        <p:spPr bwMode="auto">
          <a:xfrm rot="-5400000">
            <a:off x="5324805" y="5133975"/>
            <a:ext cx="7638389" cy="0"/>
          </a:xfrm>
          <a:prstGeom prst="line">
            <a:avLst/>
          </a:prstGeom>
          <a:ln w="19050" cap="rnd">
            <a:solidFill>
              <a:srgbClr val="10B5B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 bwMode="auto">
          <a:xfrm rot="0">
            <a:off x="1028700" y="7040287"/>
            <a:ext cx="6302836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  <a:defRPr/>
            </a:pPr>
            <a:r>
              <a:rPr lang="en-US" sz="3000">
                <a:solidFill>
                  <a:srgbClr val="FFFFFF"/>
                </a:solidFill>
                <a:latin typeface="Raleway"/>
              </a:rPr>
              <a:t>THE ACCENTURE TEAM HAS STARTED A POC DEDICATED TO THE FOLLOWING TASKS:</a:t>
            </a:r>
            <a:endParaRPr/>
          </a:p>
        </p:txBody>
      </p:sp>
      <p:sp>
        <p:nvSpPr>
          <p:cNvPr id="8" name="TextBox 8"/>
          <p:cNvSpPr txBox="1"/>
          <p:nvPr/>
        </p:nvSpPr>
        <p:spPr bwMode="auto">
          <a:xfrm rot="0">
            <a:off x="9775307" y="4257632"/>
            <a:ext cx="6302836" cy="1013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80"/>
              </a:lnSpc>
              <a:defRPr/>
            </a:pPr>
            <a:r>
              <a:rPr lang="en-US" sz="2550">
                <a:solidFill>
                  <a:srgbClr val="FFFFFF"/>
                </a:solidFill>
                <a:latin typeface="Raleway"/>
              </a:rPr>
              <a:t>RECOMMENDATIONS FOR A SUCCESSFUL IPO</a:t>
            </a:r>
            <a:endParaRPr/>
          </a:p>
        </p:txBody>
      </p:sp>
      <p:sp>
        <p:nvSpPr>
          <p:cNvPr id="9" name="TextBox 9"/>
          <p:cNvSpPr txBox="1"/>
          <p:nvPr/>
        </p:nvSpPr>
        <p:spPr bwMode="auto">
          <a:xfrm rot="0">
            <a:off x="9775307" y="6623642"/>
            <a:ext cx="6302836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60"/>
              </a:lnSpc>
              <a:defRPr/>
            </a:pPr>
            <a:r>
              <a:rPr lang="en-US" sz="2550">
                <a:solidFill>
                  <a:srgbClr val="FFFFFF"/>
                </a:solidFill>
                <a:latin typeface="Raleway"/>
              </a:rPr>
              <a:t>AN ANALYSIS THAT ALLOWS YOU TO FIND THE TOP 5 CATEGORIES OF CONTENT</a:t>
            </a:r>
            <a:endParaRPr/>
          </a:p>
        </p:txBody>
      </p:sp>
      <p:sp>
        <p:nvSpPr>
          <p:cNvPr id="10" name="TextBox 10"/>
          <p:cNvSpPr txBox="1"/>
          <p:nvPr/>
        </p:nvSpPr>
        <p:spPr bwMode="auto">
          <a:xfrm rot="0">
            <a:off x="9775307" y="1987686"/>
            <a:ext cx="6302836" cy="1013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80"/>
              </a:lnSpc>
              <a:defRPr/>
            </a:pPr>
            <a:r>
              <a:rPr lang="en-US" sz="2550">
                <a:solidFill>
                  <a:srgbClr val="FFFFFF"/>
                </a:solidFill>
                <a:latin typeface="Raleway"/>
              </a:rPr>
              <a:t>AUDITING PRACTICES FOR WORKING WITH BIG DATA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14141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 rot="0">
            <a:off x="1509056" y="2741182"/>
            <a:ext cx="10964355" cy="3577531"/>
            <a:chOff x="0" y="0"/>
            <a:chExt cx="14619140" cy="4770041"/>
          </a:xfrm>
        </p:grpSpPr>
        <p:sp>
          <p:nvSpPr>
            <p:cNvPr id="3" name="TextBox 3"/>
            <p:cNvSpPr txBox="1"/>
            <p:nvPr/>
          </p:nvSpPr>
          <p:spPr bwMode="auto">
            <a:xfrm rot="0">
              <a:off x="0" y="2145414"/>
              <a:ext cx="14619140" cy="1111250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00"/>
                </a:lnSpc>
                <a:defRPr/>
              </a:pPr>
              <a:r>
                <a:rPr lang="en-US" sz="2750">
                  <a:solidFill>
                    <a:srgbClr val="10B5BF"/>
                  </a:solidFill>
                  <a:latin typeface="Raleway"/>
                </a:rPr>
                <a:t>More than 100,000 posts per year and 36,500,000 pieces of content per year</a:t>
              </a:r>
              <a:endParaRPr/>
            </a:p>
          </p:txBody>
        </p:sp>
        <p:sp>
          <p:nvSpPr>
            <p:cNvPr id="4" name="TextBox 4"/>
            <p:cNvSpPr txBox="1"/>
            <p:nvPr/>
          </p:nvSpPr>
          <p:spPr bwMode="auto">
            <a:xfrm rot="0">
              <a:off x="0" y="-31750"/>
              <a:ext cx="14619140" cy="1428750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400"/>
                </a:lnSpc>
                <a:defRPr/>
              </a:pPr>
              <a:r>
                <a:rPr lang="en-US" sz="7000">
                  <a:solidFill>
                    <a:srgbClr val="FFFFFF"/>
                  </a:solidFill>
                  <a:latin typeface="Raleway Bold"/>
                </a:rPr>
                <a:t>Problem</a:t>
              </a:r>
              <a:endParaRPr/>
            </a:p>
          </p:txBody>
        </p:sp>
        <p:sp>
          <p:nvSpPr>
            <p:cNvPr id="5" name="TextBox 5"/>
            <p:cNvSpPr txBox="1"/>
            <p:nvPr/>
          </p:nvSpPr>
          <p:spPr bwMode="auto">
            <a:xfrm rot="0">
              <a:off x="0" y="4053972"/>
              <a:ext cx="14619140" cy="632249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  <a:defRPr/>
              </a:pPr>
              <a:r>
                <a:rPr lang="en-US" sz="2800">
                  <a:solidFill>
                    <a:srgbClr val="FFFFFF"/>
                  </a:solidFill>
                  <a:latin typeface="Raleway Bold"/>
                </a:rPr>
                <a:t>How can I benefit from this?</a:t>
              </a:r>
              <a:endParaRPr/>
            </a:p>
          </p:txBody>
        </p:sp>
      </p:grpSp>
      <p:sp>
        <p:nvSpPr>
          <p:cNvPr id="6" name="Freeform 6"/>
          <p:cNvSpPr/>
          <p:nvPr/>
        </p:nvSpPr>
        <p:spPr bwMode="auto">
          <a:xfrm rot="0" flipH="1" flipV="1">
            <a:off x="12865622" y="1028700"/>
            <a:ext cx="7641615" cy="5845836"/>
          </a:xfrm>
          <a:custGeom>
            <a:avLst/>
            <a:gdLst/>
            <a:ahLst/>
            <a:cxnLst/>
            <a:rect l="l" t="t" r="r" b="b"/>
            <a:pathLst>
              <a:path w="7641615" h="5845836" fill="norm" stroke="1" extrusionOk="0">
                <a:moveTo>
                  <a:pt x="7641615" y="5845836"/>
                </a:moveTo>
                <a:lnTo>
                  <a:pt x="0" y="5845836"/>
                </a:lnTo>
                <a:lnTo>
                  <a:pt x="0" y="0"/>
                </a:lnTo>
                <a:lnTo>
                  <a:pt x="7641615" y="0"/>
                </a:lnTo>
                <a:lnTo>
                  <a:pt x="7641615" y="5845836"/>
                </a:lnTo>
                <a:close/>
              </a:path>
            </a:pathLst>
          </a:custGeom>
          <a:blipFill>
            <a:blip r:embed="rId3"/>
            <a:srcRect l="0" t="0" r="0" b="0"/>
            <a:stretch/>
          </a:blipFill>
        </p:spPr>
      </p:sp>
      <p:sp>
        <p:nvSpPr>
          <p:cNvPr id="7" name="Freeform 7"/>
          <p:cNvSpPr/>
          <p:nvPr/>
        </p:nvSpPr>
        <p:spPr bwMode="auto">
          <a:xfrm rot="0" flipH="0" flipV="0">
            <a:off x="13581385" y="3951618"/>
            <a:ext cx="1343326" cy="4734190"/>
          </a:xfrm>
          <a:custGeom>
            <a:avLst/>
            <a:gdLst/>
            <a:ahLst/>
            <a:cxnLst/>
            <a:rect l="l" t="t" r="r" b="b"/>
            <a:pathLst>
              <a:path w="1343326" h="4734190" fill="norm" stroke="1" extrusionOk="0">
                <a:moveTo>
                  <a:pt x="0" y="0"/>
                </a:moveTo>
                <a:lnTo>
                  <a:pt x="1343326" y="0"/>
                </a:lnTo>
                <a:lnTo>
                  <a:pt x="1343326" y="4734190"/>
                </a:lnTo>
                <a:lnTo>
                  <a:pt x="0" y="47341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rcRect l="0" t="0" r="0" b="0"/>
            <a:stretch/>
          </a:blipFill>
        </p:spPr>
      </p:sp>
      <p:sp>
        <p:nvSpPr>
          <p:cNvPr id="8" name="TextBox 8"/>
          <p:cNvSpPr txBox="1"/>
          <p:nvPr/>
        </p:nvSpPr>
        <p:spPr bwMode="auto">
          <a:xfrm rot="0">
            <a:off x="1509056" y="7216140"/>
            <a:ext cx="6302836" cy="2042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80"/>
              </a:lnSpc>
              <a:defRPr/>
            </a:pPr>
            <a:r>
              <a:rPr lang="en-US" sz="2550">
                <a:solidFill>
                  <a:srgbClr val="FFFFFF"/>
                </a:solidFill>
                <a:latin typeface="Raleway"/>
              </a:rPr>
              <a:t>YOU WILL NEED TO CONDUCT AN ANALYSIS TO FIND OUT THE TOP 5 CATEGORIES OF CONTENT IN SOCIAL BUZZ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14141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 rot="0">
            <a:off x="1292463" y="7092239"/>
            <a:ext cx="4326308" cy="1574849"/>
            <a:chOff x="0" y="0"/>
            <a:chExt cx="5768411" cy="2099800"/>
          </a:xfrm>
        </p:grpSpPr>
        <p:sp>
          <p:nvSpPr>
            <p:cNvPr id="3" name="TextBox 3"/>
            <p:cNvSpPr txBox="1"/>
            <p:nvPr/>
          </p:nvSpPr>
          <p:spPr bwMode="auto">
            <a:xfrm rot="0">
              <a:off x="0" y="-9525"/>
              <a:ext cx="5768411" cy="619125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00"/>
                </a:lnSpc>
                <a:defRPr/>
              </a:pPr>
              <a:r>
                <a:rPr lang="en-US" sz="3000">
                  <a:solidFill>
                    <a:srgbClr val="FFFFFF"/>
                  </a:solidFill>
                  <a:latin typeface="Raleway"/>
                </a:rPr>
                <a:t>ANDREW FLEMING</a:t>
              </a:r>
              <a:endParaRPr/>
            </a:p>
          </p:txBody>
        </p:sp>
        <p:sp>
          <p:nvSpPr>
            <p:cNvPr id="4" name="TextBox 4"/>
            <p:cNvSpPr txBox="1"/>
            <p:nvPr/>
          </p:nvSpPr>
          <p:spPr bwMode="auto">
            <a:xfrm rot="0">
              <a:off x="0" y="1513907"/>
              <a:ext cx="5768411" cy="397087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85"/>
                </a:lnSpc>
                <a:defRPr/>
              </a:pPr>
              <a:r>
                <a:rPr lang="en-US" sz="1800">
                  <a:solidFill>
                    <a:srgbClr val="FFFFFF"/>
                  </a:solidFill>
                  <a:latin typeface="Raleway Thin"/>
                </a:rPr>
                <a:t>Chief Technical Architect</a:t>
              </a:r>
              <a:endParaRPr/>
            </a:p>
          </p:txBody>
        </p:sp>
        <p:sp>
          <p:nvSpPr>
            <p:cNvPr id="5" name="AutoShape 5"/>
            <p:cNvSpPr/>
            <p:nvPr/>
          </p:nvSpPr>
          <p:spPr bwMode="auto">
            <a:xfrm>
              <a:off x="0" y="1080804"/>
              <a:ext cx="5768411" cy="0"/>
            </a:xfrm>
            <a:prstGeom prst="line">
              <a:avLst/>
            </a:prstGeom>
            <a:grpFill/>
            <a:ln w="25400" cap="rnd">
              <a:solidFill>
                <a:srgbClr val="10B5BF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6" name="Group 6"/>
          <p:cNvGrpSpPr/>
          <p:nvPr/>
        </p:nvGrpSpPr>
        <p:grpSpPr bwMode="auto">
          <a:xfrm rot="0">
            <a:off x="6981193" y="7092239"/>
            <a:ext cx="4326308" cy="1731060"/>
            <a:chOff x="0" y="0"/>
            <a:chExt cx="5768411" cy="2308081"/>
          </a:xfrm>
        </p:grpSpPr>
        <p:sp>
          <p:nvSpPr>
            <p:cNvPr id="7" name="TextBox 7"/>
            <p:cNvSpPr txBox="1"/>
            <p:nvPr/>
          </p:nvSpPr>
          <p:spPr bwMode="auto">
            <a:xfrm rot="0">
              <a:off x="0" y="-9525"/>
              <a:ext cx="5768411" cy="619125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00"/>
                </a:lnSpc>
                <a:defRPr/>
              </a:pPr>
              <a:r>
                <a:rPr lang="en-US" sz="3000">
                  <a:solidFill>
                    <a:srgbClr val="FFFFFF"/>
                  </a:solidFill>
                  <a:latin typeface="Raleway"/>
                </a:rPr>
                <a:t>MARCUS ROMPTON</a:t>
              </a:r>
              <a:endParaRPr/>
            </a:p>
          </p:txBody>
        </p:sp>
        <p:sp>
          <p:nvSpPr>
            <p:cNvPr id="8" name="TextBox 8"/>
            <p:cNvSpPr txBox="1"/>
            <p:nvPr/>
          </p:nvSpPr>
          <p:spPr bwMode="auto">
            <a:xfrm rot="0">
              <a:off x="0" y="1513907"/>
              <a:ext cx="5768411" cy="331047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065"/>
                </a:lnSpc>
                <a:defRPr/>
              </a:pPr>
              <a:r>
                <a:rPr lang="en-US" sz="1500">
                  <a:solidFill>
                    <a:srgbClr val="FFFFFF"/>
                  </a:solidFill>
                  <a:latin typeface="Raleway Thin"/>
                </a:rPr>
                <a:t>Senior Director</a:t>
              </a:r>
              <a:endParaRPr/>
            </a:p>
          </p:txBody>
        </p:sp>
        <p:sp>
          <p:nvSpPr>
            <p:cNvPr id="9" name="AutoShape 9"/>
            <p:cNvSpPr/>
            <p:nvPr/>
          </p:nvSpPr>
          <p:spPr bwMode="auto">
            <a:xfrm>
              <a:off x="0" y="1080804"/>
              <a:ext cx="5768411" cy="0"/>
            </a:xfrm>
            <a:prstGeom prst="line">
              <a:avLst/>
            </a:prstGeom>
            <a:grpFill/>
            <a:ln w="25400" cap="rnd">
              <a:solidFill>
                <a:srgbClr val="10B5BF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10" name="Group 10"/>
          <p:cNvGrpSpPr/>
          <p:nvPr/>
        </p:nvGrpSpPr>
        <p:grpSpPr bwMode="auto">
          <a:xfrm rot="0">
            <a:off x="12669577" y="7092239"/>
            <a:ext cx="4326308" cy="1652955"/>
            <a:chOff x="0" y="0"/>
            <a:chExt cx="5768411" cy="2203941"/>
          </a:xfrm>
        </p:grpSpPr>
        <p:sp>
          <p:nvSpPr>
            <p:cNvPr id="11" name="TextBox 11"/>
            <p:cNvSpPr txBox="1"/>
            <p:nvPr/>
          </p:nvSpPr>
          <p:spPr bwMode="auto">
            <a:xfrm rot="0">
              <a:off x="0" y="-9525"/>
              <a:ext cx="5768411" cy="619125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00"/>
                </a:lnSpc>
                <a:defRPr/>
              </a:pPr>
              <a:r>
                <a:rPr lang="en-US" sz="3000">
                  <a:solidFill>
                    <a:srgbClr val="FFFFFF"/>
                  </a:solidFill>
                  <a:latin typeface="Raleway"/>
                </a:rPr>
                <a:t>О ЭТ Я</a:t>
              </a:r>
              <a:endParaRPr/>
            </a:p>
          </p:txBody>
        </p:sp>
        <p:sp>
          <p:nvSpPr>
            <p:cNvPr id="12" name="TextBox 12"/>
            <p:cNvSpPr txBox="1"/>
            <p:nvPr/>
          </p:nvSpPr>
          <p:spPr bwMode="auto">
            <a:xfrm rot="0">
              <a:off x="0" y="1513907"/>
              <a:ext cx="5768411" cy="364067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275"/>
                </a:lnSpc>
                <a:defRPr/>
              </a:pPr>
              <a:r>
                <a:rPr lang="en-US" sz="1650">
                  <a:solidFill>
                    <a:srgbClr val="FFFFFF"/>
                  </a:solidFill>
                  <a:latin typeface="Raleway Thin"/>
                </a:rPr>
                <a:t>Data analyst</a:t>
              </a:r>
              <a:endParaRPr/>
            </a:p>
          </p:txBody>
        </p:sp>
        <p:sp>
          <p:nvSpPr>
            <p:cNvPr id="13" name="AutoShape 13"/>
            <p:cNvSpPr/>
            <p:nvPr/>
          </p:nvSpPr>
          <p:spPr bwMode="auto">
            <a:xfrm>
              <a:off x="0" y="1080804"/>
              <a:ext cx="5768411" cy="0"/>
            </a:xfrm>
            <a:prstGeom prst="line">
              <a:avLst/>
            </a:prstGeom>
            <a:grpFill/>
            <a:ln w="25400" cap="rnd">
              <a:solidFill>
                <a:srgbClr val="10B5BF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14" name="Group 14"/>
          <p:cNvGrpSpPr/>
          <p:nvPr/>
        </p:nvGrpSpPr>
        <p:grpSpPr bwMode="auto">
          <a:xfrm rot="0">
            <a:off x="1292463" y="3087376"/>
            <a:ext cx="3476033" cy="3476033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 bwMode="auto">
            <a:xfrm rot="0" flipH="0" flipV="0"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fill="norm" stroke="1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rcRect l="0" t="0" r="0" b="0"/>
              <a:stretch/>
            </a:blipFill>
          </p:spPr>
        </p:sp>
      </p:grpSp>
      <p:grpSp>
        <p:nvGrpSpPr>
          <p:cNvPr id="16" name="Group 16"/>
          <p:cNvGrpSpPr/>
          <p:nvPr/>
        </p:nvGrpSpPr>
        <p:grpSpPr bwMode="auto">
          <a:xfrm rot="0">
            <a:off x="6981193" y="3087376"/>
            <a:ext cx="3476033" cy="3476033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 bwMode="auto">
            <a:xfrm rot="0" flipH="0" flipV="0"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fill="norm" stroke="1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rcRect l="0" t="0" r="0" b="0"/>
              <a:stretch/>
            </a:blipFill>
          </p:spPr>
        </p:sp>
      </p:grpSp>
      <p:grpSp>
        <p:nvGrpSpPr>
          <p:cNvPr id="18" name="Group 18"/>
          <p:cNvGrpSpPr/>
          <p:nvPr/>
        </p:nvGrpSpPr>
        <p:grpSpPr bwMode="auto">
          <a:xfrm rot="0">
            <a:off x="12669577" y="3405484"/>
            <a:ext cx="3476033" cy="3476033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 bwMode="auto">
            <a:xfrm rot="0" flipH="0" flipV="0"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fill="norm" stroke="1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rcRect l="0" t="5438" r="0" b="5438"/>
              <a:stretch/>
            </a:blipFill>
          </p:spPr>
        </p:sp>
      </p:grpSp>
      <p:sp>
        <p:nvSpPr>
          <p:cNvPr id="20" name="TextBox 20"/>
          <p:cNvSpPr txBox="1"/>
          <p:nvPr/>
        </p:nvSpPr>
        <p:spPr bwMode="auto">
          <a:xfrm rot="0">
            <a:off x="1291768" y="1019174"/>
            <a:ext cx="14835430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70"/>
              </a:lnSpc>
              <a:defRPr/>
            </a:pPr>
            <a:r>
              <a:rPr lang="en-US" sz="6750">
                <a:solidFill>
                  <a:srgbClr val="FFFFFF"/>
                </a:solidFill>
                <a:latin typeface="Raleway Bold"/>
              </a:rPr>
              <a:t>The team of analysts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14141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 rot="0">
            <a:off x="1459858" y="1579546"/>
            <a:ext cx="6167680" cy="2112933"/>
            <a:chOff x="0" y="0"/>
            <a:chExt cx="8223573" cy="2817244"/>
          </a:xfrm>
        </p:grpSpPr>
        <p:sp>
          <p:nvSpPr>
            <p:cNvPr id="3" name="TextBox 3"/>
            <p:cNvSpPr txBox="1"/>
            <p:nvPr/>
          </p:nvSpPr>
          <p:spPr bwMode="auto">
            <a:xfrm rot="0">
              <a:off x="0" y="2198119"/>
              <a:ext cx="8223573" cy="619125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00"/>
                </a:lnSpc>
                <a:defRPr/>
              </a:pPr>
              <a:endParaRPr/>
            </a:p>
          </p:txBody>
        </p:sp>
        <p:sp>
          <p:nvSpPr>
            <p:cNvPr id="4" name="TextBox 4"/>
            <p:cNvSpPr txBox="1"/>
            <p:nvPr/>
          </p:nvSpPr>
          <p:spPr bwMode="auto">
            <a:xfrm rot="0">
              <a:off x="0" y="-19050"/>
              <a:ext cx="8223573" cy="1390650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130"/>
                </a:lnSpc>
                <a:defRPr/>
              </a:pPr>
              <a:r>
                <a:rPr lang="en-US" sz="6800">
                  <a:solidFill>
                    <a:srgbClr val="FFFFFF"/>
                  </a:solidFill>
                  <a:latin typeface="Raleway Bold"/>
                </a:rPr>
                <a:t>Process</a:t>
              </a:r>
              <a:endParaRPr/>
            </a:p>
          </p:txBody>
        </p:sp>
      </p:grpSp>
      <p:sp>
        <p:nvSpPr>
          <p:cNvPr id="5" name="TextBox 5"/>
          <p:cNvSpPr txBox="1"/>
          <p:nvPr/>
        </p:nvSpPr>
        <p:spPr bwMode="auto">
          <a:xfrm rot="0">
            <a:off x="10658475" y="3454354"/>
            <a:ext cx="6302836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  <a:defRPr/>
            </a:pPr>
            <a:r>
              <a:rPr lang="en-US" sz="3000">
                <a:solidFill>
                  <a:srgbClr val="FFFFFF"/>
                </a:solidFill>
                <a:latin typeface="Raleway"/>
              </a:rPr>
              <a:t>CLEARING THE DATA</a:t>
            </a:r>
            <a:endParaRPr/>
          </a:p>
        </p:txBody>
      </p:sp>
      <p:sp>
        <p:nvSpPr>
          <p:cNvPr id="6" name="AutoShape 6"/>
          <p:cNvSpPr/>
          <p:nvPr/>
        </p:nvSpPr>
        <p:spPr bwMode="auto">
          <a:xfrm rot="-5400000">
            <a:off x="5324805" y="5133975"/>
            <a:ext cx="7638389" cy="0"/>
          </a:xfrm>
          <a:prstGeom prst="line">
            <a:avLst/>
          </a:prstGeom>
          <a:ln w="19050" cap="rnd">
            <a:solidFill>
              <a:srgbClr val="10B5B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 bwMode="auto">
          <a:xfrm rot="0">
            <a:off x="10658475" y="5029200"/>
            <a:ext cx="6302836" cy="499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80"/>
              </a:lnSpc>
              <a:defRPr/>
            </a:pPr>
            <a:r>
              <a:rPr lang="en-US" sz="2550">
                <a:solidFill>
                  <a:srgbClr val="FFFFFF"/>
                </a:solidFill>
                <a:latin typeface="Raleway"/>
              </a:rPr>
              <a:t>DATA MODELING</a:t>
            </a:r>
            <a:endParaRPr/>
          </a:p>
        </p:txBody>
      </p:sp>
      <p:sp>
        <p:nvSpPr>
          <p:cNvPr id="8" name="TextBox 8"/>
          <p:cNvSpPr txBox="1"/>
          <p:nvPr/>
        </p:nvSpPr>
        <p:spPr bwMode="auto">
          <a:xfrm rot="0">
            <a:off x="1326689" y="5097780"/>
            <a:ext cx="6302836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  <a:defRPr/>
            </a:pPr>
            <a:r>
              <a:rPr lang="en-US" sz="3000">
                <a:solidFill>
                  <a:srgbClr val="FFFFFF"/>
                </a:solidFill>
                <a:latin typeface="Raleway"/>
              </a:rPr>
              <a:t>UNDERSTANDING THE DATA</a:t>
            </a:r>
            <a:endParaRPr/>
          </a:p>
        </p:txBody>
      </p:sp>
      <p:sp>
        <p:nvSpPr>
          <p:cNvPr id="9" name="TextBox 9"/>
          <p:cNvSpPr txBox="1"/>
          <p:nvPr/>
        </p:nvSpPr>
        <p:spPr bwMode="auto">
          <a:xfrm rot="0">
            <a:off x="10658475" y="6737985"/>
            <a:ext cx="6302836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  <a:defRPr/>
            </a:pPr>
            <a:r>
              <a:rPr lang="en-US" sz="3000">
                <a:solidFill>
                  <a:srgbClr val="FFFFFF"/>
                </a:solidFill>
                <a:latin typeface="Raleway"/>
              </a:rPr>
              <a:t>DATA ANALYSIS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14141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 rot="0">
            <a:off x="1028700" y="1028700"/>
            <a:ext cx="6167680" cy="3141633"/>
            <a:chOff x="0" y="0"/>
            <a:chExt cx="8223573" cy="4188844"/>
          </a:xfrm>
        </p:grpSpPr>
        <p:sp>
          <p:nvSpPr>
            <p:cNvPr id="3" name="TextBox 3"/>
            <p:cNvSpPr txBox="1"/>
            <p:nvPr/>
          </p:nvSpPr>
          <p:spPr bwMode="auto">
            <a:xfrm rot="0">
              <a:off x="0" y="3569719"/>
              <a:ext cx="8223573" cy="619125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00"/>
                </a:lnSpc>
                <a:defRPr/>
              </a:pPr>
              <a:endParaRPr/>
            </a:p>
          </p:txBody>
        </p:sp>
        <p:sp>
          <p:nvSpPr>
            <p:cNvPr id="4" name="TextBox 4"/>
            <p:cNvSpPr txBox="1"/>
            <p:nvPr/>
          </p:nvSpPr>
          <p:spPr bwMode="auto">
            <a:xfrm rot="0">
              <a:off x="0" y="-19050"/>
              <a:ext cx="8223573" cy="2762250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130"/>
                </a:lnSpc>
                <a:defRPr/>
              </a:pPr>
              <a:r>
                <a:rPr lang="en-US" sz="6800">
                  <a:solidFill>
                    <a:srgbClr val="FFFFFF"/>
                  </a:solidFill>
                  <a:latin typeface="Raleway Bold"/>
                </a:rPr>
                <a:t>Top 5 categories</a:t>
              </a: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>
            <a:off x="5817992" y="-14631"/>
            <a:ext cx="12519970" cy="108615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14141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 bwMode="auto">
          <a:xfrm rot="0">
            <a:off x="1028700" y="1009650"/>
            <a:ext cx="7713722" cy="2069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38"/>
              </a:lnSpc>
              <a:defRPr/>
            </a:pPr>
            <a:r>
              <a:rPr lang="en-US" sz="6800">
                <a:solidFill>
                  <a:srgbClr val="FFFFFF"/>
                </a:solidFill>
                <a:latin typeface="Raleway Bold"/>
              </a:rPr>
              <a:t>Popular </a:t>
            </a:r>
            <a:endParaRPr/>
          </a:p>
          <a:p>
            <a:pPr algn="l">
              <a:lnSpc>
                <a:spcPts val="8138"/>
              </a:lnSpc>
              <a:defRPr/>
            </a:pPr>
            <a:r>
              <a:rPr lang="en-US" sz="6800">
                <a:solidFill>
                  <a:srgbClr val="FFFFFF"/>
                </a:solidFill>
                <a:latin typeface="Raleway Bold"/>
              </a:rPr>
              <a:t>media formats</a:t>
            </a:r>
            <a:endParaRPr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>
            <a:off x="7806028" y="694881"/>
            <a:ext cx="9398261" cy="8860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14141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 bwMode="auto">
          <a:xfrm rot="0">
            <a:off x="1028700" y="1009650"/>
            <a:ext cx="7713722" cy="3094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38"/>
              </a:lnSpc>
              <a:defRPr/>
            </a:pPr>
            <a:r>
              <a:rPr lang="en-US" sz="6800">
                <a:solidFill>
                  <a:srgbClr val="FFFFFF"/>
                </a:solidFill>
                <a:latin typeface="Raleway Bold"/>
              </a:rPr>
              <a:t>Popular </a:t>
            </a:r>
            <a:endParaRPr/>
          </a:p>
          <a:p>
            <a:pPr algn="l">
              <a:lnSpc>
                <a:spcPts val="8138"/>
              </a:lnSpc>
              <a:defRPr/>
            </a:pPr>
            <a:r>
              <a:rPr lang="en-US" sz="6800">
                <a:solidFill>
                  <a:srgbClr val="FFFFFF"/>
                </a:solidFill>
                <a:latin typeface="Raleway Bold"/>
              </a:rPr>
              <a:t>reactions </a:t>
            </a:r>
            <a:endParaRPr/>
          </a:p>
          <a:p>
            <a:pPr algn="l">
              <a:lnSpc>
                <a:spcPts val="8138"/>
              </a:lnSpc>
              <a:defRPr/>
            </a:pPr>
            <a:r>
              <a:rPr lang="en-US" sz="6800">
                <a:solidFill>
                  <a:srgbClr val="FFFFFF"/>
                </a:solidFill>
                <a:latin typeface="Raleway Bold"/>
              </a:rPr>
              <a:t>among users</a:t>
            </a:r>
            <a:endParaRPr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>
            <a:off x="7848187" y="625993"/>
            <a:ext cx="9258300" cy="9258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ONLYOFFICE/8.0.1.31</Application>
  <DocSecurity>0</DocSecurity>
  <PresentationFormat>On-screen Show (4:3)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agenda</dc:title>
  <dc:subject/>
  <dc:creator/>
  <cp:keywords/>
  <dc:description/>
  <dc:identifier>DAGICJj7TFE</dc:identifier>
  <dc:language/>
  <cp:lastModifiedBy/>
  <cp:revision>2</cp:revision>
  <dcterms:created xsi:type="dcterms:W3CDTF">2006-08-16T00:00:00Z</dcterms:created>
  <dcterms:modified xsi:type="dcterms:W3CDTF">2024-06-13T17:41:54Z</dcterms:modified>
  <cp:category/>
  <cp:contentStatus/>
  <cp:version/>
</cp:coreProperties>
</file>