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8" r:id="rId5"/>
    <p:sldId id="269" r:id="rId6"/>
    <p:sldId id="270" r:id="rId7"/>
    <p:sldId id="284" r:id="rId8"/>
    <p:sldId id="285" r:id="rId9"/>
    <p:sldId id="286" r:id="rId10"/>
    <p:sldId id="287" r:id="rId11"/>
    <p:sldId id="288" r:id="rId12"/>
    <p:sldId id="271" r:id="rId13"/>
    <p:sldId id="272" r:id="rId14"/>
    <p:sldId id="273" r:id="rId15"/>
    <p:sldId id="274" r:id="rId16"/>
    <p:sldId id="275" r:id="rId17"/>
    <p:sldId id="276" r:id="rId18"/>
    <p:sldId id="277" r:id="rId19"/>
    <p:sldId id="278" r:id="rId20"/>
    <p:sldId id="292" r:id="rId21"/>
    <p:sldId id="281" r:id="rId22"/>
    <p:sldId id="291" r:id="rId23"/>
    <p:sldId id="293" r:id="rId24"/>
    <p:sldId id="29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340717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366678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2121712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922013-6027-4BD6-92C7-B915808F9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189228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189796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416526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520566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795876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1132898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192310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1372669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263402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114517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3674477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1486776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71103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167718D-279A-4F4D-A499-1EDFA97C9285}" type="datetimeFigureOut">
              <a:rPr lang="zh-CN" altLang="en-US" smtClean="0"/>
              <a:t>2022/12/4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3900565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167718D-279A-4F4D-A499-1EDFA97C9285}" type="datetimeFigureOut">
              <a:rPr lang="zh-CN" altLang="en-US" smtClean="0"/>
              <a:t>2022/12/4</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1922013-6027-4BD6-92C7-B915808F9E1A}" type="slidenum">
              <a:rPr lang="zh-CN" altLang="en-US" smtClean="0"/>
              <a:t>‹#›</a:t>
            </a:fld>
            <a:endParaRPr lang="zh-CN" altLang="en-US"/>
          </a:p>
        </p:txBody>
      </p:sp>
    </p:spTree>
    <p:extLst>
      <p:ext uri="{BB962C8B-B14F-4D97-AF65-F5344CB8AC3E}">
        <p14:creationId xmlns:p14="http://schemas.microsoft.com/office/powerpoint/2010/main" val="25274936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B7E21-D84F-28D4-9BDA-9184666FE0F6}"/>
              </a:ext>
            </a:extLst>
          </p:cNvPr>
          <p:cNvSpPr>
            <a:spLocks noGrp="1"/>
          </p:cNvSpPr>
          <p:nvPr>
            <p:ph type="ctrTitle"/>
          </p:nvPr>
        </p:nvSpPr>
        <p:spPr>
          <a:xfrm>
            <a:off x="1154955" y="1447800"/>
            <a:ext cx="9808418" cy="3642673"/>
          </a:xfrm>
        </p:spPr>
        <p:txBody>
          <a:bodyPr/>
          <a:lstStyle/>
          <a:p>
            <a:pPr algn="ctr"/>
            <a:r>
              <a:rPr lang="en-US" altLang="zh-CN" b="1" i="0">
                <a:solidFill>
                  <a:schemeClr val="tx1"/>
                </a:solidFill>
                <a:effectLst/>
                <a:latin typeface="-apple-system"/>
              </a:rPr>
              <a:t>Linux I/O </a:t>
            </a:r>
            <a:r>
              <a:rPr lang="zh-CN" altLang="en-US" b="1" i="0">
                <a:solidFill>
                  <a:schemeClr val="tx1"/>
                </a:solidFill>
                <a:effectLst/>
                <a:latin typeface="-apple-system"/>
              </a:rPr>
              <a:t>原理和 </a:t>
            </a:r>
            <a:r>
              <a:rPr lang="en-US" altLang="zh-CN" b="1" i="0">
                <a:solidFill>
                  <a:schemeClr val="tx1"/>
                </a:solidFill>
                <a:effectLst/>
                <a:latin typeface="-apple-system"/>
              </a:rPr>
              <a:t>Zero-copy </a:t>
            </a:r>
            <a:r>
              <a:rPr lang="zh-CN" altLang="en-US" b="1" i="0">
                <a:solidFill>
                  <a:schemeClr val="tx1"/>
                </a:solidFill>
                <a:effectLst/>
                <a:latin typeface="-apple-system"/>
              </a:rPr>
              <a:t>技术</a:t>
            </a:r>
            <a:br>
              <a:rPr lang="zh-CN" altLang="en-US" b="1" i="0">
                <a:solidFill>
                  <a:schemeClr val="tx1"/>
                </a:solidFill>
                <a:effectLst/>
                <a:latin typeface="-apple-system"/>
              </a:rPr>
            </a:br>
            <a:endParaRPr lang="zh-CN" altLang="en-US">
              <a:solidFill>
                <a:schemeClr val="tx1"/>
              </a:solidFill>
            </a:endParaRPr>
          </a:p>
        </p:txBody>
      </p:sp>
    </p:spTree>
    <p:extLst>
      <p:ext uri="{BB962C8B-B14F-4D97-AF65-F5344CB8AC3E}">
        <p14:creationId xmlns:p14="http://schemas.microsoft.com/office/powerpoint/2010/main" val="2404417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02839-F951-CE04-F820-FBC3F168EF11}"/>
              </a:ext>
            </a:extLst>
          </p:cNvPr>
          <p:cNvSpPr>
            <a:spLocks noGrp="1"/>
          </p:cNvSpPr>
          <p:nvPr>
            <p:ph type="title"/>
          </p:nvPr>
        </p:nvSpPr>
        <p:spPr/>
        <p:txBody>
          <a:bodyPr/>
          <a:lstStyle/>
          <a:p>
            <a:r>
              <a:rPr lang="zh-CN" altLang="en-US" b="1" i="0">
                <a:solidFill>
                  <a:schemeClr val="tx1"/>
                </a:solidFill>
                <a:effectLst/>
                <a:latin typeface="-apple-system"/>
              </a:rPr>
              <a:t>传统 </a:t>
            </a:r>
            <a:r>
              <a:rPr lang="en-US" altLang="zh-CN" b="1" i="0">
                <a:solidFill>
                  <a:schemeClr val="tx1"/>
                </a:solidFill>
                <a:effectLst/>
                <a:latin typeface="-apple-system"/>
              </a:rPr>
              <a:t>I/O </a:t>
            </a:r>
            <a:r>
              <a:rPr lang="zh-CN" altLang="en-US" b="1" i="0">
                <a:solidFill>
                  <a:schemeClr val="tx1"/>
                </a:solidFill>
                <a:effectLst/>
                <a:latin typeface="-apple-system"/>
              </a:rPr>
              <a:t>读写模式</a:t>
            </a:r>
            <a:br>
              <a:rPr lang="zh-CN" altLang="en-US" b="1" i="0">
                <a:solidFill>
                  <a:srgbClr val="121212"/>
                </a:solidFill>
                <a:effectLst/>
                <a:latin typeface="-apple-system"/>
              </a:rPr>
            </a:br>
            <a:endParaRPr lang="zh-CN" altLang="en-US"/>
          </a:p>
        </p:txBody>
      </p:sp>
      <p:sp>
        <p:nvSpPr>
          <p:cNvPr id="3" name="内容占位符 2">
            <a:extLst>
              <a:ext uri="{FF2B5EF4-FFF2-40B4-BE49-F238E27FC236}">
                <a16:creationId xmlns:a16="http://schemas.microsoft.com/office/drawing/2014/main" id="{8A85345A-38EF-F5FF-C8B6-7FD09526E092}"/>
              </a:ext>
            </a:extLst>
          </p:cNvPr>
          <p:cNvSpPr>
            <a:spLocks noGrp="1"/>
          </p:cNvSpPr>
          <p:nvPr>
            <p:ph idx="1"/>
          </p:nvPr>
        </p:nvSpPr>
        <p:spPr/>
        <p:txBody>
          <a:bodyPr/>
          <a:lstStyle/>
          <a:p>
            <a:r>
              <a:rPr lang="en-US" altLang="zh-CN"/>
              <a:t>Linux </a:t>
            </a:r>
            <a:r>
              <a:rPr lang="zh-CN" altLang="en-US"/>
              <a:t>中传统的 </a:t>
            </a:r>
            <a:r>
              <a:rPr lang="en-US" altLang="zh-CN"/>
              <a:t>I/O </a:t>
            </a:r>
            <a:r>
              <a:rPr lang="zh-CN" altLang="en-US"/>
              <a:t>读写是通过 </a:t>
            </a:r>
            <a:r>
              <a:rPr lang="en-US" altLang="zh-CN"/>
              <a:t>read()/write() </a:t>
            </a:r>
            <a:r>
              <a:rPr lang="zh-CN" altLang="en-US"/>
              <a:t>系统调用完成的，</a:t>
            </a:r>
            <a:r>
              <a:rPr lang="en-US" altLang="zh-CN"/>
              <a:t>read() </a:t>
            </a:r>
            <a:r>
              <a:rPr lang="zh-CN" altLang="en-US"/>
              <a:t>把数据从存储器 </a:t>
            </a:r>
            <a:r>
              <a:rPr lang="en-US" altLang="zh-CN"/>
              <a:t>(</a:t>
            </a:r>
            <a:r>
              <a:rPr lang="zh-CN" altLang="en-US"/>
              <a:t>磁盘、网卡等</a:t>
            </a:r>
            <a:r>
              <a:rPr lang="en-US" altLang="zh-CN"/>
              <a:t>) </a:t>
            </a:r>
            <a:r>
              <a:rPr lang="zh-CN" altLang="en-US"/>
              <a:t>读取到用户缓冲区，</a:t>
            </a:r>
            <a:r>
              <a:rPr lang="en-US" altLang="zh-CN"/>
              <a:t>write() </a:t>
            </a:r>
            <a:r>
              <a:rPr lang="zh-CN" altLang="en-US"/>
              <a:t>则是把数据从用户缓冲区写出到存储器：</a:t>
            </a:r>
            <a:endParaRPr lang="en-US" altLang="zh-CN"/>
          </a:p>
          <a:p>
            <a:pPr marL="0" indent="0">
              <a:buNone/>
            </a:pPr>
            <a:r>
              <a:rPr lang="en-US" altLang="zh-CN"/>
              <a:t>#include &lt;</a:t>
            </a:r>
            <a:r>
              <a:rPr lang="en-US" altLang="zh-CN" err="1"/>
              <a:t>unistd.h</a:t>
            </a:r>
            <a:r>
              <a:rPr lang="en-US" altLang="zh-CN"/>
              <a:t>&gt;</a:t>
            </a:r>
          </a:p>
          <a:p>
            <a:pPr marL="0" indent="0">
              <a:buNone/>
            </a:pPr>
            <a:endParaRPr lang="en-US" altLang="zh-CN"/>
          </a:p>
          <a:p>
            <a:pPr marL="0" indent="0">
              <a:buNone/>
            </a:pPr>
            <a:r>
              <a:rPr lang="en-US" altLang="zh-CN" err="1"/>
              <a:t>ssize_t</a:t>
            </a:r>
            <a:r>
              <a:rPr lang="en-US" altLang="zh-CN"/>
              <a:t> read(int </a:t>
            </a:r>
            <a:r>
              <a:rPr lang="en-US" altLang="zh-CN" err="1"/>
              <a:t>fd</a:t>
            </a:r>
            <a:r>
              <a:rPr lang="en-US" altLang="zh-CN"/>
              <a:t>, void *</a:t>
            </a:r>
            <a:r>
              <a:rPr lang="en-US" altLang="zh-CN" err="1"/>
              <a:t>buf</a:t>
            </a:r>
            <a:r>
              <a:rPr lang="en-US" altLang="zh-CN"/>
              <a:t>, </a:t>
            </a:r>
            <a:r>
              <a:rPr lang="en-US" altLang="zh-CN" err="1"/>
              <a:t>size_t</a:t>
            </a:r>
            <a:r>
              <a:rPr lang="en-US" altLang="zh-CN"/>
              <a:t> count);</a:t>
            </a:r>
          </a:p>
          <a:p>
            <a:pPr marL="0" indent="0">
              <a:buNone/>
            </a:pPr>
            <a:r>
              <a:rPr lang="en-US" altLang="zh-CN" err="1"/>
              <a:t>ssize_t</a:t>
            </a:r>
            <a:r>
              <a:rPr lang="en-US" altLang="zh-CN"/>
              <a:t> write(int </a:t>
            </a:r>
            <a:r>
              <a:rPr lang="en-US" altLang="zh-CN" err="1"/>
              <a:t>fd</a:t>
            </a:r>
            <a:r>
              <a:rPr lang="en-US" altLang="zh-CN"/>
              <a:t>, const void *</a:t>
            </a:r>
            <a:r>
              <a:rPr lang="en-US" altLang="zh-CN" err="1"/>
              <a:t>buf</a:t>
            </a:r>
            <a:r>
              <a:rPr lang="en-US" altLang="zh-CN"/>
              <a:t>, </a:t>
            </a:r>
            <a:r>
              <a:rPr lang="en-US" altLang="zh-CN" err="1"/>
              <a:t>size_t</a:t>
            </a:r>
            <a:r>
              <a:rPr lang="en-US" altLang="zh-CN"/>
              <a:t> count);</a:t>
            </a:r>
            <a:endParaRPr lang="zh-CN" altLang="en-US"/>
          </a:p>
        </p:txBody>
      </p:sp>
    </p:spTree>
    <p:extLst>
      <p:ext uri="{BB962C8B-B14F-4D97-AF65-F5344CB8AC3E}">
        <p14:creationId xmlns:p14="http://schemas.microsoft.com/office/powerpoint/2010/main" val="837386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C49E458-9256-2A61-3D9F-27ED30FE4612}"/>
              </a:ext>
            </a:extLst>
          </p:cNvPr>
          <p:cNvSpPr>
            <a:spLocks noGrp="1"/>
          </p:cNvSpPr>
          <p:nvPr>
            <p:ph idx="1"/>
          </p:nvPr>
        </p:nvSpPr>
        <p:spPr>
          <a:xfrm>
            <a:off x="0" y="120423"/>
            <a:ext cx="8946541" cy="4195481"/>
          </a:xfrm>
        </p:spPr>
        <p:txBody>
          <a:bodyPr/>
          <a:lstStyle/>
          <a:p>
            <a:r>
              <a:rPr lang="zh-CN" altLang="en-US"/>
              <a:t>一次完整的读磁盘文件然后写出到网卡的底层传输过程如下：</a:t>
            </a:r>
          </a:p>
        </p:txBody>
      </p:sp>
      <p:sp>
        <p:nvSpPr>
          <p:cNvPr id="2" name="文本框 1">
            <a:extLst>
              <a:ext uri="{FF2B5EF4-FFF2-40B4-BE49-F238E27FC236}">
                <a16:creationId xmlns:a16="http://schemas.microsoft.com/office/drawing/2014/main" id="{009483B9-25A8-7F13-4EC9-64AF922FAF1A}"/>
              </a:ext>
            </a:extLst>
          </p:cNvPr>
          <p:cNvSpPr txBox="1"/>
          <p:nvPr/>
        </p:nvSpPr>
        <p:spPr>
          <a:xfrm>
            <a:off x="7230844" y="1646275"/>
            <a:ext cx="4439539" cy="3970318"/>
          </a:xfrm>
          <a:prstGeom prst="rect">
            <a:avLst/>
          </a:prstGeom>
          <a:noFill/>
        </p:spPr>
        <p:txBody>
          <a:bodyPr wrap="square" rtlCol="0">
            <a:spAutoFit/>
          </a:bodyPr>
          <a:lstStyle/>
          <a:p>
            <a:r>
              <a:rPr lang="zh-CN" altLang="en-US"/>
              <a:t>可以清楚看到这里一共触发了 </a:t>
            </a:r>
            <a:r>
              <a:rPr lang="en-US" altLang="zh-CN"/>
              <a:t>4 </a:t>
            </a:r>
            <a:r>
              <a:rPr lang="zh-CN" altLang="en-US"/>
              <a:t>次用户态和内核态的上下文切换，分别是 </a:t>
            </a:r>
            <a:r>
              <a:rPr lang="en-US" altLang="zh-CN"/>
              <a:t>read()/write() </a:t>
            </a:r>
            <a:r>
              <a:rPr lang="zh-CN" altLang="en-US"/>
              <a:t>调用和返回时的切换，</a:t>
            </a:r>
            <a:r>
              <a:rPr lang="en-US" altLang="zh-CN"/>
              <a:t>2 </a:t>
            </a:r>
            <a:r>
              <a:rPr lang="zh-CN" altLang="en-US"/>
              <a:t>次 </a:t>
            </a:r>
            <a:r>
              <a:rPr lang="en-US" altLang="zh-CN"/>
              <a:t>DMA </a:t>
            </a:r>
            <a:r>
              <a:rPr lang="zh-CN" altLang="en-US"/>
              <a:t>拷贝，</a:t>
            </a:r>
            <a:r>
              <a:rPr lang="en-US" altLang="zh-CN"/>
              <a:t>2 </a:t>
            </a:r>
            <a:r>
              <a:rPr lang="zh-CN" altLang="en-US"/>
              <a:t>次 </a:t>
            </a:r>
            <a:r>
              <a:rPr lang="en-US" altLang="zh-CN"/>
              <a:t>CPU </a:t>
            </a:r>
            <a:r>
              <a:rPr lang="zh-CN" altLang="en-US"/>
              <a:t>拷贝，加起来一共 </a:t>
            </a:r>
            <a:r>
              <a:rPr lang="en-US" altLang="zh-CN"/>
              <a:t>4 </a:t>
            </a:r>
            <a:r>
              <a:rPr lang="zh-CN" altLang="en-US"/>
              <a:t>次拷贝操作。</a:t>
            </a:r>
          </a:p>
          <a:p>
            <a:endParaRPr lang="zh-CN" altLang="en-US"/>
          </a:p>
          <a:p>
            <a:r>
              <a:rPr lang="zh-CN" altLang="en-US"/>
              <a:t>通过引入 </a:t>
            </a:r>
            <a:r>
              <a:rPr lang="en-US" altLang="zh-CN"/>
              <a:t>DMA</a:t>
            </a:r>
            <a:r>
              <a:rPr lang="zh-CN" altLang="en-US"/>
              <a:t>，我们已经把 </a:t>
            </a:r>
            <a:r>
              <a:rPr lang="en-US" altLang="zh-CN"/>
              <a:t>Linux </a:t>
            </a:r>
            <a:r>
              <a:rPr lang="zh-CN" altLang="en-US"/>
              <a:t>的 </a:t>
            </a:r>
            <a:r>
              <a:rPr lang="en-US" altLang="zh-CN"/>
              <a:t>I/O </a:t>
            </a:r>
            <a:r>
              <a:rPr lang="zh-CN" altLang="en-US"/>
              <a:t>过程中的 </a:t>
            </a:r>
            <a:r>
              <a:rPr lang="en-US" altLang="zh-CN"/>
              <a:t>CPU </a:t>
            </a:r>
            <a:r>
              <a:rPr lang="zh-CN" altLang="en-US"/>
              <a:t>拷贝次数从 </a:t>
            </a:r>
            <a:r>
              <a:rPr lang="en-US" altLang="zh-CN"/>
              <a:t>4 </a:t>
            </a:r>
            <a:r>
              <a:rPr lang="zh-CN" altLang="en-US"/>
              <a:t>次减少到了 </a:t>
            </a:r>
            <a:r>
              <a:rPr lang="en-US" altLang="zh-CN"/>
              <a:t>2 </a:t>
            </a:r>
            <a:r>
              <a:rPr lang="zh-CN" altLang="en-US"/>
              <a:t>次，但是 </a:t>
            </a:r>
            <a:r>
              <a:rPr lang="en-US" altLang="zh-CN"/>
              <a:t>CPU </a:t>
            </a:r>
            <a:r>
              <a:rPr lang="zh-CN" altLang="en-US"/>
              <a:t>拷贝依然是代价很大的操作，对系统性能的影响还是很大，特别是那些频繁 </a:t>
            </a:r>
            <a:r>
              <a:rPr lang="en-US" altLang="zh-CN"/>
              <a:t>I/O </a:t>
            </a:r>
            <a:r>
              <a:rPr lang="zh-CN" altLang="en-US"/>
              <a:t>的场景，更是会因为 </a:t>
            </a:r>
            <a:r>
              <a:rPr lang="en-US" altLang="zh-CN"/>
              <a:t>CPU </a:t>
            </a:r>
            <a:r>
              <a:rPr lang="zh-CN" altLang="en-US"/>
              <a:t>拷贝而损失掉很多性能，我们需要进一步优化，降低、甚至是完全避免 </a:t>
            </a:r>
            <a:r>
              <a:rPr lang="en-US" altLang="zh-CN"/>
              <a:t>CPU </a:t>
            </a:r>
            <a:r>
              <a:rPr lang="zh-CN" altLang="en-US"/>
              <a:t>拷贝。</a:t>
            </a:r>
          </a:p>
          <a:p>
            <a:endParaRPr lang="zh-CN" altLang="en-US"/>
          </a:p>
        </p:txBody>
      </p:sp>
      <p:pic>
        <p:nvPicPr>
          <p:cNvPr id="6" name="图片 5">
            <a:extLst>
              <a:ext uri="{FF2B5EF4-FFF2-40B4-BE49-F238E27FC236}">
                <a16:creationId xmlns:a16="http://schemas.microsoft.com/office/drawing/2014/main" id="{2DCF8A72-D876-9DF4-FED7-73559FF409A5}"/>
              </a:ext>
            </a:extLst>
          </p:cNvPr>
          <p:cNvPicPr>
            <a:picLocks noChangeAspect="1"/>
          </p:cNvPicPr>
          <p:nvPr/>
        </p:nvPicPr>
        <p:blipFill>
          <a:blip r:embed="rId2"/>
          <a:stretch>
            <a:fillRect/>
          </a:stretch>
        </p:blipFill>
        <p:spPr>
          <a:xfrm>
            <a:off x="427834" y="549972"/>
            <a:ext cx="6236608" cy="5775414"/>
          </a:xfrm>
          <a:prstGeom prst="rect">
            <a:avLst/>
          </a:prstGeom>
        </p:spPr>
      </p:pic>
    </p:spTree>
    <p:extLst>
      <p:ext uri="{BB962C8B-B14F-4D97-AF65-F5344CB8AC3E}">
        <p14:creationId xmlns:p14="http://schemas.microsoft.com/office/powerpoint/2010/main" val="157030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22F03-C525-7B7F-0E40-A12F143A9288}"/>
              </a:ext>
            </a:extLst>
          </p:cNvPr>
          <p:cNvSpPr>
            <a:spLocks noGrp="1"/>
          </p:cNvSpPr>
          <p:nvPr>
            <p:ph type="title"/>
          </p:nvPr>
        </p:nvSpPr>
        <p:spPr/>
        <p:txBody>
          <a:bodyPr/>
          <a:lstStyle/>
          <a:p>
            <a:r>
              <a:rPr lang="en-US" altLang="zh-CN"/>
              <a:t>Zero-copy </a:t>
            </a:r>
            <a:r>
              <a:rPr lang="zh-CN" altLang="en-US"/>
              <a:t>能做什么？</a:t>
            </a:r>
            <a:br>
              <a:rPr lang="zh-CN" altLang="en-US"/>
            </a:br>
            <a:endParaRPr lang="zh-CN" altLang="en-US"/>
          </a:p>
        </p:txBody>
      </p:sp>
      <p:sp>
        <p:nvSpPr>
          <p:cNvPr id="3" name="内容占位符 2">
            <a:extLst>
              <a:ext uri="{FF2B5EF4-FFF2-40B4-BE49-F238E27FC236}">
                <a16:creationId xmlns:a16="http://schemas.microsoft.com/office/drawing/2014/main" id="{187C2B21-38DE-4C48-B084-CFFB1D83F054}"/>
              </a:ext>
            </a:extLst>
          </p:cNvPr>
          <p:cNvSpPr>
            <a:spLocks noGrp="1"/>
          </p:cNvSpPr>
          <p:nvPr>
            <p:ph idx="1"/>
          </p:nvPr>
        </p:nvSpPr>
        <p:spPr/>
        <p:txBody>
          <a:bodyPr/>
          <a:lstStyle/>
          <a:p>
            <a:r>
              <a:rPr lang="zh-CN" altLang="en-US"/>
              <a:t>减少甚至完全避免操作系统内核和用户应用程序地址空间这两者之间进行数据拷贝操作，从而减少用户态 </a:t>
            </a:r>
            <a:r>
              <a:rPr lang="en-US" altLang="zh-CN"/>
              <a:t>-- </a:t>
            </a:r>
            <a:r>
              <a:rPr lang="zh-CN" altLang="en-US"/>
              <a:t>内核态上下文切换带来的系统开销。</a:t>
            </a:r>
          </a:p>
          <a:p>
            <a:r>
              <a:rPr lang="zh-CN" altLang="en-US"/>
              <a:t>减少甚至完全避免操作系统内核缓冲区之间进行数据拷贝操作。</a:t>
            </a:r>
          </a:p>
          <a:p>
            <a:r>
              <a:rPr lang="zh-CN" altLang="en-US"/>
              <a:t>帮助用户进程绕开操作系统内核空间直接访问硬件存储接口操作数据。</a:t>
            </a:r>
          </a:p>
          <a:p>
            <a:r>
              <a:rPr lang="zh-CN" altLang="en-US"/>
              <a:t>利用 </a:t>
            </a:r>
            <a:r>
              <a:rPr lang="en-US" altLang="zh-CN"/>
              <a:t>DMA </a:t>
            </a:r>
            <a:r>
              <a:rPr lang="zh-CN" altLang="en-US"/>
              <a:t>而非 </a:t>
            </a:r>
            <a:r>
              <a:rPr lang="en-US" altLang="zh-CN"/>
              <a:t>CPU </a:t>
            </a:r>
            <a:r>
              <a:rPr lang="zh-CN" altLang="en-US"/>
              <a:t>来完成硬件接口和内核缓冲区之间的数据拷贝，从而解放 </a:t>
            </a:r>
            <a:r>
              <a:rPr lang="en-US" altLang="zh-CN"/>
              <a:t>CPU</a:t>
            </a:r>
            <a:r>
              <a:rPr lang="zh-CN" altLang="en-US"/>
              <a:t>，使之能去执行其他的任务，提升系统性能。</a:t>
            </a:r>
          </a:p>
          <a:p>
            <a:endParaRPr lang="zh-CN" altLang="en-US"/>
          </a:p>
        </p:txBody>
      </p:sp>
    </p:spTree>
    <p:extLst>
      <p:ext uri="{BB962C8B-B14F-4D97-AF65-F5344CB8AC3E}">
        <p14:creationId xmlns:p14="http://schemas.microsoft.com/office/powerpoint/2010/main" val="1337253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40012-14F8-6427-E653-289F69EF8F4E}"/>
              </a:ext>
            </a:extLst>
          </p:cNvPr>
          <p:cNvSpPr>
            <a:spLocks noGrp="1"/>
          </p:cNvSpPr>
          <p:nvPr>
            <p:ph type="title"/>
          </p:nvPr>
        </p:nvSpPr>
        <p:spPr/>
        <p:txBody>
          <a:bodyPr/>
          <a:lstStyle/>
          <a:p>
            <a:r>
              <a:rPr lang="en-US" altLang="zh-CN" sz="4400"/>
              <a:t>Zero-copy </a:t>
            </a:r>
            <a:r>
              <a:rPr lang="zh-CN" altLang="en-US" sz="4400"/>
              <a:t>的实现方式有哪些？</a:t>
            </a:r>
            <a:endParaRPr lang="en-US" altLang="zh-CN" sz="4400"/>
          </a:p>
        </p:txBody>
      </p:sp>
      <p:sp>
        <p:nvSpPr>
          <p:cNvPr id="3" name="内容占位符 2">
            <a:extLst>
              <a:ext uri="{FF2B5EF4-FFF2-40B4-BE49-F238E27FC236}">
                <a16:creationId xmlns:a16="http://schemas.microsoft.com/office/drawing/2014/main" id="{458D07F5-74E5-BF3D-7A9C-54409844D821}"/>
              </a:ext>
            </a:extLst>
          </p:cNvPr>
          <p:cNvSpPr>
            <a:spLocks noGrp="1"/>
          </p:cNvSpPr>
          <p:nvPr>
            <p:ph idx="1"/>
          </p:nvPr>
        </p:nvSpPr>
        <p:spPr>
          <a:xfrm>
            <a:off x="646111" y="1449602"/>
            <a:ext cx="9487703" cy="5130307"/>
          </a:xfrm>
        </p:spPr>
        <p:txBody>
          <a:bodyPr>
            <a:normAutofit/>
          </a:bodyPr>
          <a:lstStyle/>
          <a:p>
            <a:r>
              <a:rPr lang="zh-CN" altLang="en-US" sz="1800"/>
              <a:t>而在 </a:t>
            </a:r>
            <a:r>
              <a:rPr lang="en-US" altLang="zh-CN" sz="1800"/>
              <a:t>Linux </a:t>
            </a:r>
            <a:r>
              <a:rPr lang="zh-CN" altLang="en-US" sz="1800"/>
              <a:t>平台上，同样有很多的 </a:t>
            </a:r>
            <a:r>
              <a:rPr lang="en-US" altLang="zh-CN" sz="1800"/>
              <a:t>zero-copy </a:t>
            </a:r>
            <a:r>
              <a:rPr lang="zh-CN" altLang="en-US" sz="1800"/>
              <a:t>技术，新旧各不同，这些不同的实现技术按照其核心思想可以归纳成大致的以下三类：</a:t>
            </a:r>
          </a:p>
          <a:p>
            <a:r>
              <a:rPr lang="zh-CN" altLang="en-US" sz="1800"/>
              <a:t>减少甚至避免用户空间和内核空间之间的数据拷贝：在一些场景下，用户进程在数据传输过程中并不需要对数据进行访问和处理，那么数据在 </a:t>
            </a:r>
            <a:r>
              <a:rPr lang="en-US" altLang="zh-CN" sz="1800"/>
              <a:t>Linux </a:t>
            </a:r>
            <a:r>
              <a:rPr lang="zh-CN" altLang="en-US" sz="1800"/>
              <a:t>的 </a:t>
            </a:r>
            <a:r>
              <a:rPr lang="en-US" altLang="zh-CN" sz="1800"/>
              <a:t>Page Cache </a:t>
            </a:r>
            <a:r>
              <a:rPr lang="zh-CN" altLang="en-US" sz="1800"/>
              <a:t>和用户进程的缓冲区之间的传输就完全可以避免，让数据拷贝完全在内核里进行，甚至可以通过更巧妙的方式避免在内核里的数据拷贝。这一类实现一般是通过增加新的系统调用来完成的，比如 </a:t>
            </a:r>
            <a:r>
              <a:rPr lang="en-US" altLang="zh-CN" sz="1800"/>
              <a:t>Linux </a:t>
            </a:r>
            <a:r>
              <a:rPr lang="zh-CN" altLang="en-US" sz="1800"/>
              <a:t>中的 </a:t>
            </a:r>
            <a:r>
              <a:rPr lang="en-US" altLang="zh-CN" sz="1800" err="1"/>
              <a:t>mmap</a:t>
            </a:r>
            <a:r>
              <a:rPr lang="en-US" altLang="zh-CN" sz="1800"/>
              <a:t>()</a:t>
            </a:r>
            <a:r>
              <a:rPr lang="zh-CN" altLang="en-US" sz="1800"/>
              <a:t>，</a:t>
            </a:r>
            <a:r>
              <a:rPr lang="en-US" altLang="zh-CN" sz="1800" err="1"/>
              <a:t>sendfile</a:t>
            </a:r>
            <a:r>
              <a:rPr lang="en-US" altLang="zh-CN" sz="1800"/>
              <a:t>() </a:t>
            </a:r>
            <a:r>
              <a:rPr lang="zh-CN" altLang="en-US" sz="1800"/>
              <a:t>以及 </a:t>
            </a:r>
            <a:r>
              <a:rPr lang="en-US" altLang="zh-CN" sz="1800"/>
              <a:t>splice() </a:t>
            </a:r>
            <a:r>
              <a:rPr lang="zh-CN" altLang="en-US" sz="1800"/>
              <a:t>等。</a:t>
            </a:r>
            <a:endParaRPr lang="en-US" altLang="zh-CN" sz="1800"/>
          </a:p>
          <a:p>
            <a:endParaRPr lang="zh-CN" altLang="en-US" sz="1800"/>
          </a:p>
          <a:p>
            <a:r>
              <a:rPr lang="zh-CN" altLang="en-US" sz="1800"/>
              <a:t>绕过内核的直接 </a:t>
            </a:r>
            <a:r>
              <a:rPr lang="en-US" altLang="zh-CN" sz="1800"/>
              <a:t>I/O</a:t>
            </a:r>
            <a:r>
              <a:rPr lang="zh-CN" altLang="en-US" sz="1800"/>
              <a:t>：这种方式其实和第一种有点类似，也是试图避免用户空间和内核空间之间的数据传输，只是第一种方式是把数据传输过程放在内核态完成，而这种方式则是直接绕过内核和硬件通信，效果类似但原理完全不同。</a:t>
            </a:r>
            <a:endParaRPr lang="en-US" altLang="zh-CN" sz="1800"/>
          </a:p>
          <a:p>
            <a:endParaRPr lang="zh-CN" altLang="en-US" sz="1800"/>
          </a:p>
          <a:p>
            <a:r>
              <a:rPr lang="zh-CN" altLang="en-US" sz="1800"/>
              <a:t>内核缓冲区和用户缓冲区之间的传输优化：这种方式侧重于在用户进程的缓冲区和操作系统的页缓存之间的 </a:t>
            </a:r>
            <a:r>
              <a:rPr lang="en-US" altLang="zh-CN" sz="1800"/>
              <a:t>CPU </a:t>
            </a:r>
            <a:r>
              <a:rPr lang="zh-CN" altLang="en-US" sz="1800"/>
              <a:t>拷贝的优化。这种方法延续了以往那种传统的通信方式，但更灵活。</a:t>
            </a:r>
          </a:p>
        </p:txBody>
      </p:sp>
    </p:spTree>
    <p:extLst>
      <p:ext uri="{BB962C8B-B14F-4D97-AF65-F5344CB8AC3E}">
        <p14:creationId xmlns:p14="http://schemas.microsoft.com/office/powerpoint/2010/main" val="36168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6E68C-B7CD-19E7-C538-4ACCDE0A110E}"/>
              </a:ext>
            </a:extLst>
          </p:cNvPr>
          <p:cNvSpPr>
            <a:spLocks noGrp="1"/>
          </p:cNvSpPr>
          <p:nvPr>
            <p:ph type="title"/>
          </p:nvPr>
        </p:nvSpPr>
        <p:spPr/>
        <p:txBody>
          <a:bodyPr/>
          <a:lstStyle/>
          <a:p>
            <a:r>
              <a:rPr lang="zh-CN" altLang="en-US" sz="3600"/>
              <a:t>减少甚至避免用户空间和内核空间之间的数据拷贝</a:t>
            </a:r>
            <a:r>
              <a:rPr lang="en-US" altLang="zh-CN" sz="3600"/>
              <a:t>- mmap()</a:t>
            </a:r>
            <a:br>
              <a:rPr lang="zh-CN" altLang="en-US" sz="3600"/>
            </a:br>
            <a:endParaRPr lang="zh-CN" altLang="en-US" sz="3600"/>
          </a:p>
        </p:txBody>
      </p:sp>
      <p:sp>
        <p:nvSpPr>
          <p:cNvPr id="3" name="内容占位符 2">
            <a:extLst>
              <a:ext uri="{FF2B5EF4-FFF2-40B4-BE49-F238E27FC236}">
                <a16:creationId xmlns:a16="http://schemas.microsoft.com/office/drawing/2014/main" id="{C7496FDA-956C-2B7A-6279-19DF9DCB2989}"/>
              </a:ext>
            </a:extLst>
          </p:cNvPr>
          <p:cNvSpPr>
            <a:spLocks noGrp="1"/>
          </p:cNvSpPr>
          <p:nvPr>
            <p:ph idx="1"/>
          </p:nvPr>
        </p:nvSpPr>
        <p:spPr>
          <a:xfrm>
            <a:off x="875201" y="2226529"/>
            <a:ext cx="8946541" cy="4195481"/>
          </a:xfrm>
        </p:spPr>
        <p:txBody>
          <a:bodyPr>
            <a:normAutofit/>
          </a:bodyPr>
          <a:lstStyle/>
          <a:p>
            <a:pPr marL="0" indent="0">
              <a:buNone/>
            </a:pPr>
            <a:r>
              <a:rPr lang="en-US" altLang="zh-CN" sz="1600"/>
              <a:t>#include &lt;sys/</a:t>
            </a:r>
            <a:r>
              <a:rPr lang="en-US" altLang="zh-CN" sz="1600" err="1"/>
              <a:t>mman.h</a:t>
            </a:r>
            <a:r>
              <a:rPr lang="en-US" altLang="zh-CN" sz="1600"/>
              <a:t>&gt;</a:t>
            </a:r>
          </a:p>
          <a:p>
            <a:pPr marL="0" indent="0">
              <a:buNone/>
            </a:pPr>
            <a:endParaRPr lang="en-US" altLang="zh-CN" sz="1600"/>
          </a:p>
          <a:p>
            <a:pPr marL="0" indent="0">
              <a:buNone/>
            </a:pPr>
            <a:r>
              <a:rPr lang="en-US" altLang="zh-CN" sz="1600"/>
              <a:t>void *</a:t>
            </a:r>
            <a:r>
              <a:rPr lang="en-US" altLang="zh-CN" sz="1600" err="1"/>
              <a:t>mmap</a:t>
            </a:r>
            <a:r>
              <a:rPr lang="en-US" altLang="zh-CN" sz="1600"/>
              <a:t>(void *</a:t>
            </a:r>
            <a:r>
              <a:rPr lang="en-US" altLang="zh-CN" sz="1600" err="1"/>
              <a:t>addr</a:t>
            </a:r>
            <a:r>
              <a:rPr lang="en-US" altLang="zh-CN" sz="1600"/>
              <a:t>, </a:t>
            </a:r>
            <a:r>
              <a:rPr lang="en-US" altLang="zh-CN" sz="1600" err="1"/>
              <a:t>size_t</a:t>
            </a:r>
            <a:r>
              <a:rPr lang="en-US" altLang="zh-CN" sz="1600"/>
              <a:t> length, int </a:t>
            </a:r>
            <a:r>
              <a:rPr lang="en-US" altLang="zh-CN" sz="1600" err="1"/>
              <a:t>prot</a:t>
            </a:r>
            <a:r>
              <a:rPr lang="en-US" altLang="zh-CN" sz="1600"/>
              <a:t>, int flags, int </a:t>
            </a:r>
            <a:r>
              <a:rPr lang="en-US" altLang="zh-CN" sz="1600" err="1"/>
              <a:t>fd</a:t>
            </a:r>
            <a:r>
              <a:rPr lang="en-US" altLang="zh-CN" sz="1600"/>
              <a:t>, </a:t>
            </a:r>
            <a:r>
              <a:rPr lang="en-US" altLang="zh-CN" sz="1600" err="1"/>
              <a:t>off_t</a:t>
            </a:r>
            <a:r>
              <a:rPr lang="en-US" altLang="zh-CN" sz="1600"/>
              <a:t> offset);</a:t>
            </a:r>
          </a:p>
          <a:p>
            <a:pPr marL="0" indent="0">
              <a:buNone/>
            </a:pPr>
            <a:r>
              <a:rPr lang="en-US" altLang="zh-CN" sz="1600"/>
              <a:t>int </a:t>
            </a:r>
            <a:r>
              <a:rPr lang="en-US" altLang="zh-CN" sz="1600" err="1"/>
              <a:t>munmap</a:t>
            </a:r>
            <a:r>
              <a:rPr lang="en-US" altLang="zh-CN" sz="1600"/>
              <a:t>(void *</a:t>
            </a:r>
            <a:r>
              <a:rPr lang="en-US" altLang="zh-CN" sz="1600" err="1"/>
              <a:t>addr</a:t>
            </a:r>
            <a:r>
              <a:rPr lang="en-US" altLang="zh-CN" sz="1600"/>
              <a:t>, </a:t>
            </a:r>
            <a:r>
              <a:rPr lang="en-US" altLang="zh-CN" sz="1600" err="1"/>
              <a:t>size_t</a:t>
            </a:r>
            <a:r>
              <a:rPr lang="en-US" altLang="zh-CN" sz="1600"/>
              <a:t> length);</a:t>
            </a:r>
          </a:p>
          <a:p>
            <a:pPr marL="0" indent="0">
              <a:buNone/>
            </a:pPr>
            <a:endParaRPr lang="en-US" altLang="zh-CN" sz="1600"/>
          </a:p>
          <a:p>
            <a:r>
              <a:rPr lang="zh-CN" altLang="en-US" sz="1600"/>
              <a:t>一种简单的实现方案是在一次读写过程中用 </a:t>
            </a:r>
            <a:r>
              <a:rPr lang="en-US" altLang="zh-CN" sz="1600"/>
              <a:t>Linux </a:t>
            </a:r>
            <a:r>
              <a:rPr lang="zh-CN" altLang="en-US" sz="1600"/>
              <a:t>的另一个系统调用 </a:t>
            </a:r>
            <a:r>
              <a:rPr lang="en-US" altLang="zh-CN" sz="1600" err="1"/>
              <a:t>mmap</a:t>
            </a:r>
            <a:r>
              <a:rPr lang="en-US" altLang="zh-CN" sz="1600"/>
              <a:t>() </a:t>
            </a:r>
            <a:r>
              <a:rPr lang="zh-CN" altLang="en-US" sz="1600"/>
              <a:t>替换原先的 </a:t>
            </a:r>
            <a:r>
              <a:rPr lang="en-US" altLang="zh-CN" sz="1600"/>
              <a:t>read()</a:t>
            </a:r>
            <a:r>
              <a:rPr lang="zh-CN" altLang="en-US" sz="1600"/>
              <a:t>，</a:t>
            </a:r>
            <a:r>
              <a:rPr lang="en-US" altLang="zh-CN" sz="1600" err="1"/>
              <a:t>mmap</a:t>
            </a:r>
            <a:r>
              <a:rPr lang="en-US" altLang="zh-CN" sz="1600"/>
              <a:t>() </a:t>
            </a:r>
            <a:r>
              <a:rPr lang="zh-CN" altLang="en-US" sz="1600"/>
              <a:t>也即是内存映射（</a:t>
            </a:r>
            <a:r>
              <a:rPr lang="en-US" altLang="zh-CN" sz="1600"/>
              <a:t>memory map</a:t>
            </a:r>
            <a:r>
              <a:rPr lang="zh-CN" altLang="en-US" sz="1600"/>
              <a:t>）：把用户进程空间的一段内存缓冲区（</a:t>
            </a:r>
            <a:r>
              <a:rPr lang="en-US" altLang="zh-CN" sz="1600"/>
              <a:t>user buffer</a:t>
            </a:r>
            <a:r>
              <a:rPr lang="zh-CN" altLang="en-US" sz="1600"/>
              <a:t>）映射到文件所在的内核缓冲区（</a:t>
            </a:r>
            <a:r>
              <a:rPr lang="en-US" altLang="zh-CN" sz="1600"/>
              <a:t>kernel buffer</a:t>
            </a:r>
            <a:r>
              <a:rPr lang="zh-CN" altLang="en-US" sz="1600"/>
              <a:t>）上。</a:t>
            </a:r>
          </a:p>
        </p:txBody>
      </p:sp>
    </p:spTree>
    <p:extLst>
      <p:ext uri="{BB962C8B-B14F-4D97-AF65-F5344CB8AC3E}">
        <p14:creationId xmlns:p14="http://schemas.microsoft.com/office/powerpoint/2010/main" val="542444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421FE90-51A7-D844-1327-11819EA34A46}"/>
              </a:ext>
            </a:extLst>
          </p:cNvPr>
          <p:cNvPicPr>
            <a:picLocks noChangeAspect="1"/>
          </p:cNvPicPr>
          <p:nvPr/>
        </p:nvPicPr>
        <p:blipFill>
          <a:blip r:embed="rId2"/>
          <a:stretch>
            <a:fillRect/>
          </a:stretch>
        </p:blipFill>
        <p:spPr>
          <a:xfrm>
            <a:off x="424826" y="344078"/>
            <a:ext cx="6184275" cy="6169843"/>
          </a:xfrm>
          <a:prstGeom prst="rect">
            <a:avLst/>
          </a:prstGeom>
        </p:spPr>
      </p:pic>
      <p:sp>
        <p:nvSpPr>
          <p:cNvPr id="9" name="文本框 8">
            <a:extLst>
              <a:ext uri="{FF2B5EF4-FFF2-40B4-BE49-F238E27FC236}">
                <a16:creationId xmlns:a16="http://schemas.microsoft.com/office/drawing/2014/main" id="{ECAC5533-2C1F-D034-2346-799E5E1208A3}"/>
              </a:ext>
            </a:extLst>
          </p:cNvPr>
          <p:cNvSpPr txBox="1"/>
          <p:nvPr/>
        </p:nvSpPr>
        <p:spPr>
          <a:xfrm>
            <a:off x="6730739" y="1166841"/>
            <a:ext cx="4515438" cy="4247317"/>
          </a:xfrm>
          <a:prstGeom prst="rect">
            <a:avLst/>
          </a:prstGeom>
          <a:noFill/>
        </p:spPr>
        <p:txBody>
          <a:bodyPr wrap="square" rtlCol="0">
            <a:spAutoFit/>
          </a:bodyPr>
          <a:lstStyle/>
          <a:p>
            <a:r>
              <a:rPr lang="zh-CN" altLang="en-US"/>
              <a:t>用户进程调用 </a:t>
            </a:r>
            <a:r>
              <a:rPr lang="en-US" altLang="zh-CN" err="1"/>
              <a:t>mmap</a:t>
            </a:r>
            <a:r>
              <a:rPr lang="en-US" altLang="zh-CN"/>
              <a:t>()</a:t>
            </a:r>
            <a:r>
              <a:rPr lang="zh-CN" altLang="en-US"/>
              <a:t>，从用户态陷入内核态，将内核缓冲区映射到用户缓存区；</a:t>
            </a:r>
          </a:p>
          <a:p>
            <a:r>
              <a:rPr lang="en-US" altLang="zh-CN"/>
              <a:t>DMA </a:t>
            </a:r>
            <a:r>
              <a:rPr lang="zh-CN" altLang="en-US"/>
              <a:t>控制器将数据从硬盘拷贝到内核缓冲区；</a:t>
            </a:r>
          </a:p>
          <a:p>
            <a:r>
              <a:rPr lang="en-US" altLang="zh-CN" err="1"/>
              <a:t>mmap</a:t>
            </a:r>
            <a:r>
              <a:rPr lang="en-US" altLang="zh-CN"/>
              <a:t>() </a:t>
            </a:r>
            <a:r>
              <a:rPr lang="zh-CN" altLang="en-US"/>
              <a:t>返回，上下文从内核态切换回用户态；</a:t>
            </a:r>
          </a:p>
          <a:p>
            <a:r>
              <a:rPr lang="zh-CN" altLang="en-US"/>
              <a:t>用户进程调用 </a:t>
            </a:r>
            <a:r>
              <a:rPr lang="en-US" altLang="zh-CN"/>
              <a:t>write()</a:t>
            </a:r>
            <a:r>
              <a:rPr lang="zh-CN" altLang="en-US"/>
              <a:t>，尝试把文件数据写到内核里的套接字缓冲区，再次陷入内核态；</a:t>
            </a:r>
          </a:p>
          <a:p>
            <a:r>
              <a:rPr lang="en-US" altLang="zh-CN"/>
              <a:t>CPU </a:t>
            </a:r>
            <a:r>
              <a:rPr lang="zh-CN" altLang="en-US"/>
              <a:t>将内核缓冲区中的数据拷贝到的套接字缓冲区；</a:t>
            </a:r>
          </a:p>
          <a:p>
            <a:r>
              <a:rPr lang="en-US" altLang="zh-CN"/>
              <a:t>DMA </a:t>
            </a:r>
            <a:r>
              <a:rPr lang="zh-CN" altLang="en-US"/>
              <a:t>控制器将数据从套接字缓冲区拷贝到网卡完成数据传输；</a:t>
            </a:r>
          </a:p>
          <a:p>
            <a:r>
              <a:rPr lang="en-US" altLang="zh-CN"/>
              <a:t>write() </a:t>
            </a:r>
            <a:r>
              <a:rPr lang="zh-CN" altLang="en-US"/>
              <a:t>返回，上下文从内核态切换回用户态。</a:t>
            </a:r>
          </a:p>
        </p:txBody>
      </p:sp>
    </p:spTree>
    <p:extLst>
      <p:ext uri="{BB962C8B-B14F-4D97-AF65-F5344CB8AC3E}">
        <p14:creationId xmlns:p14="http://schemas.microsoft.com/office/powerpoint/2010/main" val="887297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E6A9D8-5E4C-7B30-C3E0-F7E6DDF4DA08}"/>
              </a:ext>
            </a:extLst>
          </p:cNvPr>
          <p:cNvSpPr>
            <a:spLocks noGrp="1"/>
          </p:cNvSpPr>
          <p:nvPr>
            <p:ph idx="1"/>
          </p:nvPr>
        </p:nvSpPr>
        <p:spPr>
          <a:xfrm>
            <a:off x="650450" y="301658"/>
            <a:ext cx="9333416" cy="5927888"/>
          </a:xfrm>
        </p:spPr>
        <p:txBody>
          <a:bodyPr>
            <a:normAutofit/>
          </a:bodyPr>
          <a:lstStyle/>
          <a:p>
            <a:r>
              <a:rPr lang="zh-CN" altLang="en-US"/>
              <a:t>通过这种方式，有两个优点：一是节省内存空间，因为用户进程上的这一段内存是虚拟的，并不真正占据物理内存，只是映射到文件所在的内核缓冲区上，因此可以节省一半的内存占用；二是省去了一次 </a:t>
            </a:r>
            <a:r>
              <a:rPr lang="en-US" altLang="zh-CN"/>
              <a:t>CPU </a:t>
            </a:r>
            <a:r>
              <a:rPr lang="zh-CN" altLang="en-US"/>
              <a:t>拷贝，对比传统的 </a:t>
            </a:r>
            <a:r>
              <a:rPr lang="en-US" altLang="zh-CN"/>
              <a:t>Linux I/O </a:t>
            </a:r>
            <a:r>
              <a:rPr lang="zh-CN" altLang="en-US"/>
              <a:t>读写，数据不需要再经过用户进程进行转发了，而是直接在内核里就完成了拷贝。所以使用 </a:t>
            </a:r>
            <a:r>
              <a:rPr lang="en-US" altLang="zh-CN" err="1"/>
              <a:t>mmap</a:t>
            </a:r>
            <a:r>
              <a:rPr lang="en-US" altLang="zh-CN"/>
              <a:t>() </a:t>
            </a:r>
            <a:r>
              <a:rPr lang="zh-CN" altLang="en-US"/>
              <a:t>之后的拷贝次数是 </a:t>
            </a:r>
            <a:r>
              <a:rPr lang="en-US" altLang="zh-CN"/>
              <a:t>2 </a:t>
            </a:r>
            <a:r>
              <a:rPr lang="zh-CN" altLang="en-US"/>
              <a:t>次 </a:t>
            </a:r>
            <a:r>
              <a:rPr lang="en-US" altLang="zh-CN"/>
              <a:t>DMA </a:t>
            </a:r>
            <a:r>
              <a:rPr lang="zh-CN" altLang="en-US"/>
              <a:t>拷贝，</a:t>
            </a:r>
            <a:r>
              <a:rPr lang="en-US" altLang="zh-CN"/>
              <a:t>1 </a:t>
            </a:r>
            <a:r>
              <a:rPr lang="zh-CN" altLang="en-US"/>
              <a:t>次 </a:t>
            </a:r>
            <a:r>
              <a:rPr lang="en-US" altLang="zh-CN"/>
              <a:t>CPU </a:t>
            </a:r>
            <a:r>
              <a:rPr lang="zh-CN" altLang="en-US"/>
              <a:t>拷贝，加起来一共 </a:t>
            </a:r>
            <a:r>
              <a:rPr lang="en-US" altLang="zh-CN"/>
              <a:t>3 </a:t>
            </a:r>
            <a:r>
              <a:rPr lang="zh-CN" altLang="en-US"/>
              <a:t>次拷贝操作，比传统的 </a:t>
            </a:r>
            <a:r>
              <a:rPr lang="en-US" altLang="zh-CN"/>
              <a:t>I/O </a:t>
            </a:r>
            <a:r>
              <a:rPr lang="zh-CN" altLang="en-US"/>
              <a:t>方式节省了一次 </a:t>
            </a:r>
            <a:r>
              <a:rPr lang="en-US" altLang="zh-CN"/>
              <a:t>CPU </a:t>
            </a:r>
            <a:r>
              <a:rPr lang="zh-CN" altLang="en-US"/>
              <a:t>拷贝以及一半的内存，不过因为 </a:t>
            </a:r>
            <a:r>
              <a:rPr lang="en-US" altLang="zh-CN" err="1"/>
              <a:t>mmap</a:t>
            </a:r>
            <a:r>
              <a:rPr lang="en-US" altLang="zh-CN"/>
              <a:t>() </a:t>
            </a:r>
            <a:r>
              <a:rPr lang="zh-CN" altLang="en-US"/>
              <a:t>也是一个系统调用，因此用户态和内核态的切换还是 </a:t>
            </a:r>
            <a:r>
              <a:rPr lang="en-US" altLang="zh-CN"/>
              <a:t>4 </a:t>
            </a:r>
            <a:r>
              <a:rPr lang="zh-CN" altLang="en-US"/>
              <a:t>次。</a:t>
            </a:r>
          </a:p>
          <a:p>
            <a:endParaRPr lang="zh-CN" altLang="en-US"/>
          </a:p>
          <a:p>
            <a:r>
              <a:rPr lang="en-US" altLang="zh-CN" err="1"/>
              <a:t>mmap</a:t>
            </a:r>
            <a:r>
              <a:rPr lang="en-US" altLang="zh-CN"/>
              <a:t>() </a:t>
            </a:r>
            <a:r>
              <a:rPr lang="zh-CN" altLang="en-US"/>
              <a:t>因为既节省 </a:t>
            </a:r>
            <a:r>
              <a:rPr lang="en-US" altLang="zh-CN"/>
              <a:t>CPU </a:t>
            </a:r>
            <a:r>
              <a:rPr lang="zh-CN" altLang="en-US"/>
              <a:t>拷贝次数又节省内存，所以比较适合大文件传输的场景。虽然 </a:t>
            </a:r>
            <a:r>
              <a:rPr lang="en-US" altLang="zh-CN" err="1"/>
              <a:t>mmap</a:t>
            </a:r>
            <a:r>
              <a:rPr lang="en-US" altLang="zh-CN"/>
              <a:t>() </a:t>
            </a:r>
            <a:r>
              <a:rPr lang="zh-CN" altLang="en-US"/>
              <a:t>完全是符合 </a:t>
            </a:r>
            <a:r>
              <a:rPr lang="en-US" altLang="zh-CN"/>
              <a:t>POSIX </a:t>
            </a:r>
            <a:r>
              <a:rPr lang="zh-CN" altLang="en-US"/>
              <a:t>标准的，但是它也不是完美的，因为它并不总是能达到理想的数据传输性能。首先是因为数据数据传输过程中依然需要一次 </a:t>
            </a:r>
            <a:r>
              <a:rPr lang="en-US" altLang="zh-CN"/>
              <a:t>CPU </a:t>
            </a:r>
            <a:r>
              <a:rPr lang="zh-CN" altLang="en-US"/>
              <a:t>拷贝，其次是内存映射技术是一个开销很大的虚拟存储操作：这种操作需要修改页表以及用内核缓冲区里的文件数据替换掉当前 </a:t>
            </a:r>
            <a:r>
              <a:rPr lang="en-US" altLang="zh-CN"/>
              <a:t>TLB </a:t>
            </a:r>
            <a:r>
              <a:rPr lang="zh-CN" altLang="en-US"/>
              <a:t>里的缓存以维持虚拟内存映射的一致性。但是，因为内存映射通常针对的是相对较大的数据区域，所以对于相同大小的数据来说，内存映射所带来的开销远远低于 </a:t>
            </a:r>
            <a:r>
              <a:rPr lang="en-US" altLang="zh-CN"/>
              <a:t>CPU </a:t>
            </a:r>
            <a:r>
              <a:rPr lang="zh-CN" altLang="en-US"/>
              <a:t>拷贝所带来的开销。</a:t>
            </a:r>
          </a:p>
        </p:txBody>
      </p:sp>
    </p:spTree>
    <p:extLst>
      <p:ext uri="{BB962C8B-B14F-4D97-AF65-F5344CB8AC3E}">
        <p14:creationId xmlns:p14="http://schemas.microsoft.com/office/powerpoint/2010/main" val="395091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412E7-3CE7-1581-324E-66F2C9CB589A}"/>
              </a:ext>
            </a:extLst>
          </p:cNvPr>
          <p:cNvSpPr>
            <a:spLocks noGrp="1"/>
          </p:cNvSpPr>
          <p:nvPr>
            <p:ph type="title"/>
          </p:nvPr>
        </p:nvSpPr>
        <p:spPr/>
        <p:txBody>
          <a:bodyPr/>
          <a:lstStyle/>
          <a:p>
            <a:r>
              <a:rPr lang="en-US" altLang="zh-CN" err="1"/>
              <a:t>sendfile</a:t>
            </a:r>
            <a:r>
              <a:rPr lang="en-US" altLang="zh-CN"/>
              <a:t>()</a:t>
            </a:r>
            <a:endParaRPr lang="zh-CN" altLang="en-US"/>
          </a:p>
        </p:txBody>
      </p:sp>
      <p:sp>
        <p:nvSpPr>
          <p:cNvPr id="3" name="内容占位符 2">
            <a:extLst>
              <a:ext uri="{FF2B5EF4-FFF2-40B4-BE49-F238E27FC236}">
                <a16:creationId xmlns:a16="http://schemas.microsoft.com/office/drawing/2014/main" id="{5DA33D1E-C27F-8DA2-85F6-D82FA5281A35}"/>
              </a:ext>
            </a:extLst>
          </p:cNvPr>
          <p:cNvSpPr>
            <a:spLocks noGrp="1"/>
          </p:cNvSpPr>
          <p:nvPr>
            <p:ph idx="1"/>
          </p:nvPr>
        </p:nvSpPr>
        <p:spPr>
          <a:xfrm>
            <a:off x="875201" y="1572151"/>
            <a:ext cx="8693005" cy="888245"/>
          </a:xfrm>
        </p:spPr>
        <p:txBody>
          <a:bodyPr>
            <a:normAutofit/>
          </a:bodyPr>
          <a:lstStyle/>
          <a:p>
            <a:pPr marL="0" indent="0">
              <a:buNone/>
            </a:pPr>
            <a:r>
              <a:rPr lang="en-US" altLang="zh-CN"/>
              <a:t>#include &lt;sys/</a:t>
            </a:r>
            <a:r>
              <a:rPr lang="en-US" altLang="zh-CN" err="1"/>
              <a:t>sendfile.h</a:t>
            </a:r>
            <a:r>
              <a:rPr lang="en-US" altLang="zh-CN"/>
              <a:t>&gt;</a:t>
            </a:r>
          </a:p>
          <a:p>
            <a:pPr marL="0" indent="0">
              <a:buNone/>
            </a:pPr>
            <a:r>
              <a:rPr lang="en-US" altLang="zh-CN" err="1"/>
              <a:t>ssize_t</a:t>
            </a:r>
            <a:r>
              <a:rPr lang="en-US" altLang="zh-CN"/>
              <a:t> </a:t>
            </a:r>
            <a:r>
              <a:rPr lang="en-US" altLang="zh-CN" err="1"/>
              <a:t>sendfile</a:t>
            </a:r>
            <a:r>
              <a:rPr lang="en-US" altLang="zh-CN"/>
              <a:t>(int </a:t>
            </a:r>
            <a:r>
              <a:rPr lang="en-US" altLang="zh-CN" err="1"/>
              <a:t>out_fd</a:t>
            </a:r>
            <a:r>
              <a:rPr lang="en-US" altLang="zh-CN"/>
              <a:t>, int </a:t>
            </a:r>
            <a:r>
              <a:rPr lang="en-US" altLang="zh-CN" err="1"/>
              <a:t>in_fd</a:t>
            </a:r>
            <a:r>
              <a:rPr lang="en-US" altLang="zh-CN"/>
              <a:t>, </a:t>
            </a:r>
            <a:r>
              <a:rPr lang="en-US" altLang="zh-CN" err="1"/>
              <a:t>off_t</a:t>
            </a:r>
            <a:r>
              <a:rPr lang="en-US" altLang="zh-CN"/>
              <a:t> *offset, </a:t>
            </a:r>
            <a:r>
              <a:rPr lang="en-US" altLang="zh-CN" err="1"/>
              <a:t>size_t</a:t>
            </a:r>
            <a:r>
              <a:rPr lang="en-US" altLang="zh-CN"/>
              <a:t> count);</a:t>
            </a:r>
          </a:p>
          <a:p>
            <a:endParaRPr lang="en-US" altLang="zh-CN"/>
          </a:p>
        </p:txBody>
      </p:sp>
      <p:sp>
        <p:nvSpPr>
          <p:cNvPr id="4" name="文本框 3">
            <a:extLst>
              <a:ext uri="{FF2B5EF4-FFF2-40B4-BE49-F238E27FC236}">
                <a16:creationId xmlns:a16="http://schemas.microsoft.com/office/drawing/2014/main" id="{9412823F-8A19-BC95-5DF2-AA7C7B5C5DD2}"/>
              </a:ext>
            </a:extLst>
          </p:cNvPr>
          <p:cNvSpPr txBox="1"/>
          <p:nvPr/>
        </p:nvSpPr>
        <p:spPr>
          <a:xfrm>
            <a:off x="875201" y="2573517"/>
            <a:ext cx="10135306" cy="2862322"/>
          </a:xfrm>
          <a:prstGeom prst="rect">
            <a:avLst/>
          </a:prstGeom>
          <a:noFill/>
        </p:spPr>
        <p:txBody>
          <a:bodyPr wrap="square" rtlCol="0">
            <a:spAutoFit/>
          </a:bodyPr>
          <a:lstStyle/>
          <a:p>
            <a:r>
              <a:rPr lang="zh-CN" altLang="en-US"/>
              <a:t>从功能上来看，这个系统调用将 </a:t>
            </a:r>
            <a:r>
              <a:rPr lang="en-US" altLang="zh-CN"/>
              <a:t>mmap() + write() </a:t>
            </a:r>
            <a:r>
              <a:rPr lang="zh-CN" altLang="en-US"/>
              <a:t>这两个系统调用合二为一，实现了一样效果的同时还简化了用户接口。</a:t>
            </a:r>
            <a:endParaRPr lang="en-US" altLang="zh-CN"/>
          </a:p>
          <a:p>
            <a:endParaRPr lang="zh-CN" altLang="en-US"/>
          </a:p>
          <a:p>
            <a:r>
              <a:rPr lang="en-US" altLang="zh-CN"/>
              <a:t>out_fd </a:t>
            </a:r>
            <a:r>
              <a:rPr lang="zh-CN" altLang="en-US"/>
              <a:t>和 </a:t>
            </a:r>
            <a:r>
              <a:rPr lang="en-US" altLang="zh-CN"/>
              <a:t>in_fd </a:t>
            </a:r>
            <a:r>
              <a:rPr lang="zh-CN" altLang="en-US"/>
              <a:t>分别代表了写入和读出的文件描述符，</a:t>
            </a:r>
            <a:r>
              <a:rPr lang="en-US" altLang="zh-CN"/>
              <a:t>in_fd </a:t>
            </a:r>
            <a:r>
              <a:rPr lang="zh-CN" altLang="en-US"/>
              <a:t>必须是一个指向文件的文件描述符，且要能支持类 </a:t>
            </a:r>
            <a:r>
              <a:rPr lang="en-US" altLang="zh-CN"/>
              <a:t>mmap() </a:t>
            </a:r>
            <a:r>
              <a:rPr lang="zh-CN" altLang="en-US"/>
              <a:t>内存映射，不能是 </a:t>
            </a:r>
            <a:r>
              <a:rPr lang="en-US" altLang="zh-CN"/>
              <a:t>Socket </a:t>
            </a:r>
            <a:r>
              <a:rPr lang="zh-CN" altLang="en-US"/>
              <a:t>类型，而 </a:t>
            </a:r>
            <a:r>
              <a:rPr lang="en-US" altLang="zh-CN"/>
              <a:t>out_fd </a:t>
            </a:r>
            <a:r>
              <a:rPr lang="zh-CN" altLang="en-US"/>
              <a:t>在 </a:t>
            </a:r>
            <a:r>
              <a:rPr lang="en-US" altLang="zh-CN"/>
              <a:t>Linux </a:t>
            </a:r>
            <a:r>
              <a:rPr lang="zh-CN" altLang="en-US"/>
              <a:t>内核 </a:t>
            </a:r>
            <a:r>
              <a:rPr lang="en-US" altLang="zh-CN"/>
              <a:t>2.6.33 </a:t>
            </a:r>
            <a:r>
              <a:rPr lang="zh-CN" altLang="en-US"/>
              <a:t>版本之前只能是一个指向 </a:t>
            </a:r>
            <a:r>
              <a:rPr lang="en-US" altLang="zh-CN"/>
              <a:t>Socket </a:t>
            </a:r>
            <a:r>
              <a:rPr lang="zh-CN" altLang="en-US"/>
              <a:t>的文件描述符，从 </a:t>
            </a:r>
            <a:r>
              <a:rPr lang="en-US" altLang="zh-CN"/>
              <a:t>2.6.33 </a:t>
            </a:r>
            <a:r>
              <a:rPr lang="zh-CN" altLang="en-US"/>
              <a:t>之后则可以是任意类型的文件描述符。</a:t>
            </a:r>
            <a:r>
              <a:rPr lang="en-US" altLang="zh-CN"/>
              <a:t>off_t </a:t>
            </a:r>
            <a:r>
              <a:rPr lang="zh-CN" altLang="en-US"/>
              <a:t>是一个代表了 </a:t>
            </a:r>
            <a:r>
              <a:rPr lang="en-US" altLang="zh-CN"/>
              <a:t>in_fd </a:t>
            </a:r>
            <a:r>
              <a:rPr lang="zh-CN" altLang="en-US"/>
              <a:t>偏移量的指针，指示 </a:t>
            </a:r>
            <a:r>
              <a:rPr lang="en-US" altLang="zh-CN"/>
              <a:t>sendfile() </a:t>
            </a:r>
            <a:r>
              <a:rPr lang="zh-CN" altLang="en-US"/>
              <a:t>该从 </a:t>
            </a:r>
            <a:r>
              <a:rPr lang="en-US" altLang="zh-CN"/>
              <a:t>in_fd </a:t>
            </a:r>
            <a:r>
              <a:rPr lang="zh-CN" altLang="en-US"/>
              <a:t>的哪个位置开始读取，函数返回后，这个指针会被更新成 </a:t>
            </a:r>
            <a:r>
              <a:rPr lang="en-US" altLang="zh-CN"/>
              <a:t>sendfile() </a:t>
            </a:r>
            <a:r>
              <a:rPr lang="zh-CN" altLang="en-US"/>
              <a:t>最后读取的字节位置处，表明此次调用共读取了多少文件数据，最后的 </a:t>
            </a:r>
            <a:r>
              <a:rPr lang="en-US" altLang="zh-CN"/>
              <a:t>count </a:t>
            </a:r>
            <a:r>
              <a:rPr lang="zh-CN" altLang="en-US"/>
              <a:t>参数则是此次调用需要传输的字节总数。</a:t>
            </a:r>
          </a:p>
          <a:p>
            <a:endParaRPr lang="zh-CN" altLang="en-US"/>
          </a:p>
        </p:txBody>
      </p:sp>
    </p:spTree>
    <p:extLst>
      <p:ext uri="{BB962C8B-B14F-4D97-AF65-F5344CB8AC3E}">
        <p14:creationId xmlns:p14="http://schemas.microsoft.com/office/powerpoint/2010/main" val="1197234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2AA3ABCF-89B6-96EE-E1B7-3D436FD4B7F6}"/>
              </a:ext>
            </a:extLst>
          </p:cNvPr>
          <p:cNvPicPr>
            <a:picLocks noGrp="1" noChangeAspect="1"/>
          </p:cNvPicPr>
          <p:nvPr>
            <p:ph idx="1"/>
          </p:nvPr>
        </p:nvPicPr>
        <p:blipFill>
          <a:blip r:embed="rId2"/>
          <a:stretch>
            <a:fillRect/>
          </a:stretch>
        </p:blipFill>
        <p:spPr>
          <a:xfrm>
            <a:off x="631596" y="356220"/>
            <a:ext cx="6337888" cy="5958168"/>
          </a:xfrm>
        </p:spPr>
      </p:pic>
      <p:sp>
        <p:nvSpPr>
          <p:cNvPr id="2" name="文本框 1">
            <a:extLst>
              <a:ext uri="{FF2B5EF4-FFF2-40B4-BE49-F238E27FC236}">
                <a16:creationId xmlns:a16="http://schemas.microsoft.com/office/drawing/2014/main" id="{FE88C166-95C9-D38C-90BF-6BE7B55E8B69}"/>
              </a:ext>
            </a:extLst>
          </p:cNvPr>
          <p:cNvSpPr txBox="1"/>
          <p:nvPr/>
        </p:nvSpPr>
        <p:spPr>
          <a:xfrm>
            <a:off x="7051249" y="1216058"/>
            <a:ext cx="4883085" cy="4801314"/>
          </a:xfrm>
          <a:prstGeom prst="rect">
            <a:avLst/>
          </a:prstGeom>
          <a:noFill/>
        </p:spPr>
        <p:txBody>
          <a:bodyPr wrap="square" rtlCol="0">
            <a:spAutoFit/>
          </a:bodyPr>
          <a:lstStyle/>
          <a:p>
            <a:r>
              <a:rPr lang="zh-CN" altLang="en-US"/>
              <a:t>使用 </a:t>
            </a:r>
            <a:r>
              <a:rPr lang="en-US" altLang="zh-CN"/>
              <a:t>sendfile() </a:t>
            </a:r>
            <a:r>
              <a:rPr lang="zh-CN" altLang="en-US"/>
              <a:t>完成一次数据读写的流程如下：</a:t>
            </a:r>
          </a:p>
          <a:p>
            <a:endParaRPr lang="zh-CN" altLang="en-US"/>
          </a:p>
          <a:p>
            <a:r>
              <a:rPr lang="en-US" altLang="zh-CN"/>
              <a:t>1.</a:t>
            </a:r>
            <a:r>
              <a:rPr lang="zh-CN" altLang="en-US"/>
              <a:t>用户进程调用 </a:t>
            </a:r>
            <a:r>
              <a:rPr lang="en-US" altLang="zh-CN"/>
              <a:t>sendfile() </a:t>
            </a:r>
            <a:r>
              <a:rPr lang="zh-CN" altLang="en-US"/>
              <a:t>从用户态陷入内核态；</a:t>
            </a:r>
          </a:p>
          <a:p>
            <a:r>
              <a:rPr lang="en-US" altLang="zh-CN"/>
              <a:t>2.DMA </a:t>
            </a:r>
            <a:r>
              <a:rPr lang="zh-CN" altLang="en-US"/>
              <a:t>控制器将数据从硬盘拷贝到内核缓冲区；</a:t>
            </a:r>
          </a:p>
          <a:p>
            <a:r>
              <a:rPr lang="en-US" altLang="zh-CN"/>
              <a:t>3.CPU </a:t>
            </a:r>
            <a:r>
              <a:rPr lang="zh-CN" altLang="en-US"/>
              <a:t>将内核缓冲区中的数据拷贝到套接字缓冲区；</a:t>
            </a:r>
          </a:p>
          <a:p>
            <a:r>
              <a:rPr lang="en-US" altLang="zh-CN"/>
              <a:t>4.DMA </a:t>
            </a:r>
            <a:r>
              <a:rPr lang="zh-CN" altLang="en-US"/>
              <a:t>控制器将数据从套接字缓冲区拷贝到网卡完成数据传输；</a:t>
            </a:r>
          </a:p>
          <a:p>
            <a:r>
              <a:rPr lang="en-US" altLang="zh-CN"/>
              <a:t>5.sendfile() </a:t>
            </a:r>
            <a:r>
              <a:rPr lang="zh-CN" altLang="en-US"/>
              <a:t>返回，上下文从内核态切换回用户态。</a:t>
            </a:r>
          </a:p>
          <a:p>
            <a:r>
              <a:rPr lang="en-US" altLang="zh-CN"/>
              <a:t>6.</a:t>
            </a:r>
            <a:r>
              <a:rPr lang="zh-CN" altLang="en-US"/>
              <a:t>基于 </a:t>
            </a:r>
            <a:r>
              <a:rPr lang="en-US" altLang="zh-CN"/>
              <a:t>sendfile()</a:t>
            </a:r>
            <a:r>
              <a:rPr lang="zh-CN" altLang="en-US"/>
              <a:t>， 整个数据传输过程中共发生 </a:t>
            </a:r>
            <a:r>
              <a:rPr lang="en-US" altLang="zh-CN"/>
              <a:t>2 </a:t>
            </a:r>
            <a:r>
              <a:rPr lang="zh-CN" altLang="en-US"/>
              <a:t>次 </a:t>
            </a:r>
            <a:r>
              <a:rPr lang="en-US" altLang="zh-CN"/>
              <a:t>DMA </a:t>
            </a:r>
            <a:r>
              <a:rPr lang="zh-CN" altLang="en-US"/>
              <a:t>拷贝和 </a:t>
            </a:r>
            <a:r>
              <a:rPr lang="en-US" altLang="zh-CN"/>
              <a:t>1 </a:t>
            </a:r>
            <a:r>
              <a:rPr lang="zh-CN" altLang="en-US"/>
              <a:t>次 </a:t>
            </a:r>
            <a:r>
              <a:rPr lang="en-US" altLang="zh-CN"/>
              <a:t>CPU </a:t>
            </a:r>
            <a:r>
              <a:rPr lang="zh-CN" altLang="en-US"/>
              <a:t>拷贝，这个和 </a:t>
            </a:r>
            <a:r>
              <a:rPr lang="en-US" altLang="zh-CN"/>
              <a:t>mmap() + write() </a:t>
            </a:r>
            <a:r>
              <a:rPr lang="zh-CN" altLang="en-US"/>
              <a:t>相同，但是因为 </a:t>
            </a:r>
            <a:r>
              <a:rPr lang="en-US" altLang="zh-CN"/>
              <a:t>sendfile() </a:t>
            </a:r>
            <a:r>
              <a:rPr lang="zh-CN" altLang="en-US"/>
              <a:t>只是一次系统调用，因此比前者少了一次用户态和内核态的上下文切换开销。</a:t>
            </a:r>
          </a:p>
          <a:p>
            <a:endParaRPr lang="zh-CN" altLang="en-US"/>
          </a:p>
        </p:txBody>
      </p:sp>
    </p:spTree>
    <p:extLst>
      <p:ext uri="{BB962C8B-B14F-4D97-AF65-F5344CB8AC3E}">
        <p14:creationId xmlns:p14="http://schemas.microsoft.com/office/powerpoint/2010/main" val="3946350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17D87-6B66-1246-F3B0-50A6F8445BE9}"/>
              </a:ext>
            </a:extLst>
          </p:cNvPr>
          <p:cNvSpPr>
            <a:spLocks noGrp="1"/>
          </p:cNvSpPr>
          <p:nvPr>
            <p:ph idx="1"/>
          </p:nvPr>
        </p:nvSpPr>
        <p:spPr>
          <a:xfrm>
            <a:off x="556558" y="397220"/>
            <a:ext cx="10237133" cy="6063560"/>
          </a:xfrm>
        </p:spPr>
        <p:txBody>
          <a:bodyPr>
            <a:normAutofit/>
          </a:bodyPr>
          <a:lstStyle/>
          <a:p>
            <a:pPr marL="0" indent="0">
              <a:buNone/>
            </a:pPr>
            <a:r>
              <a:rPr lang="zh-CN" altLang="en-US"/>
              <a:t>然而 </a:t>
            </a:r>
            <a:r>
              <a:rPr lang="en-US" altLang="zh-CN" err="1"/>
              <a:t>sendfile</a:t>
            </a:r>
            <a:r>
              <a:rPr lang="en-US" altLang="zh-CN"/>
              <a:t>() </a:t>
            </a:r>
            <a:r>
              <a:rPr lang="zh-CN" altLang="en-US"/>
              <a:t>本身是有很大问题的，从不同的角度来看的话主要是：</a:t>
            </a:r>
          </a:p>
          <a:p>
            <a:pPr marL="0" indent="0">
              <a:buNone/>
            </a:pPr>
            <a:endParaRPr lang="zh-CN" altLang="en-US"/>
          </a:p>
          <a:p>
            <a:pPr marL="0" indent="0">
              <a:buNone/>
            </a:pPr>
            <a:r>
              <a:rPr lang="zh-CN" altLang="en-US"/>
              <a:t>首先一个是这个接口并没有进行标准化，导致 </a:t>
            </a:r>
            <a:r>
              <a:rPr lang="en-US" altLang="zh-CN" err="1"/>
              <a:t>sendfile</a:t>
            </a:r>
            <a:r>
              <a:rPr lang="en-US" altLang="zh-CN"/>
              <a:t>() </a:t>
            </a:r>
            <a:r>
              <a:rPr lang="zh-CN" altLang="en-US"/>
              <a:t>在 </a:t>
            </a:r>
            <a:r>
              <a:rPr lang="en-US" altLang="zh-CN"/>
              <a:t>Linux </a:t>
            </a:r>
            <a:r>
              <a:rPr lang="zh-CN" altLang="en-US"/>
              <a:t>上的接口实现和其他类 </a:t>
            </a:r>
            <a:r>
              <a:rPr lang="en-US" altLang="zh-CN"/>
              <a:t>Unix </a:t>
            </a:r>
            <a:r>
              <a:rPr lang="zh-CN" altLang="en-US"/>
              <a:t>系统的实现并不相同；</a:t>
            </a:r>
          </a:p>
          <a:p>
            <a:pPr marL="0" indent="0">
              <a:buNone/>
            </a:pPr>
            <a:r>
              <a:rPr lang="zh-CN" altLang="en-US"/>
              <a:t>其次由于网络传输的异步性，很难在接收端实现和 </a:t>
            </a:r>
            <a:r>
              <a:rPr lang="en-US" altLang="zh-CN" err="1"/>
              <a:t>sendfile</a:t>
            </a:r>
            <a:r>
              <a:rPr lang="en-US" altLang="zh-CN"/>
              <a:t>() </a:t>
            </a:r>
            <a:r>
              <a:rPr lang="zh-CN" altLang="en-US"/>
              <a:t>对接的技术，因此接收端一直没有实现对应的这种技术；</a:t>
            </a:r>
          </a:p>
          <a:p>
            <a:pPr marL="0" indent="0">
              <a:buNone/>
            </a:pPr>
            <a:r>
              <a:rPr lang="zh-CN" altLang="en-US"/>
              <a:t>最后从性能方面考量，因为 </a:t>
            </a:r>
            <a:r>
              <a:rPr lang="en-US" altLang="zh-CN" err="1"/>
              <a:t>sendfile</a:t>
            </a:r>
            <a:r>
              <a:rPr lang="en-US" altLang="zh-CN"/>
              <a:t>() </a:t>
            </a:r>
            <a:r>
              <a:rPr lang="zh-CN" altLang="en-US"/>
              <a:t>在把磁盘文件从内核缓冲区（</a:t>
            </a:r>
            <a:r>
              <a:rPr lang="en-US" altLang="zh-CN"/>
              <a:t>page cache</a:t>
            </a:r>
            <a:r>
              <a:rPr lang="zh-CN" altLang="en-US"/>
              <a:t>）传输到到套接字缓冲区的过程中依然需要 </a:t>
            </a:r>
            <a:r>
              <a:rPr lang="en-US" altLang="zh-CN"/>
              <a:t>CPU </a:t>
            </a:r>
            <a:r>
              <a:rPr lang="zh-CN" altLang="en-US"/>
              <a:t>参与，这就很难避免 </a:t>
            </a:r>
            <a:r>
              <a:rPr lang="en-US" altLang="zh-CN"/>
              <a:t>CPU </a:t>
            </a:r>
            <a:r>
              <a:rPr lang="zh-CN" altLang="en-US"/>
              <a:t>的高速缓存被传输的数据所污染。</a:t>
            </a:r>
          </a:p>
        </p:txBody>
      </p:sp>
    </p:spTree>
    <p:extLst>
      <p:ext uri="{BB962C8B-B14F-4D97-AF65-F5344CB8AC3E}">
        <p14:creationId xmlns:p14="http://schemas.microsoft.com/office/powerpoint/2010/main" val="364550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6CFA3-C7A6-6BAA-F571-295F455CAB4A}"/>
              </a:ext>
            </a:extLst>
          </p:cNvPr>
          <p:cNvSpPr>
            <a:spLocks noGrp="1"/>
          </p:cNvSpPr>
          <p:nvPr>
            <p:ph type="title"/>
          </p:nvPr>
        </p:nvSpPr>
        <p:spPr/>
        <p:txBody>
          <a:bodyPr/>
          <a:lstStyle/>
          <a:p>
            <a:pPr algn="ctr"/>
            <a:r>
              <a:rPr lang="zh-CN" altLang="en-US" b="1">
                <a:solidFill>
                  <a:schemeClr val="tx1"/>
                </a:solidFill>
              </a:rPr>
              <a:t>主要内容</a:t>
            </a:r>
          </a:p>
        </p:txBody>
      </p:sp>
      <p:sp>
        <p:nvSpPr>
          <p:cNvPr id="3" name="内容占位符 2">
            <a:extLst>
              <a:ext uri="{FF2B5EF4-FFF2-40B4-BE49-F238E27FC236}">
                <a16:creationId xmlns:a16="http://schemas.microsoft.com/office/drawing/2014/main" id="{AB1BC66F-5C25-C9DD-5BBC-87FEC743529B}"/>
              </a:ext>
            </a:extLst>
          </p:cNvPr>
          <p:cNvSpPr>
            <a:spLocks noGrp="1"/>
          </p:cNvSpPr>
          <p:nvPr>
            <p:ph idx="1"/>
          </p:nvPr>
        </p:nvSpPr>
        <p:spPr/>
        <p:txBody>
          <a:bodyPr>
            <a:normAutofit/>
          </a:bodyPr>
          <a:lstStyle/>
          <a:p>
            <a:pPr marL="857250" indent="-857250">
              <a:buClrTx/>
              <a:buFont typeface="+mj-ea"/>
              <a:buAutoNum type="ea1JpnChsDbPeriod"/>
            </a:pPr>
            <a:r>
              <a:rPr lang="zh-CN" altLang="en-US" sz="4400" i="0">
                <a:effectLst>
                  <a:outerShdw blurRad="38100" dist="38100" dir="2700000" algn="tl">
                    <a:srgbClr val="000000">
                      <a:alpha val="43137"/>
                    </a:srgbClr>
                  </a:outerShdw>
                </a:effectLst>
                <a:latin typeface="-apple-system"/>
              </a:rPr>
              <a:t>简述</a:t>
            </a:r>
            <a:r>
              <a:rPr lang="en-US" altLang="zh-CN" sz="4400" i="0">
                <a:effectLst>
                  <a:outerShdw blurRad="38100" dist="38100" dir="2700000" algn="tl">
                    <a:srgbClr val="000000">
                      <a:alpha val="43137"/>
                    </a:srgbClr>
                  </a:outerShdw>
                </a:effectLst>
                <a:latin typeface="-apple-system"/>
              </a:rPr>
              <a:t>Linux I/O</a:t>
            </a:r>
          </a:p>
          <a:p>
            <a:pPr marL="857250" indent="-857250">
              <a:buClrTx/>
              <a:buFont typeface="+mj-ea"/>
              <a:buAutoNum type="ea1JpnChsDbPeriod"/>
            </a:pPr>
            <a:r>
              <a:rPr lang="zh-CN" altLang="en-US" sz="4400" i="0">
                <a:effectLst>
                  <a:outerShdw blurRad="38100" dist="38100" dir="2700000" algn="tl">
                    <a:srgbClr val="000000">
                      <a:alpha val="43137"/>
                    </a:srgbClr>
                  </a:outerShdw>
                </a:effectLst>
                <a:latin typeface="-apple-system"/>
              </a:rPr>
              <a:t>零拷贝 </a:t>
            </a:r>
            <a:r>
              <a:rPr lang="en-US" altLang="zh-CN" sz="4400" i="0">
                <a:effectLst>
                  <a:outerShdw blurRad="38100" dist="38100" dir="2700000" algn="tl">
                    <a:srgbClr val="000000">
                      <a:alpha val="43137"/>
                    </a:srgbClr>
                  </a:outerShdw>
                </a:effectLst>
                <a:latin typeface="-apple-system"/>
              </a:rPr>
              <a:t>(Zero-copy)</a:t>
            </a:r>
          </a:p>
          <a:p>
            <a:pPr marL="857250" indent="-857250">
              <a:buClrTx/>
              <a:buFont typeface="+mj-ea"/>
              <a:buAutoNum type="ea1JpnChsDbPeriod"/>
            </a:pPr>
            <a:r>
              <a:rPr lang="zh-CN" altLang="en-US" sz="4400">
                <a:effectLst>
                  <a:outerShdw blurRad="38100" dist="38100" dir="2700000" algn="tl">
                    <a:srgbClr val="000000">
                      <a:alpha val="43137"/>
                    </a:srgbClr>
                  </a:outerShdw>
                </a:effectLst>
                <a:latin typeface="-apple-system"/>
              </a:rPr>
              <a:t>总结</a:t>
            </a:r>
          </a:p>
        </p:txBody>
      </p:sp>
    </p:spTree>
    <p:extLst>
      <p:ext uri="{BB962C8B-B14F-4D97-AF65-F5344CB8AC3E}">
        <p14:creationId xmlns:p14="http://schemas.microsoft.com/office/powerpoint/2010/main" val="3189822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A7C37-5B8D-F17D-E7D8-F1905D24E383}"/>
              </a:ext>
            </a:extLst>
          </p:cNvPr>
          <p:cNvSpPr>
            <a:spLocks noGrp="1"/>
          </p:cNvSpPr>
          <p:nvPr>
            <p:ph type="title"/>
          </p:nvPr>
        </p:nvSpPr>
        <p:spPr/>
        <p:txBody>
          <a:bodyPr/>
          <a:lstStyle/>
          <a:p>
            <a:r>
              <a:rPr lang="en-US" altLang="zh-CN" sz="4400">
                <a:latin typeface="+mj-lt"/>
                <a:ea typeface="+mj-ea"/>
                <a:cs typeface="+mj-cs"/>
              </a:rPr>
              <a:t>sendﬁle() with DMA Scatter/Gather Copy</a:t>
            </a:r>
            <a:br>
              <a:rPr lang="en-US" altLang="zh-CN" sz="4400">
                <a:latin typeface="+mj-lt"/>
                <a:ea typeface="+mj-ea"/>
                <a:cs typeface="+mj-cs"/>
              </a:rPr>
            </a:br>
            <a:endParaRPr lang="zh-CN" altLang="en-US"/>
          </a:p>
        </p:txBody>
      </p:sp>
      <p:sp>
        <p:nvSpPr>
          <p:cNvPr id="3" name="内容占位符 2">
            <a:extLst>
              <a:ext uri="{FF2B5EF4-FFF2-40B4-BE49-F238E27FC236}">
                <a16:creationId xmlns:a16="http://schemas.microsoft.com/office/drawing/2014/main" id="{8979F803-614E-B1A3-3287-5B57473621BD}"/>
              </a:ext>
            </a:extLst>
          </p:cNvPr>
          <p:cNvSpPr>
            <a:spLocks noGrp="1"/>
          </p:cNvSpPr>
          <p:nvPr>
            <p:ph idx="1"/>
          </p:nvPr>
        </p:nvSpPr>
        <p:spPr/>
        <p:txBody>
          <a:bodyPr>
            <a:normAutofit/>
          </a:bodyPr>
          <a:lstStyle/>
          <a:p>
            <a:r>
              <a:rPr lang="zh-CN" altLang="en-US" sz="2000">
                <a:latin typeface="+mj-lt"/>
                <a:ea typeface="+mj-ea"/>
                <a:cs typeface="+mj-cs"/>
              </a:rPr>
              <a:t>上一小节介绍的 </a:t>
            </a:r>
            <a:r>
              <a:rPr lang="en-US" altLang="zh-CN" sz="2000">
                <a:latin typeface="+mj-lt"/>
                <a:ea typeface="+mj-ea"/>
                <a:cs typeface="+mj-cs"/>
              </a:rPr>
              <a:t>sendfile() </a:t>
            </a:r>
            <a:r>
              <a:rPr lang="zh-CN" altLang="en-US" sz="2000">
                <a:latin typeface="+mj-lt"/>
                <a:ea typeface="+mj-ea"/>
                <a:cs typeface="+mj-cs"/>
              </a:rPr>
              <a:t>技术已经把一次数据读写过程中的 </a:t>
            </a:r>
            <a:r>
              <a:rPr lang="en-US" altLang="zh-CN" sz="2000">
                <a:latin typeface="+mj-lt"/>
                <a:ea typeface="+mj-ea"/>
                <a:cs typeface="+mj-cs"/>
              </a:rPr>
              <a:t>CPU </a:t>
            </a:r>
            <a:r>
              <a:rPr lang="zh-CN" altLang="en-US" sz="2000">
                <a:latin typeface="+mj-lt"/>
                <a:ea typeface="+mj-ea"/>
                <a:cs typeface="+mj-cs"/>
              </a:rPr>
              <a:t>拷贝的降低至只有 </a:t>
            </a:r>
            <a:r>
              <a:rPr lang="en-US" altLang="zh-CN" sz="2000">
                <a:latin typeface="+mj-lt"/>
                <a:ea typeface="+mj-ea"/>
                <a:cs typeface="+mj-cs"/>
              </a:rPr>
              <a:t>1 </a:t>
            </a:r>
            <a:r>
              <a:rPr lang="zh-CN" altLang="en-US" sz="2000">
                <a:latin typeface="+mj-lt"/>
                <a:ea typeface="+mj-ea"/>
                <a:cs typeface="+mj-cs"/>
              </a:rPr>
              <a:t>次了，那</a:t>
            </a:r>
            <a:r>
              <a:rPr lang="zh-CN" altLang="en-US"/>
              <a:t>有没有办法把</a:t>
            </a:r>
            <a:r>
              <a:rPr lang="zh-CN" altLang="en-US" sz="2000">
                <a:latin typeface="+mj-lt"/>
                <a:ea typeface="+mj-ea"/>
                <a:cs typeface="+mj-cs"/>
              </a:rPr>
              <a:t>这仅有的一次 </a:t>
            </a:r>
            <a:r>
              <a:rPr lang="en-US" altLang="zh-CN" sz="2000">
                <a:latin typeface="+mj-lt"/>
                <a:ea typeface="+mj-ea"/>
                <a:cs typeface="+mj-cs"/>
              </a:rPr>
              <a:t>CPU </a:t>
            </a:r>
            <a:r>
              <a:rPr lang="zh-CN" altLang="en-US" sz="2000">
                <a:latin typeface="+mj-lt"/>
                <a:ea typeface="+mj-ea"/>
                <a:cs typeface="+mj-cs"/>
              </a:rPr>
              <a:t>拷贝也去除掉呢？</a:t>
            </a:r>
          </a:p>
          <a:p>
            <a:endParaRPr lang="zh-CN" altLang="en-US" sz="2000">
              <a:latin typeface="+mj-lt"/>
              <a:ea typeface="+mj-ea"/>
              <a:cs typeface="+mj-cs"/>
            </a:endParaRPr>
          </a:p>
          <a:p>
            <a:r>
              <a:rPr lang="zh-CN" altLang="en-US" sz="2000">
                <a:latin typeface="+mj-lt"/>
                <a:ea typeface="+mj-ea"/>
                <a:cs typeface="+mj-cs"/>
              </a:rPr>
              <a:t>通过引入一个新硬件上的支持，我们可以把这个仅剩的一次 </a:t>
            </a:r>
            <a:r>
              <a:rPr lang="en-US" altLang="zh-CN" sz="2000">
                <a:latin typeface="+mj-lt"/>
                <a:ea typeface="+mj-ea"/>
                <a:cs typeface="+mj-cs"/>
              </a:rPr>
              <a:t>CPU </a:t>
            </a:r>
            <a:r>
              <a:rPr lang="zh-CN" altLang="en-US" sz="2000">
                <a:latin typeface="+mj-lt"/>
                <a:ea typeface="+mj-ea"/>
                <a:cs typeface="+mj-cs"/>
              </a:rPr>
              <a:t>拷贝也给抹掉：</a:t>
            </a:r>
            <a:r>
              <a:rPr lang="en-US" altLang="zh-CN" sz="2000">
                <a:latin typeface="+mj-lt"/>
                <a:ea typeface="+mj-ea"/>
                <a:cs typeface="+mj-cs"/>
              </a:rPr>
              <a:t>Linux </a:t>
            </a:r>
            <a:r>
              <a:rPr lang="zh-CN" altLang="en-US" sz="2000">
                <a:latin typeface="+mj-lt"/>
                <a:ea typeface="+mj-ea"/>
                <a:cs typeface="+mj-cs"/>
              </a:rPr>
              <a:t>在内核 </a:t>
            </a:r>
            <a:r>
              <a:rPr lang="en-US" altLang="zh-CN" sz="2000">
                <a:latin typeface="+mj-lt"/>
                <a:ea typeface="+mj-ea"/>
                <a:cs typeface="+mj-cs"/>
              </a:rPr>
              <a:t>2.4 </a:t>
            </a:r>
            <a:r>
              <a:rPr lang="zh-CN" altLang="en-US" sz="2000">
                <a:latin typeface="+mj-lt"/>
                <a:ea typeface="+mj-ea"/>
                <a:cs typeface="+mj-cs"/>
              </a:rPr>
              <a:t>版本里引入了 </a:t>
            </a:r>
            <a:r>
              <a:rPr lang="en-US" altLang="zh-CN" sz="2000">
                <a:latin typeface="+mj-lt"/>
                <a:ea typeface="+mj-ea"/>
                <a:cs typeface="+mj-cs"/>
              </a:rPr>
              <a:t>DMA </a:t>
            </a:r>
            <a:r>
              <a:rPr lang="zh-CN" altLang="en-US" sz="2000">
                <a:latin typeface="+mj-lt"/>
                <a:ea typeface="+mj-ea"/>
                <a:cs typeface="+mj-cs"/>
              </a:rPr>
              <a:t>的 </a:t>
            </a:r>
            <a:r>
              <a:rPr lang="en-US" altLang="zh-CN" sz="2000">
                <a:latin typeface="+mj-lt"/>
                <a:ea typeface="+mj-ea"/>
                <a:cs typeface="+mj-cs"/>
              </a:rPr>
              <a:t>scatter/gather -- </a:t>
            </a:r>
            <a:r>
              <a:rPr lang="zh-CN" altLang="en-US" sz="2000">
                <a:latin typeface="+mj-lt"/>
                <a:ea typeface="+mj-ea"/>
                <a:cs typeface="+mj-cs"/>
              </a:rPr>
              <a:t>分散</a:t>
            </a:r>
            <a:r>
              <a:rPr lang="en-US" altLang="zh-CN" sz="2000">
                <a:latin typeface="+mj-lt"/>
                <a:ea typeface="+mj-ea"/>
                <a:cs typeface="+mj-cs"/>
              </a:rPr>
              <a:t>/</a:t>
            </a:r>
            <a:r>
              <a:rPr lang="zh-CN" altLang="en-US" sz="2000">
                <a:latin typeface="+mj-lt"/>
                <a:ea typeface="+mj-ea"/>
                <a:cs typeface="+mj-cs"/>
              </a:rPr>
              <a:t>收集功能，并修改了 </a:t>
            </a:r>
            <a:r>
              <a:rPr lang="en-US" altLang="zh-CN" sz="2000">
                <a:latin typeface="+mj-lt"/>
                <a:ea typeface="+mj-ea"/>
                <a:cs typeface="+mj-cs"/>
              </a:rPr>
              <a:t>sendfile() </a:t>
            </a:r>
            <a:r>
              <a:rPr lang="zh-CN" altLang="en-US" sz="2000">
                <a:latin typeface="+mj-lt"/>
                <a:ea typeface="+mj-ea"/>
                <a:cs typeface="+mj-cs"/>
              </a:rPr>
              <a:t>的代码使之和 </a:t>
            </a:r>
            <a:r>
              <a:rPr lang="en-US" altLang="zh-CN" sz="2000">
                <a:latin typeface="+mj-lt"/>
                <a:ea typeface="+mj-ea"/>
                <a:cs typeface="+mj-cs"/>
              </a:rPr>
              <a:t>DMA </a:t>
            </a:r>
            <a:r>
              <a:rPr lang="zh-CN" altLang="en-US" sz="2000">
                <a:latin typeface="+mj-lt"/>
                <a:ea typeface="+mj-ea"/>
                <a:cs typeface="+mj-cs"/>
              </a:rPr>
              <a:t>适配。</a:t>
            </a:r>
            <a:r>
              <a:rPr lang="en-US" altLang="zh-CN" sz="2000">
                <a:latin typeface="+mj-lt"/>
                <a:ea typeface="+mj-ea"/>
                <a:cs typeface="+mj-cs"/>
              </a:rPr>
              <a:t>scatter </a:t>
            </a:r>
            <a:r>
              <a:rPr lang="zh-CN" altLang="en-US" sz="2000">
                <a:latin typeface="+mj-lt"/>
                <a:ea typeface="+mj-ea"/>
                <a:cs typeface="+mj-cs"/>
              </a:rPr>
              <a:t>使得 </a:t>
            </a:r>
            <a:r>
              <a:rPr lang="en-US" altLang="zh-CN" sz="2000">
                <a:latin typeface="+mj-lt"/>
                <a:ea typeface="+mj-ea"/>
                <a:cs typeface="+mj-cs"/>
              </a:rPr>
              <a:t>DMA </a:t>
            </a:r>
            <a:r>
              <a:rPr lang="zh-CN" altLang="en-US" sz="2000">
                <a:latin typeface="+mj-lt"/>
                <a:ea typeface="+mj-ea"/>
                <a:cs typeface="+mj-cs"/>
              </a:rPr>
              <a:t>拷贝可以不再需要把数据存储在一片连续的内存空间上，而是允许离散存储，</a:t>
            </a:r>
            <a:r>
              <a:rPr lang="en-US" altLang="zh-CN" sz="2000">
                <a:latin typeface="+mj-lt"/>
                <a:ea typeface="+mj-ea"/>
                <a:cs typeface="+mj-cs"/>
              </a:rPr>
              <a:t>gather </a:t>
            </a:r>
            <a:r>
              <a:rPr lang="zh-CN" altLang="en-US" sz="2000">
                <a:latin typeface="+mj-lt"/>
                <a:ea typeface="+mj-ea"/>
                <a:cs typeface="+mj-cs"/>
              </a:rPr>
              <a:t>则能够让 </a:t>
            </a:r>
            <a:r>
              <a:rPr lang="en-US" altLang="zh-CN" sz="2000">
                <a:latin typeface="+mj-lt"/>
                <a:ea typeface="+mj-ea"/>
                <a:cs typeface="+mj-cs"/>
              </a:rPr>
              <a:t>DMA </a:t>
            </a:r>
            <a:r>
              <a:rPr lang="zh-CN" altLang="en-US" sz="2000">
                <a:latin typeface="+mj-lt"/>
                <a:ea typeface="+mj-ea"/>
                <a:cs typeface="+mj-cs"/>
              </a:rPr>
              <a:t>控制器根据少量的元信息：一个包含了内存地址和数据大小的缓冲区描述符，收集存储在各处的数据，最终还原成一个完整的网络包，直接拷贝到网卡而非套接字缓冲区，避免了最后一次的 </a:t>
            </a:r>
            <a:r>
              <a:rPr lang="en-US" altLang="zh-CN" sz="2000">
                <a:latin typeface="+mj-lt"/>
                <a:ea typeface="+mj-ea"/>
                <a:cs typeface="+mj-cs"/>
              </a:rPr>
              <a:t>CPU </a:t>
            </a:r>
            <a:r>
              <a:rPr lang="zh-CN" altLang="en-US" sz="2000">
                <a:latin typeface="+mj-lt"/>
                <a:ea typeface="+mj-ea"/>
                <a:cs typeface="+mj-cs"/>
              </a:rPr>
              <a:t>拷贝：</a:t>
            </a:r>
          </a:p>
          <a:p>
            <a:endParaRPr lang="zh-CN" altLang="en-US"/>
          </a:p>
        </p:txBody>
      </p:sp>
    </p:spTree>
    <p:extLst>
      <p:ext uri="{BB962C8B-B14F-4D97-AF65-F5344CB8AC3E}">
        <p14:creationId xmlns:p14="http://schemas.microsoft.com/office/powerpoint/2010/main" val="988690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38BFBE8-ED0D-0D9D-4C0D-9A43B09EB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005" y="180975"/>
            <a:ext cx="6134100" cy="6496050"/>
          </a:xfrm>
          <a:prstGeom prst="rect">
            <a:avLst/>
          </a:prstGeom>
        </p:spPr>
      </p:pic>
      <p:sp>
        <p:nvSpPr>
          <p:cNvPr id="3" name="文本框 2">
            <a:extLst>
              <a:ext uri="{FF2B5EF4-FFF2-40B4-BE49-F238E27FC236}">
                <a16:creationId xmlns:a16="http://schemas.microsoft.com/office/drawing/2014/main" id="{1B4F4E2F-8C98-F8BF-E0D9-B9E1A099262C}"/>
              </a:ext>
            </a:extLst>
          </p:cNvPr>
          <p:cNvSpPr txBox="1"/>
          <p:nvPr/>
        </p:nvSpPr>
        <p:spPr>
          <a:xfrm>
            <a:off x="6976032" y="1168924"/>
            <a:ext cx="4854607" cy="5909310"/>
          </a:xfrm>
          <a:prstGeom prst="rect">
            <a:avLst/>
          </a:prstGeom>
          <a:noFill/>
        </p:spPr>
        <p:txBody>
          <a:bodyPr wrap="square" rtlCol="0">
            <a:spAutoFit/>
          </a:bodyPr>
          <a:lstStyle/>
          <a:p>
            <a:r>
              <a:rPr lang="zh-CN" altLang="en-US"/>
              <a:t>数据传输过程如下：</a:t>
            </a:r>
          </a:p>
          <a:p>
            <a:endParaRPr lang="zh-CN" altLang="en-US"/>
          </a:p>
          <a:p>
            <a:r>
              <a:rPr lang="en-US" altLang="zh-CN"/>
              <a:t>1.</a:t>
            </a:r>
            <a:r>
              <a:rPr lang="zh-CN" altLang="en-US"/>
              <a:t>用户进程调用 </a:t>
            </a:r>
            <a:r>
              <a:rPr lang="en-US" altLang="zh-CN"/>
              <a:t>sendfile()</a:t>
            </a:r>
            <a:r>
              <a:rPr lang="zh-CN" altLang="en-US"/>
              <a:t>，从用户态陷入内核态；</a:t>
            </a:r>
            <a:endParaRPr lang="en-US" altLang="zh-CN"/>
          </a:p>
          <a:p>
            <a:endParaRPr lang="zh-CN" altLang="en-US"/>
          </a:p>
          <a:p>
            <a:r>
              <a:rPr lang="en-US" altLang="zh-CN"/>
              <a:t>2.DMA </a:t>
            </a:r>
            <a:r>
              <a:rPr lang="zh-CN" altLang="en-US"/>
              <a:t>控制器使用 </a:t>
            </a:r>
            <a:r>
              <a:rPr lang="en-US" altLang="zh-CN"/>
              <a:t>scatter </a:t>
            </a:r>
            <a:r>
              <a:rPr lang="zh-CN" altLang="en-US"/>
              <a:t>功能把数据从硬盘拷贝到内核缓冲区进行离散存储；</a:t>
            </a:r>
          </a:p>
          <a:p>
            <a:endParaRPr lang="en-US" altLang="zh-CN"/>
          </a:p>
          <a:p>
            <a:r>
              <a:rPr lang="en-US" altLang="zh-CN"/>
              <a:t>3.CPU </a:t>
            </a:r>
            <a:r>
              <a:rPr lang="zh-CN" altLang="en-US"/>
              <a:t>把包含内存地址和数据长度的缓冲区描述符拷贝到套接字缓冲区，</a:t>
            </a:r>
            <a:r>
              <a:rPr lang="en-US" altLang="zh-CN"/>
              <a:t>DMA </a:t>
            </a:r>
            <a:r>
              <a:rPr lang="zh-CN" altLang="en-US"/>
              <a:t>控制器能够根据这些信息生成网络包数据分组的报头和报尾</a:t>
            </a:r>
            <a:endParaRPr lang="en-US" altLang="zh-CN"/>
          </a:p>
          <a:p>
            <a:endParaRPr lang="zh-CN" altLang="en-US"/>
          </a:p>
          <a:p>
            <a:r>
              <a:rPr lang="en-US" altLang="zh-CN"/>
              <a:t>4.DMA </a:t>
            </a:r>
            <a:r>
              <a:rPr lang="zh-CN" altLang="en-US"/>
              <a:t>控制器根据缓冲区描述符里的内存地址和数据大小，使用 </a:t>
            </a:r>
            <a:r>
              <a:rPr lang="en-US" altLang="zh-CN"/>
              <a:t>scatter-gather </a:t>
            </a:r>
            <a:r>
              <a:rPr lang="zh-CN" altLang="en-US"/>
              <a:t>功能开始从内核缓冲区收集离散的数据并组包，最后直接把网络包数据拷贝到网卡完成数据传输；</a:t>
            </a:r>
            <a:endParaRPr lang="en-US" altLang="zh-CN"/>
          </a:p>
          <a:p>
            <a:endParaRPr lang="zh-CN" altLang="en-US"/>
          </a:p>
          <a:p>
            <a:r>
              <a:rPr lang="en-US" altLang="zh-CN"/>
              <a:t>5.sendfile() </a:t>
            </a:r>
            <a:r>
              <a:rPr lang="zh-CN" altLang="en-US"/>
              <a:t>返回，上下文从内核态切换回用户态。</a:t>
            </a:r>
          </a:p>
          <a:p>
            <a:endParaRPr lang="zh-CN" altLang="en-US"/>
          </a:p>
        </p:txBody>
      </p:sp>
    </p:spTree>
    <p:extLst>
      <p:ext uri="{BB962C8B-B14F-4D97-AF65-F5344CB8AC3E}">
        <p14:creationId xmlns:p14="http://schemas.microsoft.com/office/powerpoint/2010/main" val="1209016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F9D48-B489-EF77-BB45-8ABA4E84FA82}"/>
              </a:ext>
            </a:extLst>
          </p:cNvPr>
          <p:cNvSpPr>
            <a:spLocks noGrp="1"/>
          </p:cNvSpPr>
          <p:nvPr>
            <p:ph type="title"/>
          </p:nvPr>
        </p:nvSpPr>
        <p:spPr/>
        <p:txBody>
          <a:bodyPr/>
          <a:lstStyle/>
          <a:p>
            <a:br>
              <a:rPr lang="en-US" altLang="zh-CN"/>
            </a:br>
            <a:endParaRPr lang="zh-CN" altLang="en-US"/>
          </a:p>
        </p:txBody>
      </p:sp>
      <p:sp>
        <p:nvSpPr>
          <p:cNvPr id="3" name="内容占位符 2">
            <a:extLst>
              <a:ext uri="{FF2B5EF4-FFF2-40B4-BE49-F238E27FC236}">
                <a16:creationId xmlns:a16="http://schemas.microsoft.com/office/drawing/2014/main" id="{0D40BDCD-72AD-A19B-BA1D-379AA6720E9F}"/>
              </a:ext>
            </a:extLst>
          </p:cNvPr>
          <p:cNvSpPr>
            <a:spLocks noGrp="1"/>
          </p:cNvSpPr>
          <p:nvPr>
            <p:ph idx="1"/>
          </p:nvPr>
        </p:nvSpPr>
        <p:spPr>
          <a:xfrm>
            <a:off x="999617" y="714312"/>
            <a:ext cx="8946541" cy="4195481"/>
          </a:xfrm>
        </p:spPr>
        <p:txBody>
          <a:bodyPr>
            <a:normAutofit fontScale="92500" lnSpcReduction="20000"/>
          </a:bodyPr>
          <a:lstStyle/>
          <a:p>
            <a:pPr marL="0" indent="0">
              <a:buNone/>
            </a:pPr>
            <a:r>
              <a:rPr lang="zh-CN" altLang="en-US" sz="2000"/>
              <a:t>基于这种方案，我们就可以把这仅剩的唯一一次 </a:t>
            </a:r>
            <a:r>
              <a:rPr lang="en-US" altLang="zh-CN" sz="2000"/>
              <a:t>CPU </a:t>
            </a:r>
            <a:r>
              <a:rPr lang="zh-CN" altLang="en-US" sz="2000"/>
              <a:t>拷贝也给去除了（严格来说还是会有一次，但是因为这次 </a:t>
            </a:r>
            <a:r>
              <a:rPr lang="en-US" altLang="zh-CN" sz="2000"/>
              <a:t>CPU </a:t>
            </a:r>
            <a:r>
              <a:rPr lang="zh-CN" altLang="en-US" sz="2000"/>
              <a:t>拷贝的只是那些微乎其微的元信息，开销几乎可以忽略不计），理论上，数据传输过程就再也没有 </a:t>
            </a:r>
            <a:r>
              <a:rPr lang="en-US" altLang="zh-CN" sz="2000"/>
              <a:t>CPU </a:t>
            </a:r>
            <a:r>
              <a:rPr lang="zh-CN" altLang="en-US" sz="2000"/>
              <a:t>的参与了，也因此 </a:t>
            </a:r>
            <a:r>
              <a:rPr lang="en-US" altLang="zh-CN" sz="2000"/>
              <a:t>CPU </a:t>
            </a:r>
            <a:r>
              <a:rPr lang="zh-CN" altLang="en-US" sz="2000"/>
              <a:t>的高速缓存再不会被污染了，也不再需要 </a:t>
            </a:r>
            <a:r>
              <a:rPr lang="en-US" altLang="zh-CN" sz="2000"/>
              <a:t>CPU </a:t>
            </a:r>
            <a:r>
              <a:rPr lang="zh-CN" altLang="en-US" sz="2000"/>
              <a:t>来计算数据校验和了，</a:t>
            </a:r>
            <a:r>
              <a:rPr lang="en-US" altLang="zh-CN" sz="2000"/>
              <a:t>CPU </a:t>
            </a:r>
            <a:r>
              <a:rPr lang="zh-CN" altLang="en-US" sz="2000"/>
              <a:t>可以去执行其他的业务计算任务，同时和 </a:t>
            </a:r>
            <a:r>
              <a:rPr lang="en-US" altLang="zh-CN" sz="2000"/>
              <a:t>DMA </a:t>
            </a:r>
            <a:r>
              <a:rPr lang="zh-CN" altLang="en-US" sz="2000"/>
              <a:t>的 </a:t>
            </a:r>
            <a:r>
              <a:rPr lang="en-US" altLang="zh-CN" sz="2000"/>
              <a:t>I/O </a:t>
            </a:r>
            <a:r>
              <a:rPr lang="zh-CN" altLang="en-US" sz="2000"/>
              <a:t>任务并行，此举能极大地提升系统性能。</a:t>
            </a:r>
          </a:p>
          <a:p>
            <a:pPr marL="0" indent="0">
              <a:buNone/>
            </a:pPr>
            <a:endParaRPr lang="en-US" altLang="zh-CN"/>
          </a:p>
          <a:p>
            <a:pPr marL="0" indent="0">
              <a:buNone/>
            </a:pPr>
            <a:r>
              <a:rPr lang="en-US" altLang="zh-CN"/>
              <a:t>sendfile() + DMA Scatter/Gather </a:t>
            </a:r>
            <a:r>
              <a:rPr lang="zh-CN" altLang="en-US"/>
              <a:t>的零拷贝方案虽然高效，但是也有两个缺点：</a:t>
            </a:r>
          </a:p>
          <a:p>
            <a:pPr marL="0" indent="0">
              <a:buNone/>
            </a:pPr>
            <a:endParaRPr lang="zh-CN" altLang="en-US"/>
          </a:p>
          <a:p>
            <a:pPr marL="0" indent="0">
              <a:buNone/>
            </a:pPr>
            <a:r>
              <a:rPr lang="zh-CN" altLang="en-US"/>
              <a:t>这种方案需要引入新的硬件支持；</a:t>
            </a:r>
          </a:p>
          <a:p>
            <a:pPr marL="0" indent="0">
              <a:buNone/>
            </a:pPr>
            <a:r>
              <a:rPr lang="zh-CN" altLang="en-US"/>
              <a:t>虽然 </a:t>
            </a:r>
            <a:r>
              <a:rPr lang="en-US" altLang="zh-CN" err="1"/>
              <a:t>sendfile</a:t>
            </a:r>
            <a:r>
              <a:rPr lang="en-US" altLang="zh-CN"/>
              <a:t>() </a:t>
            </a:r>
            <a:r>
              <a:rPr lang="zh-CN" altLang="en-US"/>
              <a:t>的输出文件描述符在 </a:t>
            </a:r>
            <a:r>
              <a:rPr lang="en-US" altLang="zh-CN"/>
              <a:t>Linux kernel 2.6.33 </a:t>
            </a:r>
            <a:r>
              <a:rPr lang="zh-CN" altLang="en-US"/>
              <a:t>版本之后已经可以支持任意类型的文件描述符，但是输入文件描述符依然只能指向文件。</a:t>
            </a:r>
          </a:p>
          <a:p>
            <a:pPr marL="0" indent="0">
              <a:buNone/>
            </a:pPr>
            <a:r>
              <a:rPr lang="zh-CN" altLang="en-US"/>
              <a:t>这两个缺点限制了 </a:t>
            </a:r>
            <a:r>
              <a:rPr lang="en-US" altLang="zh-CN" err="1"/>
              <a:t>sendfile</a:t>
            </a:r>
            <a:r>
              <a:rPr lang="en-US" altLang="zh-CN"/>
              <a:t>() + DMA Scatter/Gather </a:t>
            </a:r>
            <a:r>
              <a:rPr lang="zh-CN" altLang="en-US"/>
              <a:t>方案的适用场景。</a:t>
            </a:r>
          </a:p>
        </p:txBody>
      </p:sp>
    </p:spTree>
    <p:extLst>
      <p:ext uri="{BB962C8B-B14F-4D97-AF65-F5344CB8AC3E}">
        <p14:creationId xmlns:p14="http://schemas.microsoft.com/office/powerpoint/2010/main" val="3270014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4185B-7291-0426-FDE8-3A401D093945}"/>
              </a:ext>
            </a:extLst>
          </p:cNvPr>
          <p:cNvSpPr>
            <a:spLocks noGrp="1"/>
          </p:cNvSpPr>
          <p:nvPr>
            <p:ph type="title"/>
          </p:nvPr>
        </p:nvSpPr>
        <p:spPr/>
        <p:txBody>
          <a:bodyPr/>
          <a:lstStyle/>
          <a:p>
            <a:r>
              <a:rPr lang="zh-CN" altLang="en-US"/>
              <a:t>缺点</a:t>
            </a:r>
          </a:p>
        </p:txBody>
      </p:sp>
      <p:sp>
        <p:nvSpPr>
          <p:cNvPr id="3" name="内容占位符 2">
            <a:extLst>
              <a:ext uri="{FF2B5EF4-FFF2-40B4-BE49-F238E27FC236}">
                <a16:creationId xmlns:a16="http://schemas.microsoft.com/office/drawing/2014/main" id="{7442BD82-9ABC-5AA3-55BE-F945448D890D}"/>
              </a:ext>
            </a:extLst>
          </p:cNvPr>
          <p:cNvSpPr>
            <a:spLocks noGrp="1"/>
          </p:cNvSpPr>
          <p:nvPr>
            <p:ph idx="1"/>
          </p:nvPr>
        </p:nvSpPr>
        <p:spPr>
          <a:xfrm>
            <a:off x="1103312" y="1216058"/>
            <a:ext cx="9228465" cy="5032341"/>
          </a:xfrm>
        </p:spPr>
        <p:txBody>
          <a:bodyPr>
            <a:normAutofit/>
          </a:bodyPr>
          <a:lstStyle/>
          <a:p>
            <a:pPr marL="0" indent="0">
              <a:buNone/>
            </a:pPr>
            <a:r>
              <a:rPr lang="zh-CN" altLang="en-US"/>
              <a:t>在传输大文件（</a:t>
            </a:r>
            <a:r>
              <a:rPr lang="en-US" altLang="zh-CN"/>
              <a:t>GB </a:t>
            </a:r>
            <a:r>
              <a:rPr lang="zh-CN" altLang="en-US"/>
              <a:t>级别的文件）的时候，</a:t>
            </a:r>
            <a:r>
              <a:rPr lang="en-US" altLang="zh-CN"/>
              <a:t>PageCache </a:t>
            </a:r>
            <a:r>
              <a:rPr lang="zh-CN" altLang="en-US"/>
              <a:t>会不起作用，那就白白浪费 </a:t>
            </a:r>
            <a:r>
              <a:rPr lang="en-US" altLang="zh-CN"/>
              <a:t>DMA </a:t>
            </a:r>
            <a:r>
              <a:rPr lang="zh-CN" altLang="en-US"/>
              <a:t>多做的一次数据拷贝，造成性能的降低，即使使用了 </a:t>
            </a:r>
            <a:r>
              <a:rPr lang="en-US" altLang="zh-CN"/>
              <a:t>PageCache </a:t>
            </a:r>
            <a:r>
              <a:rPr lang="zh-CN" altLang="en-US"/>
              <a:t>的零拷贝也会损失性能</a:t>
            </a:r>
          </a:p>
          <a:p>
            <a:pPr marL="0" indent="0">
              <a:buNone/>
            </a:pPr>
            <a:r>
              <a:rPr lang="zh-CN" altLang="en-US"/>
              <a:t>因为如果你有很多 </a:t>
            </a:r>
            <a:r>
              <a:rPr lang="en-US" altLang="zh-CN"/>
              <a:t>GB </a:t>
            </a:r>
            <a:r>
              <a:rPr lang="zh-CN" altLang="en-US"/>
              <a:t>级别文件需要传输，每当用户访问这些大文件的时候，内核就会把它们载入 </a:t>
            </a:r>
            <a:r>
              <a:rPr lang="en-US" altLang="zh-CN"/>
              <a:t>PageCache </a:t>
            </a:r>
            <a:r>
              <a:rPr lang="zh-CN" altLang="en-US"/>
              <a:t>中，于是 </a:t>
            </a:r>
            <a:r>
              <a:rPr lang="en-US" altLang="zh-CN"/>
              <a:t>PageCache </a:t>
            </a:r>
            <a:r>
              <a:rPr lang="zh-CN" altLang="en-US"/>
              <a:t>空间很快被这些大文件占满。</a:t>
            </a:r>
          </a:p>
          <a:p>
            <a:pPr marL="0" indent="0">
              <a:buNone/>
            </a:pPr>
            <a:r>
              <a:rPr lang="en-US" altLang="zh-CN"/>
              <a:t>PageCache </a:t>
            </a:r>
            <a:r>
              <a:rPr lang="zh-CN" altLang="en-US"/>
              <a:t>由于长时间被大文件占据，其他「热点」的小文件可能就无法充分使用到 </a:t>
            </a:r>
            <a:r>
              <a:rPr lang="en-US" altLang="zh-CN"/>
              <a:t>PageCache</a:t>
            </a:r>
            <a:r>
              <a:rPr lang="zh-CN" altLang="en-US"/>
              <a:t>，于是这样磁盘读写的性能就会下降了；</a:t>
            </a:r>
          </a:p>
          <a:p>
            <a:pPr marL="0" indent="0">
              <a:buNone/>
            </a:pPr>
            <a:r>
              <a:rPr lang="en-US" altLang="zh-CN"/>
              <a:t>PageCache </a:t>
            </a:r>
            <a:r>
              <a:rPr lang="zh-CN" altLang="en-US"/>
              <a:t>中的大文件数据，没有享受到缓存带来的好处，却耗费 </a:t>
            </a:r>
            <a:r>
              <a:rPr lang="en-US" altLang="zh-CN"/>
              <a:t>DMA </a:t>
            </a:r>
            <a:r>
              <a:rPr lang="zh-CN" altLang="en-US"/>
              <a:t>多拷贝到 </a:t>
            </a:r>
            <a:r>
              <a:rPr lang="en-US" altLang="zh-CN"/>
              <a:t>PageCache </a:t>
            </a:r>
            <a:r>
              <a:rPr lang="zh-CN" altLang="en-US"/>
              <a:t>一次；</a:t>
            </a:r>
          </a:p>
          <a:p>
            <a:pPr marL="0" indent="0">
              <a:buNone/>
            </a:pPr>
            <a:r>
              <a:rPr lang="zh-CN" altLang="en-US"/>
              <a:t>所以，针对大文件的传输，不应该使用 </a:t>
            </a:r>
            <a:r>
              <a:rPr lang="en-US" altLang="zh-CN"/>
              <a:t>PageCache</a:t>
            </a:r>
            <a:r>
              <a:rPr lang="zh-CN" altLang="en-US"/>
              <a:t>，也就是说不应该使用零拷贝技术，因为可能由于 </a:t>
            </a:r>
            <a:r>
              <a:rPr lang="en-US" altLang="zh-CN"/>
              <a:t>PageCache </a:t>
            </a:r>
            <a:r>
              <a:rPr lang="zh-CN" altLang="en-US"/>
              <a:t>被大文件占据，而导致「热点」小文件无法利用到 </a:t>
            </a:r>
            <a:r>
              <a:rPr lang="en-US" altLang="zh-CN"/>
              <a:t>PageCache</a:t>
            </a:r>
            <a:r>
              <a:rPr lang="zh-CN" altLang="en-US"/>
              <a:t>，这样在高并发的环境下，会带来严重的性能问题。</a:t>
            </a:r>
          </a:p>
        </p:txBody>
      </p:sp>
    </p:spTree>
    <p:extLst>
      <p:ext uri="{BB962C8B-B14F-4D97-AF65-F5344CB8AC3E}">
        <p14:creationId xmlns:p14="http://schemas.microsoft.com/office/powerpoint/2010/main" val="3094504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06C3986-F4CA-7E5F-CBAF-E5F6CF548060}"/>
              </a:ext>
            </a:extLst>
          </p:cNvPr>
          <p:cNvPicPr>
            <a:picLocks noChangeAspect="1"/>
          </p:cNvPicPr>
          <p:nvPr/>
        </p:nvPicPr>
        <p:blipFill>
          <a:blip r:embed="rId2"/>
          <a:stretch>
            <a:fillRect/>
          </a:stretch>
        </p:blipFill>
        <p:spPr>
          <a:xfrm>
            <a:off x="0" y="970995"/>
            <a:ext cx="8160992" cy="4916010"/>
          </a:xfrm>
          <a:prstGeom prst="rect">
            <a:avLst/>
          </a:prstGeom>
        </p:spPr>
      </p:pic>
      <p:sp>
        <p:nvSpPr>
          <p:cNvPr id="6" name="文本框 5">
            <a:extLst>
              <a:ext uri="{FF2B5EF4-FFF2-40B4-BE49-F238E27FC236}">
                <a16:creationId xmlns:a16="http://schemas.microsoft.com/office/drawing/2014/main" id="{CBC37AC6-BF58-2FA9-1330-42DB0E522332}"/>
              </a:ext>
            </a:extLst>
          </p:cNvPr>
          <p:cNvSpPr txBox="1"/>
          <p:nvPr/>
        </p:nvSpPr>
        <p:spPr>
          <a:xfrm>
            <a:off x="8160992" y="1074656"/>
            <a:ext cx="4031008" cy="2308324"/>
          </a:xfrm>
          <a:prstGeom prst="rect">
            <a:avLst/>
          </a:prstGeom>
          <a:noFill/>
        </p:spPr>
        <p:txBody>
          <a:bodyPr wrap="square" rtlCol="0">
            <a:spAutoFit/>
          </a:bodyPr>
          <a:lstStyle/>
          <a:p>
            <a:pPr algn="l">
              <a:buFont typeface="Arial" panose="020B0604020202020204" pitchFamily="34" charset="0"/>
              <a:buChar char="•"/>
            </a:pPr>
            <a:r>
              <a:rPr lang="zh-CN" altLang="en-US">
                <a:latin typeface="Helvetica Neue"/>
              </a:rPr>
              <a:t>前半部分，内核向磁盘发起读请求，但是可以不等待数据就位就可以返回，于是进程此时可以处理其他任务；</a:t>
            </a:r>
            <a:endParaRPr lang="en-US" altLang="zh-CN">
              <a:latin typeface="Helvetica Neue"/>
            </a:endParaRPr>
          </a:p>
          <a:p>
            <a:pPr algn="l">
              <a:buFont typeface="Arial" panose="020B0604020202020204" pitchFamily="34" charset="0"/>
              <a:buChar char="•"/>
            </a:pPr>
            <a:endParaRPr lang="zh-CN" altLang="en-US">
              <a:latin typeface="Helvetica Neue"/>
            </a:endParaRPr>
          </a:p>
          <a:p>
            <a:pPr algn="l">
              <a:buFont typeface="Arial" panose="020B0604020202020204" pitchFamily="34" charset="0"/>
              <a:buChar char="•"/>
            </a:pPr>
            <a:r>
              <a:rPr lang="zh-CN" altLang="en-US">
                <a:latin typeface="Helvetica Neue"/>
              </a:rPr>
              <a:t>后半部分，当内核将磁盘中的数据拷贝到进程缓冲区后，进程将接收到内核的通知，再去处理数据；</a:t>
            </a:r>
          </a:p>
          <a:p>
            <a:endParaRPr lang="zh-CN" altLang="en-US">
              <a:latin typeface="Helvetica Neue"/>
            </a:endParaRPr>
          </a:p>
        </p:txBody>
      </p:sp>
      <p:sp>
        <p:nvSpPr>
          <p:cNvPr id="7" name="文本框 6">
            <a:extLst>
              <a:ext uri="{FF2B5EF4-FFF2-40B4-BE49-F238E27FC236}">
                <a16:creationId xmlns:a16="http://schemas.microsoft.com/office/drawing/2014/main" id="{40E3EF54-0F60-40DF-07F9-B1A634850E02}"/>
              </a:ext>
            </a:extLst>
          </p:cNvPr>
          <p:cNvSpPr txBox="1"/>
          <p:nvPr/>
        </p:nvSpPr>
        <p:spPr>
          <a:xfrm>
            <a:off x="0" y="0"/>
            <a:ext cx="6711885" cy="738664"/>
          </a:xfrm>
          <a:prstGeom prst="rect">
            <a:avLst/>
          </a:prstGeom>
          <a:noFill/>
        </p:spPr>
        <p:txBody>
          <a:bodyPr wrap="square" rtlCol="0">
            <a:spAutoFit/>
          </a:bodyPr>
          <a:lstStyle/>
          <a:p>
            <a:r>
              <a:rPr lang="zh-CN" altLang="pl-PL" sz="4200">
                <a:solidFill>
                  <a:schemeClr val="tx2"/>
                </a:solidFill>
                <a:latin typeface="+mj-lt"/>
                <a:ea typeface="+mj-ea"/>
                <a:cs typeface="+mj-cs"/>
              </a:rPr>
              <a:t>「异步 </a:t>
            </a:r>
            <a:r>
              <a:rPr lang="pl-PL" altLang="zh-CN" sz="4200">
                <a:solidFill>
                  <a:schemeClr val="tx2"/>
                </a:solidFill>
                <a:latin typeface="+mj-lt"/>
                <a:ea typeface="+mj-ea"/>
                <a:cs typeface="+mj-cs"/>
              </a:rPr>
              <a:t>I/O + </a:t>
            </a:r>
            <a:r>
              <a:rPr lang="zh-CN" altLang="pl-PL" sz="4200">
                <a:solidFill>
                  <a:schemeClr val="tx2"/>
                </a:solidFill>
                <a:latin typeface="+mj-lt"/>
                <a:ea typeface="+mj-ea"/>
                <a:cs typeface="+mj-cs"/>
              </a:rPr>
              <a:t>直接 </a:t>
            </a:r>
            <a:r>
              <a:rPr lang="pl-PL" altLang="zh-CN" sz="4200">
                <a:solidFill>
                  <a:schemeClr val="tx2"/>
                </a:solidFill>
                <a:latin typeface="+mj-lt"/>
                <a:ea typeface="+mj-ea"/>
                <a:cs typeface="+mj-cs"/>
              </a:rPr>
              <a:t>I/O</a:t>
            </a:r>
            <a:r>
              <a:rPr lang="zh-CN" altLang="pl-PL" sz="4200">
                <a:solidFill>
                  <a:schemeClr val="tx2"/>
                </a:solidFill>
                <a:latin typeface="+mj-lt"/>
                <a:ea typeface="+mj-ea"/>
                <a:cs typeface="+mj-cs"/>
              </a:rPr>
              <a:t>」</a:t>
            </a:r>
            <a:endParaRPr lang="zh-CN" altLang="en-US" sz="4200">
              <a:solidFill>
                <a:schemeClr val="tx2"/>
              </a:solidFill>
              <a:latin typeface="+mj-lt"/>
              <a:ea typeface="+mj-ea"/>
              <a:cs typeface="+mj-cs"/>
            </a:endParaRPr>
          </a:p>
        </p:txBody>
      </p:sp>
      <p:sp>
        <p:nvSpPr>
          <p:cNvPr id="8" name="文本框 7">
            <a:extLst>
              <a:ext uri="{FF2B5EF4-FFF2-40B4-BE49-F238E27FC236}">
                <a16:creationId xmlns:a16="http://schemas.microsoft.com/office/drawing/2014/main" id="{856B9850-2602-D70E-9F3D-69A03E6D164D}"/>
              </a:ext>
            </a:extLst>
          </p:cNvPr>
          <p:cNvSpPr txBox="1"/>
          <p:nvPr/>
        </p:nvSpPr>
        <p:spPr>
          <a:xfrm>
            <a:off x="113122" y="6061435"/>
            <a:ext cx="11783505" cy="646331"/>
          </a:xfrm>
          <a:prstGeom prst="rect">
            <a:avLst/>
          </a:prstGeom>
          <a:noFill/>
        </p:spPr>
        <p:txBody>
          <a:bodyPr wrap="square" rtlCol="0">
            <a:spAutoFit/>
          </a:bodyPr>
          <a:lstStyle/>
          <a:p>
            <a:r>
              <a:rPr lang="zh-CN" altLang="en-US">
                <a:latin typeface="Helvetica Neue"/>
              </a:rPr>
              <a:t>绕开 </a:t>
            </a:r>
            <a:r>
              <a:rPr lang="en-US" altLang="zh-CN">
                <a:latin typeface="Helvetica Neue"/>
              </a:rPr>
              <a:t>PageCache </a:t>
            </a:r>
            <a:r>
              <a:rPr lang="zh-CN" altLang="en-US">
                <a:latin typeface="Helvetica Neue"/>
              </a:rPr>
              <a:t>的 </a:t>
            </a:r>
            <a:r>
              <a:rPr lang="en-US" altLang="zh-CN">
                <a:latin typeface="Helvetica Neue"/>
              </a:rPr>
              <a:t>I/O </a:t>
            </a:r>
            <a:r>
              <a:rPr lang="zh-CN" altLang="en-US">
                <a:latin typeface="Helvetica Neue"/>
              </a:rPr>
              <a:t>叫直接 </a:t>
            </a:r>
            <a:r>
              <a:rPr lang="en-US" altLang="zh-CN">
                <a:latin typeface="Helvetica Neue"/>
              </a:rPr>
              <a:t>I/O</a:t>
            </a:r>
            <a:r>
              <a:rPr lang="zh-CN" altLang="en-US">
                <a:latin typeface="Helvetica Neue"/>
              </a:rPr>
              <a:t>，使用 </a:t>
            </a:r>
            <a:r>
              <a:rPr lang="en-US" altLang="zh-CN">
                <a:latin typeface="Helvetica Neue"/>
              </a:rPr>
              <a:t>PageCache </a:t>
            </a:r>
            <a:r>
              <a:rPr lang="zh-CN" altLang="en-US">
                <a:latin typeface="Helvetica Neue"/>
              </a:rPr>
              <a:t>的 </a:t>
            </a:r>
            <a:r>
              <a:rPr lang="en-US" altLang="zh-CN">
                <a:latin typeface="Helvetica Neue"/>
              </a:rPr>
              <a:t>I/O </a:t>
            </a:r>
            <a:r>
              <a:rPr lang="zh-CN" altLang="en-US">
                <a:latin typeface="Helvetica Neue"/>
              </a:rPr>
              <a:t>则叫缓存 </a:t>
            </a:r>
            <a:r>
              <a:rPr lang="en-US" altLang="zh-CN">
                <a:latin typeface="Helvetica Neue"/>
              </a:rPr>
              <a:t>I/O</a:t>
            </a:r>
            <a:r>
              <a:rPr lang="zh-CN" altLang="en-US">
                <a:latin typeface="Helvetica Neue"/>
              </a:rPr>
              <a:t>。通常，对于磁盘，异步 </a:t>
            </a:r>
            <a:r>
              <a:rPr lang="en-US" altLang="zh-CN">
                <a:latin typeface="Helvetica Neue"/>
              </a:rPr>
              <a:t>I/O </a:t>
            </a:r>
            <a:r>
              <a:rPr lang="zh-CN" altLang="en-US">
                <a:latin typeface="Helvetica Neue"/>
              </a:rPr>
              <a:t>只支持直接 </a:t>
            </a:r>
            <a:r>
              <a:rPr lang="en-US" altLang="zh-CN">
                <a:latin typeface="Helvetica Neue"/>
              </a:rPr>
              <a:t>I/O</a:t>
            </a:r>
            <a:r>
              <a:rPr lang="zh-CN" altLang="en-US">
                <a:latin typeface="Helvetica Neue"/>
              </a:rPr>
              <a:t>。</a:t>
            </a:r>
          </a:p>
        </p:txBody>
      </p:sp>
    </p:spTree>
    <p:extLst>
      <p:ext uri="{BB962C8B-B14F-4D97-AF65-F5344CB8AC3E}">
        <p14:creationId xmlns:p14="http://schemas.microsoft.com/office/powerpoint/2010/main" val="364484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BF243-2912-8208-6068-12ED50F6B502}"/>
              </a:ext>
            </a:extLst>
          </p:cNvPr>
          <p:cNvSpPr>
            <a:spLocks noGrp="1"/>
          </p:cNvSpPr>
          <p:nvPr>
            <p:ph type="title"/>
          </p:nvPr>
        </p:nvSpPr>
        <p:spPr/>
        <p:txBody>
          <a:bodyPr/>
          <a:lstStyle/>
          <a:p>
            <a:r>
              <a:rPr lang="zh-CN" altLang="en-US"/>
              <a:t>导言</a:t>
            </a:r>
          </a:p>
        </p:txBody>
      </p:sp>
      <p:sp>
        <p:nvSpPr>
          <p:cNvPr id="3" name="内容占位符 2">
            <a:extLst>
              <a:ext uri="{FF2B5EF4-FFF2-40B4-BE49-F238E27FC236}">
                <a16:creationId xmlns:a16="http://schemas.microsoft.com/office/drawing/2014/main" id="{2F53875C-B381-1D82-9F49-88B5D8AF38B1}"/>
              </a:ext>
            </a:extLst>
          </p:cNvPr>
          <p:cNvSpPr>
            <a:spLocks noGrp="1"/>
          </p:cNvSpPr>
          <p:nvPr>
            <p:ph idx="1"/>
          </p:nvPr>
        </p:nvSpPr>
        <p:spPr>
          <a:xfrm>
            <a:off x="1207007" y="1477883"/>
            <a:ext cx="8946541" cy="4195481"/>
          </a:xfrm>
        </p:spPr>
        <p:txBody>
          <a:bodyPr>
            <a:normAutofit fontScale="77500" lnSpcReduction="20000"/>
          </a:bodyPr>
          <a:lstStyle/>
          <a:p>
            <a:pPr marL="0" indent="0">
              <a:buNone/>
            </a:pPr>
            <a:r>
              <a:rPr lang="zh-CN" altLang="en-US"/>
              <a:t>如今的网络应用早已从 </a:t>
            </a:r>
            <a:r>
              <a:rPr lang="en-US" altLang="zh-CN"/>
              <a:t>CPU </a:t>
            </a:r>
            <a:r>
              <a:rPr lang="zh-CN" altLang="en-US"/>
              <a:t>密集型转向了 </a:t>
            </a:r>
            <a:r>
              <a:rPr lang="en-US" altLang="zh-CN"/>
              <a:t>I/O </a:t>
            </a:r>
            <a:r>
              <a:rPr lang="zh-CN" altLang="en-US"/>
              <a:t>密集型，网络服务器大多是基于 </a:t>
            </a:r>
            <a:r>
              <a:rPr lang="en-US" altLang="zh-CN"/>
              <a:t>C</a:t>
            </a:r>
          </a:p>
          <a:p>
            <a:pPr marL="0" indent="0">
              <a:buNone/>
            </a:pPr>
            <a:r>
              <a:rPr lang="en-US" altLang="zh-CN"/>
              <a:t>-S </a:t>
            </a:r>
            <a:r>
              <a:rPr lang="zh-CN" altLang="en-US"/>
              <a:t>模型，也即 客户端 </a:t>
            </a:r>
            <a:r>
              <a:rPr lang="en-US" altLang="zh-CN"/>
              <a:t>- </a:t>
            </a:r>
            <a:r>
              <a:rPr lang="zh-CN" altLang="en-US"/>
              <a:t>服务端 模型，客户端需要和服务端进行大量的网络通信，这也决定了</a:t>
            </a:r>
            <a:endParaRPr lang="en-US" altLang="zh-CN"/>
          </a:p>
          <a:p>
            <a:pPr marL="0" indent="0">
              <a:buNone/>
            </a:pPr>
            <a:r>
              <a:rPr lang="zh-CN" altLang="en-US"/>
              <a:t>现代网络应用的性能瓶颈：</a:t>
            </a:r>
            <a:r>
              <a:rPr lang="en-US" altLang="zh-CN"/>
              <a:t>I/O</a:t>
            </a:r>
            <a:r>
              <a:rPr lang="zh-CN" altLang="en-US"/>
              <a:t>。</a:t>
            </a:r>
          </a:p>
          <a:p>
            <a:pPr marL="0" indent="0">
              <a:buNone/>
            </a:pPr>
            <a:r>
              <a:rPr lang="zh-CN" altLang="en-US"/>
              <a:t>传统的 </a:t>
            </a:r>
            <a:r>
              <a:rPr lang="en-US" altLang="zh-CN"/>
              <a:t>Linux </a:t>
            </a:r>
            <a:r>
              <a:rPr lang="zh-CN" altLang="en-US"/>
              <a:t>操作系统的标准 </a:t>
            </a:r>
            <a:r>
              <a:rPr lang="en-US" altLang="zh-CN"/>
              <a:t>I/O </a:t>
            </a:r>
            <a:r>
              <a:rPr lang="zh-CN" altLang="en-US"/>
              <a:t>接口是基于数据拷贝操作的，即 </a:t>
            </a:r>
            <a:r>
              <a:rPr lang="en-US" altLang="zh-CN"/>
              <a:t>I/O </a:t>
            </a:r>
            <a:r>
              <a:rPr lang="zh-CN" altLang="en-US"/>
              <a:t>操作会导致数据在</a:t>
            </a:r>
            <a:endParaRPr lang="en-US" altLang="zh-CN"/>
          </a:p>
          <a:p>
            <a:pPr marL="0" indent="0">
              <a:buNone/>
            </a:pPr>
            <a:r>
              <a:rPr lang="zh-CN" altLang="en-US"/>
              <a:t>操作系统</a:t>
            </a:r>
            <a:r>
              <a:rPr lang="zh-CN" altLang="en-US" b="1">
                <a:effectLst>
                  <a:outerShdw blurRad="38100" dist="38100" dir="2700000" algn="tl">
                    <a:srgbClr val="000000">
                      <a:alpha val="43137"/>
                    </a:srgbClr>
                  </a:outerShdw>
                </a:effectLst>
              </a:rPr>
              <a:t>内核地址空间</a:t>
            </a:r>
            <a:r>
              <a:rPr lang="zh-CN" altLang="en-US"/>
              <a:t>的缓冲区和</a:t>
            </a:r>
            <a:r>
              <a:rPr lang="zh-CN" altLang="en-US" b="1">
                <a:effectLst>
                  <a:outerShdw blurRad="38100" dist="38100" dir="2700000" algn="tl">
                    <a:srgbClr val="000000">
                      <a:alpha val="43137"/>
                    </a:srgbClr>
                  </a:outerShdw>
                </a:effectLst>
              </a:rPr>
              <a:t>用户进程地址</a:t>
            </a:r>
            <a:r>
              <a:rPr lang="zh-CN" altLang="en-US"/>
              <a:t>空间定义的缓冲区之间进行传输。设置缓</a:t>
            </a:r>
            <a:endParaRPr lang="en-US" altLang="zh-CN"/>
          </a:p>
          <a:p>
            <a:pPr marL="0" indent="0">
              <a:buNone/>
            </a:pPr>
            <a:r>
              <a:rPr lang="zh-CN" altLang="en-US"/>
              <a:t>冲区最大的好处是可以减少磁盘 </a:t>
            </a:r>
            <a:r>
              <a:rPr lang="en-US" altLang="zh-CN"/>
              <a:t>I/O </a:t>
            </a:r>
            <a:r>
              <a:rPr lang="zh-CN" altLang="en-US"/>
              <a:t>的操作，如果所请求的数据已经存放在操作系统的高</a:t>
            </a:r>
            <a:endParaRPr lang="en-US" altLang="zh-CN"/>
          </a:p>
          <a:p>
            <a:pPr marL="0" indent="0">
              <a:buNone/>
            </a:pPr>
            <a:r>
              <a:rPr lang="zh-CN" altLang="en-US"/>
              <a:t>速缓冲存储器中，那么就不需要再进行实际的物理磁盘 </a:t>
            </a:r>
            <a:r>
              <a:rPr lang="en-US" altLang="zh-CN"/>
              <a:t>I/O </a:t>
            </a:r>
            <a:r>
              <a:rPr lang="zh-CN" altLang="en-US"/>
              <a:t>操作；然而传统的 </a:t>
            </a:r>
            <a:r>
              <a:rPr lang="en-US" altLang="zh-CN"/>
              <a:t>Linux I/O </a:t>
            </a:r>
          </a:p>
          <a:p>
            <a:pPr marL="0" indent="0">
              <a:buNone/>
            </a:pPr>
            <a:r>
              <a:rPr lang="zh-CN" altLang="en-US"/>
              <a:t>在数据传输过程中的数据拷贝操作深度依赖 </a:t>
            </a:r>
            <a:r>
              <a:rPr lang="en-US" altLang="zh-CN"/>
              <a:t>CPU</a:t>
            </a:r>
            <a:r>
              <a:rPr lang="zh-CN" altLang="en-US"/>
              <a:t>，比如需要 </a:t>
            </a:r>
            <a:r>
              <a:rPr lang="en-US" altLang="zh-CN"/>
              <a:t>CPU </a:t>
            </a:r>
            <a:r>
              <a:rPr lang="zh-CN" altLang="en-US"/>
              <a:t>去执行数据拷贝、处理相</a:t>
            </a:r>
            <a:endParaRPr lang="en-US" altLang="zh-CN"/>
          </a:p>
          <a:p>
            <a:pPr marL="0" indent="0">
              <a:buNone/>
            </a:pPr>
            <a:r>
              <a:rPr lang="zh-CN" altLang="en-US"/>
              <a:t>关信号的操作，这也就限制了操作系统有效进行数据传输操作的能力。</a:t>
            </a:r>
          </a:p>
          <a:p>
            <a:pPr marL="0" indent="0">
              <a:buNone/>
            </a:pPr>
            <a:endParaRPr lang="zh-CN" altLang="en-US"/>
          </a:p>
          <a:p>
            <a:pPr marL="0" indent="0">
              <a:buNone/>
            </a:pPr>
            <a:r>
              <a:rPr lang="en-US" altLang="zh-CN"/>
              <a:t>I/O </a:t>
            </a:r>
            <a:r>
              <a:rPr lang="zh-CN" altLang="en-US"/>
              <a:t>是决定网络服务器性能瓶颈的关键，而传统的 </a:t>
            </a:r>
            <a:r>
              <a:rPr lang="en-US" altLang="zh-CN"/>
              <a:t>Linux I/O </a:t>
            </a:r>
            <a:r>
              <a:rPr lang="zh-CN" altLang="en-US"/>
              <a:t>机制又会导致大量的数据拷贝操</a:t>
            </a:r>
            <a:endParaRPr lang="en-US" altLang="zh-CN"/>
          </a:p>
          <a:p>
            <a:pPr marL="0" indent="0">
              <a:buNone/>
            </a:pPr>
            <a:r>
              <a:rPr lang="zh-CN" altLang="en-US"/>
              <a:t>作，损耗性能，所以我们亟需一种新的技术来解决数据大量拷贝的问题，这个答案就是零拷</a:t>
            </a:r>
            <a:endParaRPr lang="en-US" altLang="zh-CN"/>
          </a:p>
          <a:p>
            <a:pPr marL="0" indent="0">
              <a:buNone/>
            </a:pPr>
            <a:r>
              <a:rPr lang="zh-CN" altLang="en-US"/>
              <a:t>贝</a:t>
            </a:r>
            <a:r>
              <a:rPr lang="en-US" altLang="zh-CN"/>
              <a:t>(Zero-copy)</a:t>
            </a:r>
            <a:r>
              <a:rPr lang="zh-CN" altLang="en-US"/>
              <a:t>。</a:t>
            </a:r>
          </a:p>
        </p:txBody>
      </p:sp>
    </p:spTree>
    <p:extLst>
      <p:ext uri="{BB962C8B-B14F-4D97-AF65-F5344CB8AC3E}">
        <p14:creationId xmlns:p14="http://schemas.microsoft.com/office/powerpoint/2010/main" val="415282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52B47-4B7D-958A-DC8D-3C0B20F4A39A}"/>
              </a:ext>
            </a:extLst>
          </p:cNvPr>
          <p:cNvSpPr>
            <a:spLocks noGrp="1"/>
          </p:cNvSpPr>
          <p:nvPr>
            <p:ph type="title"/>
          </p:nvPr>
        </p:nvSpPr>
        <p:spPr/>
        <p:txBody>
          <a:bodyPr/>
          <a:lstStyle/>
          <a:p>
            <a:r>
              <a:rPr lang="en-US" altLang="zh-CN" b="1">
                <a:solidFill>
                  <a:schemeClr val="tx1"/>
                </a:solidFill>
                <a:latin typeface="-apple-system"/>
              </a:rPr>
              <a:t>I/O </a:t>
            </a:r>
            <a:r>
              <a:rPr lang="zh-CN" altLang="en-US" b="1">
                <a:solidFill>
                  <a:schemeClr val="tx1"/>
                </a:solidFill>
                <a:latin typeface="-apple-system"/>
              </a:rPr>
              <a:t>模式</a:t>
            </a:r>
            <a:br>
              <a:rPr lang="zh-CN" altLang="en-US" b="1">
                <a:solidFill>
                  <a:srgbClr val="121212"/>
                </a:solidFill>
                <a:latin typeface="-apple-system"/>
              </a:rPr>
            </a:br>
            <a:endParaRPr lang="zh-CN" altLang="en-US"/>
          </a:p>
        </p:txBody>
      </p:sp>
      <p:sp>
        <p:nvSpPr>
          <p:cNvPr id="3" name="内容占位符 2">
            <a:extLst>
              <a:ext uri="{FF2B5EF4-FFF2-40B4-BE49-F238E27FC236}">
                <a16:creationId xmlns:a16="http://schemas.microsoft.com/office/drawing/2014/main" id="{C3A21963-909E-84A1-A7B9-2A0FCCBEDA9A}"/>
              </a:ext>
            </a:extLst>
          </p:cNvPr>
          <p:cNvSpPr>
            <a:spLocks noGrp="1"/>
          </p:cNvSpPr>
          <p:nvPr>
            <p:ph idx="1"/>
          </p:nvPr>
        </p:nvSpPr>
        <p:spPr/>
        <p:txBody>
          <a:bodyPr/>
          <a:lstStyle/>
          <a:p>
            <a:pPr marL="0" indent="0" algn="l">
              <a:buNone/>
            </a:pPr>
            <a:r>
              <a:rPr lang="zh-CN" altLang="en-US" b="0" i="0">
                <a:effectLst/>
                <a:latin typeface="-apple-system"/>
              </a:rPr>
              <a:t>在 </a:t>
            </a:r>
            <a:r>
              <a:rPr lang="en-US" altLang="zh-CN" b="0" i="0">
                <a:effectLst/>
                <a:latin typeface="-apple-system"/>
              </a:rPr>
              <a:t>Linux </a:t>
            </a:r>
            <a:r>
              <a:rPr lang="zh-CN" altLang="en-US" b="0" i="0">
                <a:effectLst/>
                <a:latin typeface="-apple-system"/>
              </a:rPr>
              <a:t>或者其他 </a:t>
            </a:r>
            <a:r>
              <a:rPr lang="en-US" altLang="zh-CN" b="0" i="0">
                <a:effectLst/>
                <a:latin typeface="-apple-system"/>
              </a:rPr>
              <a:t>Unix-like </a:t>
            </a:r>
            <a:r>
              <a:rPr lang="zh-CN" altLang="en-US" b="0" i="0">
                <a:effectLst/>
                <a:latin typeface="-apple-system"/>
              </a:rPr>
              <a:t>操作系统里，</a:t>
            </a:r>
            <a:r>
              <a:rPr lang="en-US" altLang="zh-CN" b="0" i="0">
                <a:effectLst/>
                <a:latin typeface="-apple-system"/>
              </a:rPr>
              <a:t>I/O </a:t>
            </a:r>
            <a:r>
              <a:rPr lang="zh-CN" altLang="en-US" b="0" i="0">
                <a:effectLst/>
                <a:latin typeface="-apple-system"/>
              </a:rPr>
              <a:t>模式一般有三种：</a:t>
            </a:r>
          </a:p>
          <a:p>
            <a:pPr marL="514350" indent="-514350" algn="l">
              <a:buFont typeface="+mj-ea"/>
              <a:buAutoNum type="ea1JpnChsDbPeriod"/>
            </a:pPr>
            <a:endParaRPr lang="zh-CN" altLang="en-US" b="0" i="0">
              <a:effectLst/>
              <a:latin typeface="-apple-system"/>
            </a:endParaRPr>
          </a:p>
          <a:p>
            <a:pPr marL="514350" indent="-514350" algn="l">
              <a:buFont typeface="+mj-ea"/>
              <a:buAutoNum type="ea1JpnChsDbPeriod"/>
            </a:pPr>
            <a:r>
              <a:rPr lang="zh-CN" altLang="en-US" b="0" i="0">
                <a:effectLst/>
                <a:latin typeface="-apple-system"/>
              </a:rPr>
              <a:t>程序控制 </a:t>
            </a:r>
            <a:r>
              <a:rPr lang="en-US" altLang="zh-CN" b="0" i="0">
                <a:effectLst/>
                <a:latin typeface="-apple-system"/>
              </a:rPr>
              <a:t>I/O</a:t>
            </a:r>
          </a:p>
          <a:p>
            <a:pPr marL="514350" indent="-514350" algn="l">
              <a:buFont typeface="+mj-ea"/>
              <a:buAutoNum type="ea1JpnChsDbPeriod"/>
            </a:pPr>
            <a:endParaRPr lang="en-US" altLang="zh-CN" b="0" i="0">
              <a:effectLst/>
              <a:latin typeface="-apple-system"/>
            </a:endParaRPr>
          </a:p>
          <a:p>
            <a:pPr marL="514350" indent="-514350" algn="l">
              <a:buFont typeface="+mj-ea"/>
              <a:buAutoNum type="ea1JpnChsDbPeriod"/>
            </a:pPr>
            <a:r>
              <a:rPr lang="zh-CN" altLang="en-US" b="0" i="0">
                <a:effectLst/>
                <a:latin typeface="-apple-system"/>
              </a:rPr>
              <a:t>中断驱动 </a:t>
            </a:r>
            <a:r>
              <a:rPr lang="en-US" altLang="zh-CN" b="0" i="0">
                <a:effectLst/>
                <a:latin typeface="-apple-system"/>
              </a:rPr>
              <a:t>I/O</a:t>
            </a:r>
            <a:br>
              <a:rPr lang="en-US" altLang="zh-CN" b="0" i="0">
                <a:effectLst/>
                <a:latin typeface="-apple-system"/>
              </a:rPr>
            </a:br>
            <a:endParaRPr lang="en-US" altLang="zh-CN" b="0" i="0">
              <a:effectLst/>
              <a:latin typeface="-apple-system"/>
            </a:endParaRPr>
          </a:p>
          <a:p>
            <a:pPr marL="514350" indent="-514350" algn="l">
              <a:buFont typeface="+mj-ea"/>
              <a:buAutoNum type="ea1JpnChsDbPeriod"/>
            </a:pPr>
            <a:r>
              <a:rPr lang="en-US" altLang="zh-CN" b="0" i="0">
                <a:effectLst/>
                <a:latin typeface="-apple-system"/>
              </a:rPr>
              <a:t>DMA I/O</a:t>
            </a:r>
            <a:endParaRPr lang="zh-CN" altLang="en-US"/>
          </a:p>
        </p:txBody>
      </p:sp>
    </p:spTree>
    <p:extLst>
      <p:ext uri="{BB962C8B-B14F-4D97-AF65-F5344CB8AC3E}">
        <p14:creationId xmlns:p14="http://schemas.microsoft.com/office/powerpoint/2010/main" val="385513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D67868-422E-476E-A588-67745451C292}"/>
              </a:ext>
            </a:extLst>
          </p:cNvPr>
          <p:cNvSpPr>
            <a:spLocks noGrp="1"/>
          </p:cNvSpPr>
          <p:nvPr>
            <p:ph idx="1"/>
          </p:nvPr>
        </p:nvSpPr>
        <p:spPr>
          <a:xfrm>
            <a:off x="462290" y="233546"/>
            <a:ext cx="8946541" cy="2613350"/>
          </a:xfrm>
        </p:spPr>
        <p:txBody>
          <a:bodyPr/>
          <a:lstStyle/>
          <a:p>
            <a:r>
              <a:rPr lang="zh-CN" altLang="en-US"/>
              <a:t>一、程序控制 </a:t>
            </a:r>
            <a:r>
              <a:rPr lang="en-US" altLang="zh-CN"/>
              <a:t>I/O</a:t>
            </a:r>
          </a:p>
          <a:p>
            <a:r>
              <a:rPr lang="zh-CN" altLang="en-US"/>
              <a:t>这是最简单的一种 </a:t>
            </a:r>
            <a:r>
              <a:rPr lang="en-US" altLang="zh-CN"/>
              <a:t>I/O </a:t>
            </a:r>
            <a:r>
              <a:rPr lang="zh-CN" altLang="en-US"/>
              <a:t>模式，也叫忙等待或者轮询：用户通过发起一个系统调用，陷入内核态，内核将系统调用翻译成一个对应设备驱动程序的过程调用，接着设备驱动程序会启动 </a:t>
            </a:r>
            <a:r>
              <a:rPr lang="en-US" altLang="zh-CN"/>
              <a:t>I/O </a:t>
            </a:r>
            <a:r>
              <a:rPr lang="zh-CN" altLang="en-US"/>
              <a:t>不断循环去检查该设备，看看是否已经就绪，一般通过返回码来表示，</a:t>
            </a:r>
            <a:r>
              <a:rPr lang="en-US" altLang="zh-CN"/>
              <a:t>I/O </a:t>
            </a:r>
            <a:r>
              <a:rPr lang="zh-CN" altLang="en-US"/>
              <a:t>结束之后，设备驱动程序会把数据送到指定的地方并返回，切回用户态。</a:t>
            </a:r>
          </a:p>
          <a:p>
            <a:r>
              <a:rPr lang="zh-CN" altLang="en-US"/>
              <a:t>比如发起系统调用 </a:t>
            </a:r>
            <a:r>
              <a:rPr lang="en-US" altLang="zh-CN"/>
              <a:t>read()</a:t>
            </a:r>
            <a:r>
              <a:rPr lang="zh-CN" altLang="en-US"/>
              <a:t>：</a:t>
            </a:r>
          </a:p>
          <a:p>
            <a:endParaRPr lang="zh-CN" altLang="en-US"/>
          </a:p>
          <a:p>
            <a:endParaRPr lang="zh-CN" altLang="en-US"/>
          </a:p>
        </p:txBody>
      </p:sp>
      <p:pic>
        <p:nvPicPr>
          <p:cNvPr id="7" name="图片 6">
            <a:extLst>
              <a:ext uri="{FF2B5EF4-FFF2-40B4-BE49-F238E27FC236}">
                <a16:creationId xmlns:a16="http://schemas.microsoft.com/office/drawing/2014/main" id="{DFB71ADA-1A3C-7930-3475-E551EB931F2D}"/>
              </a:ext>
            </a:extLst>
          </p:cNvPr>
          <p:cNvPicPr>
            <a:picLocks noChangeAspect="1"/>
          </p:cNvPicPr>
          <p:nvPr/>
        </p:nvPicPr>
        <p:blipFill>
          <a:blip r:embed="rId2"/>
          <a:stretch>
            <a:fillRect/>
          </a:stretch>
        </p:blipFill>
        <p:spPr>
          <a:xfrm>
            <a:off x="716439" y="2846896"/>
            <a:ext cx="7984502" cy="3737832"/>
          </a:xfrm>
          <a:prstGeom prst="rect">
            <a:avLst/>
          </a:prstGeom>
        </p:spPr>
      </p:pic>
    </p:spTree>
    <p:extLst>
      <p:ext uri="{BB962C8B-B14F-4D97-AF65-F5344CB8AC3E}">
        <p14:creationId xmlns:p14="http://schemas.microsoft.com/office/powerpoint/2010/main" val="722524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2509539-D891-BA1E-F1C3-05FFE4C8E49F}"/>
              </a:ext>
            </a:extLst>
          </p:cNvPr>
          <p:cNvSpPr txBox="1"/>
          <p:nvPr/>
        </p:nvSpPr>
        <p:spPr>
          <a:xfrm>
            <a:off x="7285110" y="1049408"/>
            <a:ext cx="4639795" cy="3539430"/>
          </a:xfrm>
          <a:prstGeom prst="rect">
            <a:avLst/>
          </a:prstGeom>
          <a:noFill/>
        </p:spPr>
        <p:txBody>
          <a:bodyPr wrap="square" rtlCol="0">
            <a:spAutoFit/>
          </a:bodyPr>
          <a:lstStyle/>
          <a:p>
            <a:r>
              <a:rPr lang="en-US" altLang="zh-CN" sz="1600"/>
              <a:t>1.</a:t>
            </a:r>
            <a:r>
              <a:rPr lang="zh-CN" altLang="en-US" sz="1600"/>
              <a:t>用户进程发起一个 </a:t>
            </a:r>
            <a:r>
              <a:rPr lang="en-US" altLang="zh-CN" sz="1600"/>
              <a:t>read() </a:t>
            </a:r>
            <a:r>
              <a:rPr lang="zh-CN" altLang="en-US" sz="1600"/>
              <a:t>系统调用读取磁盘文件，陷入内核态并由其所在的 </a:t>
            </a:r>
            <a:r>
              <a:rPr lang="en-US" altLang="zh-CN" sz="1600"/>
              <a:t>CPU </a:t>
            </a:r>
            <a:r>
              <a:rPr lang="zh-CN" altLang="en-US" sz="1600"/>
              <a:t>通过设备驱动程序向设备寄存器写入一个通知信号，告知设备控制器 </a:t>
            </a:r>
            <a:r>
              <a:rPr lang="en-US" altLang="zh-CN" sz="1600"/>
              <a:t>(</a:t>
            </a:r>
            <a:r>
              <a:rPr lang="zh-CN" altLang="en-US" sz="1600"/>
              <a:t>这里是磁盘控制器</a:t>
            </a:r>
            <a:r>
              <a:rPr lang="en-US" altLang="zh-CN" sz="1600"/>
              <a:t>)</a:t>
            </a:r>
            <a:r>
              <a:rPr lang="zh-CN" altLang="en-US" sz="1600"/>
              <a:t>要读取数据；</a:t>
            </a:r>
            <a:endParaRPr lang="en-US" altLang="zh-CN" sz="1600"/>
          </a:p>
          <a:p>
            <a:endParaRPr lang="zh-CN" altLang="en-US" sz="1600"/>
          </a:p>
          <a:p>
            <a:r>
              <a:rPr lang="en-US" altLang="zh-CN" sz="1600"/>
              <a:t>2.</a:t>
            </a:r>
            <a:r>
              <a:rPr lang="zh-CN" altLang="en-US" sz="1600"/>
              <a:t>磁盘控制器启动磁盘读取的过程，把数据从磁盘拷贝到磁盘控制器缓冲区里；</a:t>
            </a:r>
            <a:endParaRPr lang="en-US" altLang="zh-CN" sz="1600"/>
          </a:p>
          <a:p>
            <a:endParaRPr lang="zh-CN" altLang="en-US" sz="1600"/>
          </a:p>
          <a:p>
            <a:r>
              <a:rPr lang="en-US" altLang="zh-CN" sz="1600"/>
              <a:t>3.</a:t>
            </a:r>
            <a:r>
              <a:rPr lang="zh-CN" altLang="en-US" sz="1600"/>
              <a:t>完成拷贝之后磁盘控制器会通过总线发送一个中断信号到中断控制器，如果此时中断控制器手头还有正在处理的中断或者有一个和该中断信号同时到达的更高优先级的中断，则这个中断信号将被忽略，而磁盘控制器会在后面持续发送中断信号直至中断控制器受理；</a:t>
            </a:r>
          </a:p>
        </p:txBody>
      </p:sp>
      <p:pic>
        <p:nvPicPr>
          <p:cNvPr id="3" name="图片 2">
            <a:extLst>
              <a:ext uri="{FF2B5EF4-FFF2-40B4-BE49-F238E27FC236}">
                <a16:creationId xmlns:a16="http://schemas.microsoft.com/office/drawing/2014/main" id="{5C34C1A5-01D0-34CA-9EE6-E7EAF7A5B272}"/>
              </a:ext>
            </a:extLst>
          </p:cNvPr>
          <p:cNvPicPr>
            <a:picLocks noChangeAspect="1"/>
          </p:cNvPicPr>
          <p:nvPr/>
        </p:nvPicPr>
        <p:blipFill>
          <a:blip r:embed="rId2"/>
          <a:stretch>
            <a:fillRect/>
          </a:stretch>
        </p:blipFill>
        <p:spPr>
          <a:xfrm>
            <a:off x="13537" y="649779"/>
            <a:ext cx="7271573" cy="3939059"/>
          </a:xfrm>
          <a:prstGeom prst="rect">
            <a:avLst/>
          </a:prstGeom>
        </p:spPr>
      </p:pic>
      <p:sp>
        <p:nvSpPr>
          <p:cNvPr id="2" name="文本框 1">
            <a:extLst>
              <a:ext uri="{FF2B5EF4-FFF2-40B4-BE49-F238E27FC236}">
                <a16:creationId xmlns:a16="http://schemas.microsoft.com/office/drawing/2014/main" id="{E9813C5A-6550-0114-B17A-540F8FD1CD1B}"/>
              </a:ext>
            </a:extLst>
          </p:cNvPr>
          <p:cNvSpPr txBox="1"/>
          <p:nvPr/>
        </p:nvSpPr>
        <p:spPr>
          <a:xfrm>
            <a:off x="103695" y="216816"/>
            <a:ext cx="4458878" cy="461665"/>
          </a:xfrm>
          <a:prstGeom prst="rect">
            <a:avLst/>
          </a:prstGeom>
          <a:noFill/>
        </p:spPr>
        <p:txBody>
          <a:bodyPr wrap="square" rtlCol="0">
            <a:spAutoFit/>
          </a:bodyPr>
          <a:lstStyle/>
          <a:p>
            <a:r>
              <a:rPr lang="zh-CN" altLang="en-US" sz="2400" b="0" i="0">
                <a:effectLst/>
                <a:latin typeface="-apple-system"/>
              </a:rPr>
              <a:t>二、中断驱动 </a:t>
            </a:r>
            <a:r>
              <a:rPr lang="en-US" altLang="zh-CN" sz="2400" b="0" i="0">
                <a:effectLst/>
                <a:latin typeface="-apple-system"/>
              </a:rPr>
              <a:t>I/O</a:t>
            </a:r>
            <a:endParaRPr lang="zh-CN" altLang="en-US" sz="2400"/>
          </a:p>
        </p:txBody>
      </p:sp>
      <p:sp>
        <p:nvSpPr>
          <p:cNvPr id="4" name="文本框 3">
            <a:extLst>
              <a:ext uri="{FF2B5EF4-FFF2-40B4-BE49-F238E27FC236}">
                <a16:creationId xmlns:a16="http://schemas.microsoft.com/office/drawing/2014/main" id="{C45329AC-53F4-01C7-CCAF-06A5F1677718}"/>
              </a:ext>
            </a:extLst>
          </p:cNvPr>
          <p:cNvSpPr txBox="1"/>
          <p:nvPr/>
        </p:nvSpPr>
        <p:spPr>
          <a:xfrm>
            <a:off x="103695" y="4540953"/>
            <a:ext cx="11821212" cy="2554545"/>
          </a:xfrm>
          <a:prstGeom prst="rect">
            <a:avLst/>
          </a:prstGeom>
          <a:noFill/>
        </p:spPr>
        <p:txBody>
          <a:bodyPr wrap="square" rtlCol="0">
            <a:spAutoFit/>
          </a:bodyPr>
          <a:lstStyle/>
          <a:p>
            <a:r>
              <a:rPr lang="en-US" altLang="zh-CN" sz="1600"/>
              <a:t>4.</a:t>
            </a:r>
            <a:r>
              <a:rPr lang="zh-CN" altLang="en-US" sz="1600"/>
              <a:t>中断控制器收到磁盘控制器的中断信号之后会通过地址总线存入一个磁盘设备的编号，表示这次中断需要关注的设备是磁盘；</a:t>
            </a:r>
          </a:p>
          <a:p>
            <a:endParaRPr lang="en-US" altLang="zh-CN" sz="1600"/>
          </a:p>
          <a:p>
            <a:r>
              <a:rPr lang="en-US" altLang="zh-CN" sz="1600"/>
              <a:t>5.</a:t>
            </a:r>
            <a:r>
              <a:rPr lang="zh-CN" altLang="en-US" sz="1600"/>
              <a:t>中断控制器向 </a:t>
            </a:r>
            <a:r>
              <a:rPr lang="en-US" altLang="zh-CN" sz="1600"/>
              <a:t>CPU </a:t>
            </a:r>
            <a:r>
              <a:rPr lang="zh-CN" altLang="en-US" sz="1600"/>
              <a:t>发起一个磁盘中断信号；</a:t>
            </a:r>
            <a:endParaRPr lang="en-US" altLang="zh-CN" sz="1600"/>
          </a:p>
          <a:p>
            <a:endParaRPr lang="zh-CN" altLang="en-US" sz="1600"/>
          </a:p>
          <a:p>
            <a:r>
              <a:rPr lang="en-US" altLang="zh-CN" sz="1600"/>
              <a:t>6.CPU </a:t>
            </a:r>
            <a:r>
              <a:rPr lang="zh-CN" altLang="en-US" sz="1600"/>
              <a:t>收到中断信号之后停止当前的工作，把当前的 </a:t>
            </a:r>
            <a:r>
              <a:rPr lang="en-US" altLang="zh-CN" sz="1600"/>
              <a:t>PC/PSW </a:t>
            </a:r>
            <a:r>
              <a:rPr lang="zh-CN" altLang="en-US" sz="1600"/>
              <a:t>等寄存器压入堆栈保存现场，然后从地址总线取出设备编号，通过编号找到中断向量所包含的中断服务的入口地址，压入 </a:t>
            </a:r>
            <a:r>
              <a:rPr lang="en-US" altLang="zh-CN" sz="1600"/>
              <a:t>PC </a:t>
            </a:r>
            <a:r>
              <a:rPr lang="zh-CN" altLang="en-US" sz="1600"/>
              <a:t>寄存器，开始运行磁盘中断服务，把数据从磁盘控制器的缓冲区拷贝到主存里的内核缓冲区；</a:t>
            </a:r>
            <a:endParaRPr lang="en-US" altLang="zh-CN" sz="1600"/>
          </a:p>
          <a:p>
            <a:endParaRPr lang="zh-CN" altLang="en-US" sz="1600"/>
          </a:p>
          <a:p>
            <a:r>
              <a:rPr lang="en-US" altLang="zh-CN" sz="1600"/>
              <a:t>7.</a:t>
            </a:r>
            <a:r>
              <a:rPr lang="zh-CN" altLang="en-US" sz="1600"/>
              <a:t>最后 </a:t>
            </a:r>
            <a:r>
              <a:rPr lang="en-US" altLang="zh-CN" sz="1600"/>
              <a:t>CPU </a:t>
            </a:r>
            <a:r>
              <a:rPr lang="zh-CN" altLang="en-US" sz="1600"/>
              <a:t>再把数据从内核缓冲区拷贝到用户缓冲区，完成读取操作，</a:t>
            </a:r>
            <a:r>
              <a:rPr lang="en-US" altLang="zh-CN" sz="1600"/>
              <a:t>read() </a:t>
            </a:r>
            <a:r>
              <a:rPr lang="zh-CN" altLang="en-US" sz="1600"/>
              <a:t>返回，切换回用户态。</a:t>
            </a:r>
          </a:p>
          <a:p>
            <a:endParaRPr lang="zh-CN" altLang="en-US" sz="1600"/>
          </a:p>
        </p:txBody>
      </p:sp>
    </p:spTree>
    <p:extLst>
      <p:ext uri="{BB962C8B-B14F-4D97-AF65-F5344CB8AC3E}">
        <p14:creationId xmlns:p14="http://schemas.microsoft.com/office/powerpoint/2010/main" val="1530921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1391F-DCDC-EB6B-99A5-3B3E87EEB527}"/>
              </a:ext>
            </a:extLst>
          </p:cNvPr>
          <p:cNvSpPr>
            <a:spLocks noGrp="1"/>
          </p:cNvSpPr>
          <p:nvPr>
            <p:ph type="title"/>
          </p:nvPr>
        </p:nvSpPr>
        <p:spPr/>
        <p:txBody>
          <a:bodyPr/>
          <a:lstStyle/>
          <a:p>
            <a:r>
              <a:rPr lang="zh-CN" altLang="en-US" sz="2000">
                <a:solidFill>
                  <a:schemeClr val="tx1"/>
                </a:solidFill>
                <a:latin typeface="+mn-lt"/>
                <a:ea typeface="+mn-ea"/>
                <a:cs typeface="+mn-cs"/>
              </a:rPr>
              <a:t>三、</a:t>
            </a:r>
            <a:r>
              <a:rPr lang="en-US" altLang="zh-CN" sz="2000">
                <a:solidFill>
                  <a:schemeClr val="tx1"/>
                </a:solidFill>
                <a:latin typeface="+mn-lt"/>
                <a:ea typeface="+mn-ea"/>
                <a:cs typeface="+mn-cs"/>
              </a:rPr>
              <a:t>DMA I/O</a:t>
            </a:r>
            <a:br>
              <a:rPr lang="en-US" altLang="zh-CN" sz="1600">
                <a:solidFill>
                  <a:schemeClr val="tx1"/>
                </a:solidFill>
                <a:latin typeface="+mn-lt"/>
                <a:ea typeface="+mn-ea"/>
                <a:cs typeface="+mn-cs"/>
              </a:rPr>
            </a:br>
            <a:br>
              <a:rPr lang="en-US" altLang="zh-CN" sz="1600">
                <a:solidFill>
                  <a:schemeClr val="tx1"/>
                </a:solidFill>
                <a:latin typeface="+mn-lt"/>
                <a:ea typeface="+mn-ea"/>
                <a:cs typeface="+mn-cs"/>
              </a:rPr>
            </a:br>
            <a:r>
              <a:rPr lang="zh-CN" altLang="en-US" sz="1600">
                <a:solidFill>
                  <a:schemeClr val="tx1"/>
                </a:solidFill>
                <a:latin typeface="+mn-lt"/>
                <a:ea typeface="+mn-ea"/>
                <a:cs typeface="+mn-cs"/>
              </a:rPr>
              <a:t>并发系统的性能高低究其根本，是取决于如何对 </a:t>
            </a:r>
            <a:r>
              <a:rPr lang="en-US" altLang="zh-CN" sz="1600">
                <a:solidFill>
                  <a:schemeClr val="tx1"/>
                </a:solidFill>
                <a:latin typeface="+mn-lt"/>
                <a:ea typeface="+mn-ea"/>
                <a:cs typeface="+mn-cs"/>
              </a:rPr>
              <a:t>CPU </a:t>
            </a:r>
            <a:r>
              <a:rPr lang="zh-CN" altLang="en-US" sz="1600">
                <a:solidFill>
                  <a:schemeClr val="tx1"/>
                </a:solidFill>
                <a:latin typeface="+mn-lt"/>
                <a:ea typeface="+mn-ea"/>
                <a:cs typeface="+mn-cs"/>
              </a:rPr>
              <a:t>资源的高效调度和使用，而回头看前面的中断驱动 </a:t>
            </a:r>
            <a:r>
              <a:rPr lang="en-US" altLang="zh-CN" sz="1600">
                <a:solidFill>
                  <a:schemeClr val="tx1"/>
                </a:solidFill>
                <a:latin typeface="+mn-lt"/>
                <a:ea typeface="+mn-ea"/>
                <a:cs typeface="+mn-cs"/>
              </a:rPr>
              <a:t>I/O </a:t>
            </a:r>
            <a:r>
              <a:rPr lang="zh-CN" altLang="en-US" sz="1600">
                <a:solidFill>
                  <a:schemeClr val="tx1"/>
                </a:solidFill>
                <a:latin typeface="+mn-lt"/>
                <a:ea typeface="+mn-ea"/>
                <a:cs typeface="+mn-cs"/>
              </a:rPr>
              <a:t>模式的流程，可以发现第 </a:t>
            </a:r>
            <a:r>
              <a:rPr lang="en-US" altLang="zh-CN" sz="1600">
                <a:solidFill>
                  <a:schemeClr val="tx1"/>
                </a:solidFill>
                <a:latin typeface="+mn-lt"/>
                <a:ea typeface="+mn-ea"/>
                <a:cs typeface="+mn-cs"/>
              </a:rPr>
              <a:t>6</a:t>
            </a:r>
            <a:r>
              <a:rPr lang="zh-CN" altLang="en-US" sz="1600">
                <a:solidFill>
                  <a:schemeClr val="tx1"/>
                </a:solidFill>
                <a:latin typeface="+mn-lt"/>
                <a:ea typeface="+mn-ea"/>
                <a:cs typeface="+mn-cs"/>
              </a:rPr>
              <a:t>、</a:t>
            </a:r>
            <a:r>
              <a:rPr lang="en-US" altLang="zh-CN" sz="1600">
                <a:solidFill>
                  <a:schemeClr val="tx1"/>
                </a:solidFill>
                <a:latin typeface="+mn-lt"/>
                <a:ea typeface="+mn-ea"/>
                <a:cs typeface="+mn-cs"/>
              </a:rPr>
              <a:t>7 </a:t>
            </a:r>
            <a:r>
              <a:rPr lang="zh-CN" altLang="en-US" sz="1600">
                <a:solidFill>
                  <a:schemeClr val="tx1"/>
                </a:solidFill>
                <a:latin typeface="+mn-lt"/>
                <a:ea typeface="+mn-ea"/>
                <a:cs typeface="+mn-cs"/>
              </a:rPr>
              <a:t>步的数据拷贝工作都是由 </a:t>
            </a:r>
            <a:r>
              <a:rPr lang="en-US" altLang="zh-CN" sz="1600">
                <a:solidFill>
                  <a:schemeClr val="tx1"/>
                </a:solidFill>
                <a:latin typeface="+mn-lt"/>
                <a:ea typeface="+mn-ea"/>
                <a:cs typeface="+mn-cs"/>
              </a:rPr>
              <a:t>CPU </a:t>
            </a:r>
            <a:r>
              <a:rPr lang="zh-CN" altLang="en-US" sz="1600">
                <a:solidFill>
                  <a:schemeClr val="tx1"/>
                </a:solidFill>
                <a:latin typeface="+mn-lt"/>
                <a:ea typeface="+mn-ea"/>
                <a:cs typeface="+mn-cs"/>
              </a:rPr>
              <a:t>亲自完成的，也就是在这两次数据拷贝阶段中 </a:t>
            </a:r>
            <a:r>
              <a:rPr lang="en-US" altLang="zh-CN" sz="1600">
                <a:solidFill>
                  <a:schemeClr val="tx1"/>
                </a:solidFill>
                <a:latin typeface="+mn-lt"/>
                <a:ea typeface="+mn-ea"/>
                <a:cs typeface="+mn-cs"/>
              </a:rPr>
              <a:t>CPU </a:t>
            </a:r>
            <a:r>
              <a:rPr lang="zh-CN" altLang="en-US" sz="1600">
                <a:solidFill>
                  <a:schemeClr val="tx1"/>
                </a:solidFill>
                <a:latin typeface="+mn-lt"/>
                <a:ea typeface="+mn-ea"/>
                <a:cs typeface="+mn-cs"/>
              </a:rPr>
              <a:t>是完全被占用而不能处理其他工作的，那么这里明显是有优化空间的；</a:t>
            </a:r>
            <a:br>
              <a:rPr lang="en-US" altLang="zh-CN" sz="1600">
                <a:solidFill>
                  <a:schemeClr val="tx1"/>
                </a:solidFill>
                <a:latin typeface="+mn-lt"/>
                <a:ea typeface="+mn-ea"/>
                <a:cs typeface="+mn-cs"/>
              </a:rPr>
            </a:br>
            <a:br>
              <a:rPr lang="en-US" altLang="zh-CN" sz="1600">
                <a:solidFill>
                  <a:schemeClr val="tx1"/>
                </a:solidFill>
                <a:latin typeface="+mn-lt"/>
                <a:ea typeface="+mn-ea"/>
                <a:cs typeface="+mn-cs"/>
              </a:rPr>
            </a:br>
            <a:r>
              <a:rPr lang="zh-CN" altLang="en-US" sz="1600">
                <a:solidFill>
                  <a:schemeClr val="tx1"/>
                </a:solidFill>
                <a:latin typeface="+mn-lt"/>
                <a:ea typeface="+mn-ea"/>
                <a:cs typeface="+mn-cs"/>
              </a:rPr>
              <a:t>第 </a:t>
            </a:r>
            <a:r>
              <a:rPr lang="en-US" altLang="zh-CN" sz="1600">
                <a:solidFill>
                  <a:schemeClr val="tx1"/>
                </a:solidFill>
                <a:latin typeface="+mn-lt"/>
                <a:ea typeface="+mn-ea"/>
                <a:cs typeface="+mn-cs"/>
              </a:rPr>
              <a:t>7 </a:t>
            </a:r>
            <a:r>
              <a:rPr lang="zh-CN" altLang="en-US" sz="1600">
                <a:solidFill>
                  <a:schemeClr val="tx1"/>
                </a:solidFill>
                <a:latin typeface="+mn-lt"/>
                <a:ea typeface="+mn-ea"/>
                <a:cs typeface="+mn-cs"/>
              </a:rPr>
              <a:t>步的数据拷贝是从内核缓冲区到用户缓冲区，都是在主存里，所以这一步只能由 </a:t>
            </a:r>
            <a:r>
              <a:rPr lang="en-US" altLang="zh-CN" sz="1600">
                <a:solidFill>
                  <a:schemeClr val="tx1"/>
                </a:solidFill>
                <a:latin typeface="+mn-lt"/>
                <a:ea typeface="+mn-ea"/>
                <a:cs typeface="+mn-cs"/>
              </a:rPr>
              <a:t>CPU </a:t>
            </a:r>
            <a:r>
              <a:rPr lang="zh-CN" altLang="en-US" sz="1600">
                <a:solidFill>
                  <a:schemeClr val="tx1"/>
                </a:solidFill>
                <a:latin typeface="+mn-lt"/>
                <a:ea typeface="+mn-ea"/>
                <a:cs typeface="+mn-cs"/>
              </a:rPr>
              <a:t>亲自完成，但是第 </a:t>
            </a:r>
            <a:r>
              <a:rPr lang="en-US" altLang="zh-CN" sz="1600">
                <a:solidFill>
                  <a:schemeClr val="tx1"/>
                </a:solidFill>
                <a:latin typeface="+mn-lt"/>
                <a:ea typeface="+mn-ea"/>
                <a:cs typeface="+mn-cs"/>
              </a:rPr>
              <a:t>6 </a:t>
            </a:r>
            <a:r>
              <a:rPr lang="zh-CN" altLang="en-US" sz="1600">
                <a:solidFill>
                  <a:schemeClr val="tx1"/>
                </a:solidFill>
                <a:latin typeface="+mn-lt"/>
                <a:ea typeface="+mn-ea"/>
                <a:cs typeface="+mn-cs"/>
              </a:rPr>
              <a:t>步的数据拷贝，是从磁盘控制器的缓冲区到主存，是两个设备之间的数据传输，这一步并非一定要 </a:t>
            </a:r>
            <a:r>
              <a:rPr lang="en-US" altLang="zh-CN" sz="1600">
                <a:solidFill>
                  <a:schemeClr val="tx1"/>
                </a:solidFill>
                <a:latin typeface="+mn-lt"/>
                <a:ea typeface="+mn-ea"/>
                <a:cs typeface="+mn-cs"/>
              </a:rPr>
              <a:t>CPU </a:t>
            </a:r>
            <a:r>
              <a:rPr lang="zh-CN" altLang="en-US" sz="1600">
                <a:solidFill>
                  <a:schemeClr val="tx1"/>
                </a:solidFill>
                <a:latin typeface="+mn-lt"/>
                <a:ea typeface="+mn-ea"/>
                <a:cs typeface="+mn-cs"/>
              </a:rPr>
              <a:t>来完成，可以借助 </a:t>
            </a:r>
            <a:r>
              <a:rPr lang="en-US" altLang="zh-CN" sz="1600">
                <a:solidFill>
                  <a:schemeClr val="tx1"/>
                </a:solidFill>
                <a:latin typeface="+mn-lt"/>
                <a:ea typeface="+mn-ea"/>
                <a:cs typeface="+mn-cs"/>
              </a:rPr>
              <a:t>DMA </a:t>
            </a:r>
            <a:r>
              <a:rPr lang="zh-CN" altLang="en-US" sz="1600">
                <a:solidFill>
                  <a:schemeClr val="tx1"/>
                </a:solidFill>
                <a:latin typeface="+mn-lt"/>
                <a:ea typeface="+mn-ea"/>
                <a:cs typeface="+mn-cs"/>
              </a:rPr>
              <a:t>来完成，减轻 </a:t>
            </a:r>
            <a:r>
              <a:rPr lang="en-US" altLang="zh-CN" sz="1600">
                <a:solidFill>
                  <a:schemeClr val="tx1"/>
                </a:solidFill>
                <a:latin typeface="+mn-lt"/>
                <a:ea typeface="+mn-ea"/>
                <a:cs typeface="+mn-cs"/>
              </a:rPr>
              <a:t>CPU </a:t>
            </a:r>
            <a:r>
              <a:rPr lang="zh-CN" altLang="en-US" sz="1600">
                <a:solidFill>
                  <a:schemeClr val="tx1"/>
                </a:solidFill>
                <a:latin typeface="+mn-lt"/>
                <a:ea typeface="+mn-ea"/>
                <a:cs typeface="+mn-cs"/>
              </a:rPr>
              <a:t>的负担。</a:t>
            </a:r>
            <a:br>
              <a:rPr lang="en-US" altLang="zh-CN" sz="1600">
                <a:solidFill>
                  <a:schemeClr val="tx1"/>
                </a:solidFill>
                <a:latin typeface="+mn-lt"/>
                <a:ea typeface="+mn-ea"/>
                <a:cs typeface="+mn-cs"/>
              </a:rPr>
            </a:br>
            <a:br>
              <a:rPr lang="zh-CN" altLang="en-US" sz="1600">
                <a:solidFill>
                  <a:schemeClr val="tx1"/>
                </a:solidFill>
                <a:latin typeface="+mn-lt"/>
                <a:ea typeface="+mn-ea"/>
                <a:cs typeface="+mn-cs"/>
              </a:rPr>
            </a:br>
            <a:r>
              <a:rPr lang="en-US" altLang="zh-CN" sz="1600">
                <a:solidFill>
                  <a:schemeClr val="tx1"/>
                </a:solidFill>
                <a:latin typeface="+mn-lt"/>
                <a:ea typeface="+mn-ea"/>
                <a:cs typeface="+mn-cs"/>
              </a:rPr>
              <a:t>DMA </a:t>
            </a:r>
            <a:r>
              <a:rPr lang="zh-CN" altLang="en-US" sz="1600">
                <a:solidFill>
                  <a:schemeClr val="tx1"/>
                </a:solidFill>
                <a:latin typeface="+mn-lt"/>
                <a:ea typeface="+mn-ea"/>
                <a:cs typeface="+mn-cs"/>
              </a:rPr>
              <a:t>全称是 </a:t>
            </a:r>
            <a:r>
              <a:rPr lang="en-US" altLang="zh-CN" sz="1600">
                <a:solidFill>
                  <a:schemeClr val="tx1"/>
                </a:solidFill>
                <a:latin typeface="+mn-lt"/>
                <a:ea typeface="+mn-ea"/>
                <a:cs typeface="+mn-cs"/>
              </a:rPr>
              <a:t>Direct Memory Access</a:t>
            </a:r>
            <a:r>
              <a:rPr lang="zh-CN" altLang="en-US" sz="1600">
                <a:solidFill>
                  <a:schemeClr val="tx1"/>
                </a:solidFill>
                <a:latin typeface="+mn-lt"/>
                <a:ea typeface="+mn-ea"/>
                <a:cs typeface="+mn-cs"/>
              </a:rPr>
              <a:t>，也即直接存储器存取，是一种用来提供在外设和存储器之间或者存储器和存储器之间的高速数据传输。整个过程无须 </a:t>
            </a:r>
            <a:r>
              <a:rPr lang="en-US" altLang="zh-CN" sz="1600">
                <a:solidFill>
                  <a:schemeClr val="tx1"/>
                </a:solidFill>
                <a:latin typeface="+mn-lt"/>
                <a:ea typeface="+mn-ea"/>
                <a:cs typeface="+mn-cs"/>
              </a:rPr>
              <a:t>CPU </a:t>
            </a:r>
            <a:r>
              <a:rPr lang="zh-CN" altLang="en-US" sz="1600">
                <a:solidFill>
                  <a:schemeClr val="tx1"/>
                </a:solidFill>
                <a:latin typeface="+mn-lt"/>
                <a:ea typeface="+mn-ea"/>
                <a:cs typeface="+mn-cs"/>
              </a:rPr>
              <a:t>参与，数据直接通过 </a:t>
            </a:r>
            <a:r>
              <a:rPr lang="en-US" altLang="zh-CN" sz="1600">
                <a:solidFill>
                  <a:schemeClr val="tx1"/>
                </a:solidFill>
                <a:latin typeface="+mn-lt"/>
                <a:ea typeface="+mn-ea"/>
                <a:cs typeface="+mn-cs"/>
              </a:rPr>
              <a:t>DMA </a:t>
            </a:r>
            <a:r>
              <a:rPr lang="zh-CN" altLang="en-US" sz="1600">
                <a:solidFill>
                  <a:schemeClr val="tx1"/>
                </a:solidFill>
                <a:latin typeface="+mn-lt"/>
                <a:ea typeface="+mn-ea"/>
                <a:cs typeface="+mn-cs"/>
              </a:rPr>
              <a:t>控制器进行快速地移动拷贝，节省 </a:t>
            </a:r>
            <a:r>
              <a:rPr lang="en-US" altLang="zh-CN" sz="1600">
                <a:solidFill>
                  <a:schemeClr val="tx1"/>
                </a:solidFill>
                <a:latin typeface="+mn-lt"/>
                <a:ea typeface="+mn-ea"/>
                <a:cs typeface="+mn-cs"/>
              </a:rPr>
              <a:t>CPU </a:t>
            </a:r>
            <a:r>
              <a:rPr lang="zh-CN" altLang="en-US" sz="1600">
                <a:solidFill>
                  <a:schemeClr val="tx1"/>
                </a:solidFill>
                <a:latin typeface="+mn-lt"/>
                <a:ea typeface="+mn-ea"/>
                <a:cs typeface="+mn-cs"/>
              </a:rPr>
              <a:t>的资源去做其他工作。</a:t>
            </a:r>
            <a:br>
              <a:rPr lang="en-US" altLang="zh-CN" sz="1600">
                <a:solidFill>
                  <a:schemeClr val="tx1"/>
                </a:solidFill>
                <a:latin typeface="+mn-lt"/>
                <a:ea typeface="+mn-ea"/>
                <a:cs typeface="+mn-cs"/>
              </a:rPr>
            </a:br>
            <a:br>
              <a:rPr lang="zh-CN" altLang="en-US" sz="1600">
                <a:solidFill>
                  <a:schemeClr val="tx1"/>
                </a:solidFill>
                <a:latin typeface="+mn-lt"/>
                <a:ea typeface="+mn-ea"/>
                <a:cs typeface="+mn-cs"/>
              </a:rPr>
            </a:br>
            <a:r>
              <a:rPr lang="zh-CN" altLang="en-US" sz="1600">
                <a:solidFill>
                  <a:schemeClr val="tx1"/>
                </a:solidFill>
                <a:latin typeface="+mn-lt"/>
                <a:ea typeface="+mn-ea"/>
                <a:cs typeface="+mn-cs"/>
              </a:rPr>
              <a:t>目前，大部分的计算机都配备了 </a:t>
            </a:r>
            <a:r>
              <a:rPr lang="en-US" altLang="zh-CN" sz="1600">
                <a:solidFill>
                  <a:schemeClr val="tx1"/>
                </a:solidFill>
                <a:latin typeface="+mn-lt"/>
                <a:ea typeface="+mn-ea"/>
                <a:cs typeface="+mn-cs"/>
              </a:rPr>
              <a:t>DMA </a:t>
            </a:r>
            <a:r>
              <a:rPr lang="zh-CN" altLang="en-US" sz="1600">
                <a:solidFill>
                  <a:schemeClr val="tx1"/>
                </a:solidFill>
                <a:latin typeface="+mn-lt"/>
                <a:ea typeface="+mn-ea"/>
                <a:cs typeface="+mn-cs"/>
              </a:rPr>
              <a:t>控制器，而 </a:t>
            </a:r>
            <a:r>
              <a:rPr lang="en-US" altLang="zh-CN" sz="1600">
                <a:solidFill>
                  <a:schemeClr val="tx1"/>
                </a:solidFill>
                <a:latin typeface="+mn-lt"/>
                <a:ea typeface="+mn-ea"/>
                <a:cs typeface="+mn-cs"/>
              </a:rPr>
              <a:t>DMA </a:t>
            </a:r>
            <a:r>
              <a:rPr lang="zh-CN" altLang="en-US" sz="1600">
                <a:solidFill>
                  <a:schemeClr val="tx1"/>
                </a:solidFill>
                <a:latin typeface="+mn-lt"/>
                <a:ea typeface="+mn-ea"/>
                <a:cs typeface="+mn-cs"/>
              </a:rPr>
              <a:t>技术也支持大部分的外设和存储器。借助于 </a:t>
            </a:r>
            <a:r>
              <a:rPr lang="en-US" altLang="zh-CN" sz="1600">
                <a:solidFill>
                  <a:schemeClr val="tx1"/>
                </a:solidFill>
                <a:latin typeface="+mn-lt"/>
                <a:ea typeface="+mn-ea"/>
                <a:cs typeface="+mn-cs"/>
              </a:rPr>
              <a:t>DMA </a:t>
            </a:r>
            <a:r>
              <a:rPr lang="zh-CN" altLang="en-US" sz="1600">
                <a:solidFill>
                  <a:schemeClr val="tx1"/>
                </a:solidFill>
                <a:latin typeface="+mn-lt"/>
                <a:ea typeface="+mn-ea"/>
                <a:cs typeface="+mn-cs"/>
              </a:rPr>
              <a:t>机制，计算机的 </a:t>
            </a:r>
            <a:r>
              <a:rPr lang="en-US" altLang="zh-CN" sz="1600">
                <a:solidFill>
                  <a:schemeClr val="tx1"/>
                </a:solidFill>
                <a:latin typeface="+mn-lt"/>
                <a:ea typeface="+mn-ea"/>
                <a:cs typeface="+mn-cs"/>
              </a:rPr>
              <a:t>I/O </a:t>
            </a:r>
            <a:r>
              <a:rPr lang="zh-CN" altLang="en-US" sz="1600">
                <a:solidFill>
                  <a:schemeClr val="tx1"/>
                </a:solidFill>
                <a:latin typeface="+mn-lt"/>
                <a:ea typeface="+mn-ea"/>
                <a:cs typeface="+mn-cs"/>
              </a:rPr>
              <a:t>过程就能更加高效。</a:t>
            </a:r>
            <a:br>
              <a:rPr lang="zh-CN" altLang="en-US" sz="1600">
                <a:solidFill>
                  <a:schemeClr val="tx1"/>
                </a:solidFill>
                <a:latin typeface="+mn-lt"/>
                <a:ea typeface="+mn-ea"/>
                <a:cs typeface="+mn-cs"/>
              </a:rPr>
            </a:br>
            <a:endParaRPr lang="zh-CN" altLang="en-US" sz="1600">
              <a:solidFill>
                <a:schemeClr val="tx1"/>
              </a:solidFill>
              <a:latin typeface="+mn-lt"/>
              <a:ea typeface="+mn-ea"/>
              <a:cs typeface="+mn-cs"/>
            </a:endParaRPr>
          </a:p>
        </p:txBody>
      </p:sp>
    </p:spTree>
    <p:extLst>
      <p:ext uri="{BB962C8B-B14F-4D97-AF65-F5344CB8AC3E}">
        <p14:creationId xmlns:p14="http://schemas.microsoft.com/office/powerpoint/2010/main" val="1541454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7C93DEA-69D0-B6A1-12BD-30835881AF3C}"/>
              </a:ext>
            </a:extLst>
          </p:cNvPr>
          <p:cNvPicPr>
            <a:picLocks noChangeAspect="1"/>
          </p:cNvPicPr>
          <p:nvPr/>
        </p:nvPicPr>
        <p:blipFill>
          <a:blip r:embed="rId2"/>
          <a:stretch>
            <a:fillRect/>
          </a:stretch>
        </p:blipFill>
        <p:spPr>
          <a:xfrm>
            <a:off x="56561" y="945626"/>
            <a:ext cx="7795592" cy="4536419"/>
          </a:xfrm>
          <a:prstGeom prst="rect">
            <a:avLst/>
          </a:prstGeom>
        </p:spPr>
      </p:pic>
      <p:sp>
        <p:nvSpPr>
          <p:cNvPr id="5" name="文本框 4">
            <a:extLst>
              <a:ext uri="{FF2B5EF4-FFF2-40B4-BE49-F238E27FC236}">
                <a16:creationId xmlns:a16="http://schemas.microsoft.com/office/drawing/2014/main" id="{99ABE494-3611-910B-5EBA-25740ECE04A5}"/>
              </a:ext>
            </a:extLst>
          </p:cNvPr>
          <p:cNvSpPr txBox="1"/>
          <p:nvPr/>
        </p:nvSpPr>
        <p:spPr>
          <a:xfrm>
            <a:off x="8531633" y="0"/>
            <a:ext cx="3603806" cy="5269583"/>
          </a:xfrm>
          <a:prstGeom prst="rect">
            <a:avLst/>
          </a:prstGeom>
          <a:noFill/>
        </p:spPr>
        <p:txBody>
          <a:bodyPr wrap="square" rtlCol="0">
            <a:spAutoFit/>
          </a:bodyPr>
          <a:lstStyle/>
          <a:p>
            <a:endParaRPr lang="zh-CN" altLang="en-US"/>
          </a:p>
        </p:txBody>
      </p:sp>
      <p:sp>
        <p:nvSpPr>
          <p:cNvPr id="8" name="文本框 7">
            <a:extLst>
              <a:ext uri="{FF2B5EF4-FFF2-40B4-BE49-F238E27FC236}">
                <a16:creationId xmlns:a16="http://schemas.microsoft.com/office/drawing/2014/main" id="{6E4145AE-2633-82D2-B490-C6569E750BF9}"/>
              </a:ext>
            </a:extLst>
          </p:cNvPr>
          <p:cNvSpPr txBox="1"/>
          <p:nvPr/>
        </p:nvSpPr>
        <p:spPr>
          <a:xfrm>
            <a:off x="7852153" y="865426"/>
            <a:ext cx="4065720" cy="6001643"/>
          </a:xfrm>
          <a:prstGeom prst="rect">
            <a:avLst/>
          </a:prstGeom>
          <a:noFill/>
        </p:spPr>
        <p:txBody>
          <a:bodyPr wrap="square" rtlCol="0">
            <a:spAutoFit/>
          </a:bodyPr>
          <a:lstStyle/>
          <a:p>
            <a:r>
              <a:rPr lang="en-US" altLang="zh-CN" sz="1600"/>
              <a:t>DMA </a:t>
            </a:r>
            <a:r>
              <a:rPr lang="zh-CN" altLang="en-US" sz="1600"/>
              <a:t>控制器内部包含若干个可以被 </a:t>
            </a:r>
            <a:r>
              <a:rPr lang="en-US" altLang="zh-CN" sz="1600"/>
              <a:t>CPU </a:t>
            </a:r>
            <a:r>
              <a:rPr lang="zh-CN" altLang="en-US" sz="1600"/>
              <a:t>读写的寄存器：一个主存地址寄存器 </a:t>
            </a:r>
            <a:r>
              <a:rPr lang="en-US" altLang="zh-CN" sz="1600"/>
              <a:t>MAR</a:t>
            </a:r>
            <a:r>
              <a:rPr lang="zh-CN" altLang="en-US" sz="1600"/>
              <a:t>（存放要交换数据的主存地址）、一个外设地址寄存器 </a:t>
            </a:r>
            <a:r>
              <a:rPr lang="en-US" altLang="zh-CN" sz="1600"/>
              <a:t>ADR</a:t>
            </a:r>
            <a:r>
              <a:rPr lang="zh-CN" altLang="en-US" sz="1600"/>
              <a:t>（存放 </a:t>
            </a:r>
            <a:r>
              <a:rPr lang="en-US" altLang="zh-CN" sz="1600"/>
              <a:t>I/O </a:t>
            </a:r>
            <a:r>
              <a:rPr lang="zh-CN" altLang="en-US" sz="1600"/>
              <a:t>设备的设备码，或者是设备信息存储区的寻址信息）、一个字节数寄存器 </a:t>
            </a:r>
            <a:r>
              <a:rPr lang="en-US" altLang="zh-CN" sz="1600"/>
              <a:t>WC</a:t>
            </a:r>
            <a:r>
              <a:rPr lang="zh-CN" altLang="en-US" sz="1600"/>
              <a:t>（对传送数据的总字数进行统计）、和一个</a:t>
            </a:r>
            <a:r>
              <a:rPr lang="en-US" altLang="zh-CN" sz="1600"/>
              <a:t>/</a:t>
            </a:r>
            <a:r>
              <a:rPr lang="zh-CN" altLang="en-US" sz="1600"/>
              <a:t>多个控制寄存器。</a:t>
            </a:r>
          </a:p>
          <a:p>
            <a:endParaRPr lang="zh-CN" altLang="en-US" sz="1600"/>
          </a:p>
          <a:p>
            <a:r>
              <a:rPr lang="en-US" altLang="zh-CN" sz="1600"/>
              <a:t>1.</a:t>
            </a:r>
            <a:r>
              <a:rPr lang="zh-CN" altLang="en-US" sz="1600"/>
              <a:t>用户进程发起一个 </a:t>
            </a:r>
            <a:r>
              <a:rPr lang="en-US" altLang="zh-CN" sz="1600"/>
              <a:t>read() </a:t>
            </a:r>
            <a:r>
              <a:rPr lang="zh-CN" altLang="en-US" sz="1600"/>
              <a:t>系统调用读取磁盘文件，陷入内核态并由其所在的 </a:t>
            </a:r>
            <a:r>
              <a:rPr lang="en-US" altLang="zh-CN" sz="1600"/>
              <a:t>CPU </a:t>
            </a:r>
            <a:r>
              <a:rPr lang="zh-CN" altLang="en-US" sz="1600"/>
              <a:t>设置 </a:t>
            </a:r>
            <a:r>
              <a:rPr lang="en-US" altLang="zh-CN" sz="1600"/>
              <a:t>DMA </a:t>
            </a:r>
            <a:r>
              <a:rPr lang="zh-CN" altLang="en-US" sz="1600"/>
              <a:t>控制器的寄存器：把内核缓冲区和磁盘文件的地址分别写入 </a:t>
            </a:r>
            <a:r>
              <a:rPr lang="en-US" altLang="zh-CN" sz="1600"/>
              <a:t>MAR </a:t>
            </a:r>
            <a:r>
              <a:rPr lang="zh-CN" altLang="en-US" sz="1600"/>
              <a:t>和 </a:t>
            </a:r>
            <a:r>
              <a:rPr lang="en-US" altLang="zh-CN" sz="1600"/>
              <a:t>ADR </a:t>
            </a:r>
            <a:r>
              <a:rPr lang="zh-CN" altLang="en-US" sz="1600"/>
              <a:t>寄存器，然后把期望读取的字节数写入 </a:t>
            </a:r>
            <a:r>
              <a:rPr lang="en-US" altLang="zh-CN" sz="1600"/>
              <a:t>WC </a:t>
            </a:r>
            <a:r>
              <a:rPr lang="zh-CN" altLang="en-US" sz="1600"/>
              <a:t>寄存器，启动 </a:t>
            </a:r>
            <a:r>
              <a:rPr lang="en-US" altLang="zh-CN" sz="1600"/>
              <a:t>DMA </a:t>
            </a:r>
            <a:r>
              <a:rPr lang="zh-CN" altLang="en-US" sz="1600"/>
              <a:t>控制器；</a:t>
            </a:r>
            <a:endParaRPr lang="en-US" altLang="zh-CN" sz="1600"/>
          </a:p>
          <a:p>
            <a:endParaRPr lang="zh-CN" altLang="en-US" sz="1600"/>
          </a:p>
          <a:p>
            <a:r>
              <a:rPr lang="en-US" altLang="zh-CN" sz="1600"/>
              <a:t>2.DMA </a:t>
            </a:r>
            <a:r>
              <a:rPr lang="zh-CN" altLang="en-US" sz="1600"/>
              <a:t>控制器根据 </a:t>
            </a:r>
            <a:r>
              <a:rPr lang="en-US" altLang="zh-CN" sz="1600"/>
              <a:t>ADR </a:t>
            </a:r>
            <a:r>
              <a:rPr lang="zh-CN" altLang="en-US" sz="1600"/>
              <a:t>寄存器里的信息知道这次 </a:t>
            </a:r>
            <a:r>
              <a:rPr lang="en-US" altLang="zh-CN" sz="1600"/>
              <a:t>I/O </a:t>
            </a:r>
            <a:r>
              <a:rPr lang="zh-CN" altLang="en-US" sz="1600"/>
              <a:t>需要读取的外设是磁盘的某个地址，便向磁盘控制器发出一个命令，通知它从磁盘读取数据到其内部的缓冲区里；</a:t>
            </a:r>
            <a:endParaRPr lang="en-US" altLang="zh-CN" sz="1600"/>
          </a:p>
          <a:p>
            <a:endParaRPr lang="zh-CN" altLang="en-US" sz="1600"/>
          </a:p>
          <a:p>
            <a:r>
              <a:rPr lang="en-US" altLang="zh-CN" sz="1600"/>
              <a:t>3.</a:t>
            </a:r>
            <a:r>
              <a:rPr lang="zh-CN" altLang="en-US" sz="1600"/>
              <a:t>磁盘控制器启动磁盘读取的过程，把数据从磁盘拷贝到磁盘控制器缓冲区里，并对缓冲区内数据的校验和进行检验，如果数据是有效的，那么 </a:t>
            </a:r>
            <a:r>
              <a:rPr lang="en-US" altLang="zh-CN" sz="1600"/>
              <a:t>DMA </a:t>
            </a:r>
            <a:r>
              <a:rPr lang="zh-CN" altLang="en-US" sz="1600"/>
              <a:t>就可以开始了；</a:t>
            </a:r>
          </a:p>
        </p:txBody>
      </p:sp>
      <p:sp>
        <p:nvSpPr>
          <p:cNvPr id="2" name="文本框 1">
            <a:extLst>
              <a:ext uri="{FF2B5EF4-FFF2-40B4-BE49-F238E27FC236}">
                <a16:creationId xmlns:a16="http://schemas.microsoft.com/office/drawing/2014/main" id="{09569D96-47A5-4FF0-FCA5-97315C775965}"/>
              </a:ext>
            </a:extLst>
          </p:cNvPr>
          <p:cNvSpPr txBox="1"/>
          <p:nvPr/>
        </p:nvSpPr>
        <p:spPr>
          <a:xfrm>
            <a:off x="56561" y="113122"/>
            <a:ext cx="6174557" cy="400110"/>
          </a:xfrm>
          <a:prstGeom prst="rect">
            <a:avLst/>
          </a:prstGeom>
          <a:noFill/>
        </p:spPr>
        <p:txBody>
          <a:bodyPr wrap="square" rtlCol="0">
            <a:spAutoFit/>
          </a:bodyPr>
          <a:lstStyle/>
          <a:p>
            <a:r>
              <a:rPr lang="zh-CN" altLang="en-US" sz="2000">
                <a:solidFill>
                  <a:schemeClr val="tx1"/>
                </a:solidFill>
                <a:latin typeface="+mn-lt"/>
                <a:ea typeface="+mn-ea"/>
                <a:cs typeface="+mn-cs"/>
              </a:rPr>
              <a:t>三、</a:t>
            </a:r>
            <a:r>
              <a:rPr lang="en-US" altLang="zh-CN" sz="2000">
                <a:solidFill>
                  <a:schemeClr val="tx1"/>
                </a:solidFill>
                <a:latin typeface="+mn-lt"/>
                <a:ea typeface="+mn-ea"/>
                <a:cs typeface="+mn-cs"/>
              </a:rPr>
              <a:t>DMA I/O</a:t>
            </a:r>
            <a:endParaRPr lang="zh-CN" altLang="en-US" sz="2000"/>
          </a:p>
        </p:txBody>
      </p:sp>
    </p:spTree>
    <p:extLst>
      <p:ext uri="{BB962C8B-B14F-4D97-AF65-F5344CB8AC3E}">
        <p14:creationId xmlns:p14="http://schemas.microsoft.com/office/powerpoint/2010/main" val="545140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267696-CD28-6192-774D-518E0DEEDD26}"/>
              </a:ext>
            </a:extLst>
          </p:cNvPr>
          <p:cNvSpPr>
            <a:spLocks noGrp="1"/>
          </p:cNvSpPr>
          <p:nvPr>
            <p:ph idx="1"/>
          </p:nvPr>
        </p:nvSpPr>
        <p:spPr>
          <a:xfrm>
            <a:off x="205445" y="150829"/>
            <a:ext cx="4095125" cy="6844253"/>
          </a:xfrm>
        </p:spPr>
        <p:txBody>
          <a:bodyPr>
            <a:normAutofit lnSpcReduction="10000"/>
          </a:bodyPr>
          <a:lstStyle/>
          <a:p>
            <a:r>
              <a:rPr lang="en-US" altLang="zh-CN" sz="1800"/>
              <a:t>4.DMA </a:t>
            </a:r>
            <a:r>
              <a:rPr lang="zh-CN" altLang="en-US" sz="1800"/>
              <a:t>控制器通过总线向磁盘控制器发出一个读请求信号从而发起 </a:t>
            </a:r>
            <a:r>
              <a:rPr lang="en-US" altLang="zh-CN" sz="1800"/>
              <a:t>DMA </a:t>
            </a:r>
            <a:r>
              <a:rPr lang="zh-CN" altLang="en-US" sz="1800"/>
              <a:t>传输，这个信号和前面的中断驱动 </a:t>
            </a:r>
            <a:r>
              <a:rPr lang="en-US" altLang="zh-CN" sz="1800"/>
              <a:t>I/O </a:t>
            </a:r>
            <a:r>
              <a:rPr lang="zh-CN" altLang="en-US" sz="1800"/>
              <a:t>小节里 </a:t>
            </a:r>
            <a:r>
              <a:rPr lang="en-US" altLang="zh-CN" sz="1800"/>
              <a:t>CPU </a:t>
            </a:r>
            <a:r>
              <a:rPr lang="zh-CN" altLang="en-US" sz="1800"/>
              <a:t>发给磁盘控制器的读请求是一样的，它并不知道或者并不关心这个读请求是来自 </a:t>
            </a:r>
            <a:r>
              <a:rPr lang="en-US" altLang="zh-CN" sz="1800"/>
              <a:t>CPU </a:t>
            </a:r>
            <a:r>
              <a:rPr lang="zh-CN" altLang="en-US" sz="1800"/>
              <a:t>还是 </a:t>
            </a:r>
            <a:r>
              <a:rPr lang="en-US" altLang="zh-CN" sz="1800"/>
              <a:t>DMA </a:t>
            </a:r>
            <a:r>
              <a:rPr lang="zh-CN" altLang="en-US" sz="1800"/>
              <a:t>控制器；</a:t>
            </a:r>
          </a:p>
          <a:p>
            <a:r>
              <a:rPr lang="en-US" altLang="zh-CN" sz="1800"/>
              <a:t>5.</a:t>
            </a:r>
            <a:r>
              <a:rPr lang="zh-CN" altLang="en-US" sz="1800"/>
              <a:t>紧接着 </a:t>
            </a:r>
            <a:r>
              <a:rPr lang="en-US" altLang="zh-CN" sz="1800"/>
              <a:t>DMA </a:t>
            </a:r>
            <a:r>
              <a:rPr lang="zh-CN" altLang="en-US" sz="1800"/>
              <a:t>控制器将引导磁盘控制器将数据传输到 </a:t>
            </a:r>
            <a:r>
              <a:rPr lang="en-US" altLang="zh-CN" sz="1800"/>
              <a:t>MAR </a:t>
            </a:r>
            <a:r>
              <a:rPr lang="zh-CN" altLang="en-US" sz="1800"/>
              <a:t>寄存器里的地址，也就是内核缓冲区；</a:t>
            </a:r>
          </a:p>
          <a:p>
            <a:r>
              <a:rPr lang="en-US" altLang="zh-CN" sz="1800"/>
              <a:t>6.</a:t>
            </a:r>
            <a:r>
              <a:rPr lang="zh-CN" altLang="en-US" sz="1800"/>
              <a:t>数据传输完成之后，返回一个 </a:t>
            </a:r>
            <a:r>
              <a:rPr lang="en-US" altLang="zh-CN" sz="1800"/>
              <a:t>ack </a:t>
            </a:r>
            <a:r>
              <a:rPr lang="zh-CN" altLang="en-US" sz="1800"/>
              <a:t>给 </a:t>
            </a:r>
            <a:r>
              <a:rPr lang="en-US" altLang="zh-CN" sz="1800"/>
              <a:t>DMA </a:t>
            </a:r>
            <a:r>
              <a:rPr lang="zh-CN" altLang="en-US" sz="1800"/>
              <a:t>控制器，</a:t>
            </a:r>
            <a:r>
              <a:rPr lang="en-US" altLang="zh-CN" sz="1800"/>
              <a:t>WC </a:t>
            </a:r>
            <a:r>
              <a:rPr lang="zh-CN" altLang="en-US" sz="1800"/>
              <a:t>寄存器里的值会减去相应的数据长度，如果 </a:t>
            </a:r>
            <a:r>
              <a:rPr lang="en-US" altLang="zh-CN" sz="1800"/>
              <a:t>WC </a:t>
            </a:r>
            <a:r>
              <a:rPr lang="zh-CN" altLang="en-US" sz="1800"/>
              <a:t>还不为 </a:t>
            </a:r>
            <a:r>
              <a:rPr lang="en-US" altLang="zh-CN" sz="1800"/>
              <a:t>0</a:t>
            </a:r>
            <a:r>
              <a:rPr lang="zh-CN" altLang="en-US" sz="1800"/>
              <a:t>，则重复第 </a:t>
            </a:r>
            <a:r>
              <a:rPr lang="en-US" altLang="zh-CN" sz="1800"/>
              <a:t>4 </a:t>
            </a:r>
            <a:r>
              <a:rPr lang="zh-CN" altLang="en-US" sz="1800"/>
              <a:t>步到第 </a:t>
            </a:r>
            <a:r>
              <a:rPr lang="en-US" altLang="zh-CN" sz="1800"/>
              <a:t>6 </a:t>
            </a:r>
            <a:r>
              <a:rPr lang="zh-CN" altLang="en-US" sz="1800"/>
              <a:t>步，一直到 </a:t>
            </a:r>
            <a:r>
              <a:rPr lang="en-US" altLang="zh-CN" sz="1800"/>
              <a:t>WC </a:t>
            </a:r>
            <a:r>
              <a:rPr lang="zh-CN" altLang="en-US" sz="1800"/>
              <a:t>里的字节数等于 </a:t>
            </a:r>
            <a:r>
              <a:rPr lang="en-US" altLang="zh-CN" sz="1800"/>
              <a:t>0</a:t>
            </a:r>
            <a:r>
              <a:rPr lang="zh-CN" altLang="en-US" sz="1800"/>
              <a:t>；</a:t>
            </a:r>
          </a:p>
          <a:p>
            <a:r>
              <a:rPr lang="en-US" altLang="zh-CN" sz="1800"/>
              <a:t>7.</a:t>
            </a:r>
            <a:r>
              <a:rPr lang="zh-CN" altLang="en-US" sz="1800"/>
              <a:t>收到 </a:t>
            </a:r>
            <a:r>
              <a:rPr lang="en-US" altLang="zh-CN" sz="1800"/>
              <a:t>ack </a:t>
            </a:r>
            <a:r>
              <a:rPr lang="zh-CN" altLang="en-US" sz="1800"/>
              <a:t>信号的 </a:t>
            </a:r>
            <a:r>
              <a:rPr lang="en-US" altLang="zh-CN" sz="1800"/>
              <a:t>DMA </a:t>
            </a:r>
            <a:r>
              <a:rPr lang="zh-CN" altLang="en-US" sz="1800"/>
              <a:t>控制器会通过总线发送一个中断信号到中断控制器，如果此时中断控制器手头还有正在处理的中断或者有一个和该中断信号同时到达的更高优先级的中断，则这个中断信号将被忽略，而 </a:t>
            </a:r>
            <a:r>
              <a:rPr lang="en-US" altLang="zh-CN" sz="1800"/>
              <a:t>DMA </a:t>
            </a:r>
            <a:r>
              <a:rPr lang="zh-CN" altLang="en-US" sz="1800"/>
              <a:t>控制器会在后面持续发送中断信号直至中断控制器受理；</a:t>
            </a:r>
          </a:p>
          <a:p>
            <a:endParaRPr lang="zh-CN" altLang="en-US" sz="800"/>
          </a:p>
        </p:txBody>
      </p:sp>
      <p:pic>
        <p:nvPicPr>
          <p:cNvPr id="4" name="图片 3">
            <a:extLst>
              <a:ext uri="{FF2B5EF4-FFF2-40B4-BE49-F238E27FC236}">
                <a16:creationId xmlns:a16="http://schemas.microsoft.com/office/drawing/2014/main" id="{CC917EE6-CAB4-0551-E219-41815BD72F6A}"/>
              </a:ext>
            </a:extLst>
          </p:cNvPr>
          <p:cNvPicPr>
            <a:picLocks noChangeAspect="1"/>
          </p:cNvPicPr>
          <p:nvPr/>
        </p:nvPicPr>
        <p:blipFill>
          <a:blip r:embed="rId2"/>
          <a:stretch>
            <a:fillRect/>
          </a:stretch>
        </p:blipFill>
        <p:spPr>
          <a:xfrm>
            <a:off x="4396408" y="0"/>
            <a:ext cx="7795592" cy="4536419"/>
          </a:xfrm>
          <a:prstGeom prst="rect">
            <a:avLst/>
          </a:prstGeom>
        </p:spPr>
      </p:pic>
      <p:sp>
        <p:nvSpPr>
          <p:cNvPr id="5" name="文本框 4">
            <a:extLst>
              <a:ext uri="{FF2B5EF4-FFF2-40B4-BE49-F238E27FC236}">
                <a16:creationId xmlns:a16="http://schemas.microsoft.com/office/drawing/2014/main" id="{E8FBB8B3-1D18-043B-0458-5B013AC861AC}"/>
              </a:ext>
            </a:extLst>
          </p:cNvPr>
          <p:cNvSpPr txBox="1"/>
          <p:nvPr/>
        </p:nvSpPr>
        <p:spPr>
          <a:xfrm>
            <a:off x="4204733" y="4535929"/>
            <a:ext cx="8003357" cy="2585323"/>
          </a:xfrm>
          <a:prstGeom prst="rect">
            <a:avLst/>
          </a:prstGeom>
          <a:noFill/>
        </p:spPr>
        <p:txBody>
          <a:bodyPr wrap="square" rtlCol="0">
            <a:spAutoFit/>
          </a:bodyPr>
          <a:lstStyle/>
          <a:p>
            <a:r>
              <a:rPr lang="en-US" altLang="zh-CN" sz="1800"/>
              <a:t>8.</a:t>
            </a:r>
            <a:r>
              <a:rPr lang="zh-CN" altLang="en-US" sz="1800"/>
              <a:t>中断控制器收到磁盘控制器的中断信号之后会通过地址总线存入一个主存设备的编号，表示这次中断需要关注的设备是主存；</a:t>
            </a:r>
          </a:p>
          <a:p>
            <a:r>
              <a:rPr lang="en-US" altLang="zh-CN" sz="1800"/>
              <a:t>9.</a:t>
            </a:r>
            <a:r>
              <a:rPr lang="zh-CN" altLang="en-US" sz="1800"/>
              <a:t>中断控制器向 </a:t>
            </a:r>
            <a:r>
              <a:rPr lang="en-US" altLang="zh-CN" sz="1800"/>
              <a:t>CPU </a:t>
            </a:r>
            <a:r>
              <a:rPr lang="zh-CN" altLang="en-US" sz="1800"/>
              <a:t>置起一个 </a:t>
            </a:r>
            <a:r>
              <a:rPr lang="en-US" altLang="zh-CN" sz="1800"/>
              <a:t>DMA </a:t>
            </a:r>
            <a:r>
              <a:rPr lang="zh-CN" altLang="en-US" sz="1800"/>
              <a:t>中断的信号；</a:t>
            </a:r>
          </a:p>
          <a:p>
            <a:r>
              <a:rPr lang="en-US" altLang="zh-CN" sz="1800"/>
              <a:t>10.CPU </a:t>
            </a:r>
            <a:r>
              <a:rPr lang="zh-CN" altLang="en-US" sz="1800"/>
              <a:t>收到中断信号之后停止当前的工作，把当前的 </a:t>
            </a:r>
            <a:r>
              <a:rPr lang="en-US" altLang="zh-CN" sz="1800"/>
              <a:t>PC/PSW </a:t>
            </a:r>
            <a:r>
              <a:rPr lang="zh-CN" altLang="en-US" sz="1800"/>
              <a:t>等寄存器压入堆栈保存现场，然后从地址总线取出设备编号，通过编号找到中断向量所包含的中断服务的入口地址，压入 </a:t>
            </a:r>
            <a:r>
              <a:rPr lang="en-US" altLang="zh-CN" sz="1800"/>
              <a:t>PC </a:t>
            </a:r>
            <a:r>
              <a:rPr lang="zh-CN" altLang="en-US" sz="1800"/>
              <a:t>寄存器，开始运行 </a:t>
            </a:r>
            <a:r>
              <a:rPr lang="en-US" altLang="zh-CN" sz="1800"/>
              <a:t>DMA </a:t>
            </a:r>
            <a:r>
              <a:rPr lang="zh-CN" altLang="en-US" sz="1800"/>
              <a:t>中断服务，把数据从内核缓冲区拷贝到用户缓冲区，完成读取操作，</a:t>
            </a:r>
            <a:r>
              <a:rPr lang="en-US" altLang="zh-CN" sz="1800"/>
              <a:t>read() </a:t>
            </a:r>
            <a:r>
              <a:rPr lang="zh-CN" altLang="en-US" sz="1800"/>
              <a:t>返回，切换回用户态。</a:t>
            </a:r>
          </a:p>
          <a:p>
            <a:endParaRPr lang="zh-CN" altLang="en-US"/>
          </a:p>
        </p:txBody>
      </p:sp>
    </p:spTree>
    <p:extLst>
      <p:ext uri="{BB962C8B-B14F-4D97-AF65-F5344CB8AC3E}">
        <p14:creationId xmlns:p14="http://schemas.microsoft.com/office/powerpoint/2010/main" val="519190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1026</TotalTime>
  <Words>4005</Words>
  <Application>Microsoft Office PowerPoint</Application>
  <PresentationFormat>宽屏</PresentationFormat>
  <Paragraphs>150</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-apple-system</vt:lpstr>
      <vt:lpstr>Helvetica Neue</vt:lpstr>
      <vt:lpstr>Arial</vt:lpstr>
      <vt:lpstr>Century Gothic</vt:lpstr>
      <vt:lpstr>Wingdings 3</vt:lpstr>
      <vt:lpstr>离子</vt:lpstr>
      <vt:lpstr>Linux I/O 原理和 Zero-copy 技术 </vt:lpstr>
      <vt:lpstr>主要内容</vt:lpstr>
      <vt:lpstr>导言</vt:lpstr>
      <vt:lpstr>I/O 模式 </vt:lpstr>
      <vt:lpstr>PowerPoint 演示文稿</vt:lpstr>
      <vt:lpstr>PowerPoint 演示文稿</vt:lpstr>
      <vt:lpstr>三、DMA I/O  并发系统的性能高低究其根本，是取决于如何对 CPU 资源的高效调度和使用，而回头看前面的中断驱动 I/O 模式的流程，可以发现第 6、7 步的数据拷贝工作都是由 CPU 亲自完成的，也就是在这两次数据拷贝阶段中 CPU 是完全被占用而不能处理其他工作的，那么这里明显是有优化空间的；  第 7 步的数据拷贝是从内核缓冲区到用户缓冲区，都是在主存里，所以这一步只能由 CPU 亲自完成，但是第 6 步的数据拷贝，是从磁盘控制器的缓冲区到主存，是两个设备之间的数据传输，这一步并非一定要 CPU 来完成，可以借助 DMA 来完成，减轻 CPU 的负担。  DMA 全称是 Direct Memory Access，也即直接存储器存取，是一种用来提供在外设和存储器之间或者存储器和存储器之间的高速数据传输。整个过程无须 CPU 参与，数据直接通过 DMA 控制器进行快速地移动拷贝，节省 CPU 的资源去做其他工作。  目前，大部分的计算机都配备了 DMA 控制器，而 DMA 技术也支持大部分的外设和存储器。借助于 DMA 机制，计算机的 I/O 过程就能更加高效。 </vt:lpstr>
      <vt:lpstr>PowerPoint 演示文稿</vt:lpstr>
      <vt:lpstr>PowerPoint 演示文稿</vt:lpstr>
      <vt:lpstr>传统 I/O 读写模式 </vt:lpstr>
      <vt:lpstr>PowerPoint 演示文稿</vt:lpstr>
      <vt:lpstr>Zero-copy 能做什么？ </vt:lpstr>
      <vt:lpstr>Zero-copy 的实现方式有哪些？</vt:lpstr>
      <vt:lpstr>减少甚至避免用户空间和内核空间之间的数据拷贝- mmap() </vt:lpstr>
      <vt:lpstr>PowerPoint 演示文稿</vt:lpstr>
      <vt:lpstr>PowerPoint 演示文稿</vt:lpstr>
      <vt:lpstr>sendfile()</vt:lpstr>
      <vt:lpstr>PowerPoint 演示文稿</vt:lpstr>
      <vt:lpstr>PowerPoint 演示文稿</vt:lpstr>
      <vt:lpstr>sendﬁle() with DMA Scatter/Gather Copy </vt:lpstr>
      <vt:lpstr>PowerPoint 演示文稿</vt:lpstr>
      <vt:lpstr> </vt:lpstr>
      <vt:lpstr>缺点</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ys liu</dc:creator>
  <cp:lastModifiedBy>ys liu</cp:lastModifiedBy>
  <cp:revision>14</cp:revision>
  <dcterms:created xsi:type="dcterms:W3CDTF">2022-10-16T04:55:53Z</dcterms:created>
  <dcterms:modified xsi:type="dcterms:W3CDTF">2022-12-04T10:38:28Z</dcterms:modified>
</cp:coreProperties>
</file>