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08" r:id="rId3"/>
    <p:sldId id="611" r:id="rId4"/>
    <p:sldId id="372" r:id="rId6"/>
    <p:sldId id="783" r:id="rId7"/>
    <p:sldId id="778" r:id="rId8"/>
    <p:sldId id="779" r:id="rId9"/>
    <p:sldId id="780" r:id="rId10"/>
    <p:sldId id="782" r:id="rId11"/>
    <p:sldId id="781" r:id="rId12"/>
    <p:sldId id="723" r:id="rId13"/>
    <p:sldId id="724" r:id="rId14"/>
    <p:sldId id="759" r:id="rId15"/>
    <p:sldId id="760" r:id="rId16"/>
    <p:sldId id="761" r:id="rId17"/>
    <p:sldId id="762" r:id="rId18"/>
    <p:sldId id="684" r:id="rId19"/>
    <p:sldId id="726" r:id="rId20"/>
    <p:sldId id="727" r:id="rId21"/>
    <p:sldId id="728" r:id="rId22"/>
    <p:sldId id="729" r:id="rId23"/>
    <p:sldId id="730" r:id="rId24"/>
    <p:sldId id="731" r:id="rId25"/>
    <p:sldId id="732" r:id="rId26"/>
    <p:sldId id="733" r:id="rId27"/>
    <p:sldId id="736" r:id="rId28"/>
    <p:sldId id="734" r:id="rId29"/>
    <p:sldId id="737" r:id="rId30"/>
    <p:sldId id="735" r:id="rId31"/>
    <p:sldId id="738" r:id="rId32"/>
    <p:sldId id="29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EF9D09"/>
    <a:srgbClr val="F4B603"/>
    <a:srgbClr val="E55012"/>
    <a:srgbClr val="F4E60D"/>
    <a:srgbClr val="544A49"/>
    <a:srgbClr val="EEE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695" autoAdjust="0"/>
  </p:normalViewPr>
  <p:slideViewPr>
    <p:cSldViewPr snapToGrid="0">
      <p:cViewPr varScale="1">
        <p:scale>
          <a:sx n="106" d="100"/>
          <a:sy n="106" d="100"/>
        </p:scale>
        <p:origin x="732" y="96"/>
      </p:cViewPr>
      <p:guideLst>
        <p:guide orient="horz" pos="2276"/>
        <p:guide pos="383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CE7A18C-FE72-435B-BC2E-1EAE932E5E56}" type="doc">
      <dgm:prSet loTypeId="list" loCatId="list" qsTypeId="urn:microsoft.com/office/officeart/2005/8/quickstyle/3d1" qsCatId="3D" csTypeId="urn:microsoft.com/office/officeart/2005/8/colors/accent2_1" csCatId="accent2" phldr="1"/>
      <dgm:spPr/>
      <dgm:t>
        <a:bodyPr/>
        <a:lstStyle/>
        <a:p>
          <a:endParaRPr lang="zh-CN" altLang="en-US"/>
        </a:p>
      </dgm:t>
    </dgm:pt>
    <dgm:pt modelId="{88E3687D-2CCD-43F9-B31E-6191F6117530}">
      <dgm:prSet phldrT="[文本]"/>
      <dgm:spPr>
        <a:solidFill>
          <a:schemeClr val="accent2">
            <a:lumMod val="60000"/>
            <a:lumOff val="40000"/>
          </a:schemeClr>
        </a:solidFill>
      </dgm:spPr>
      <dgm:t>
        <a:bodyPr/>
        <a:lstStyle/>
        <a:p>
          <a:r>
            <a:rPr lang="en-US" altLang="zh-CN" dirty="0" smtClean="0"/>
            <a:t>1</a:t>
          </a:r>
          <a:endParaRPr lang="zh-CN" altLang="en-US" dirty="0"/>
        </a:p>
      </dgm:t>
    </dgm:pt>
    <dgm:pt modelId="{5C5DEEAF-8226-4DFC-B7BF-2A131C8455F8}" cxnId="{81AB8963-3023-49A3-8DA1-D24DA569409A}" type="parTrans">
      <dgm:prSet/>
      <dgm:spPr/>
      <dgm:t>
        <a:bodyPr/>
        <a:lstStyle/>
        <a:p>
          <a:endParaRPr lang="zh-CN" altLang="en-US"/>
        </a:p>
      </dgm:t>
    </dgm:pt>
    <dgm:pt modelId="{DB18C3E2-2D16-4010-8757-AFA4A90E9136}" cxnId="{81AB8963-3023-49A3-8DA1-D24DA569409A}" type="sibTrans">
      <dgm:prSet/>
      <dgm:spPr/>
      <dgm:t>
        <a:bodyPr/>
        <a:lstStyle/>
        <a:p>
          <a:endParaRPr lang="zh-CN" altLang="en-US"/>
        </a:p>
      </dgm:t>
    </dgm:pt>
    <dgm:pt modelId="{3A729C7E-798C-4F83-8659-77CAC03DADF1}">
      <dgm:prSet phldrT="[文本]" phldr="0" custT="1"/>
      <dgm:spPr/>
      <dgm:t>
        <a:bodyPr vert="horz" wrap="square"/>
        <a:p>
          <a:pPr>
            <a:lnSpc>
              <a:spcPct val="100000"/>
            </a:lnSpc>
            <a:spcBef>
              <a:spcPct val="0"/>
            </a:spcBef>
            <a:spcAft>
              <a:spcPct val="15000"/>
            </a:spcAft>
          </a:pPr>
          <a:r>
            <a:rPr lang="zh-CN" altLang="en-US" sz="2300" b="0" dirty="0" smtClean="0">
              <a:latin typeface="微软雅黑" panose="020B0503020204020204" pitchFamily="34" charset="-122"/>
              <a:ea typeface="微软雅黑" panose="020B0503020204020204" pitchFamily="34" charset="-122"/>
            </a:rPr>
            <a:t>帧同步</a:t>
          </a:r>
          <a:r>
            <a:rPr lang="zh-CN" altLang="en-US" sz="2300" b="0" dirty="0" smtClean="0">
              <a:latin typeface="微软雅黑" panose="020B0503020204020204" pitchFamily="34" charset="-122"/>
              <a:ea typeface="微软雅黑" panose="020B0503020204020204" pitchFamily="34" charset="-122"/>
            </a:rPr>
            <a:t>基本原理</a:t>
          </a:r>
          <a:r>
            <a:rPr lang="zh-CN" altLang="en-US" sz="2300" b="0" dirty="0" smtClean="0">
              <a:latin typeface="微软雅黑" panose="020B0503020204020204" pitchFamily="34" charset="-122"/>
              <a:ea typeface="微软雅黑" panose="020B0503020204020204" pitchFamily="34" charset="-122"/>
            </a:rPr>
            <a:t/>
          </a:r>
          <a:endParaRPr lang="zh-CN" altLang="en-US" sz="2300" b="0" dirty="0" smtClean="0">
            <a:latin typeface="微软雅黑" panose="020B0503020204020204" pitchFamily="34" charset="-122"/>
            <a:ea typeface="微软雅黑" panose="020B0503020204020204" pitchFamily="34" charset="-122"/>
          </a:endParaRPr>
        </a:p>
      </dgm:t>
    </dgm:pt>
    <dgm:pt modelId="{B7D5B8B5-1CE7-4BB5-B80E-4DFBB6FD69B0}" cxnId="{D9CA9758-10AD-4101-AC33-F60B01515328}" type="parTrans">
      <dgm:prSet/>
      <dgm:spPr/>
      <dgm:t>
        <a:bodyPr/>
        <a:lstStyle/>
        <a:p>
          <a:endParaRPr lang="zh-CN" altLang="en-US"/>
        </a:p>
      </dgm:t>
    </dgm:pt>
    <dgm:pt modelId="{72AD2E39-891D-4CC3-96EF-20FF61D740C1}" cxnId="{D9CA9758-10AD-4101-AC33-F60B01515328}" type="sibTrans">
      <dgm:prSet/>
      <dgm:spPr/>
      <dgm:t>
        <a:bodyPr/>
        <a:lstStyle/>
        <a:p>
          <a:endParaRPr lang="zh-CN" altLang="en-US"/>
        </a:p>
      </dgm:t>
    </dgm:pt>
    <dgm:pt modelId="{C1B48551-9DFD-45C3-B389-53C1493E07F7}">
      <dgm:prSet phldrT="[文本]"/>
      <dgm:spPr>
        <a:solidFill>
          <a:schemeClr val="accent2">
            <a:lumMod val="60000"/>
            <a:lumOff val="40000"/>
          </a:schemeClr>
        </a:solidFill>
        <a:ln>
          <a:solidFill>
            <a:schemeClr val="accent2">
              <a:lumMod val="60000"/>
              <a:lumOff val="40000"/>
            </a:schemeClr>
          </a:solidFill>
        </a:ln>
      </dgm:spPr>
      <dgm:t>
        <a:bodyPr/>
        <a:lstStyle/>
        <a:p>
          <a:r>
            <a:rPr lang="en-US" altLang="zh-CN" dirty="0" smtClean="0"/>
            <a:t>2</a:t>
          </a:r>
          <a:endParaRPr lang="zh-CN" altLang="en-US" dirty="0"/>
        </a:p>
      </dgm:t>
    </dgm:pt>
    <dgm:pt modelId="{4D7D57C9-CFF2-47A6-84A8-17C308B26700}" cxnId="{D5AACE37-3AE8-4BB8-8102-1C606F571009}" type="parTrans">
      <dgm:prSet/>
      <dgm:spPr/>
      <dgm:t>
        <a:bodyPr/>
        <a:lstStyle/>
        <a:p>
          <a:endParaRPr lang="zh-CN" altLang="en-US"/>
        </a:p>
      </dgm:t>
    </dgm:pt>
    <dgm:pt modelId="{8938F8C7-B6EF-461F-8BC6-038FEDA67431}" cxnId="{D5AACE37-3AE8-4BB8-8102-1C606F571009}" type="sibTrans">
      <dgm:prSet/>
      <dgm:spPr/>
      <dgm:t>
        <a:bodyPr/>
        <a:lstStyle/>
        <a:p>
          <a:endParaRPr lang="zh-CN" altLang="en-US"/>
        </a:p>
      </dgm:t>
    </dgm:pt>
    <dgm:pt modelId="{6FA1EC41-2BCC-401C-A0B3-378452225C55}">
      <dgm:prSet phldrT="[文本]" phldr="0" custT="1"/>
      <dgm:spPr/>
      <dgm:t>
        <a:bodyPr vert="horz" wrap="square"/>
        <a:p>
          <a:pPr>
            <a:lnSpc>
              <a:spcPct val="100000"/>
            </a:lnSpc>
            <a:spcBef>
              <a:spcPct val="0"/>
            </a:spcBef>
            <a:spcAft>
              <a:spcPct val="15000"/>
            </a:spcAft>
          </a:pPr>
          <a:r>
            <a:rPr lang="zh-CN" altLang="en-US" sz="2300" dirty="0" smtClean="0">
              <a:latin typeface="微软雅黑" panose="020B0503020204020204" pitchFamily="34" charset="-122"/>
              <a:ea typeface="微软雅黑" panose="020B0503020204020204" pitchFamily="34" charset="-122"/>
              <a:sym typeface="+mn-ea"/>
            </a:rPr>
            <a:t>帧同步与状态同步</a:t>
          </a:r>
          <a:r>
            <a:rPr lang="zh-CN" altLang="en-US" sz="2300" dirty="0" smtClean="0">
              <a:latin typeface="微软雅黑" panose="020B0503020204020204" pitchFamily="34" charset="-122"/>
              <a:ea typeface="微软雅黑" panose="020B0503020204020204" pitchFamily="34" charset="-122"/>
              <a:sym typeface="+mn-ea"/>
            </a:rPr>
            <a:t>概述</a:t>
          </a:r>
          <a:r>
            <a:rPr lang="zh-CN" sz="2300" dirty="0" smtClean="0">
              <a:latin typeface="微软雅黑" panose="020B0503020204020204" pitchFamily="34" charset="-122"/>
              <a:ea typeface="微软雅黑" panose="020B0503020204020204" pitchFamily="34" charset="-122"/>
              <a:sym typeface="+mn-ea"/>
            </a:rPr>
            <a:t/>
          </a:r>
          <a:endParaRPr lang="zh-CN" sz="2300" dirty="0" smtClean="0">
            <a:latin typeface="微软雅黑" panose="020B0503020204020204" pitchFamily="34" charset="-122"/>
            <a:ea typeface="微软雅黑" panose="020B0503020204020204" pitchFamily="34" charset="-122"/>
            <a:sym typeface="+mn-ea"/>
          </a:endParaRPr>
        </a:p>
      </dgm:t>
    </dgm:pt>
    <dgm:pt modelId="{D579B4DD-3DF4-4278-B002-5482A2CC6253}" cxnId="{0DB1D921-A371-4005-9E9F-5E4256E28EC8}" type="parTrans">
      <dgm:prSet/>
      <dgm:spPr/>
      <dgm:t>
        <a:bodyPr/>
        <a:lstStyle/>
        <a:p>
          <a:endParaRPr lang="zh-CN" altLang="en-US"/>
        </a:p>
      </dgm:t>
    </dgm:pt>
    <dgm:pt modelId="{EB92EE7E-6E3B-45BA-86D0-53428D3D973E}" cxnId="{0DB1D921-A371-4005-9E9F-5E4256E28EC8}" type="sibTrans">
      <dgm:prSet/>
      <dgm:spPr/>
      <dgm:t>
        <a:bodyPr/>
        <a:lstStyle/>
        <a:p>
          <a:endParaRPr lang="zh-CN" altLang="en-US"/>
        </a:p>
      </dgm:t>
    </dgm:pt>
    <dgm:pt modelId="{6E7AE305-AD4B-46E6-9B94-B74F19D7535A}">
      <dgm:prSet phldrT="[文本]"/>
      <dgm:spPr>
        <a:solidFill>
          <a:schemeClr val="accent2">
            <a:lumMod val="60000"/>
            <a:lumOff val="40000"/>
          </a:schemeClr>
        </a:solidFill>
      </dgm:spPr>
      <dgm:t>
        <a:bodyPr/>
        <a:lstStyle/>
        <a:p>
          <a:r>
            <a:rPr lang="en-US" altLang="zh-CN" dirty="0" smtClean="0"/>
            <a:t>3</a:t>
          </a:r>
          <a:endParaRPr lang="zh-CN" altLang="en-US" dirty="0"/>
        </a:p>
      </dgm:t>
    </dgm:pt>
    <dgm:pt modelId="{DE9ECA7C-3FED-4F96-97E9-481F98C146A7}" cxnId="{D7D12E39-22E4-4568-B064-70C236A02DDB}" type="parTrans">
      <dgm:prSet/>
      <dgm:spPr/>
      <dgm:t>
        <a:bodyPr/>
        <a:lstStyle/>
        <a:p>
          <a:endParaRPr lang="zh-CN" altLang="en-US"/>
        </a:p>
      </dgm:t>
    </dgm:pt>
    <dgm:pt modelId="{1FD87089-405B-43EE-BAB9-669154AAC48A}" cxnId="{D7D12E39-22E4-4568-B064-70C236A02DDB}" type="sibTrans">
      <dgm:prSet/>
      <dgm:spPr/>
      <dgm:t>
        <a:bodyPr/>
        <a:lstStyle/>
        <a:p>
          <a:endParaRPr lang="zh-CN" altLang="en-US"/>
        </a:p>
      </dgm:t>
    </dgm:pt>
    <dgm:pt modelId="{79FD739C-F71F-499D-B678-0AAC438C5ED7}">
      <dgm:prSet phldrT="[文本]" phldr="0" custT="1"/>
      <dgm:spPr/>
      <dgm:t>
        <a:bodyPr vert="horz" wrap="square"/>
        <a:p>
          <a:pPr>
            <a:lnSpc>
              <a:spcPct val="100000"/>
            </a:lnSpc>
            <a:spcBef>
              <a:spcPct val="0"/>
            </a:spcBef>
            <a:spcAft>
              <a:spcPct val="15000"/>
            </a:spcAft>
          </a:pPr>
          <a:r>
            <a:rPr lang="zh-CN" sz="2300" dirty="0" smtClean="0">
              <a:latin typeface="微软雅黑" panose="020B0503020204020204" pitchFamily="34" charset="-122"/>
              <a:ea typeface="微软雅黑" panose="020B0503020204020204" pitchFamily="34" charset="-122"/>
              <a:sym typeface="+mn-ea"/>
            </a:rPr>
            <a:t>通信方式</a:t>
          </a:r>
          <a:r>
            <a:rPr lang="zh-CN" sz="2300" dirty="0" smtClean="0">
              <a:latin typeface="微软雅黑" panose="020B0503020204020204" pitchFamily="34" charset="-122"/>
              <a:ea typeface="微软雅黑" panose="020B0503020204020204" pitchFamily="34" charset="-122"/>
              <a:sym typeface="+mn-ea"/>
            </a:rPr>
            <a:t/>
          </a:r>
          <a:endParaRPr lang="zh-CN" sz="2300" dirty="0" smtClean="0">
            <a:latin typeface="微软雅黑" panose="020B0503020204020204" pitchFamily="34" charset="-122"/>
            <a:ea typeface="微软雅黑" panose="020B0503020204020204" pitchFamily="34" charset="-122"/>
            <a:sym typeface="+mn-ea"/>
          </a:endParaRPr>
        </a:p>
      </dgm:t>
    </dgm:pt>
    <dgm:pt modelId="{FB946271-F44D-439C-A9F0-D52433A13475}" cxnId="{6A98B033-9BE5-4358-978F-39B9AA62613F}" type="parTrans">
      <dgm:prSet/>
      <dgm:spPr/>
      <dgm:t>
        <a:bodyPr/>
        <a:lstStyle/>
        <a:p>
          <a:endParaRPr lang="zh-CN" altLang="en-US"/>
        </a:p>
      </dgm:t>
    </dgm:pt>
    <dgm:pt modelId="{C8DB03BB-920A-4DD5-AF2B-5714678C75FE}" cxnId="{6A98B033-9BE5-4358-978F-39B9AA62613F}" type="sibTrans">
      <dgm:prSet/>
      <dgm:spPr/>
      <dgm:t>
        <a:bodyPr/>
        <a:lstStyle/>
        <a:p>
          <a:endParaRPr lang="zh-CN" altLang="en-US"/>
        </a:p>
      </dgm:t>
    </dgm:pt>
    <dgm:pt modelId="{6A396216-D053-4B98-A6CC-9361C182ACB7}" type="pres">
      <dgm:prSet presAssocID="{0CE7A18C-FE72-435B-BC2E-1EAE932E5E56}" presName="linearFlow" presStyleCnt="0">
        <dgm:presLayoutVars>
          <dgm:dir/>
          <dgm:animLvl val="lvl"/>
          <dgm:resizeHandles val="exact"/>
        </dgm:presLayoutVars>
      </dgm:prSet>
      <dgm:spPr/>
    </dgm:pt>
    <dgm:pt modelId="{042CC381-9665-49A3-8B8E-3978D8DC4227}" type="pres">
      <dgm:prSet presAssocID="{88E3687D-2CCD-43F9-B31E-6191F6117530}" presName="composite" presStyleCnt="0"/>
      <dgm:spPr/>
    </dgm:pt>
    <dgm:pt modelId="{EC80A1B9-4610-4D19-BEF5-27B2F7330E3A}" type="pres">
      <dgm:prSet presAssocID="{88E3687D-2CCD-43F9-B31E-6191F6117530}" presName="parentText" presStyleLbl="alignNode1" presStyleIdx="0" presStyleCnt="3">
        <dgm:presLayoutVars>
          <dgm:chMax val="1"/>
          <dgm:bulletEnabled val="1"/>
        </dgm:presLayoutVars>
      </dgm:prSet>
      <dgm:spPr/>
    </dgm:pt>
    <dgm:pt modelId="{4FEA770A-2FD2-4060-965B-C27D6325D77C}" type="pres">
      <dgm:prSet presAssocID="{88E3687D-2CCD-43F9-B31E-6191F6117530}" presName="descendantText" presStyleLbl="alignAcc1" presStyleIdx="0" presStyleCnt="3" custLinFactNeighborX="738" custLinFactNeighborY="-3347">
        <dgm:presLayoutVars>
          <dgm:bulletEnabled val="1"/>
        </dgm:presLayoutVars>
      </dgm:prSet>
      <dgm:spPr/>
      <dgm:t>
        <a:bodyPr/>
        <a:lstStyle/>
        <a:p>
          <a:endParaRPr lang="zh-CN" altLang="en-US"/>
        </a:p>
      </dgm:t>
    </dgm:pt>
    <dgm:pt modelId="{8F5C0D20-82E0-49B7-B449-3705C5A9287A}" type="pres">
      <dgm:prSet presAssocID="{DB18C3E2-2D16-4010-8757-AFA4A90E9136}" presName="sp" presStyleCnt="0"/>
      <dgm:spPr/>
    </dgm:pt>
    <dgm:pt modelId="{C931A093-D3AE-4ED0-89FF-6637345CF0E8}" type="pres">
      <dgm:prSet presAssocID="{C1B48551-9DFD-45C3-B389-53C1493E07F7}" presName="composite" presStyleCnt="0"/>
      <dgm:spPr/>
    </dgm:pt>
    <dgm:pt modelId="{0ED2A265-5B53-49B6-A083-2882C2A9008B}" type="pres">
      <dgm:prSet presAssocID="{C1B48551-9DFD-45C3-B389-53C1493E07F7}" presName="parentText" presStyleLbl="alignNode1" presStyleIdx="1" presStyleCnt="3">
        <dgm:presLayoutVars>
          <dgm:chMax val="1"/>
          <dgm:bulletEnabled val="1"/>
        </dgm:presLayoutVars>
      </dgm:prSet>
      <dgm:spPr/>
    </dgm:pt>
    <dgm:pt modelId="{E93205EF-AB9E-4918-A2D1-AB6573F9098A}" type="pres">
      <dgm:prSet presAssocID="{C1B48551-9DFD-45C3-B389-53C1493E07F7}" presName="descendantText" presStyleLbl="alignAcc1" presStyleIdx="1" presStyleCnt="3">
        <dgm:presLayoutVars>
          <dgm:bulletEnabled val="1"/>
        </dgm:presLayoutVars>
      </dgm:prSet>
      <dgm:spPr/>
      <dgm:t>
        <a:bodyPr/>
        <a:lstStyle/>
        <a:p>
          <a:endParaRPr lang="zh-CN" altLang="en-US"/>
        </a:p>
      </dgm:t>
    </dgm:pt>
    <dgm:pt modelId="{0CC69A15-E3E3-4919-8C00-78B9C25C052A}" type="pres">
      <dgm:prSet presAssocID="{8938F8C7-B6EF-461F-8BC6-038FEDA67431}" presName="sp" presStyleCnt="0"/>
      <dgm:spPr/>
    </dgm:pt>
    <dgm:pt modelId="{65FB9473-958A-47F9-9D5A-99B8A631F8E1}" type="pres">
      <dgm:prSet presAssocID="{6E7AE305-AD4B-46E6-9B94-B74F19D7535A}" presName="composite" presStyleCnt="0"/>
      <dgm:spPr/>
    </dgm:pt>
    <dgm:pt modelId="{B87BCA24-A5CE-4E60-A5FF-FE5541320C19}" type="pres">
      <dgm:prSet presAssocID="{6E7AE305-AD4B-46E6-9B94-B74F19D7535A}" presName="parentText" presStyleLbl="alignNode1" presStyleIdx="2" presStyleCnt="3">
        <dgm:presLayoutVars>
          <dgm:chMax val="1"/>
          <dgm:bulletEnabled val="1"/>
        </dgm:presLayoutVars>
      </dgm:prSet>
      <dgm:spPr/>
    </dgm:pt>
    <dgm:pt modelId="{5896FEFC-046D-4CB0-AA6A-8E1A6C95EBF5}" type="pres">
      <dgm:prSet presAssocID="{6E7AE305-AD4B-46E6-9B94-B74F19D7535A}" presName="descendantText" presStyleLbl="alignAcc1" presStyleIdx="2" presStyleCnt="3">
        <dgm:presLayoutVars>
          <dgm:bulletEnabled val="1"/>
        </dgm:presLayoutVars>
      </dgm:prSet>
      <dgm:spPr/>
      <dgm:t>
        <a:bodyPr/>
        <a:lstStyle/>
        <a:p>
          <a:endParaRPr lang="zh-CN" altLang="en-US"/>
        </a:p>
      </dgm:t>
    </dgm:pt>
  </dgm:ptLst>
  <dgm:cxnLst>
    <dgm:cxn modelId="{81AB8963-3023-49A3-8DA1-D24DA569409A}" srcId="{0CE7A18C-FE72-435B-BC2E-1EAE932E5E56}" destId="{88E3687D-2CCD-43F9-B31E-6191F6117530}" srcOrd="0" destOrd="0" parTransId="{5C5DEEAF-8226-4DFC-B7BF-2A131C8455F8}" sibTransId="{DB18C3E2-2D16-4010-8757-AFA4A90E9136}"/>
    <dgm:cxn modelId="{D9CA9758-10AD-4101-AC33-F60B01515328}" srcId="{88E3687D-2CCD-43F9-B31E-6191F6117530}" destId="{3A729C7E-798C-4F83-8659-77CAC03DADF1}" srcOrd="0" destOrd="0" parTransId="{B7D5B8B5-1CE7-4BB5-B80E-4DFBB6FD69B0}" sibTransId="{72AD2E39-891D-4CC3-96EF-20FF61D740C1}"/>
    <dgm:cxn modelId="{D5AACE37-3AE8-4BB8-8102-1C606F571009}" srcId="{0CE7A18C-FE72-435B-BC2E-1EAE932E5E56}" destId="{C1B48551-9DFD-45C3-B389-53C1493E07F7}" srcOrd="1" destOrd="0" parTransId="{4D7D57C9-CFF2-47A6-84A8-17C308B26700}" sibTransId="{8938F8C7-B6EF-461F-8BC6-038FEDA67431}"/>
    <dgm:cxn modelId="{0DB1D921-A371-4005-9E9F-5E4256E28EC8}" srcId="{C1B48551-9DFD-45C3-B389-53C1493E07F7}" destId="{6FA1EC41-2BCC-401C-A0B3-378452225C55}" srcOrd="0" destOrd="1" parTransId="{D579B4DD-3DF4-4278-B002-5482A2CC6253}" sibTransId="{EB92EE7E-6E3B-45BA-86D0-53428D3D973E}"/>
    <dgm:cxn modelId="{D7D12E39-22E4-4568-B064-70C236A02DDB}" srcId="{0CE7A18C-FE72-435B-BC2E-1EAE932E5E56}" destId="{6E7AE305-AD4B-46E6-9B94-B74F19D7535A}" srcOrd="2" destOrd="0" parTransId="{DE9ECA7C-3FED-4F96-97E9-481F98C146A7}" sibTransId="{1FD87089-405B-43EE-BAB9-669154AAC48A}"/>
    <dgm:cxn modelId="{6A98B033-9BE5-4358-978F-39B9AA62613F}" srcId="{6E7AE305-AD4B-46E6-9B94-B74F19D7535A}" destId="{79FD739C-F71F-499D-B678-0AAC438C5ED7}" srcOrd="0" destOrd="2" parTransId="{FB946271-F44D-439C-A9F0-D52433A13475}" sibTransId="{C8DB03BB-920A-4DD5-AF2B-5714678C75FE}"/>
    <dgm:cxn modelId="{E406F25D-C331-4CB9-B99B-348776DFA187}" type="presOf" srcId="{0CE7A18C-FE72-435B-BC2E-1EAE932E5E56}" destId="{6A396216-D053-4B98-A6CC-9361C182ACB7}" srcOrd="0" destOrd="0" presId="urn:microsoft.com/office/officeart/2005/8/layout/chevron2"/>
    <dgm:cxn modelId="{70F01151-E265-46F3-8FB8-2843A4319920}" type="presParOf" srcId="{6A396216-D053-4B98-A6CC-9361C182ACB7}" destId="{042CC381-9665-49A3-8B8E-3978D8DC4227}" srcOrd="0" destOrd="0" presId="urn:microsoft.com/office/officeart/2005/8/layout/chevron2"/>
    <dgm:cxn modelId="{60B070DC-2C44-4574-A2B4-964312B512C0}" type="presParOf" srcId="{042CC381-9665-49A3-8B8E-3978D8DC4227}" destId="{EC80A1B9-4610-4D19-BEF5-27B2F7330E3A}" srcOrd="0" destOrd="0" presId="urn:microsoft.com/office/officeart/2005/8/layout/chevron2"/>
    <dgm:cxn modelId="{E0730AC2-E836-43DC-85DE-176796CD975E}" type="presOf" srcId="{88E3687D-2CCD-43F9-B31E-6191F6117530}" destId="{EC80A1B9-4610-4D19-BEF5-27B2F7330E3A}" srcOrd="0" destOrd="0" presId="urn:microsoft.com/office/officeart/2005/8/layout/chevron2"/>
    <dgm:cxn modelId="{BF56A4AF-C0F3-4521-9107-AF85A8EB966D}" type="presParOf" srcId="{042CC381-9665-49A3-8B8E-3978D8DC4227}" destId="{4FEA770A-2FD2-4060-965B-C27D6325D77C}" srcOrd="1" destOrd="0" presId="urn:microsoft.com/office/officeart/2005/8/layout/chevron2"/>
    <dgm:cxn modelId="{1B1A79B3-43C1-4924-877B-D73B1B04D271}" type="presOf" srcId="{3A729C7E-798C-4F83-8659-77CAC03DADF1}" destId="{4FEA770A-2FD2-4060-965B-C27D6325D77C}" srcOrd="0" destOrd="0" presId="urn:microsoft.com/office/officeart/2005/8/layout/chevron2"/>
    <dgm:cxn modelId="{A04EBFE7-F00B-4B5B-B79D-5B28049605F8}" type="presParOf" srcId="{6A396216-D053-4B98-A6CC-9361C182ACB7}" destId="{8F5C0D20-82E0-49B7-B449-3705C5A9287A}" srcOrd="1" destOrd="0" presId="urn:microsoft.com/office/officeart/2005/8/layout/chevron2"/>
    <dgm:cxn modelId="{9E50158C-67B5-4BB7-BCA7-4C51A6C9F508}" type="presOf" srcId="{DB18C3E2-2D16-4010-8757-AFA4A90E9136}" destId="{8F5C0D20-82E0-49B7-B449-3705C5A9287A}" srcOrd="0" destOrd="0" presId="urn:microsoft.com/office/officeart/2005/8/layout/chevron2"/>
    <dgm:cxn modelId="{D98A91AE-DDDD-4CF4-9F29-A729E65BFA5E}" type="presParOf" srcId="{6A396216-D053-4B98-A6CC-9361C182ACB7}" destId="{C931A093-D3AE-4ED0-89FF-6637345CF0E8}" srcOrd="2" destOrd="0" presId="urn:microsoft.com/office/officeart/2005/8/layout/chevron2"/>
    <dgm:cxn modelId="{D8E575E5-76CA-4C6E-85D3-6E9058C9BF30}" type="presParOf" srcId="{C931A093-D3AE-4ED0-89FF-6637345CF0E8}" destId="{0ED2A265-5B53-49B6-A083-2882C2A9008B}" srcOrd="0" destOrd="2" presId="urn:microsoft.com/office/officeart/2005/8/layout/chevron2"/>
    <dgm:cxn modelId="{70065A21-D62C-4760-9D95-FD4AE90F3BCD}" type="presOf" srcId="{C1B48551-9DFD-45C3-B389-53C1493E07F7}" destId="{0ED2A265-5B53-49B6-A083-2882C2A9008B}" srcOrd="0" destOrd="0" presId="urn:microsoft.com/office/officeart/2005/8/layout/chevron2"/>
    <dgm:cxn modelId="{A47B86B9-B4CE-4AB0-9F23-C635B9B9A855}" type="presParOf" srcId="{C931A093-D3AE-4ED0-89FF-6637345CF0E8}" destId="{E93205EF-AB9E-4918-A2D1-AB6573F9098A}" srcOrd="1" destOrd="2" presId="urn:microsoft.com/office/officeart/2005/8/layout/chevron2"/>
    <dgm:cxn modelId="{D63F8E12-D1A7-43FA-964F-1B4A3382FEF3}" type="presOf" srcId="{6FA1EC41-2BCC-401C-A0B3-378452225C55}" destId="{E93205EF-AB9E-4918-A2D1-AB6573F9098A}" srcOrd="0" destOrd="0" presId="urn:microsoft.com/office/officeart/2005/8/layout/chevron2"/>
    <dgm:cxn modelId="{E3548DD8-9AE9-442C-821A-B841227CA9AF}" type="presParOf" srcId="{6A396216-D053-4B98-A6CC-9361C182ACB7}" destId="{0CC69A15-E3E3-4919-8C00-78B9C25C052A}" srcOrd="3" destOrd="0" presId="urn:microsoft.com/office/officeart/2005/8/layout/chevron2"/>
    <dgm:cxn modelId="{D293E01A-D9BC-4612-8F7F-5FFAE90FBAA3}" type="presOf" srcId="{8938F8C7-B6EF-461F-8BC6-038FEDA67431}" destId="{0CC69A15-E3E3-4919-8C00-78B9C25C052A}" srcOrd="0" destOrd="0" presId="urn:microsoft.com/office/officeart/2005/8/layout/chevron2"/>
    <dgm:cxn modelId="{4660536A-3504-456B-9CE3-05FD19086AB3}" type="presParOf" srcId="{6A396216-D053-4B98-A6CC-9361C182ACB7}" destId="{65FB9473-958A-47F9-9D5A-99B8A631F8E1}" srcOrd="4" destOrd="0" presId="urn:microsoft.com/office/officeart/2005/8/layout/chevron2"/>
    <dgm:cxn modelId="{58FA0464-2982-4588-BE34-311C8516579B}" type="presParOf" srcId="{65FB9473-958A-47F9-9D5A-99B8A631F8E1}" destId="{B87BCA24-A5CE-4E60-A5FF-FE5541320C19}" srcOrd="0" destOrd="4" presId="urn:microsoft.com/office/officeart/2005/8/layout/chevron2"/>
    <dgm:cxn modelId="{3D4EAF6D-B1F3-44AE-921A-3D1756BEFDCA}" type="presOf" srcId="{6E7AE305-AD4B-46E6-9B94-B74F19D7535A}" destId="{B87BCA24-A5CE-4E60-A5FF-FE5541320C19}" srcOrd="0" destOrd="0" presId="urn:microsoft.com/office/officeart/2005/8/layout/chevron2"/>
    <dgm:cxn modelId="{79530774-5D3F-4A7C-92C1-21596E877B70}" type="presParOf" srcId="{65FB9473-958A-47F9-9D5A-99B8A631F8E1}" destId="{5896FEFC-046D-4CB0-AA6A-8E1A6C95EBF5}" srcOrd="1" destOrd="4" presId="urn:microsoft.com/office/officeart/2005/8/layout/chevron2"/>
    <dgm:cxn modelId="{3F8629E6-B206-418E-9BEE-90FCC8DCAF07}" type="presOf" srcId="{79FD739C-F71F-499D-B678-0AAC438C5ED7}" destId="{5896FEFC-046D-4CB0-AA6A-8E1A6C95EBF5}"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E7A18C-FE72-435B-BC2E-1EAE932E5E56}" type="doc">
      <dgm:prSet loTypeId="list" loCatId="list" qsTypeId="urn:microsoft.com/office/officeart/2005/8/quickstyle/3d1" qsCatId="3D" csTypeId="urn:microsoft.com/office/officeart/2005/8/colors/accent2_1" csCatId="accent2" phldr="1"/>
      <dgm:spPr/>
      <dgm:t>
        <a:bodyPr/>
        <a:lstStyle/>
        <a:p>
          <a:endParaRPr lang="zh-CN" altLang="en-US"/>
        </a:p>
      </dgm:t>
    </dgm:pt>
    <dgm:pt modelId="{88E3687D-2CCD-43F9-B31E-6191F6117530}">
      <dgm:prSet phldrT="[文本]" phldr="0" custT="0"/>
      <dgm:spPr>
        <a:solidFill>
          <a:schemeClr val="accent2">
            <a:lumMod val="60000"/>
            <a:lumOff val="40000"/>
          </a:schemeClr>
        </a:solidFill>
      </dgm:spPr>
      <dgm:t>
        <a:bodyPr vert="horz" wrap="square"/>
        <a:p>
          <a:pPr>
            <a:lnSpc>
              <a:spcPct val="100000"/>
            </a:lnSpc>
            <a:spcBef>
              <a:spcPct val="0"/>
            </a:spcBef>
            <a:spcAft>
              <a:spcPct val="35000"/>
            </a:spcAft>
          </a:pPr>
          <a:r>
            <a:rPr lang="en-US" dirty="0" smtClean="0"/>
            <a:t>4</a:t>
          </a:r>
          <a:r>
            <a:rPr lang="en-US" dirty="0"/>
            <a:t/>
          </a:r>
          <a:endParaRPr lang="en-US" dirty="0"/>
        </a:p>
      </dgm:t>
    </dgm:pt>
    <dgm:pt modelId="{5C5DEEAF-8226-4DFC-B7BF-2A131C8455F8}" cxnId="{7581E5D1-6BE3-433E-B809-EF6CB4AD2E99}" type="parTrans">
      <dgm:prSet/>
      <dgm:spPr/>
      <dgm:t>
        <a:bodyPr/>
        <a:lstStyle/>
        <a:p>
          <a:endParaRPr lang="zh-CN" altLang="en-US"/>
        </a:p>
      </dgm:t>
    </dgm:pt>
    <dgm:pt modelId="{DB18C3E2-2D16-4010-8757-AFA4A90E9136}" cxnId="{7581E5D1-6BE3-433E-B809-EF6CB4AD2E99}" type="sibTrans">
      <dgm:prSet/>
      <dgm:spPr/>
      <dgm:t>
        <a:bodyPr/>
        <a:lstStyle/>
        <a:p>
          <a:endParaRPr lang="zh-CN" altLang="en-US"/>
        </a:p>
      </dgm:t>
    </dgm:pt>
    <dgm:pt modelId="{3A729C7E-798C-4F83-8659-77CAC03DADF1}">
      <dgm:prSet phldrT="[文本]" phldr="0" custT="1"/>
      <dgm:spPr/>
      <dgm:t>
        <a:bodyPr vert="horz" wrap="square"/>
        <a:p>
          <a:pPr>
            <a:lnSpc>
              <a:spcPct val="100000"/>
            </a:lnSpc>
            <a:spcBef>
              <a:spcPct val="0"/>
            </a:spcBef>
            <a:spcAft>
              <a:spcPct val="15000"/>
            </a:spcAft>
          </a:pPr>
          <a:r>
            <a:rPr lang="zh-CN" sz="2300" dirty="0" smtClean="0">
              <a:latin typeface="微软雅黑" panose="020B0503020204020204" pitchFamily="34" charset="-122"/>
              <a:ea typeface="微软雅黑" panose="020B0503020204020204" pitchFamily="34" charset="-122"/>
              <a:sym typeface="+mn-ea"/>
            </a:rPr>
            <a:t>帧同步</a:t>
          </a:r>
          <a:r>
            <a:rPr lang="zh-CN" sz="2300" dirty="0" smtClean="0">
              <a:latin typeface="微软雅黑" panose="020B0503020204020204" pitchFamily="34" charset="-122"/>
              <a:ea typeface="微软雅黑" panose="020B0503020204020204" pitchFamily="34" charset="-122"/>
              <a:sym typeface="+mn-ea"/>
            </a:rPr>
            <a:t>第一帧同步</a:t>
          </a:r>
          <a:r>
            <a:rPr lang="zh-CN" altLang="en-US" sz="2300">
              <a:sym typeface="+mn-ea"/>
            </a:rPr>
            <a:t/>
          </a:r>
          <a:endParaRPr lang="zh-CN" altLang="en-US" sz="2300">
            <a:sym typeface="+mn-ea"/>
          </a:endParaRPr>
        </a:p>
      </dgm:t>
    </dgm:pt>
    <dgm:pt modelId="{B7D5B8B5-1CE7-4BB5-B80E-4DFBB6FD69B0}" cxnId="{386C2876-0CBD-4D32-8309-E540034AA0BB}" type="parTrans">
      <dgm:prSet/>
      <dgm:spPr/>
      <dgm:t>
        <a:bodyPr/>
        <a:lstStyle/>
        <a:p>
          <a:endParaRPr lang="zh-CN" altLang="en-US"/>
        </a:p>
      </dgm:t>
    </dgm:pt>
    <dgm:pt modelId="{72AD2E39-891D-4CC3-96EF-20FF61D740C1}" cxnId="{386C2876-0CBD-4D32-8309-E540034AA0BB}" type="sibTrans">
      <dgm:prSet/>
      <dgm:spPr/>
      <dgm:t>
        <a:bodyPr/>
        <a:lstStyle/>
        <a:p>
          <a:endParaRPr lang="zh-CN" altLang="en-US"/>
        </a:p>
      </dgm:t>
    </dgm:pt>
    <dgm:pt modelId="{C1B48551-9DFD-45C3-B389-53C1493E07F7}">
      <dgm:prSet phldrT="[文本]" phldr="0" custT="0"/>
      <dgm:spPr>
        <a:solidFill>
          <a:schemeClr val="accent2">
            <a:lumMod val="60000"/>
            <a:lumOff val="40000"/>
          </a:schemeClr>
        </a:solidFill>
        <a:ln>
          <a:solidFill>
            <a:schemeClr val="accent2">
              <a:lumMod val="60000"/>
              <a:lumOff val="40000"/>
            </a:schemeClr>
          </a:solidFill>
        </a:ln>
      </dgm:spPr>
      <dgm:t>
        <a:bodyPr vert="horz" wrap="square"/>
        <a:p>
          <a:pPr>
            <a:lnSpc>
              <a:spcPct val="100000"/>
            </a:lnSpc>
            <a:spcBef>
              <a:spcPct val="0"/>
            </a:spcBef>
            <a:spcAft>
              <a:spcPct val="35000"/>
            </a:spcAft>
          </a:pPr>
          <a:r>
            <a:rPr lang="en-US" altLang="zh-CN" dirty="0" smtClean="0"/>
            <a:t>5</a:t>
          </a:r>
          <a:r>
            <a:rPr lang="zh-CN" altLang="en-US" dirty="0"/>
            <a:t/>
          </a:r>
          <a:endParaRPr lang="zh-CN" altLang="en-US" dirty="0"/>
        </a:p>
      </dgm:t>
    </dgm:pt>
    <dgm:pt modelId="{4D7D57C9-CFF2-47A6-84A8-17C308B26700}" cxnId="{BBB7B4A3-0B0F-42DA-8BE4-3B0386027496}" type="parTrans">
      <dgm:prSet/>
      <dgm:spPr/>
      <dgm:t>
        <a:bodyPr/>
        <a:lstStyle/>
        <a:p>
          <a:endParaRPr lang="zh-CN" altLang="en-US"/>
        </a:p>
      </dgm:t>
    </dgm:pt>
    <dgm:pt modelId="{8938F8C7-B6EF-461F-8BC6-038FEDA67431}" cxnId="{BBB7B4A3-0B0F-42DA-8BE4-3B0386027496}" type="sibTrans">
      <dgm:prSet/>
      <dgm:spPr/>
      <dgm:t>
        <a:bodyPr/>
        <a:lstStyle/>
        <a:p>
          <a:endParaRPr lang="zh-CN" altLang="en-US"/>
        </a:p>
      </dgm:t>
    </dgm:pt>
    <dgm:pt modelId="{6FA1EC41-2BCC-401C-A0B3-378452225C55}">
      <dgm:prSet phldrT="[文本]" phldr="0" custT="1"/>
      <dgm:spPr/>
      <dgm:t>
        <a:bodyPr vert="horz" wrap="square"/>
        <a:p>
          <a:pPr>
            <a:lnSpc>
              <a:spcPct val="100000"/>
            </a:lnSpc>
            <a:spcBef>
              <a:spcPct val="0"/>
            </a:spcBef>
            <a:spcAft>
              <a:spcPct val="15000"/>
            </a:spcAft>
          </a:pPr>
          <a:r>
            <a:rPr lang="zh-CN" sz="2300" dirty="0" smtClean="0">
              <a:latin typeface="微软雅黑" panose="020B0503020204020204" pitchFamily="34" charset="-122"/>
              <a:ea typeface="微软雅黑" panose="020B0503020204020204" pitchFamily="34" charset="-122"/>
              <a:sym typeface="+mn-ea"/>
            </a:rPr>
            <a:t>帧同步录像回放</a:t>
          </a:r>
          <a:r>
            <a:rPr lang="zh-CN" altLang="en-US" sz="2300" b="0" dirty="0" smtClean="0">
              <a:latin typeface="微软雅黑" panose="020B0503020204020204" pitchFamily="34" charset="-122"/>
              <a:ea typeface="微软雅黑" panose="020B0503020204020204" pitchFamily="34" charset="-122"/>
            </a:rPr>
            <a:t/>
          </a:r>
          <a:endParaRPr lang="zh-CN" altLang="en-US" sz="2300" b="0" dirty="0" smtClean="0">
            <a:latin typeface="微软雅黑" panose="020B0503020204020204" pitchFamily="34" charset="-122"/>
            <a:ea typeface="微软雅黑" panose="020B0503020204020204" pitchFamily="34" charset="-122"/>
          </a:endParaRPr>
        </a:p>
      </dgm:t>
    </dgm:pt>
    <dgm:pt modelId="{D579B4DD-3DF4-4278-B002-5482A2CC6253}" cxnId="{403492F0-0315-40A0-A7EE-1DD72C4AC8B9}" type="parTrans">
      <dgm:prSet/>
      <dgm:spPr/>
      <dgm:t>
        <a:bodyPr/>
        <a:lstStyle/>
        <a:p>
          <a:endParaRPr lang="zh-CN" altLang="en-US"/>
        </a:p>
      </dgm:t>
    </dgm:pt>
    <dgm:pt modelId="{EB92EE7E-6E3B-45BA-86D0-53428D3D973E}" cxnId="{403492F0-0315-40A0-A7EE-1DD72C4AC8B9}" type="sibTrans">
      <dgm:prSet/>
      <dgm:spPr/>
      <dgm:t>
        <a:bodyPr/>
        <a:lstStyle/>
        <a:p>
          <a:endParaRPr lang="zh-CN" altLang="en-US"/>
        </a:p>
      </dgm:t>
    </dgm:pt>
    <dgm:pt modelId="{6E7AE305-AD4B-46E6-9B94-B74F19D7535A}">
      <dgm:prSet phldrT="[文本]" phldr="0" custT="0"/>
      <dgm:spPr>
        <a:solidFill>
          <a:schemeClr val="accent2">
            <a:lumMod val="60000"/>
            <a:lumOff val="40000"/>
          </a:schemeClr>
        </a:solidFill>
      </dgm:spPr>
      <dgm:t>
        <a:bodyPr vert="horz" wrap="square"/>
        <a:p>
          <a:pPr>
            <a:lnSpc>
              <a:spcPct val="100000"/>
            </a:lnSpc>
            <a:spcBef>
              <a:spcPct val="0"/>
            </a:spcBef>
            <a:spcAft>
              <a:spcPct val="35000"/>
            </a:spcAft>
          </a:pPr>
          <a:r>
            <a:rPr lang="en-US" dirty="0" smtClean="0"/>
            <a:t>6</a:t>
          </a:r>
          <a:r>
            <a:rPr lang="en-US" dirty="0"/>
            <a:t/>
          </a:r>
          <a:endParaRPr lang="en-US" dirty="0"/>
        </a:p>
      </dgm:t>
    </dgm:pt>
    <dgm:pt modelId="{DE9ECA7C-3FED-4F96-97E9-481F98C146A7}" cxnId="{4BAB5ABE-4A44-4EBB-A42F-8747A0C618DC}" type="parTrans">
      <dgm:prSet/>
      <dgm:spPr/>
      <dgm:t>
        <a:bodyPr/>
        <a:lstStyle/>
        <a:p>
          <a:endParaRPr lang="zh-CN" altLang="en-US"/>
        </a:p>
      </dgm:t>
    </dgm:pt>
    <dgm:pt modelId="{1FD87089-405B-43EE-BAB9-669154AAC48A}" cxnId="{4BAB5ABE-4A44-4EBB-A42F-8747A0C618DC}" type="sibTrans">
      <dgm:prSet/>
      <dgm:spPr/>
      <dgm:t>
        <a:bodyPr/>
        <a:lstStyle/>
        <a:p>
          <a:endParaRPr lang="zh-CN" altLang="en-US"/>
        </a:p>
      </dgm:t>
    </dgm:pt>
    <dgm:pt modelId="{BECF468C-B0C2-475D-A147-8DC5BD16EF76}">
      <dgm:prSet phldr="0" custT="0"/>
      <dgm:spPr/>
      <dgm:t>
        <a:bodyPr vert="horz" wrap="square"/>
        <a:p>
          <a:r>
            <a:rPr>
              <a:sym typeface="+mn-ea"/>
            </a:rPr>
            <a:t>帧</a:t>
          </a:r>
          <a:r>
            <a:rPr lang="zh-CN" altLang="en-US">
              <a:sym typeface="+mn-ea"/>
            </a:rPr>
            <a:t>同步</a:t>
          </a:r>
          <a:r>
            <a:rPr>
              <a:sym typeface="+mn-ea"/>
            </a:rPr>
            <a:t>断</a:t>
          </a:r>
          <a:r>
            <a:rPr lang="zh-CN" altLang="en-US">
              <a:sym typeface="+mn-ea"/>
            </a:rPr>
            <a:t>线重连</a:t>
          </a:r>
          <a:r>
            <a:rPr lang="zh-CN" altLang="en-US"/>
            <a:t/>
          </a:r>
          <a:endParaRPr lang="zh-CN" altLang="en-US"/>
        </a:p>
      </dgm:t>
    </dgm:pt>
    <dgm:pt modelId="{26224E4F-011E-4A48-A79B-C96D17DDACF9}" cxnId="{C45111D2-0A8C-4D40-81C2-6B89038F4D6F}" type="parTrans">
      <dgm:prSet/>
      <dgm:spPr/>
    </dgm:pt>
    <dgm:pt modelId="{FE3488F6-660A-436F-81E7-AA3AFE8C164F}" cxnId="{C45111D2-0A8C-4D40-81C2-6B89038F4D6F}" type="sibTrans">
      <dgm:prSet/>
      <dgm:spPr/>
    </dgm:pt>
    <dgm:pt modelId="{6A396216-D053-4B98-A6CC-9361C182ACB7}" type="pres">
      <dgm:prSet presAssocID="{0CE7A18C-FE72-435B-BC2E-1EAE932E5E56}" presName="linearFlow" presStyleCnt="0">
        <dgm:presLayoutVars>
          <dgm:dir/>
          <dgm:animLvl val="lvl"/>
          <dgm:resizeHandles val="exact"/>
        </dgm:presLayoutVars>
      </dgm:prSet>
      <dgm:spPr/>
    </dgm:pt>
    <dgm:pt modelId="{042CC381-9665-49A3-8B8E-3978D8DC4227}" type="pres">
      <dgm:prSet presAssocID="{88E3687D-2CCD-43F9-B31E-6191F6117530}" presName="composite" presStyleCnt="0"/>
      <dgm:spPr/>
    </dgm:pt>
    <dgm:pt modelId="{EC80A1B9-4610-4D19-BEF5-27B2F7330E3A}" type="pres">
      <dgm:prSet presAssocID="{88E3687D-2CCD-43F9-B31E-6191F6117530}" presName="parentText" presStyleLbl="alignNode1" presStyleIdx="0" presStyleCnt="3">
        <dgm:presLayoutVars>
          <dgm:chMax val="1"/>
          <dgm:bulletEnabled val="1"/>
        </dgm:presLayoutVars>
      </dgm:prSet>
      <dgm:spPr/>
    </dgm:pt>
    <dgm:pt modelId="{4FEA770A-2FD2-4060-965B-C27D6325D77C}" type="pres">
      <dgm:prSet presAssocID="{88E3687D-2CCD-43F9-B31E-6191F6117530}" presName="descendantText" presStyleLbl="alignAcc1" presStyleIdx="0" presStyleCnt="3" custLinFactNeighborX="738" custLinFactNeighborY="-3347">
        <dgm:presLayoutVars>
          <dgm:bulletEnabled val="1"/>
        </dgm:presLayoutVars>
      </dgm:prSet>
      <dgm:spPr/>
      <dgm:t>
        <a:bodyPr/>
        <a:lstStyle/>
        <a:p>
          <a:endParaRPr lang="zh-CN" altLang="en-US"/>
        </a:p>
      </dgm:t>
    </dgm:pt>
    <dgm:pt modelId="{8F5C0D20-82E0-49B7-B449-3705C5A9287A}" type="pres">
      <dgm:prSet presAssocID="{DB18C3E2-2D16-4010-8757-AFA4A90E9136}" presName="sp" presStyleCnt="0"/>
      <dgm:spPr/>
    </dgm:pt>
    <dgm:pt modelId="{C931A093-D3AE-4ED0-89FF-6637345CF0E8}" type="pres">
      <dgm:prSet presAssocID="{C1B48551-9DFD-45C3-B389-53C1493E07F7}" presName="composite" presStyleCnt="0"/>
      <dgm:spPr/>
    </dgm:pt>
    <dgm:pt modelId="{0ED2A265-5B53-49B6-A083-2882C2A9008B}" type="pres">
      <dgm:prSet presAssocID="{C1B48551-9DFD-45C3-B389-53C1493E07F7}" presName="parentText" presStyleLbl="alignNode1" presStyleIdx="1" presStyleCnt="3">
        <dgm:presLayoutVars>
          <dgm:chMax val="1"/>
          <dgm:bulletEnabled val="1"/>
        </dgm:presLayoutVars>
      </dgm:prSet>
      <dgm:spPr/>
    </dgm:pt>
    <dgm:pt modelId="{E93205EF-AB9E-4918-A2D1-AB6573F9098A}" type="pres">
      <dgm:prSet presAssocID="{C1B48551-9DFD-45C3-B389-53C1493E07F7}" presName="descendantText" presStyleLbl="alignAcc1" presStyleIdx="1" presStyleCnt="3">
        <dgm:presLayoutVars>
          <dgm:bulletEnabled val="1"/>
        </dgm:presLayoutVars>
      </dgm:prSet>
      <dgm:spPr/>
      <dgm:t>
        <a:bodyPr/>
        <a:lstStyle/>
        <a:p>
          <a:endParaRPr lang="zh-CN" altLang="en-US"/>
        </a:p>
      </dgm:t>
    </dgm:pt>
    <dgm:pt modelId="{0CC69A15-E3E3-4919-8C00-78B9C25C052A}" type="pres">
      <dgm:prSet presAssocID="{8938F8C7-B6EF-461F-8BC6-038FEDA67431}" presName="sp" presStyleCnt="0"/>
      <dgm:spPr/>
    </dgm:pt>
    <dgm:pt modelId="{65FB9473-958A-47F9-9D5A-99B8A631F8E1}" type="pres">
      <dgm:prSet presAssocID="{6E7AE305-AD4B-46E6-9B94-B74F19D7535A}" presName="composite" presStyleCnt="0"/>
      <dgm:spPr/>
    </dgm:pt>
    <dgm:pt modelId="{B87BCA24-A5CE-4E60-A5FF-FE5541320C19}" type="pres">
      <dgm:prSet presAssocID="{6E7AE305-AD4B-46E6-9B94-B74F19D7535A}" presName="parentText" presStyleLbl="alignNode1" presStyleIdx="2" presStyleCnt="3">
        <dgm:presLayoutVars>
          <dgm:chMax val="1"/>
          <dgm:bulletEnabled val="1"/>
        </dgm:presLayoutVars>
      </dgm:prSet>
      <dgm:spPr/>
    </dgm:pt>
    <dgm:pt modelId="{5896FEFC-046D-4CB0-AA6A-8E1A6C95EBF5}" type="pres">
      <dgm:prSet presAssocID="{6E7AE305-AD4B-46E6-9B94-B74F19D7535A}" presName="descendantText" presStyleLbl="alignAcc1" presStyleIdx="2" presStyleCnt="3">
        <dgm:presLayoutVars>
          <dgm:bulletEnabled val="1"/>
        </dgm:presLayoutVars>
      </dgm:prSet>
      <dgm:spPr/>
      <dgm:t>
        <a:bodyPr/>
        <a:lstStyle/>
        <a:p>
          <a:endParaRPr lang="zh-CN" altLang="en-US"/>
        </a:p>
      </dgm:t>
    </dgm:pt>
  </dgm:ptLst>
  <dgm:cxnLst>
    <dgm:cxn modelId="{7581E5D1-6BE3-433E-B809-EF6CB4AD2E99}" srcId="{0CE7A18C-FE72-435B-BC2E-1EAE932E5E56}" destId="{88E3687D-2CCD-43F9-B31E-6191F6117530}" srcOrd="0" destOrd="0" parTransId="{5C5DEEAF-8226-4DFC-B7BF-2A131C8455F8}" sibTransId="{DB18C3E2-2D16-4010-8757-AFA4A90E9136}"/>
    <dgm:cxn modelId="{386C2876-0CBD-4D32-8309-E540034AA0BB}" srcId="{88E3687D-2CCD-43F9-B31E-6191F6117530}" destId="{3A729C7E-798C-4F83-8659-77CAC03DADF1}" srcOrd="0" destOrd="0" parTransId="{B7D5B8B5-1CE7-4BB5-B80E-4DFBB6FD69B0}" sibTransId="{72AD2E39-891D-4CC3-96EF-20FF61D740C1}"/>
    <dgm:cxn modelId="{BBB7B4A3-0B0F-42DA-8BE4-3B0386027496}" srcId="{0CE7A18C-FE72-435B-BC2E-1EAE932E5E56}" destId="{C1B48551-9DFD-45C3-B389-53C1493E07F7}" srcOrd="1" destOrd="0" parTransId="{4D7D57C9-CFF2-47A6-84A8-17C308B26700}" sibTransId="{8938F8C7-B6EF-461F-8BC6-038FEDA67431}"/>
    <dgm:cxn modelId="{403492F0-0315-40A0-A7EE-1DD72C4AC8B9}" srcId="{C1B48551-9DFD-45C3-B389-53C1493E07F7}" destId="{6FA1EC41-2BCC-401C-A0B3-378452225C55}" srcOrd="0" destOrd="1" parTransId="{D579B4DD-3DF4-4278-B002-5482A2CC6253}" sibTransId="{EB92EE7E-6E3B-45BA-86D0-53428D3D973E}"/>
    <dgm:cxn modelId="{4BAB5ABE-4A44-4EBB-A42F-8747A0C618DC}" srcId="{0CE7A18C-FE72-435B-BC2E-1EAE932E5E56}" destId="{6E7AE305-AD4B-46E6-9B94-B74F19D7535A}" srcOrd="2" destOrd="0" parTransId="{DE9ECA7C-3FED-4F96-97E9-481F98C146A7}" sibTransId="{1FD87089-405B-43EE-BAB9-669154AAC48A}"/>
    <dgm:cxn modelId="{C45111D2-0A8C-4D40-81C2-6B89038F4D6F}" srcId="{6E7AE305-AD4B-46E6-9B94-B74F19D7535A}" destId="{BECF468C-B0C2-475D-A147-8DC5BD16EF76}" srcOrd="0" destOrd="2" parTransId="{26224E4F-011E-4A48-A79B-C96D17DDACF9}" sibTransId="{FE3488F6-660A-436F-81E7-AA3AFE8C164F}"/>
    <dgm:cxn modelId="{5CE98A19-19E7-484C-A212-1A696F0AC350}" type="presOf" srcId="{0CE7A18C-FE72-435B-BC2E-1EAE932E5E56}" destId="{6A396216-D053-4B98-A6CC-9361C182ACB7}" srcOrd="0" destOrd="0" presId="urn:microsoft.com/office/officeart/2005/8/layout/chevron2"/>
    <dgm:cxn modelId="{3FE07240-B5F0-444F-A992-D0CD79854B69}" type="presParOf" srcId="{6A396216-D053-4B98-A6CC-9361C182ACB7}" destId="{042CC381-9665-49A3-8B8E-3978D8DC4227}" srcOrd="0" destOrd="0" presId="urn:microsoft.com/office/officeart/2005/8/layout/chevron2"/>
    <dgm:cxn modelId="{0172CEFB-6A06-4B96-9574-A46C06B391F1}" type="presParOf" srcId="{042CC381-9665-49A3-8B8E-3978D8DC4227}" destId="{EC80A1B9-4610-4D19-BEF5-27B2F7330E3A}" srcOrd="0" destOrd="0" presId="urn:microsoft.com/office/officeart/2005/8/layout/chevron2"/>
    <dgm:cxn modelId="{CEBFE933-9AC8-4622-A29A-F0220DCFC53A}" type="presOf" srcId="{88E3687D-2CCD-43F9-B31E-6191F6117530}" destId="{EC80A1B9-4610-4D19-BEF5-27B2F7330E3A}" srcOrd="0" destOrd="0" presId="urn:microsoft.com/office/officeart/2005/8/layout/chevron2"/>
    <dgm:cxn modelId="{CBF7DE34-0126-46B0-BFD9-2BFD67C59CA6}" type="presParOf" srcId="{042CC381-9665-49A3-8B8E-3978D8DC4227}" destId="{4FEA770A-2FD2-4060-965B-C27D6325D77C}" srcOrd="1" destOrd="0" presId="urn:microsoft.com/office/officeart/2005/8/layout/chevron2"/>
    <dgm:cxn modelId="{EC43AC01-80F5-4CDD-AB41-E85468871DC9}" type="presOf" srcId="{3A729C7E-798C-4F83-8659-77CAC03DADF1}" destId="{4FEA770A-2FD2-4060-965B-C27D6325D77C}" srcOrd="0" destOrd="0" presId="urn:microsoft.com/office/officeart/2005/8/layout/chevron2"/>
    <dgm:cxn modelId="{551135E2-4376-4140-87C1-57DD212B492E}" type="presParOf" srcId="{6A396216-D053-4B98-A6CC-9361C182ACB7}" destId="{8F5C0D20-82E0-49B7-B449-3705C5A9287A}" srcOrd="1" destOrd="0" presId="urn:microsoft.com/office/officeart/2005/8/layout/chevron2"/>
    <dgm:cxn modelId="{99CE76BC-2CCE-4006-97FF-8CE800903F76}" type="presOf" srcId="{DB18C3E2-2D16-4010-8757-AFA4A90E9136}" destId="{8F5C0D20-82E0-49B7-B449-3705C5A9287A}" srcOrd="0" destOrd="0" presId="urn:microsoft.com/office/officeart/2005/8/layout/chevron2"/>
    <dgm:cxn modelId="{BDB21E84-C352-4F7C-959B-6AEF1912F974}" type="presParOf" srcId="{6A396216-D053-4B98-A6CC-9361C182ACB7}" destId="{C931A093-D3AE-4ED0-89FF-6637345CF0E8}" srcOrd="2" destOrd="0" presId="urn:microsoft.com/office/officeart/2005/8/layout/chevron2"/>
    <dgm:cxn modelId="{D256C8C5-9EEA-484E-AF49-6E1115BDC46E}" type="presParOf" srcId="{C931A093-D3AE-4ED0-89FF-6637345CF0E8}" destId="{0ED2A265-5B53-49B6-A083-2882C2A9008B}" srcOrd="0" destOrd="2" presId="urn:microsoft.com/office/officeart/2005/8/layout/chevron2"/>
    <dgm:cxn modelId="{93C3A287-88BE-4900-8598-3E1ACD3C9A58}" type="presOf" srcId="{C1B48551-9DFD-45C3-B389-53C1493E07F7}" destId="{0ED2A265-5B53-49B6-A083-2882C2A9008B}" srcOrd="0" destOrd="0" presId="urn:microsoft.com/office/officeart/2005/8/layout/chevron2"/>
    <dgm:cxn modelId="{B5A2CA8B-02FF-4326-96A7-5BC9E85B9D71}" type="presParOf" srcId="{C931A093-D3AE-4ED0-89FF-6637345CF0E8}" destId="{E93205EF-AB9E-4918-A2D1-AB6573F9098A}" srcOrd="1" destOrd="2" presId="urn:microsoft.com/office/officeart/2005/8/layout/chevron2"/>
    <dgm:cxn modelId="{F9A3D081-5BA5-461A-83C5-CD0EDAC3341F}" type="presOf" srcId="{6FA1EC41-2BCC-401C-A0B3-378452225C55}" destId="{E93205EF-AB9E-4918-A2D1-AB6573F9098A}" srcOrd="0" destOrd="0" presId="urn:microsoft.com/office/officeart/2005/8/layout/chevron2"/>
    <dgm:cxn modelId="{5AA83D8F-6907-4AA5-9CF2-D47345348721}" type="presParOf" srcId="{6A396216-D053-4B98-A6CC-9361C182ACB7}" destId="{0CC69A15-E3E3-4919-8C00-78B9C25C052A}" srcOrd="3" destOrd="0" presId="urn:microsoft.com/office/officeart/2005/8/layout/chevron2"/>
    <dgm:cxn modelId="{4AECA972-3751-413C-B9C5-65338B8F4486}" type="presOf" srcId="{8938F8C7-B6EF-461F-8BC6-038FEDA67431}" destId="{0CC69A15-E3E3-4919-8C00-78B9C25C052A}" srcOrd="0" destOrd="0" presId="urn:microsoft.com/office/officeart/2005/8/layout/chevron2"/>
    <dgm:cxn modelId="{B491A59F-666C-4B17-B0E4-1B7F7055D61F}" type="presParOf" srcId="{6A396216-D053-4B98-A6CC-9361C182ACB7}" destId="{65FB9473-958A-47F9-9D5A-99B8A631F8E1}" srcOrd="4" destOrd="0" presId="urn:microsoft.com/office/officeart/2005/8/layout/chevron2"/>
    <dgm:cxn modelId="{8993FDF0-6F07-41D5-A30F-6C3166B3966C}" type="presParOf" srcId="{65FB9473-958A-47F9-9D5A-99B8A631F8E1}" destId="{B87BCA24-A5CE-4E60-A5FF-FE5541320C19}" srcOrd="0" destOrd="4" presId="urn:microsoft.com/office/officeart/2005/8/layout/chevron2"/>
    <dgm:cxn modelId="{FDA38C56-C045-4EC3-A35A-896DCA414A73}" type="presOf" srcId="{6E7AE305-AD4B-46E6-9B94-B74F19D7535A}" destId="{B87BCA24-A5CE-4E60-A5FF-FE5541320C19}" srcOrd="0" destOrd="0" presId="urn:microsoft.com/office/officeart/2005/8/layout/chevron2"/>
    <dgm:cxn modelId="{03461F7D-D062-4144-8C92-222894D44D00}" type="presParOf" srcId="{65FB9473-958A-47F9-9D5A-99B8A631F8E1}" destId="{5896FEFC-046D-4CB0-AA6A-8E1A6C95EBF5}" srcOrd="1" destOrd="4" presId="urn:microsoft.com/office/officeart/2005/8/layout/chevron2"/>
    <dgm:cxn modelId="{B6BF92EC-F0B3-4ADF-81D2-23599484B73B}" type="presOf" srcId="{BECF468C-B0C2-475D-A147-8DC5BD16EF76}" destId="{5896FEFC-046D-4CB0-AA6A-8E1A6C95EBF5}" srcOrd="0"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0A1B9-4610-4D19-BEF5-27B2F7330E3A}">
      <dsp:nvSpPr>
        <dsp:cNvPr id="0" name=""/>
        <dsp:cNvSpPr/>
      </dsp:nvSpPr>
      <dsp:spPr>
        <a:xfrm rot="5400000">
          <a:off x="-185760" y="187838"/>
          <a:ext cx="1238405" cy="866883"/>
        </a:xfrm>
        <a:prstGeom prst="chevron">
          <a:avLst/>
        </a:prstGeom>
        <a:solidFill>
          <a:schemeClr val="accent2">
            <a:lumMod val="60000"/>
            <a:lumOff val="4000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1</a:t>
          </a:r>
          <a:endParaRPr lang="zh-CN" altLang="en-US" sz="2100" kern="1200" dirty="0"/>
        </a:p>
      </dsp:txBody>
      <dsp:txXfrm rot="-5400000">
        <a:off x="2" y="435519"/>
        <a:ext cx="866883" cy="371522"/>
      </dsp:txXfrm>
    </dsp:sp>
    <dsp:sp modelId="{4FEA770A-2FD2-4060-965B-C27D6325D77C}">
      <dsp:nvSpPr>
        <dsp:cNvPr id="0" name=""/>
        <dsp:cNvSpPr/>
      </dsp:nvSpPr>
      <dsp:spPr>
        <a:xfrm rot="5400000">
          <a:off x="2784001" y="-1917117"/>
          <a:ext cx="804963" cy="4639198"/>
        </a:xfrm>
        <a:prstGeom prst="round2Same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0" kern="1200" dirty="0" smtClean="0">
              <a:latin typeface="微软雅黑" panose="020B0503020204020204" pitchFamily="34" charset="-122"/>
              <a:ea typeface="微软雅黑" panose="020B0503020204020204" pitchFamily="34" charset="-122"/>
            </a:rPr>
            <a:t>背包模块需求分析</a:t>
          </a:r>
          <a:endParaRPr lang="zh-CN" altLang="en-US" sz="2300" b="0" kern="1200" dirty="0">
            <a:latin typeface="微软雅黑" panose="020B0503020204020204" pitchFamily="34" charset="-122"/>
            <a:ea typeface="微软雅黑" panose="020B0503020204020204" pitchFamily="34" charset="-122"/>
          </a:endParaRPr>
        </a:p>
      </dsp:txBody>
      <dsp:txXfrm rot="-5400000">
        <a:off x="866884" y="39295"/>
        <a:ext cx="4599903" cy="726373"/>
      </dsp:txXfrm>
    </dsp:sp>
    <dsp:sp modelId="{0ED2A265-5B53-49B6-A083-2882C2A9008B}">
      <dsp:nvSpPr>
        <dsp:cNvPr id="0" name=""/>
        <dsp:cNvSpPr/>
      </dsp:nvSpPr>
      <dsp:spPr>
        <a:xfrm rot="5400000">
          <a:off x="-185760" y="1226410"/>
          <a:ext cx="1238405" cy="866883"/>
        </a:xfrm>
        <a:prstGeom prst="chevron">
          <a:avLst/>
        </a:prstGeom>
        <a:solidFill>
          <a:schemeClr val="accent2">
            <a:lumMod val="60000"/>
            <a:lumOff val="40000"/>
          </a:schemeClr>
        </a:solidFill>
        <a:ln w="6350" cap="flat" cmpd="sng" algn="ctr">
          <a:solidFill>
            <a:schemeClr val="accent2">
              <a:lumMod val="60000"/>
              <a:lumOff val="4000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2</a:t>
          </a:r>
          <a:endParaRPr lang="zh-CN" altLang="en-US" sz="2100" kern="1200" dirty="0"/>
        </a:p>
      </dsp:txBody>
      <dsp:txXfrm rot="-5400000">
        <a:off x="2" y="1474091"/>
        <a:ext cx="866883" cy="371522"/>
      </dsp:txXfrm>
    </dsp:sp>
    <dsp:sp modelId="{E93205EF-AB9E-4918-A2D1-AB6573F9098A}">
      <dsp:nvSpPr>
        <dsp:cNvPr id="0" name=""/>
        <dsp:cNvSpPr/>
      </dsp:nvSpPr>
      <dsp:spPr>
        <a:xfrm rot="5400000">
          <a:off x="2784001" y="-876468"/>
          <a:ext cx="804963" cy="4639198"/>
        </a:xfrm>
        <a:prstGeom prst="round2Same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0" kern="1200" dirty="0" smtClean="0">
              <a:latin typeface="微软雅黑" panose="020B0503020204020204" pitchFamily="34" charset="-122"/>
              <a:ea typeface="微软雅黑" panose="020B0503020204020204" pitchFamily="34" charset="-122"/>
            </a:rPr>
            <a:t>使用</a:t>
          </a:r>
          <a:r>
            <a:rPr lang="en-US" altLang="zh-CN" sz="2300" b="0" kern="1200" dirty="0" err="1" smtClean="0">
              <a:latin typeface="微软雅黑" panose="020B0503020204020204" pitchFamily="34" charset="-122"/>
              <a:ea typeface="微软雅黑" panose="020B0503020204020204" pitchFamily="34" charset="-122"/>
            </a:rPr>
            <a:t>xlua</a:t>
          </a:r>
          <a:r>
            <a:rPr lang="zh-CN" altLang="en-US" sz="2300" b="0" kern="1200" dirty="0" smtClean="0">
              <a:latin typeface="微软雅黑" panose="020B0503020204020204" pitchFamily="34" charset="-122"/>
              <a:ea typeface="微软雅黑" panose="020B0503020204020204" pitchFamily="34" charset="-122"/>
            </a:rPr>
            <a:t>插件快速开发背包模块</a:t>
          </a:r>
          <a:endParaRPr lang="zh-CN" altLang="en-US" sz="2300" b="0" kern="1200" dirty="0">
            <a:latin typeface="微软雅黑" panose="020B0503020204020204" pitchFamily="34" charset="-122"/>
            <a:ea typeface="微软雅黑" panose="020B0503020204020204" pitchFamily="34" charset="-122"/>
          </a:endParaRPr>
        </a:p>
      </dsp:txBody>
      <dsp:txXfrm rot="-5400000">
        <a:off x="866884" y="1079944"/>
        <a:ext cx="4599903" cy="726373"/>
      </dsp:txXfrm>
    </dsp:sp>
    <dsp:sp modelId="{B87BCA24-A5CE-4E60-A5FF-FE5541320C19}">
      <dsp:nvSpPr>
        <dsp:cNvPr id="0" name=""/>
        <dsp:cNvSpPr/>
      </dsp:nvSpPr>
      <dsp:spPr>
        <a:xfrm rot="5400000">
          <a:off x="-185760" y="2264981"/>
          <a:ext cx="1238405" cy="866883"/>
        </a:xfrm>
        <a:prstGeom prst="chevron">
          <a:avLst/>
        </a:prstGeom>
        <a:solidFill>
          <a:schemeClr val="accent2">
            <a:lumMod val="60000"/>
            <a:lumOff val="4000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3</a:t>
          </a:r>
          <a:endParaRPr lang="zh-CN" altLang="en-US" sz="2100" kern="1200" dirty="0"/>
        </a:p>
      </dsp:txBody>
      <dsp:txXfrm rot="-5400000">
        <a:off x="2" y="2512662"/>
        <a:ext cx="866883" cy="371522"/>
      </dsp:txXfrm>
    </dsp:sp>
    <dsp:sp modelId="{5896FEFC-046D-4CB0-AA6A-8E1A6C95EBF5}">
      <dsp:nvSpPr>
        <dsp:cNvPr id="0" name=""/>
        <dsp:cNvSpPr/>
      </dsp:nvSpPr>
      <dsp:spPr>
        <a:xfrm rot="5400000">
          <a:off x="2784001" y="162103"/>
          <a:ext cx="804963" cy="4639198"/>
        </a:xfrm>
        <a:prstGeom prst="round2Same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0" kern="1200" dirty="0" smtClean="0">
              <a:latin typeface="微软雅黑" panose="020B0503020204020204" pitchFamily="34" charset="-122"/>
              <a:ea typeface="微软雅黑" panose="020B0503020204020204" pitchFamily="34" charset="-122"/>
            </a:rPr>
            <a:t>商业级xlua框架功能介绍</a:t>
          </a:r>
          <a:endParaRPr lang="zh-CN" altLang="en-US" sz="2300" b="0" kern="1200" dirty="0">
            <a:latin typeface="微软雅黑" panose="020B0503020204020204" pitchFamily="34" charset="-122"/>
            <a:ea typeface="微软雅黑" panose="020B0503020204020204" pitchFamily="34" charset="-122"/>
          </a:endParaRPr>
        </a:p>
      </dsp:txBody>
      <dsp:txXfrm rot="-5400000">
        <a:off x="866884" y="2118516"/>
        <a:ext cx="4599903" cy="726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0A1B9-4610-4D19-BEF5-27B2F7330E3A}">
      <dsp:nvSpPr>
        <dsp:cNvPr id="0" name=""/>
        <dsp:cNvSpPr/>
      </dsp:nvSpPr>
      <dsp:spPr>
        <a:xfrm rot="5400000">
          <a:off x="-185760" y="187838"/>
          <a:ext cx="1238405" cy="866883"/>
        </a:xfrm>
        <a:prstGeom prst="chevron">
          <a:avLst/>
        </a:prstGeom>
        <a:solidFill>
          <a:schemeClr val="accent2">
            <a:lumMod val="60000"/>
            <a:lumOff val="4000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1</a:t>
          </a:r>
          <a:endParaRPr lang="zh-CN" altLang="en-US" sz="2100" kern="1200" dirty="0"/>
        </a:p>
      </dsp:txBody>
      <dsp:txXfrm rot="-5400000">
        <a:off x="2" y="435519"/>
        <a:ext cx="866883" cy="371522"/>
      </dsp:txXfrm>
    </dsp:sp>
    <dsp:sp modelId="{4FEA770A-2FD2-4060-965B-C27D6325D77C}">
      <dsp:nvSpPr>
        <dsp:cNvPr id="0" name=""/>
        <dsp:cNvSpPr/>
      </dsp:nvSpPr>
      <dsp:spPr>
        <a:xfrm rot="5400000">
          <a:off x="2784001" y="-1917117"/>
          <a:ext cx="804963" cy="4639198"/>
        </a:xfrm>
        <a:prstGeom prst="round2Same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0" kern="1200" dirty="0" smtClean="0">
              <a:latin typeface="微软雅黑" panose="020B0503020204020204" pitchFamily="34" charset="-122"/>
              <a:ea typeface="微软雅黑" panose="020B0503020204020204" pitchFamily="34" charset="-122"/>
            </a:rPr>
            <a:t>背包模块需求分析</a:t>
          </a:r>
          <a:endParaRPr lang="zh-CN" altLang="en-US" sz="2300" b="0" kern="1200" dirty="0">
            <a:latin typeface="微软雅黑" panose="020B0503020204020204" pitchFamily="34" charset="-122"/>
            <a:ea typeface="微软雅黑" panose="020B0503020204020204" pitchFamily="34" charset="-122"/>
          </a:endParaRPr>
        </a:p>
      </dsp:txBody>
      <dsp:txXfrm rot="-5400000">
        <a:off x="866884" y="39295"/>
        <a:ext cx="4599903" cy="726373"/>
      </dsp:txXfrm>
    </dsp:sp>
    <dsp:sp modelId="{0ED2A265-5B53-49B6-A083-2882C2A9008B}">
      <dsp:nvSpPr>
        <dsp:cNvPr id="0" name=""/>
        <dsp:cNvSpPr/>
      </dsp:nvSpPr>
      <dsp:spPr>
        <a:xfrm rot="5400000">
          <a:off x="-185760" y="1226410"/>
          <a:ext cx="1238405" cy="866883"/>
        </a:xfrm>
        <a:prstGeom prst="chevron">
          <a:avLst/>
        </a:prstGeom>
        <a:solidFill>
          <a:schemeClr val="accent2">
            <a:lumMod val="60000"/>
            <a:lumOff val="40000"/>
          </a:schemeClr>
        </a:solidFill>
        <a:ln w="6350" cap="flat" cmpd="sng" algn="ctr">
          <a:solidFill>
            <a:schemeClr val="accent2">
              <a:lumMod val="60000"/>
              <a:lumOff val="4000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2</a:t>
          </a:r>
          <a:endParaRPr lang="zh-CN" altLang="en-US" sz="2100" kern="1200" dirty="0"/>
        </a:p>
      </dsp:txBody>
      <dsp:txXfrm rot="-5400000">
        <a:off x="2" y="1474091"/>
        <a:ext cx="866883" cy="371522"/>
      </dsp:txXfrm>
    </dsp:sp>
    <dsp:sp modelId="{E93205EF-AB9E-4918-A2D1-AB6573F9098A}">
      <dsp:nvSpPr>
        <dsp:cNvPr id="0" name=""/>
        <dsp:cNvSpPr/>
      </dsp:nvSpPr>
      <dsp:spPr>
        <a:xfrm rot="5400000">
          <a:off x="2784001" y="-876468"/>
          <a:ext cx="804963" cy="4639198"/>
        </a:xfrm>
        <a:prstGeom prst="round2Same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0" kern="1200" dirty="0" smtClean="0">
              <a:latin typeface="微软雅黑" panose="020B0503020204020204" pitchFamily="34" charset="-122"/>
              <a:ea typeface="微软雅黑" panose="020B0503020204020204" pitchFamily="34" charset="-122"/>
            </a:rPr>
            <a:t>使用</a:t>
          </a:r>
          <a:r>
            <a:rPr lang="en-US" altLang="zh-CN" sz="2300" b="0" kern="1200" dirty="0" err="1" smtClean="0">
              <a:latin typeface="微软雅黑" panose="020B0503020204020204" pitchFamily="34" charset="-122"/>
              <a:ea typeface="微软雅黑" panose="020B0503020204020204" pitchFamily="34" charset="-122"/>
            </a:rPr>
            <a:t>xlua</a:t>
          </a:r>
          <a:r>
            <a:rPr lang="zh-CN" altLang="en-US" sz="2300" b="0" kern="1200" dirty="0" smtClean="0">
              <a:latin typeface="微软雅黑" panose="020B0503020204020204" pitchFamily="34" charset="-122"/>
              <a:ea typeface="微软雅黑" panose="020B0503020204020204" pitchFamily="34" charset="-122"/>
            </a:rPr>
            <a:t>插件快速开发背包模块</a:t>
          </a:r>
          <a:endParaRPr lang="zh-CN" altLang="en-US" sz="2300" b="0" kern="1200" dirty="0">
            <a:latin typeface="微软雅黑" panose="020B0503020204020204" pitchFamily="34" charset="-122"/>
            <a:ea typeface="微软雅黑" panose="020B0503020204020204" pitchFamily="34" charset="-122"/>
          </a:endParaRPr>
        </a:p>
      </dsp:txBody>
      <dsp:txXfrm rot="-5400000">
        <a:off x="866884" y="1079944"/>
        <a:ext cx="4599903" cy="726373"/>
      </dsp:txXfrm>
    </dsp:sp>
    <dsp:sp modelId="{B87BCA24-A5CE-4E60-A5FF-FE5541320C19}">
      <dsp:nvSpPr>
        <dsp:cNvPr id="0" name=""/>
        <dsp:cNvSpPr/>
      </dsp:nvSpPr>
      <dsp:spPr>
        <a:xfrm rot="5400000">
          <a:off x="-185760" y="2264981"/>
          <a:ext cx="1238405" cy="866883"/>
        </a:xfrm>
        <a:prstGeom prst="chevron">
          <a:avLst/>
        </a:prstGeom>
        <a:solidFill>
          <a:schemeClr val="accent2">
            <a:lumMod val="60000"/>
            <a:lumOff val="40000"/>
          </a:schemeClr>
        </a:solidFill>
        <a:ln w="635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100" kern="1200" dirty="0" smtClean="0"/>
            <a:t>3</a:t>
          </a:r>
          <a:endParaRPr lang="zh-CN" altLang="en-US" sz="2100" kern="1200" dirty="0"/>
        </a:p>
      </dsp:txBody>
      <dsp:txXfrm rot="-5400000">
        <a:off x="2" y="2512662"/>
        <a:ext cx="866883" cy="371522"/>
      </dsp:txXfrm>
    </dsp:sp>
    <dsp:sp modelId="{5896FEFC-046D-4CB0-AA6A-8E1A6C95EBF5}">
      <dsp:nvSpPr>
        <dsp:cNvPr id="0" name=""/>
        <dsp:cNvSpPr/>
      </dsp:nvSpPr>
      <dsp:spPr>
        <a:xfrm rot="5400000">
          <a:off x="2784001" y="162103"/>
          <a:ext cx="804963" cy="4639198"/>
        </a:xfrm>
        <a:prstGeom prst="round2Same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0" kern="1200" dirty="0" smtClean="0">
              <a:latin typeface="微软雅黑" panose="020B0503020204020204" pitchFamily="34" charset="-122"/>
              <a:ea typeface="微软雅黑" panose="020B0503020204020204" pitchFamily="34" charset="-122"/>
            </a:rPr>
            <a:t>商业级xlua框架功能介绍</a:t>
          </a:r>
          <a:endParaRPr lang="zh-CN" altLang="en-US" sz="2300" b="0" kern="1200" dirty="0">
            <a:latin typeface="微软雅黑" panose="020B0503020204020204" pitchFamily="34" charset="-122"/>
            <a:ea typeface="微软雅黑" panose="020B0503020204020204" pitchFamily="34" charset="-122"/>
          </a:endParaRPr>
        </a:p>
      </dsp:txBody>
      <dsp:txXfrm rot="-5400000">
        <a:off x="866884" y="2118516"/>
        <a:ext cx="4599903" cy="7263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F4613-3439-464D-B10B-03923B44C0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580DA-D5B5-4C0C-9CF7-E330EC9916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BE0CBD-E78F-4ADD-A3BC-AFC44B91C65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1580DA-D5B5-4C0C-9CF7-E330EC9916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正文版式">
    <p:spTree>
      <p:nvGrpSpPr>
        <p:cNvPr id="1" name=""/>
        <p:cNvGrpSpPr/>
        <p:nvPr/>
      </p:nvGrpSpPr>
      <p:grpSpPr>
        <a:xfrm>
          <a:off x="0" y="0"/>
          <a:ext cx="0" cy="0"/>
          <a:chOff x="0" y="0"/>
          <a:chExt cx="0" cy="0"/>
        </a:xfrm>
      </p:grpSpPr>
      <p:sp>
        <p:nvSpPr>
          <p:cNvPr id="10" name="矩形 9"/>
          <p:cNvSpPr/>
          <p:nvPr userDrawn="1"/>
        </p:nvSpPr>
        <p:spPr>
          <a:xfrm>
            <a:off x="1" y="285720"/>
            <a:ext cx="380961"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0"/>
            <a:ext cx="380961"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hasCustomPrompt="1"/>
          </p:nvPr>
        </p:nvSpPr>
        <p:spPr>
          <a:xfrm>
            <a:off x="380961" y="274631"/>
            <a:ext cx="11430121" cy="582579"/>
          </a:xfrm>
          <a:prstGeom prst="rect">
            <a:avLst/>
          </a:prstGeom>
        </p:spPr>
        <p:txBody>
          <a:bodyPr vert="horz" lIns="91440" tIns="45720" rIns="91440" bIns="45720" rtlCol="0" anchor="ctr">
            <a:noAutofit/>
          </a:bodyPr>
          <a:lstStyle/>
          <a:p>
            <a:r>
              <a:rPr lang="zh-CN" altLang="en-US" dirty="0"/>
              <a:t>单击此处编辑标题样式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381010" y="6533973"/>
            <a:ext cx="2164137" cy="190495"/>
          </a:xfrm>
          <a:prstGeom prst="rect">
            <a:avLst/>
          </a:prstGeom>
        </p:spPr>
      </p:pic>
      <p:sp>
        <p:nvSpPr>
          <p:cNvPr id="6" name="文本占位符 10"/>
          <p:cNvSpPr>
            <a:spLocks noGrp="1"/>
          </p:cNvSpPr>
          <p:nvPr>
            <p:ph type="body" sz="quarter" idx="12" hasCustomPrompt="1"/>
          </p:nvPr>
        </p:nvSpPr>
        <p:spPr>
          <a:xfrm>
            <a:off x="897312" y="1181070"/>
            <a:ext cx="10397376" cy="5200601"/>
          </a:xfrm>
          <a:prstGeom prst="rect">
            <a:avLst/>
          </a:prstGeom>
        </p:spPr>
        <p:txBody>
          <a:bodyPr/>
          <a:lstStyle>
            <a:lvl1pPr marL="457200" indent="-457200">
              <a:buClr>
                <a:srgbClr val="1577BA"/>
              </a:buClr>
              <a:buFont typeface="Arial" panose="020B0604020202020204" pitchFamily="34" charset="0"/>
              <a:buChar char="•"/>
              <a:defRPr lang="zh-CN" altLang="en-US" sz="3385"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540"/>
            </a:lvl2pPr>
          </a:lstStyle>
          <a:p>
            <a:pPr marL="457200" lvl="0" indent="-457200" algn="l" defTabSz="1219200" rtl="0" eaLnBrk="1" latinLnBrk="0" hangingPunct="1">
              <a:lnSpc>
                <a:spcPct val="150000"/>
              </a:lnSpc>
              <a:spcBef>
                <a:spcPts val="130"/>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B4C1800-7C03-4FA4-BFB7-62987353EE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D94436-9D4D-4C59-80FF-041D309A13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C1800-7C03-4FA4-BFB7-62987353EE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94436-9D4D-4C59-80FF-041D309A13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15.jpe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16.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19.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20.xml"/><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tags" Target="../tags/tag25.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image" Target="../media/image40.png"/><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81200" y="1719580"/>
            <a:ext cx="8715375" cy="922020"/>
          </a:xfrm>
          <a:prstGeom prst="rect">
            <a:avLst/>
          </a:prstGeom>
          <a:noFill/>
        </p:spPr>
        <p:txBody>
          <a:bodyPr wrap="square" rtlCol="0">
            <a:spAutoFit/>
          </a:bodyPr>
          <a:lstStyle/>
          <a:p>
            <a:pPr algn="l"/>
            <a:r>
              <a:rPr lang="zh-CN" sz="54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游戏帧同步的流程</a:t>
            </a:r>
            <a:endParaRPr lang="zh-CN" sz="54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
        <p:nvSpPr>
          <p:cNvPr id="5" name="文本框 4"/>
          <p:cNvSpPr txBox="1"/>
          <p:nvPr/>
        </p:nvSpPr>
        <p:spPr>
          <a:xfrm>
            <a:off x="1967472" y="2771566"/>
            <a:ext cx="6541770" cy="922020"/>
          </a:xfrm>
          <a:prstGeom prst="rect">
            <a:avLst/>
          </a:prstGeom>
          <a:noFill/>
        </p:spPr>
        <p:txBody>
          <a:bodyPr wrap="none" rtlCol="0">
            <a:spAutoFit/>
          </a:bodyPr>
          <a:lstStyle/>
          <a:p>
            <a:pPr algn="l"/>
            <a:r>
              <a:rPr lang="en-US" sz="54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   </a:t>
            </a:r>
            <a:r>
              <a:rPr lang="zh-CN" sz="54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 帧同步技术分享</a:t>
            </a:r>
            <a:endParaRPr lang="zh-CN" sz="54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
        <p:nvSpPr>
          <p:cNvPr id="16" name="文本框 15"/>
          <p:cNvSpPr txBox="1"/>
          <p:nvPr/>
        </p:nvSpPr>
        <p:spPr>
          <a:xfrm>
            <a:off x="7097528" y="4003823"/>
            <a:ext cx="2672080" cy="953135"/>
          </a:xfrm>
          <a:prstGeom prst="rect">
            <a:avLst/>
          </a:prstGeom>
          <a:noFill/>
        </p:spPr>
        <p:txBody>
          <a:bodyPr wrap="none" rtlCol="0">
            <a:spAutoFit/>
          </a:bodyPr>
          <a:lstStyle/>
          <a:p>
            <a:pPr algn="r"/>
            <a:r>
              <a:rPr lang="zh-CN" sz="28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技术分享</a:t>
            </a:r>
            <a:r>
              <a:rPr sz="28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sz="28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a:p>
            <a:pPr algn="r"/>
            <a:r>
              <a:rPr lang="zh-CN" altLang="zh-CN" sz="28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主讲人：</a:t>
            </a:r>
            <a:r>
              <a:rPr lang="zh-CN" altLang="en-US" sz="28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吴其荣</a:t>
            </a:r>
            <a:endParaRPr lang="zh-CN" altLang="zh-CN" sz="28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cxnSp>
        <p:nvCxnSpPr>
          <p:cNvPr id="8" name="直接连接符 7"/>
          <p:cNvCxnSpPr/>
          <p:nvPr/>
        </p:nvCxnSpPr>
        <p:spPr>
          <a:xfrm flipV="1">
            <a:off x="2023110" y="3789565"/>
            <a:ext cx="7746498" cy="22975"/>
          </a:xfrm>
          <a:prstGeom prst="line">
            <a:avLst/>
          </a:prstGeom>
          <a:ln>
            <a:solidFill>
              <a:srgbClr val="A68562"/>
            </a:solidFill>
            <a:tailEnd type="oval"/>
          </a:ln>
        </p:spPr>
        <p:style>
          <a:lnRef idx="1">
            <a:schemeClr val="accent2"/>
          </a:lnRef>
          <a:fillRef idx="0">
            <a:schemeClr val="accent2"/>
          </a:fillRef>
          <a:effectRef idx="0">
            <a:schemeClr val="accent2"/>
          </a:effectRef>
          <a:fontRef idx="minor">
            <a:schemeClr val="tx1"/>
          </a:fontRef>
        </p:style>
      </p:cxnSp>
      <p:cxnSp>
        <p:nvCxnSpPr>
          <p:cNvPr id="2" name="直接连接符 1"/>
          <p:cNvCxnSpPr/>
          <p:nvPr/>
        </p:nvCxnSpPr>
        <p:spPr>
          <a:xfrm>
            <a:off x="2038350" y="2640330"/>
            <a:ext cx="7731258" cy="2386"/>
          </a:xfrm>
          <a:prstGeom prst="line">
            <a:avLst/>
          </a:prstGeom>
          <a:ln>
            <a:solidFill>
              <a:srgbClr val="A68562"/>
            </a:solidFill>
            <a:tailEnd type="oval"/>
          </a:ln>
        </p:spPr>
        <p:style>
          <a:lnRef idx="1">
            <a:schemeClr val="accent2"/>
          </a:lnRef>
          <a:fillRef idx="0">
            <a:schemeClr val="accent2"/>
          </a:fillRef>
          <a:effectRef idx="0">
            <a:schemeClr val="accent2"/>
          </a:effectRef>
          <a:fontRef idx="minor">
            <a:schemeClr val="tx1"/>
          </a:fontRef>
        </p:style>
      </p:cxnSp>
      <p:sp>
        <p:nvSpPr>
          <p:cNvPr id="9" name="文本框 8"/>
          <p:cNvSpPr txBox="1"/>
          <p:nvPr/>
        </p:nvSpPr>
        <p:spPr>
          <a:xfrm>
            <a:off x="5597776" y="6317307"/>
            <a:ext cx="2773680" cy="275590"/>
          </a:xfrm>
          <a:prstGeom prst="rect">
            <a:avLst/>
          </a:prstGeom>
          <a:noFill/>
        </p:spPr>
        <p:txBody>
          <a:bodyPr wrap="none" rtlCol="0" anchor="t">
            <a:spAutoFit/>
          </a:bodyPr>
          <a:lstStyle/>
          <a:p>
            <a:r>
              <a:rPr lang="zh-CN" altLang="zh-CN" sz="1200" b="1" dirty="0" smtClean="0">
                <a:solidFill>
                  <a:srgbClr val="262626"/>
                </a:solidFill>
                <a:latin typeface="微软雅黑" panose="020B0503020204020204" pitchFamily="34" charset="-122"/>
                <a:ea typeface="微软雅黑" panose="020B0503020204020204" pitchFamily="34" charset="-122"/>
                <a:cs typeface="Segoe UI" panose="020B0502040204020203" pitchFamily="34" charset="0"/>
                <a:sym typeface="+mn-ea"/>
              </a:rPr>
              <a:t>谈好学习与梦想，再去触碰生活与爱情</a:t>
            </a:r>
            <a:endParaRPr lang="zh-CN" altLang="zh-CN" sz="1200" b="1" dirty="0" smtClean="0">
              <a:solidFill>
                <a:srgbClr val="262626"/>
              </a:soli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advClick="0" advTm="4000">
        <p:checker/>
      </p:transition>
    </mc:Choice>
    <mc:Fallback>
      <p:transition spd="slow" advClick="0"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22" presetClass="entr" presetSubtype="8" fill="hold" grpId="0" nodeType="withEffect">
                                  <p:stCondLst>
                                    <p:cond delay="75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wipe(left)">
                                      <p:cBhvr>
                                        <p:cTn id="10" dur="2000"/>
                                        <p:tgtEl>
                                          <p:spTgt spid="5"/>
                                        </p:tgtEl>
                                      </p:cBhvr>
                                    </p:animEffect>
                                  </p:childTnLst>
                                </p:cTn>
                              </p:par>
                              <p:par>
                                <p:cTn id="11" presetID="22" presetClass="entr" presetSubtype="8" fill="hold" grpId="0" nodeType="withEffect">
                                  <p:stCondLst>
                                    <p:cond delay="750"/>
                                  </p:stCondLst>
                                  <p:iterate type="lt">
                                    <p:tmPct val="10000"/>
                                  </p:iterate>
                                  <p:childTnLst>
                                    <p:set>
                                      <p:cBhvr>
                                        <p:cTn id="12" dur="1" fill="hold">
                                          <p:stCondLst>
                                            <p:cond delay="0"/>
                                          </p:stCondLst>
                                        </p:cTn>
                                        <p:tgtEl>
                                          <p:spTgt spid="16"/>
                                        </p:tgtEl>
                                        <p:attrNameLst>
                                          <p:attrName>style.visibility</p:attrName>
                                        </p:attrNameLst>
                                      </p:cBhvr>
                                      <p:to>
                                        <p:strVal val="visible"/>
                                      </p:to>
                                    </p:set>
                                    <p:animEffect transition="in" filter="wipe(left)">
                                      <p:cBhvr>
                                        <p:cTn id="13" dur="2000"/>
                                        <p:tgtEl>
                                          <p:spTgt spid="16"/>
                                        </p:tgtEl>
                                      </p:cBhvr>
                                    </p:animEffec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3. </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通信方式</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TCP/IP</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协议</a:t>
            </a:r>
            <a:endPar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094740"/>
            <a:ext cx="9972040" cy="1938020"/>
          </a:xfrm>
          <a:prstGeom prst="rect">
            <a:avLst/>
          </a:prstGeom>
          <a:noFill/>
        </p:spPr>
        <p:txBody>
          <a:bodyPr wrap="square" rtlCol="0">
            <a:spAutoFit/>
          </a:bodyPr>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TCP</a:t>
            </a:r>
            <a:r>
              <a:rPr lang="zh-CN" sz="1600" dirty="0">
                <a:solidFill>
                  <a:schemeClr val="bg1"/>
                </a:solidFill>
                <a:latin typeface="思源黑体 CN Normal" panose="020B0400000000000000" pitchFamily="34" charset="-122"/>
                <a:ea typeface="思源黑体 CN Normal" panose="020B0400000000000000" pitchFamily="34" charset="-122"/>
              </a:rPr>
              <a:t>：面向连接的传送控制协议。能够保证数据包的可靠性和有序。TCP发送一个数据包，等待一段时间，如果没有接收到它的ACK即</a:t>
            </a:r>
            <a:r>
              <a:rPr lang="zh-CN" sz="1600" dirty="0">
                <a:solidFill>
                  <a:schemeClr val="bg1"/>
                </a:solidFill>
                <a:latin typeface="思源黑体 CN Normal" panose="020B0400000000000000" pitchFamily="34" charset="-122"/>
                <a:ea typeface="思源黑体 CN Normal" panose="020B0400000000000000" pitchFamily="34" charset="-122"/>
                <a:sym typeface="+mn-ea"/>
              </a:rPr>
              <a:t>检测到数据包丢失</a:t>
            </a:r>
            <a:r>
              <a:rPr lang="zh-CN" sz="1600" dirty="0">
                <a:solidFill>
                  <a:schemeClr val="bg1"/>
                </a:solidFill>
                <a:latin typeface="思源黑体 CN Normal" panose="020B0400000000000000" pitchFamily="34" charset="-122"/>
                <a:ea typeface="思源黑体 CN Normal" panose="020B0400000000000000" pitchFamily="34" charset="-122"/>
              </a:rPr>
              <a:t>，便会重新发送丢失的数据包到目标计算机。重复的数据包将被丢弃在接收端，乱序的数据包将被重新排序。以此来保证数据包的可靠性和有序性。</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如果遇到网络环境太差或者不稳定，出现一个数据包丢失，客户端所有事情都需要停下来等待这个数据包重发。客户端会出现等待接收数据，玩家操作会出现卡顿以及响应不及时的现象。</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graphicFrame>
        <p:nvGraphicFramePr>
          <p:cNvPr id="512004" name="Object 4"/>
          <p:cNvGraphicFramePr/>
          <p:nvPr/>
        </p:nvGraphicFramePr>
        <p:xfrm>
          <a:off x="3216275" y="3041650"/>
          <a:ext cx="3960813" cy="3816350"/>
        </p:xfrm>
        <a:graphic>
          <a:graphicData uri="http://schemas.openxmlformats.org/presentationml/2006/ole">
            <mc:AlternateContent xmlns:mc="http://schemas.openxmlformats.org/markup-compatibility/2006">
              <mc:Choice xmlns:v="urn:schemas-microsoft-com:vml" Requires="v">
                <p:oleObj spid="_x0000_s3076" name="" r:id="rId1" imgW="3431540" imgH="3274060" progId="Visio.Drawing.6">
                  <p:embed/>
                </p:oleObj>
              </mc:Choice>
              <mc:Fallback>
                <p:oleObj name="" r:id="rId1" imgW="3431540" imgH="3274060" progId="Visio.Drawing.6">
                  <p:embed/>
                  <p:pic>
                    <p:nvPicPr>
                      <p:cNvPr id="0" name="图片 3075"/>
                      <p:cNvPicPr/>
                      <p:nvPr/>
                    </p:nvPicPr>
                    <p:blipFill>
                      <a:blip r:embed="rId2">
                        <a:lum bright="70000" contrast="-70000"/>
                      </a:blip>
                      <a:stretch>
                        <a:fillRect/>
                      </a:stretch>
                    </p:blipFill>
                    <p:spPr>
                      <a:xfrm>
                        <a:off x="3216275" y="3041650"/>
                        <a:ext cx="3960813" cy="3816350"/>
                      </a:xfrm>
                      <a:prstGeom prst="rect">
                        <a:avLst/>
                      </a:prstGeom>
                      <a:noFill/>
                      <a:ln w="38100">
                        <a:noFill/>
                        <a:miter/>
                      </a:ln>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12004"/>
                                        </p:tgtEl>
                                        <p:attrNameLst>
                                          <p:attrName>style.visibility</p:attrName>
                                        </p:attrNameLst>
                                      </p:cBhvr>
                                      <p:to>
                                        <p:strVal val="visible"/>
                                      </p:to>
                                    </p:set>
                                    <p:animEffect transition="in" filter="fade">
                                      <p:cBhvr>
                                        <p:cTn id="7" dur="800" decel="100000"/>
                                        <p:tgtEl>
                                          <p:spTgt spid="512004"/>
                                        </p:tgtEl>
                                      </p:cBhvr>
                                    </p:animEffect>
                                    <p:anim calcmode="lin" valueType="num">
                                      <p:cBhvr>
                                        <p:cTn id="8" dur="800" decel="100000" fill="hold"/>
                                        <p:tgtEl>
                                          <p:spTgt spid="512004"/>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512004"/>
                                        </p:tgtEl>
                                        <p:attrNameLst>
                                          <p:attrName>ppt_x</p:attrName>
                                        </p:attrNameLst>
                                      </p:cBhvr>
                                      <p:tavLst>
                                        <p:tav tm="0">
                                          <p:val>
                                            <p:strVal val="#ppt_x+0.4"/>
                                          </p:val>
                                        </p:tav>
                                        <p:tav tm="100000">
                                          <p:val>
                                            <p:strVal val="#ppt_x-0.05"/>
                                          </p:val>
                                        </p:tav>
                                      </p:tavLst>
                                    </p:anim>
                                    <p:anim calcmode="lin" valueType="num">
                                      <p:cBhvr>
                                        <p:cTn id="10" dur="800" decel="100000" fill="hold"/>
                                        <p:tgtEl>
                                          <p:spTgt spid="51200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00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00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3. </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通信方式</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TCP/IP</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协议</a:t>
            </a:r>
            <a:endPar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094740"/>
            <a:ext cx="9972040" cy="2306955"/>
          </a:xfrm>
          <a:prstGeom prst="rect">
            <a:avLst/>
          </a:prstGeom>
          <a:noFill/>
        </p:spPr>
        <p:txBody>
          <a:bodyPr wrap="square" rtlCol="0">
            <a:spAutoFit/>
          </a:bodyPr>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UDP</a:t>
            </a:r>
            <a:r>
              <a:rPr lang="zh-CN" sz="1600" dirty="0">
                <a:solidFill>
                  <a:schemeClr val="bg1"/>
                </a:solidFill>
                <a:latin typeface="思源黑体 CN Normal" panose="020B0400000000000000" pitchFamily="34" charset="-122"/>
                <a:ea typeface="思源黑体 CN Normal" panose="020B0400000000000000" pitchFamily="34" charset="-122"/>
              </a:rPr>
              <a:t>：用户数据报协议。</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传输前不用创建通道，传输后不需要关闭通道。不验证数据完整性，没有重新传输机制，不控制流量，延迟更低，实时性好，适用于视频网站通讯领域</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br>
              <a:rPr lang="zh-CN" sz="1600" dirty="0">
                <a:solidFill>
                  <a:schemeClr val="bg1"/>
                </a:solidFill>
                <a:latin typeface="思源黑体 CN Normal" panose="020B0400000000000000" pitchFamily="34" charset="-122"/>
                <a:ea typeface="思源黑体 CN Normal" panose="020B0400000000000000" pitchFamily="34" charset="-122"/>
              </a:rPr>
            </a:br>
            <a:r>
              <a:rPr lang="zh-CN" sz="1600" dirty="0">
                <a:solidFill>
                  <a:schemeClr val="bg1"/>
                </a:solidFill>
                <a:latin typeface="思源黑体 CN Normal" panose="020B0400000000000000" pitchFamily="34" charset="-122"/>
                <a:ea typeface="思源黑体 CN Normal" panose="020B0400000000000000" pitchFamily="34" charset="-122"/>
              </a:rPr>
              <a:t>正因为UDP协议没有连接的过程，所以它的通信效率高；但也正因为如此，它的可靠性不如TCP协议高。TCP协议和UDP协议的差别如下表所示：</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142374" name="Picture 38" descr="1"/>
          <p:cNvPicPr>
            <a:picLocks noChangeAspect="1"/>
          </p:cNvPicPr>
          <p:nvPr/>
        </p:nvPicPr>
        <p:blipFill>
          <a:blip r:embed="rId1">
            <a:clrChange>
              <a:clrFrom>
                <a:srgbClr val="FFFFFF"/>
              </a:clrFrom>
              <a:clrTo>
                <a:srgbClr val="FFFFFF">
                  <a:alpha val="0"/>
                </a:srgbClr>
              </a:clrTo>
            </a:clrChange>
          </a:blip>
          <a:stretch>
            <a:fillRect/>
          </a:stretch>
        </p:blipFill>
        <p:spPr>
          <a:xfrm>
            <a:off x="2409508" y="3825240"/>
            <a:ext cx="6769100" cy="2159000"/>
          </a:xfrm>
          <a:prstGeom prst="rect">
            <a:avLst/>
          </a:prstGeom>
          <a:noFill/>
          <a:ln w="9525">
            <a:noFill/>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42374"/>
                                        </p:tgtEl>
                                        <p:attrNameLst>
                                          <p:attrName>style.visibility</p:attrName>
                                        </p:attrNameLst>
                                      </p:cBhvr>
                                      <p:to>
                                        <p:strVal val="visible"/>
                                      </p:to>
                                    </p:set>
                                    <p:animEffect transition="in" filter="fade">
                                      <p:cBhvr>
                                        <p:cTn id="7" dur="800" decel="100000"/>
                                        <p:tgtEl>
                                          <p:spTgt spid="142374"/>
                                        </p:tgtEl>
                                      </p:cBhvr>
                                    </p:animEffect>
                                    <p:anim calcmode="lin" valueType="num">
                                      <p:cBhvr>
                                        <p:cTn id="8" dur="800" decel="100000" fill="hold"/>
                                        <p:tgtEl>
                                          <p:spTgt spid="142374"/>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142374"/>
                                        </p:tgtEl>
                                        <p:attrNameLst>
                                          <p:attrName>ppt_x</p:attrName>
                                        </p:attrNameLst>
                                      </p:cBhvr>
                                      <p:tavLst>
                                        <p:tav tm="0">
                                          <p:val>
                                            <p:strVal val="#ppt_x+0.4"/>
                                          </p:val>
                                        </p:tav>
                                        <p:tav tm="100000">
                                          <p:val>
                                            <p:strVal val="#ppt_x-0.05"/>
                                          </p:val>
                                        </p:tav>
                                      </p:tavLst>
                                    </p:anim>
                                    <p:anim calcmode="lin" valueType="num">
                                      <p:cBhvr>
                                        <p:cTn id="10" dur="800" decel="100000" fill="hold"/>
                                        <p:tgtEl>
                                          <p:spTgt spid="14237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237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237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4.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第一帧同步</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09474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altLang="en-US" sz="900" dirty="0">
                <a:solidFill>
                  <a:schemeClr val="bg1"/>
                </a:solidFill>
                <a:latin typeface="思源黑体 CN Normal" panose="020B0400000000000000" pitchFamily="34" charset="-122"/>
                <a:ea typeface="思源黑体 CN Normal" panose="020B0400000000000000" pitchFamily="34" charset="-122"/>
              </a:rPr>
              <a:t>客户端</a:t>
            </a:r>
            <a:r>
              <a:rPr lang="en-US" altLang="zh-CN" sz="900" dirty="0">
                <a:solidFill>
                  <a:schemeClr val="bg1"/>
                </a:solidFill>
                <a:latin typeface="思源黑体 CN Normal" panose="020B0400000000000000" pitchFamily="34" charset="-122"/>
                <a:ea typeface="思源黑体 CN Normal" panose="020B0400000000000000" pitchFamily="34" charset="-122"/>
              </a:rPr>
              <a:t>BattleCon.cs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1"/>
          <a:stretch>
            <a:fillRect/>
          </a:stretch>
        </p:blipFill>
        <p:spPr>
          <a:xfrm>
            <a:off x="687705" y="1393825"/>
            <a:ext cx="6524625" cy="2105025"/>
          </a:xfrm>
          <a:prstGeom prst="rect">
            <a:avLst/>
          </a:prstGeom>
        </p:spPr>
      </p:pic>
      <p:pic>
        <p:nvPicPr>
          <p:cNvPr id="4" name="图片 3"/>
          <p:cNvPicPr>
            <a:picLocks noChangeAspect="1"/>
          </p:cNvPicPr>
          <p:nvPr/>
        </p:nvPicPr>
        <p:blipFill>
          <a:blip r:embed="rId2"/>
          <a:stretch>
            <a:fillRect/>
          </a:stretch>
        </p:blipFill>
        <p:spPr>
          <a:xfrm>
            <a:off x="687705" y="3498850"/>
            <a:ext cx="6867525" cy="495300"/>
          </a:xfrm>
          <a:prstGeom prst="rect">
            <a:avLst/>
          </a:prstGeom>
        </p:spPr>
      </p:pic>
      <p:pic>
        <p:nvPicPr>
          <p:cNvPr id="5" name="图片 4"/>
          <p:cNvPicPr>
            <a:picLocks noChangeAspect="1"/>
          </p:cNvPicPr>
          <p:nvPr/>
        </p:nvPicPr>
        <p:blipFill>
          <a:blip r:embed="rId3"/>
          <a:stretch>
            <a:fillRect/>
          </a:stretch>
        </p:blipFill>
        <p:spPr>
          <a:xfrm>
            <a:off x="687705" y="4285615"/>
            <a:ext cx="6391275" cy="1038225"/>
          </a:xfrm>
          <a:prstGeom prst="rect">
            <a:avLst/>
          </a:prstGeom>
        </p:spPr>
      </p:pic>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4.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第一帧同步</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09474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altLang="en-US" sz="900" dirty="0">
                <a:solidFill>
                  <a:schemeClr val="bg1"/>
                </a:solidFill>
                <a:latin typeface="思源黑体 CN Normal" panose="020B0400000000000000" pitchFamily="34" charset="-122"/>
                <a:ea typeface="思源黑体 CN Normal" panose="020B0400000000000000" pitchFamily="34" charset="-122"/>
              </a:rPr>
              <a:t>服务端</a:t>
            </a:r>
            <a:r>
              <a:rPr lang="en-US" altLang="zh-CN" sz="900" dirty="0">
                <a:solidFill>
                  <a:schemeClr val="bg1"/>
                </a:solidFill>
                <a:latin typeface="思源黑体 CN Normal" panose="020B0400000000000000" pitchFamily="34" charset="-122"/>
                <a:ea typeface="思源黑体 CN Normal" panose="020B0400000000000000" pitchFamily="34" charset="-122"/>
              </a:rPr>
              <a:t>BattleCon.cs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1"/>
          <a:stretch>
            <a:fillRect/>
          </a:stretch>
        </p:blipFill>
        <p:spPr>
          <a:xfrm>
            <a:off x="687705" y="1393825"/>
            <a:ext cx="7419975" cy="3048000"/>
          </a:xfrm>
          <a:prstGeom prst="rect">
            <a:avLst/>
          </a:prstGeom>
        </p:spPr>
      </p:pic>
      <p:pic>
        <p:nvPicPr>
          <p:cNvPr id="7" name="图片 6"/>
          <p:cNvPicPr>
            <a:picLocks noChangeAspect="1"/>
          </p:cNvPicPr>
          <p:nvPr/>
        </p:nvPicPr>
        <p:blipFill>
          <a:blip r:embed="rId2"/>
          <a:stretch>
            <a:fillRect/>
          </a:stretch>
        </p:blipFill>
        <p:spPr>
          <a:xfrm>
            <a:off x="687705" y="4441825"/>
            <a:ext cx="6353175" cy="2162175"/>
          </a:xfrm>
          <a:prstGeom prst="rect">
            <a:avLst/>
          </a:prstGeom>
        </p:spPr>
      </p:pic>
      <p:pic>
        <p:nvPicPr>
          <p:cNvPr id="8" name="图片 7"/>
          <p:cNvPicPr>
            <a:picLocks noChangeAspect="1"/>
          </p:cNvPicPr>
          <p:nvPr/>
        </p:nvPicPr>
        <p:blipFill>
          <a:blip r:embed="rId3"/>
          <a:stretch>
            <a:fillRect/>
          </a:stretch>
        </p:blipFill>
        <p:spPr>
          <a:xfrm>
            <a:off x="7520940" y="4022725"/>
            <a:ext cx="4286250" cy="2581275"/>
          </a:xfrm>
          <a:prstGeom prst="rect">
            <a:avLst/>
          </a:prstGeom>
        </p:spPr>
      </p:pic>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4.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第一帧同步</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0" y="84391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altLang="en-US" sz="900" dirty="0">
                <a:solidFill>
                  <a:schemeClr val="bg1"/>
                </a:solidFill>
                <a:latin typeface="思源黑体 CN Normal" panose="020B0400000000000000" pitchFamily="34" charset="-122"/>
                <a:ea typeface="思源黑体 CN Normal" panose="020B0400000000000000" pitchFamily="34" charset="-122"/>
              </a:rPr>
              <a:t>服务端</a:t>
            </a:r>
            <a:r>
              <a:rPr lang="en-US" altLang="zh-CN" sz="900" dirty="0">
                <a:solidFill>
                  <a:schemeClr val="bg1"/>
                </a:solidFill>
                <a:latin typeface="思源黑体 CN Normal" panose="020B0400000000000000" pitchFamily="34" charset="-122"/>
                <a:ea typeface="思源黑体 CN Normal" panose="020B0400000000000000" pitchFamily="34" charset="-122"/>
              </a:rPr>
              <a:t>BattleCon.cs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1"/>
          <a:stretch>
            <a:fillRect/>
          </a:stretch>
        </p:blipFill>
        <p:spPr>
          <a:xfrm>
            <a:off x="0" y="1143000"/>
            <a:ext cx="6600825" cy="4572000"/>
          </a:xfrm>
          <a:prstGeom prst="rect">
            <a:avLst/>
          </a:prstGeom>
        </p:spPr>
      </p:pic>
      <p:pic>
        <p:nvPicPr>
          <p:cNvPr id="5" name="图片 4"/>
          <p:cNvPicPr>
            <a:picLocks noChangeAspect="1"/>
          </p:cNvPicPr>
          <p:nvPr/>
        </p:nvPicPr>
        <p:blipFill>
          <a:blip r:embed="rId2"/>
          <a:stretch>
            <a:fillRect/>
          </a:stretch>
        </p:blipFill>
        <p:spPr>
          <a:xfrm>
            <a:off x="4772025" y="3409950"/>
            <a:ext cx="7419975" cy="3448050"/>
          </a:xfrm>
          <a:prstGeom prst="rect">
            <a:avLst/>
          </a:prstGeom>
        </p:spPr>
      </p:pic>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4.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rPr>
              <a:t>第一帧同步</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sym typeface="+mn-ea"/>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22935" y="86931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altLang="en-US" sz="900" dirty="0">
                <a:solidFill>
                  <a:schemeClr val="bg1"/>
                </a:solidFill>
                <a:latin typeface="思源黑体 CN Normal" panose="020B0400000000000000" pitchFamily="34" charset="-122"/>
                <a:ea typeface="思源黑体 CN Normal" panose="020B0400000000000000" pitchFamily="34" charset="-122"/>
              </a:rPr>
              <a:t>客户端</a:t>
            </a:r>
            <a:r>
              <a:rPr lang="en-US" altLang="zh-CN" sz="900" dirty="0">
                <a:solidFill>
                  <a:schemeClr val="bg1"/>
                </a:solidFill>
                <a:latin typeface="思源黑体 CN Normal" panose="020B0400000000000000" pitchFamily="34" charset="-122"/>
                <a:ea typeface="思源黑体 CN Normal" panose="020B0400000000000000" pitchFamily="34" charset="-122"/>
              </a:rPr>
              <a:t>BattleCon.cs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1"/>
          <a:stretch>
            <a:fillRect/>
          </a:stretch>
        </p:blipFill>
        <p:spPr>
          <a:xfrm>
            <a:off x="622935" y="1168400"/>
            <a:ext cx="7353300" cy="2343150"/>
          </a:xfrm>
          <a:prstGeom prst="rect">
            <a:avLst/>
          </a:prstGeom>
        </p:spPr>
      </p:pic>
      <p:pic>
        <p:nvPicPr>
          <p:cNvPr id="100" name="图片 99"/>
          <p:cNvPicPr/>
          <p:nvPr/>
        </p:nvPicPr>
        <p:blipFill>
          <a:blip r:embed="rId2"/>
          <a:stretch>
            <a:fillRect/>
          </a:stretch>
        </p:blipFill>
        <p:spPr>
          <a:xfrm>
            <a:off x="622935" y="3810635"/>
            <a:ext cx="7593965" cy="242633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5.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帧同步录像回放</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录制、播放、保存</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270000"/>
            <a:ext cx="9972040" cy="452310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录制：</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每一帧客户端提交了操作，服务器做了汇总转发，客户端收到服务器发来的上一帧的数据，进行演算</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播放：</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按照一定的帧率，将录制下来的录像内容，重新进行一遍演算</a:t>
            </a:r>
            <a:endParaRPr lang="zh-CN" sz="1600" dirty="0">
              <a:solidFill>
                <a:schemeClr val="bg1"/>
              </a:solidFill>
              <a:latin typeface="思源黑体 CN Normal" panose="020B0400000000000000" pitchFamily="34" charset="-122"/>
              <a:ea typeface="思源黑体 CN Normal" panose="020B0400000000000000" pitchFamily="34" charset="-122"/>
              <a:sym typeface="+mn-ea"/>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保存：</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服务器保存</a:t>
            </a:r>
            <a:br>
              <a:rPr lang="zh-CN" sz="1600" dirty="0">
                <a:solidFill>
                  <a:schemeClr val="bg1"/>
                </a:solidFill>
                <a:latin typeface="思源黑体 CN Normal" panose="020B0400000000000000" pitchFamily="34" charset="-122"/>
                <a:ea typeface="思源黑体 CN Normal" panose="020B0400000000000000" pitchFamily="34" charset="-122"/>
                <a:sym typeface="+mn-ea"/>
              </a:rPr>
            </a:br>
            <a:r>
              <a:rPr lang="zh-CN" sz="1600" dirty="0">
                <a:solidFill>
                  <a:schemeClr val="bg1"/>
                </a:solidFill>
                <a:latin typeface="思源黑体 CN Normal" panose="020B0400000000000000" pitchFamily="34" charset="-122"/>
                <a:ea typeface="思源黑体 CN Normal" panose="020B0400000000000000" pitchFamily="34" charset="-122"/>
                <a:sym typeface="+mn-ea"/>
              </a:rPr>
              <a:t>客户端保存</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相比状态同步的回访</a:t>
            </a:r>
            <a:r>
              <a:rPr lang="en-US" altLang="zh-CN" sz="1600" dirty="0">
                <a:solidFill>
                  <a:schemeClr val="bg1"/>
                </a:solidFill>
                <a:latin typeface="思源黑体 CN Normal" panose="020B0400000000000000" pitchFamily="34" charset="-122"/>
                <a:ea typeface="思源黑体 CN Normal" panose="020B0400000000000000" pitchFamily="34" charset="-122"/>
              </a:rPr>
              <a:t>&amp;</a:t>
            </a:r>
            <a:r>
              <a:rPr lang="zh-CN" altLang="en-US" sz="1600" dirty="0">
                <a:solidFill>
                  <a:schemeClr val="bg1"/>
                </a:solidFill>
                <a:latin typeface="思源黑体 CN Normal" panose="020B0400000000000000" pitchFamily="34" charset="-122"/>
                <a:ea typeface="思源黑体 CN Normal" panose="020B0400000000000000" pitchFamily="34" charset="-122"/>
              </a:rPr>
              <a:t>观战：</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的回放&amp;观战比状态同步好做得多，因为只需要保存每局所有人的操作就好了，而状态同步的回放&amp;观战，需要有一个回放&amp;观战服务器，当一局战斗打响，战斗服务器在给客户端发送消息的同时，还需要把这些消息发给放&amp;观战服务器，回放&amp;观战服务器做储存，如果有其他客户端请求回放或者观战，则回放&amp;观战服务器把储存起来的消息按时间发给客户端。</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5.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帧同步录像回放</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录制、播放、保存</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86931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//ClickButton.cs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7" name="图片 6"/>
          <p:cNvPicPr>
            <a:picLocks noChangeAspect="1"/>
          </p:cNvPicPr>
          <p:nvPr/>
        </p:nvPicPr>
        <p:blipFill>
          <a:blip r:embed="rId1"/>
          <a:stretch>
            <a:fillRect/>
          </a:stretch>
        </p:blipFill>
        <p:spPr>
          <a:xfrm>
            <a:off x="687705" y="1168400"/>
            <a:ext cx="6915150" cy="2228850"/>
          </a:xfrm>
          <a:prstGeom prst="rect">
            <a:avLst/>
          </a:prstGeom>
        </p:spPr>
      </p:pic>
      <p:sp>
        <p:nvSpPr>
          <p:cNvPr id="9" name="文本框 8"/>
          <p:cNvSpPr txBox="1"/>
          <p:nvPr/>
        </p:nvSpPr>
        <p:spPr>
          <a:xfrm>
            <a:off x="687705" y="3526155"/>
            <a:ext cx="9972040" cy="299085"/>
          </a:xfrm>
          <a:prstGeom prst="rect">
            <a:avLst/>
          </a:prstGeom>
          <a:noFill/>
        </p:spPr>
        <p:txBody>
          <a:bodyPr wrap="square" rtlCol="0">
            <a:spAutoFit/>
          </a:bodyPr>
          <a:p>
            <a:pPr indent="0" algn="l">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//BattleCon.cs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10" name="图片 9"/>
          <p:cNvPicPr>
            <a:picLocks noChangeAspect="1"/>
          </p:cNvPicPr>
          <p:nvPr/>
        </p:nvPicPr>
        <p:blipFill>
          <a:blip r:embed="rId2"/>
          <a:stretch>
            <a:fillRect/>
          </a:stretch>
        </p:blipFill>
        <p:spPr>
          <a:xfrm>
            <a:off x="687705" y="3825240"/>
            <a:ext cx="4791075" cy="2514600"/>
          </a:xfrm>
          <a:prstGeom prst="rect">
            <a:avLst/>
          </a:prstGeom>
        </p:spPr>
      </p:pic>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5.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帧同步录像回放</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录制、播放、保存</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86931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//ClickButton.cs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sp>
        <p:nvSpPr>
          <p:cNvPr id="6" name="文本框 5"/>
          <p:cNvSpPr txBox="1"/>
          <p:nvPr/>
        </p:nvSpPr>
        <p:spPr>
          <a:xfrm>
            <a:off x="7169785" y="2197735"/>
            <a:ext cx="163322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//ReplayCon.cs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8" name="图片 7"/>
          <p:cNvPicPr>
            <a:picLocks noChangeAspect="1"/>
          </p:cNvPicPr>
          <p:nvPr/>
        </p:nvPicPr>
        <p:blipFill>
          <a:blip r:embed="rId1"/>
          <a:stretch>
            <a:fillRect/>
          </a:stretch>
        </p:blipFill>
        <p:spPr>
          <a:xfrm>
            <a:off x="687705" y="1168400"/>
            <a:ext cx="7991475" cy="3057525"/>
          </a:xfrm>
          <a:prstGeom prst="rect">
            <a:avLst/>
          </a:prstGeom>
        </p:spPr>
      </p:pic>
      <p:pic>
        <p:nvPicPr>
          <p:cNvPr id="5" name="图片 4"/>
          <p:cNvPicPr>
            <a:picLocks noChangeAspect="1"/>
          </p:cNvPicPr>
          <p:nvPr/>
        </p:nvPicPr>
        <p:blipFill>
          <a:blip r:embed="rId2"/>
          <a:stretch>
            <a:fillRect/>
          </a:stretch>
        </p:blipFill>
        <p:spPr>
          <a:xfrm>
            <a:off x="7228205" y="2927985"/>
            <a:ext cx="4733925" cy="3819525"/>
          </a:xfrm>
          <a:prstGeom prst="rect">
            <a:avLst/>
          </a:prstGeom>
        </p:spPr>
      </p:pic>
      <p:sp>
        <p:nvSpPr>
          <p:cNvPr id="9" name="文本框 8"/>
          <p:cNvSpPr txBox="1"/>
          <p:nvPr/>
        </p:nvSpPr>
        <p:spPr>
          <a:xfrm>
            <a:off x="7228205" y="2562860"/>
            <a:ext cx="1327150" cy="299085"/>
          </a:xfrm>
          <a:prstGeom prst="rect">
            <a:avLst/>
          </a:prstGeom>
          <a:noFill/>
        </p:spPr>
        <p:txBody>
          <a:bodyPr wrap="square" rtlCol="0">
            <a:spAutoFit/>
          </a:bodyPr>
          <a:p>
            <a:pPr indent="0" algn="l">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//BattleCon.cs</a:t>
            </a:r>
            <a:endParaRPr lang="en-US" altLang="zh-CN" sz="900" dirty="0">
              <a:solidFill>
                <a:schemeClr val="bg1"/>
              </a:solidFill>
              <a:latin typeface="思源黑体 CN Normal" panose="020B0400000000000000" pitchFamily="34" charset="-122"/>
              <a:ea typeface="思源黑体 CN Normal" panose="020B0400000000000000" pitchFamily="34" charset="-122"/>
            </a:endParaRPr>
          </a:p>
        </p:txBody>
      </p:sp>
      <p:sp>
        <p:nvSpPr>
          <p:cNvPr id="14" name="文本框 13"/>
          <p:cNvSpPr txBox="1"/>
          <p:nvPr/>
        </p:nvSpPr>
        <p:spPr>
          <a:xfrm>
            <a:off x="687705" y="4525010"/>
            <a:ext cx="5669280" cy="1938020"/>
          </a:xfrm>
          <a:prstGeom prst="rect">
            <a:avLst/>
          </a:prstGeom>
          <a:noFill/>
        </p:spPr>
        <p:txBody>
          <a:bodyPr wrap="square" rtlCol="0">
            <a:spAutoFit/>
          </a:bodyPr>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注意：需要保证每次随机的数字都相同，所以需要自己实现一套随机数，不能用unity自带的那个随机数接口，而且需要服务端发送相同的随机种子；因为非常微小的误差就有可能产生蝴蝶效应，所以所有float型的参数必须变成int型，保证计算结果一致。</a:t>
            </a:r>
            <a:endParaRPr lang="en-US" alt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270000"/>
            <a:ext cx="9972040" cy="526224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应用：</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移动端的游戏，接电话，切后台，</a:t>
            </a:r>
            <a:r>
              <a:rPr lang="en-US" altLang="zh-CN" sz="1600" dirty="0">
                <a:solidFill>
                  <a:schemeClr val="bg1"/>
                </a:solidFill>
                <a:latin typeface="思源黑体 CN Normal" panose="020B0400000000000000" pitchFamily="34" charset="-122"/>
                <a:ea typeface="思源黑体 CN Normal" panose="020B0400000000000000" pitchFamily="34" charset="-122"/>
              </a:rPr>
              <a:t>WiFi</a:t>
            </a:r>
            <a:r>
              <a:rPr lang="zh-CN" altLang="en-US" sz="1600" dirty="0">
                <a:solidFill>
                  <a:schemeClr val="bg1"/>
                </a:solidFill>
                <a:latin typeface="思源黑体 CN Normal" panose="020B0400000000000000" pitchFamily="34" charset="-122"/>
                <a:ea typeface="思源黑体 CN Normal" panose="020B0400000000000000" pitchFamily="34" charset="-122"/>
              </a:rPr>
              <a:t>和</a:t>
            </a:r>
            <a:r>
              <a:rPr lang="en-US" altLang="zh-CN" sz="1600" dirty="0">
                <a:solidFill>
                  <a:schemeClr val="bg1"/>
                </a:solidFill>
                <a:latin typeface="思源黑体 CN Normal" panose="020B0400000000000000" pitchFamily="34" charset="-122"/>
                <a:ea typeface="思源黑体 CN Normal" panose="020B0400000000000000" pitchFamily="34" charset="-122"/>
              </a:rPr>
              <a:t>3G/4G/5G</a:t>
            </a:r>
            <a:r>
              <a:rPr lang="zh-CN" altLang="en-US" sz="1600" dirty="0">
                <a:solidFill>
                  <a:schemeClr val="bg1"/>
                </a:solidFill>
                <a:latin typeface="思源黑体 CN Normal" panose="020B0400000000000000" pitchFamily="34" charset="-122"/>
                <a:ea typeface="思源黑体 CN Normal" panose="020B0400000000000000" pitchFamily="34" charset="-122"/>
              </a:rPr>
              <a:t>的切换</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识别情况：</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丢帧，网没断</a:t>
            </a:r>
            <a:br>
              <a:rPr lang="zh-CN" sz="1600" dirty="0">
                <a:solidFill>
                  <a:schemeClr val="bg1"/>
                </a:solidFill>
                <a:latin typeface="思源黑体 CN Normal" panose="020B0400000000000000" pitchFamily="34" charset="-122"/>
                <a:ea typeface="思源黑体 CN Normal" panose="020B0400000000000000" pitchFamily="34" charset="-122"/>
                <a:sym typeface="+mn-ea"/>
              </a:rPr>
            </a:br>
            <a:r>
              <a:rPr lang="zh-CN" sz="1600" dirty="0">
                <a:solidFill>
                  <a:schemeClr val="bg1"/>
                </a:solidFill>
                <a:latin typeface="思源黑体 CN Normal" panose="020B0400000000000000" pitchFamily="34" charset="-122"/>
                <a:ea typeface="思源黑体 CN Normal" panose="020B0400000000000000" pitchFamily="34" charset="-122"/>
                <a:sym typeface="+mn-ea"/>
              </a:rPr>
              <a:t>网断了，切网</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应用关闭，杀进程</a:t>
            </a:r>
            <a:br>
              <a:rPr lang="zh-CN" sz="1600" dirty="0">
                <a:solidFill>
                  <a:schemeClr val="bg1"/>
                </a:solidFill>
                <a:latin typeface="思源黑体 CN Normal" panose="020B0400000000000000" pitchFamily="34" charset="-122"/>
                <a:ea typeface="思源黑体 CN Normal" panose="020B0400000000000000" pitchFamily="34" charset="-122"/>
                <a:sym typeface="+mn-ea"/>
              </a:rPr>
            </a:br>
            <a:r>
              <a:rPr lang="zh-CN" sz="1600" dirty="0">
                <a:solidFill>
                  <a:schemeClr val="bg1"/>
                </a:solidFill>
                <a:latin typeface="思源黑体 CN Normal" panose="020B0400000000000000" pitchFamily="34" charset="-122"/>
                <a:ea typeface="思源黑体 CN Normal" panose="020B0400000000000000" pitchFamily="34" charset="-122"/>
                <a:sym typeface="+mn-ea"/>
              </a:rPr>
              <a:t>实现重连</a:t>
            </a:r>
            <a:r>
              <a:rPr lang="zh-CN" sz="1600" dirty="0">
                <a:solidFill>
                  <a:schemeClr val="bg1"/>
                </a:solidFill>
                <a:latin typeface="思源黑体 CN Normal" panose="020B0400000000000000" pitchFamily="34" charset="-122"/>
                <a:ea typeface="思源黑体 CN Normal" panose="020B0400000000000000" pitchFamily="34" charset="-122"/>
                <a:sym typeface="+mn-ea"/>
              </a:rPr>
              <a:t>：</a:t>
            </a:r>
            <a:endParaRPr lang="zh-CN" sz="1600" dirty="0">
              <a:solidFill>
                <a:schemeClr val="bg1"/>
              </a:solidFill>
              <a:latin typeface="思源黑体 CN Normal" panose="020B0400000000000000" pitchFamily="34" charset="-122"/>
              <a:ea typeface="思源黑体 CN Normal" panose="020B0400000000000000" pitchFamily="34" charset="-122"/>
              <a:sym typeface="+mn-ea"/>
            </a:endParaRPr>
          </a:p>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1.</a:t>
            </a:r>
            <a:r>
              <a:rPr lang="zh-CN" altLang="en-US" sz="1600" dirty="0">
                <a:solidFill>
                  <a:schemeClr val="bg1"/>
                </a:solidFill>
                <a:latin typeface="思源黑体 CN Normal" panose="020B0400000000000000" pitchFamily="34" charset="-122"/>
                <a:ea typeface="思源黑体 CN Normal" panose="020B0400000000000000" pitchFamily="34" charset="-122"/>
              </a:rPr>
              <a:t>必须要保证从服务器的第一帧一直到最后一帧都要接收到</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2.</a:t>
            </a:r>
            <a:r>
              <a:rPr lang="zh-CN" altLang="en-US" sz="1600" dirty="0">
                <a:solidFill>
                  <a:schemeClr val="bg1"/>
                </a:solidFill>
                <a:latin typeface="思源黑体 CN Normal" panose="020B0400000000000000" pitchFamily="34" charset="-122"/>
                <a:ea typeface="思源黑体 CN Normal" panose="020B0400000000000000" pitchFamily="34" charset="-122"/>
              </a:rPr>
              <a:t>要向服务器提交本地的操作，必须收到服务器上一帧的操作结果集</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3.</a:t>
            </a:r>
            <a:r>
              <a:rPr lang="zh-CN" altLang="en-US" sz="1600" dirty="0">
                <a:solidFill>
                  <a:schemeClr val="bg1"/>
                </a:solidFill>
                <a:latin typeface="思源黑体 CN Normal" panose="020B0400000000000000" pitchFamily="34" charset="-122"/>
                <a:ea typeface="思源黑体 CN Normal" panose="020B0400000000000000" pitchFamily="34" charset="-122"/>
              </a:rPr>
              <a:t>当客户端发现丢帧的时候，不能继续演算服务器的最新帧，然后向服务器发请求，获取丢失的帧集合，比如第</a:t>
            </a:r>
            <a:r>
              <a:rPr lang="en-US" altLang="zh-CN" sz="1600" dirty="0">
                <a:solidFill>
                  <a:schemeClr val="bg1"/>
                </a:solidFill>
                <a:latin typeface="思源黑体 CN Normal" panose="020B0400000000000000" pitchFamily="34" charset="-122"/>
                <a:ea typeface="思源黑体 CN Normal" panose="020B0400000000000000" pitchFamily="34" charset="-122"/>
              </a:rPr>
              <a:t>N</a:t>
            </a:r>
            <a:r>
              <a:rPr lang="zh-CN" altLang="en-US" sz="1600" dirty="0">
                <a:solidFill>
                  <a:schemeClr val="bg1"/>
                </a:solidFill>
                <a:latin typeface="思源黑体 CN Normal" panose="020B0400000000000000" pitchFamily="34" charset="-122"/>
                <a:ea typeface="思源黑体 CN Normal" panose="020B0400000000000000" pitchFamily="34" charset="-122"/>
              </a:rPr>
              <a:t>到</a:t>
            </a:r>
            <a:r>
              <a:rPr lang="en-US" altLang="zh-CN" sz="1600" dirty="0">
                <a:solidFill>
                  <a:schemeClr val="bg1"/>
                </a:solidFill>
                <a:latin typeface="思源黑体 CN Normal" panose="020B0400000000000000" pitchFamily="34" charset="-122"/>
                <a:ea typeface="思源黑体 CN Normal" panose="020B0400000000000000" pitchFamily="34" charset="-122"/>
              </a:rPr>
              <a:t>M</a:t>
            </a:r>
            <a:endParaRPr lang="en-US" alt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4.</a:t>
            </a:r>
            <a:r>
              <a:rPr lang="zh-CN" altLang="en-US" sz="1600" dirty="0">
                <a:solidFill>
                  <a:schemeClr val="bg1"/>
                </a:solidFill>
                <a:latin typeface="思源黑体 CN Normal" panose="020B0400000000000000" pitchFamily="34" charset="-122"/>
                <a:ea typeface="思源黑体 CN Normal" panose="020B0400000000000000" pitchFamily="34" charset="-122"/>
              </a:rPr>
              <a:t>客户端收到服务器返回的丢失帧的集合，然后在本地进行播放（加速）。直到追赶上服务器的最新帧后，客户端允许操作，完成断线重连，达到完全同步</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en-US" altLang="zh-CN" sz="1600" dirty="0">
                <a:solidFill>
                  <a:schemeClr val="bg1"/>
                </a:solidFill>
                <a:latin typeface="思源黑体 CN Normal" panose="020B0400000000000000" pitchFamily="34" charset="-122"/>
                <a:ea typeface="思源黑体 CN Normal" panose="020B0400000000000000" pitchFamily="34" charset="-122"/>
              </a:rPr>
              <a:t>5.</a:t>
            </a:r>
            <a:r>
              <a:rPr lang="zh-CN" altLang="en-US" sz="1600" dirty="0">
                <a:solidFill>
                  <a:schemeClr val="bg1"/>
                </a:solidFill>
                <a:latin typeface="思源黑体 CN Normal" panose="020B0400000000000000" pitchFamily="34" charset="-122"/>
                <a:ea typeface="思源黑体 CN Normal" panose="020B0400000000000000" pitchFamily="34" charset="-122"/>
              </a:rPr>
              <a:t>当一个客户端丢帧的时候，服务器将它视为没有操作，客户端收到操作后，以服务端的操作为准</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flipV="1">
            <a:off x="3031335" y="1756372"/>
            <a:ext cx="5723366" cy="45269"/>
          </a:xfrm>
          <a:prstGeom prst="line">
            <a:avLst/>
          </a:prstGeom>
          <a:ln>
            <a:solidFill>
              <a:schemeClr val="accent2">
                <a:lumMod val="40000"/>
                <a:lumOff val="60000"/>
              </a:schemeClr>
            </a:solidFill>
          </a:ln>
        </p:spPr>
        <p:style>
          <a:lnRef idx="1">
            <a:schemeClr val="accent2"/>
          </a:lnRef>
          <a:fillRef idx="0">
            <a:schemeClr val="accent2"/>
          </a:fillRef>
          <a:effectRef idx="0">
            <a:schemeClr val="accent2"/>
          </a:effectRef>
          <a:fontRef idx="minor">
            <a:schemeClr val="tx1"/>
          </a:fontRef>
        </p:style>
      </p:cxnSp>
      <p:sp>
        <p:nvSpPr>
          <p:cNvPr id="25" name="文本框 24"/>
          <p:cNvSpPr txBox="1"/>
          <p:nvPr/>
        </p:nvSpPr>
        <p:spPr>
          <a:xfrm>
            <a:off x="2326005" y="1092151"/>
            <a:ext cx="4454306" cy="584775"/>
          </a:xfrm>
          <a:prstGeom prst="rect">
            <a:avLst/>
          </a:prstGeom>
          <a:noFill/>
        </p:spPr>
        <p:txBody>
          <a:bodyPr wrap="square" rtlCol="0">
            <a:spAutoFit/>
          </a:bodyPr>
          <a:lstStyle/>
          <a:p>
            <a:pPr algn="ct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目录 </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CONTENTS</a:t>
            </a:r>
            <a:endParaRPr lang="zh-CN" altLang="en-US" sz="3200" b="1" dirty="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graphicFrame>
        <p:nvGraphicFramePr>
          <p:cNvPr id="4" name="图示 3"/>
          <p:cNvGraphicFramePr/>
          <p:nvPr/>
        </p:nvGraphicFramePr>
        <p:xfrm>
          <a:off x="3031490" y="2430780"/>
          <a:ext cx="5506085" cy="1888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 name="图示 1"/>
          <p:cNvGraphicFramePr/>
          <p:nvPr/>
        </p:nvGraphicFramePr>
        <p:xfrm>
          <a:off x="3031490" y="4079875"/>
          <a:ext cx="5506085" cy="18884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68655" y="98234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sz="900" dirty="0">
                <a:solidFill>
                  <a:schemeClr val="bg1"/>
                </a:solidFill>
                <a:latin typeface="思源黑体 CN Normal" panose="020B0400000000000000" pitchFamily="34" charset="-122"/>
                <a:ea typeface="思源黑体 CN Normal" panose="020B0400000000000000" pitchFamily="34" charset="-122"/>
              </a:rPr>
              <a:t>UdpPB.cs</a:t>
            </a:r>
            <a:endParaRPr 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1"/>
          <a:stretch>
            <a:fillRect/>
          </a:stretch>
        </p:blipFill>
        <p:spPr>
          <a:xfrm>
            <a:off x="668655" y="1271905"/>
            <a:ext cx="5114925" cy="1571625"/>
          </a:xfrm>
          <a:prstGeom prst="rect">
            <a:avLst/>
          </a:prstGeom>
        </p:spPr>
      </p:pic>
      <p:pic>
        <p:nvPicPr>
          <p:cNvPr id="5" name="图片 4"/>
          <p:cNvPicPr>
            <a:picLocks noChangeAspect="1"/>
          </p:cNvPicPr>
          <p:nvPr/>
        </p:nvPicPr>
        <p:blipFill>
          <a:blip r:embed="rId2"/>
          <a:stretch>
            <a:fillRect/>
          </a:stretch>
        </p:blipFill>
        <p:spPr>
          <a:xfrm>
            <a:off x="5783580" y="1270000"/>
            <a:ext cx="5210175" cy="838200"/>
          </a:xfrm>
          <a:prstGeom prst="rect">
            <a:avLst/>
          </a:prstGeom>
        </p:spPr>
      </p:pic>
      <p:pic>
        <p:nvPicPr>
          <p:cNvPr id="7" name="图片 6"/>
          <p:cNvPicPr>
            <a:picLocks noChangeAspect="1"/>
          </p:cNvPicPr>
          <p:nvPr/>
        </p:nvPicPr>
        <p:blipFill>
          <a:blip r:embed="rId3"/>
          <a:stretch>
            <a:fillRect/>
          </a:stretch>
        </p:blipFill>
        <p:spPr>
          <a:xfrm>
            <a:off x="668655" y="2845435"/>
            <a:ext cx="5772150" cy="2019300"/>
          </a:xfrm>
          <a:prstGeom prst="rect">
            <a:avLst/>
          </a:prstGeom>
        </p:spPr>
      </p:pic>
      <p:pic>
        <p:nvPicPr>
          <p:cNvPr id="8" name="图片 7"/>
          <p:cNvPicPr>
            <a:picLocks noChangeAspect="1"/>
          </p:cNvPicPr>
          <p:nvPr/>
        </p:nvPicPr>
        <p:blipFill>
          <a:blip r:embed="rId4"/>
          <a:stretch>
            <a:fillRect/>
          </a:stretch>
        </p:blipFill>
        <p:spPr>
          <a:xfrm>
            <a:off x="668655" y="4955540"/>
            <a:ext cx="6953250" cy="1476375"/>
          </a:xfrm>
          <a:prstGeom prst="rect">
            <a:avLst/>
          </a:prstGeom>
        </p:spPr>
      </p:pic>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719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sz="900" dirty="0">
                <a:solidFill>
                  <a:schemeClr val="bg1"/>
                </a:solidFill>
                <a:latin typeface="思源黑体 CN Normal" panose="020B0400000000000000" pitchFamily="34" charset="-122"/>
                <a:ea typeface="思源黑体 CN Normal" panose="020B0400000000000000" pitchFamily="34" charset="-122"/>
              </a:rPr>
              <a:t>UdpPB.cs</a:t>
            </a:r>
            <a:endParaRPr lang="zh-CN"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重连时的当前客户端是不允许操作的原因：</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1"/>
          <a:stretch>
            <a:fillRect/>
          </a:stretch>
        </p:blipFill>
        <p:spPr>
          <a:xfrm>
            <a:off x="687705" y="1771015"/>
            <a:ext cx="5543550" cy="3867150"/>
          </a:xfrm>
          <a:prstGeom prst="rect">
            <a:avLst/>
          </a:prstGeom>
        </p:spPr>
      </p:pic>
      <p:pic>
        <p:nvPicPr>
          <p:cNvPr id="9" name="图片 8"/>
          <p:cNvPicPr>
            <a:picLocks noChangeAspect="1"/>
          </p:cNvPicPr>
          <p:nvPr/>
        </p:nvPicPr>
        <p:blipFill>
          <a:blip r:embed="rId2"/>
          <a:stretch>
            <a:fillRect/>
          </a:stretch>
        </p:blipFill>
        <p:spPr>
          <a:xfrm>
            <a:off x="6231255" y="1771015"/>
            <a:ext cx="4267200" cy="2981325"/>
          </a:xfrm>
          <a:prstGeom prst="rect">
            <a:avLst/>
          </a:prstGeom>
        </p:spPr>
      </p:pic>
      <p:pic>
        <p:nvPicPr>
          <p:cNvPr id="13" name="图片 12"/>
          <p:cNvPicPr>
            <a:picLocks noChangeAspect="1"/>
          </p:cNvPicPr>
          <p:nvPr/>
        </p:nvPicPr>
        <p:blipFill>
          <a:blip r:embed="rId3"/>
          <a:stretch>
            <a:fillRect/>
          </a:stretch>
        </p:blipFill>
        <p:spPr>
          <a:xfrm>
            <a:off x="6240145" y="4895215"/>
            <a:ext cx="4419600" cy="742950"/>
          </a:xfrm>
          <a:prstGeom prst="rect">
            <a:avLst/>
          </a:prstGeom>
        </p:spPr>
      </p:pic>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719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zh-CN" sz="900" dirty="0">
                <a:solidFill>
                  <a:schemeClr val="bg1"/>
                </a:solidFill>
                <a:latin typeface="思源黑体 CN Normal" panose="020B0400000000000000" pitchFamily="34" charset="-122"/>
                <a:ea typeface="思源黑体 CN Normal" panose="020B0400000000000000" pitchFamily="34" charset="-122"/>
              </a:rPr>
              <a:t>BattleCon.cs</a:t>
            </a:r>
            <a:endParaRPr lang="zh-CN"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服务器接收到请求之后：</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a:blip r:embed="rId1"/>
          <a:stretch>
            <a:fillRect/>
          </a:stretch>
        </p:blipFill>
        <p:spPr>
          <a:xfrm>
            <a:off x="687705" y="1771015"/>
            <a:ext cx="6305550" cy="733425"/>
          </a:xfrm>
          <a:prstGeom prst="rect">
            <a:avLst/>
          </a:prstGeom>
        </p:spPr>
      </p:pic>
      <p:pic>
        <p:nvPicPr>
          <p:cNvPr id="7" name="图片 6"/>
          <p:cNvPicPr>
            <a:picLocks noChangeAspect="1"/>
          </p:cNvPicPr>
          <p:nvPr/>
        </p:nvPicPr>
        <p:blipFill>
          <a:blip r:embed="rId2"/>
          <a:stretch>
            <a:fillRect/>
          </a:stretch>
        </p:blipFill>
        <p:spPr>
          <a:xfrm>
            <a:off x="687705" y="2649220"/>
            <a:ext cx="6562725" cy="3590925"/>
          </a:xfrm>
          <a:prstGeom prst="rect">
            <a:avLst/>
          </a:prstGeom>
        </p:spPr>
      </p:pic>
    </p:spTree>
    <p:custDataLst>
      <p:tags r:id="rId3"/>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211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//UdpPB</a:t>
            </a:r>
            <a:r>
              <a:rPr lang="zh-CN" sz="900" dirty="0">
                <a:solidFill>
                  <a:schemeClr val="bg1"/>
                </a:solidFill>
                <a:latin typeface="思源黑体 CN Normal" panose="020B0400000000000000" pitchFamily="34" charset="-122"/>
                <a:ea typeface="思源黑体 CN Normal" panose="020B0400000000000000" pitchFamily="34" charset="-122"/>
              </a:rPr>
              <a:t>.cs</a:t>
            </a:r>
            <a:endParaRPr lang="zh-CN"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客户端接收到返回之后：</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1"/>
          <a:stretch>
            <a:fillRect/>
          </a:stretch>
        </p:blipFill>
        <p:spPr>
          <a:xfrm>
            <a:off x="687705" y="1720215"/>
            <a:ext cx="6372225" cy="1143000"/>
          </a:xfrm>
          <a:prstGeom prst="rect">
            <a:avLst/>
          </a:prstGeom>
        </p:spPr>
      </p:pic>
      <p:pic>
        <p:nvPicPr>
          <p:cNvPr id="6" name="图片 5"/>
          <p:cNvPicPr>
            <a:picLocks noChangeAspect="1"/>
          </p:cNvPicPr>
          <p:nvPr/>
        </p:nvPicPr>
        <p:blipFill>
          <a:blip r:embed="rId2"/>
          <a:stretch>
            <a:fillRect/>
          </a:stretch>
        </p:blipFill>
        <p:spPr>
          <a:xfrm>
            <a:off x="687705" y="3217545"/>
            <a:ext cx="5734050" cy="1323975"/>
          </a:xfrm>
          <a:prstGeom prst="rect">
            <a:avLst/>
          </a:prstGeom>
        </p:spPr>
      </p:pic>
      <p:sp>
        <p:nvSpPr>
          <p:cNvPr id="9" name="文本框 8"/>
          <p:cNvSpPr txBox="1"/>
          <p:nvPr/>
        </p:nvSpPr>
        <p:spPr>
          <a:xfrm>
            <a:off x="687705" y="297624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//BattleCon</a:t>
            </a:r>
            <a:r>
              <a:rPr lang="zh-CN" sz="900" dirty="0">
                <a:solidFill>
                  <a:schemeClr val="bg1"/>
                </a:solidFill>
                <a:latin typeface="思源黑体 CN Normal" panose="020B0400000000000000" pitchFamily="34" charset="-122"/>
                <a:ea typeface="思源黑体 CN Normal" panose="020B0400000000000000" pitchFamily="34" charset="-122"/>
              </a:rPr>
              <a:t>.cs</a:t>
            </a:r>
            <a:endParaRPr lang="zh-CN"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13" name="图片 12"/>
          <p:cNvPicPr>
            <a:picLocks noChangeAspect="1"/>
          </p:cNvPicPr>
          <p:nvPr/>
        </p:nvPicPr>
        <p:blipFill>
          <a:blip r:embed="rId3"/>
          <a:stretch>
            <a:fillRect/>
          </a:stretch>
        </p:blipFill>
        <p:spPr>
          <a:xfrm>
            <a:off x="687705" y="4568825"/>
            <a:ext cx="5038725" cy="733425"/>
          </a:xfrm>
          <a:prstGeom prst="rect">
            <a:avLst/>
          </a:prstGeom>
        </p:spPr>
      </p:pic>
      <p:pic>
        <p:nvPicPr>
          <p:cNvPr id="14" name="图片 13"/>
          <p:cNvPicPr>
            <a:picLocks noChangeAspect="1"/>
          </p:cNvPicPr>
          <p:nvPr/>
        </p:nvPicPr>
        <p:blipFill>
          <a:blip r:embed="rId4"/>
          <a:stretch>
            <a:fillRect/>
          </a:stretch>
        </p:blipFill>
        <p:spPr>
          <a:xfrm>
            <a:off x="6564630" y="3275330"/>
            <a:ext cx="4371975" cy="2933700"/>
          </a:xfrm>
          <a:prstGeom prst="rect">
            <a:avLst/>
          </a:prstGeom>
        </p:spPr>
      </p:pic>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211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sz="900" dirty="0">
                <a:solidFill>
                  <a:schemeClr val="bg1"/>
                </a:solidFill>
                <a:latin typeface="思源黑体 CN Normal" panose="020B0400000000000000" pitchFamily="34" charset="-122"/>
                <a:ea typeface="思源黑体 CN Normal" panose="020B0400000000000000" pitchFamily="34" charset="-122"/>
              </a:rPr>
              <a:t>LoginCon.cs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杀进程之后的重连：</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a:blip r:embed="rId1"/>
          <a:stretch>
            <a:fillRect/>
          </a:stretch>
        </p:blipFill>
        <p:spPr>
          <a:xfrm>
            <a:off x="687705" y="1720215"/>
            <a:ext cx="6934200" cy="2667000"/>
          </a:xfrm>
          <a:prstGeom prst="rect">
            <a:avLst/>
          </a:prstGeom>
        </p:spPr>
      </p:pic>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211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sz="900" dirty="0">
                <a:solidFill>
                  <a:schemeClr val="bg1"/>
                </a:solidFill>
                <a:latin typeface="思源黑体 CN Normal" panose="020B0400000000000000" pitchFamily="34" charset="-122"/>
                <a:ea typeface="思源黑体 CN Normal" panose="020B0400000000000000" pitchFamily="34" charset="-122"/>
              </a:rPr>
              <a:t>LoginCon.cs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杀进程之后的重连：</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10" name="图片 9"/>
          <p:cNvPicPr>
            <a:picLocks noChangeAspect="1"/>
          </p:cNvPicPr>
          <p:nvPr/>
        </p:nvPicPr>
        <p:blipFill>
          <a:blip r:embed="rId1"/>
          <a:stretch>
            <a:fillRect/>
          </a:stretch>
        </p:blipFill>
        <p:spPr>
          <a:xfrm>
            <a:off x="687705" y="1720215"/>
            <a:ext cx="8096250" cy="3171825"/>
          </a:xfrm>
          <a:prstGeom prst="rect">
            <a:avLst/>
          </a:prstGeom>
        </p:spPr>
      </p:pic>
      <p:pic>
        <p:nvPicPr>
          <p:cNvPr id="15" name="图片 14"/>
          <p:cNvPicPr>
            <a:picLocks noChangeAspect="1"/>
          </p:cNvPicPr>
          <p:nvPr/>
        </p:nvPicPr>
        <p:blipFill>
          <a:blip r:embed="rId2"/>
          <a:stretch>
            <a:fillRect/>
          </a:stretch>
        </p:blipFill>
        <p:spPr>
          <a:xfrm>
            <a:off x="4732655" y="4450715"/>
            <a:ext cx="7324725" cy="2343150"/>
          </a:xfrm>
          <a:prstGeom prst="rect">
            <a:avLst/>
          </a:prstGeom>
        </p:spPr>
      </p:pic>
      <p:sp>
        <p:nvSpPr>
          <p:cNvPr id="4" name="文本框 3"/>
          <p:cNvSpPr txBox="1"/>
          <p:nvPr/>
        </p:nvSpPr>
        <p:spPr>
          <a:xfrm>
            <a:off x="4732655" y="405892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en-US" sz="900" dirty="0">
                <a:solidFill>
                  <a:schemeClr val="bg1"/>
                </a:solidFill>
                <a:latin typeface="思源黑体 CN Normal" panose="020B0400000000000000" pitchFamily="34" charset="-122"/>
                <a:ea typeface="思源黑体 CN Normal" panose="020B0400000000000000" pitchFamily="34" charset="-122"/>
              </a:rPr>
              <a:t>Mai</a:t>
            </a:r>
            <a:r>
              <a:rPr sz="900" dirty="0">
                <a:solidFill>
                  <a:schemeClr val="bg1"/>
                </a:solidFill>
                <a:latin typeface="思源黑体 CN Normal" panose="020B0400000000000000" pitchFamily="34" charset="-122"/>
                <a:ea typeface="思源黑体 CN Normal" panose="020B0400000000000000" pitchFamily="34" charset="-122"/>
              </a:rPr>
              <a:t>nCon.cs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211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sz="900" dirty="0">
                <a:solidFill>
                  <a:schemeClr val="bg1"/>
                </a:solidFill>
                <a:latin typeface="思源黑体 CN Normal" panose="020B0400000000000000" pitchFamily="34" charset="-122"/>
                <a:ea typeface="思源黑体 CN Normal" panose="020B0400000000000000" pitchFamily="34" charset="-122"/>
              </a:rPr>
              <a:t>TcpPB.cs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服务端的判定：</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7" name="图片 6"/>
          <p:cNvPicPr>
            <a:picLocks noChangeAspect="1"/>
          </p:cNvPicPr>
          <p:nvPr/>
        </p:nvPicPr>
        <p:blipFill>
          <a:blip r:embed="rId1"/>
          <a:stretch>
            <a:fillRect/>
          </a:stretch>
        </p:blipFill>
        <p:spPr>
          <a:xfrm>
            <a:off x="687705" y="1720215"/>
            <a:ext cx="9467850" cy="4419600"/>
          </a:xfrm>
          <a:prstGeom prst="rect">
            <a:avLst/>
          </a:prstGeom>
        </p:spPr>
      </p:pic>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211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sz="900" dirty="0">
                <a:solidFill>
                  <a:schemeClr val="bg1"/>
                </a:solidFill>
                <a:latin typeface="思源黑体 CN Normal" panose="020B0400000000000000" pitchFamily="34" charset="-122"/>
                <a:ea typeface="思源黑体 CN Normal" panose="020B0400000000000000" pitchFamily="34" charset="-122"/>
              </a:rPr>
              <a:t>TcpPB.cs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服务端的判定：</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1"/>
          <a:stretch>
            <a:fillRect/>
          </a:stretch>
        </p:blipFill>
        <p:spPr>
          <a:xfrm>
            <a:off x="687705" y="1720215"/>
            <a:ext cx="10163175" cy="2600325"/>
          </a:xfrm>
          <a:prstGeom prst="rect">
            <a:avLst/>
          </a:prstGeom>
        </p:spPr>
      </p:pic>
      <p:sp>
        <p:nvSpPr>
          <p:cNvPr id="5" name="文本框 4"/>
          <p:cNvSpPr txBox="1"/>
          <p:nvPr/>
        </p:nvSpPr>
        <p:spPr>
          <a:xfrm>
            <a:off x="687705" y="432054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sz="900" dirty="0">
                <a:solidFill>
                  <a:schemeClr val="bg1"/>
                </a:solidFill>
                <a:latin typeface="思源黑体 CN Normal" panose="020B0400000000000000" pitchFamily="34" charset="-122"/>
                <a:ea typeface="思源黑体 CN Normal" panose="020B0400000000000000" pitchFamily="34" charset="-122"/>
              </a:rPr>
              <a:t>BattleManage.cs</a:t>
            </a:r>
            <a:endParaRPr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2"/>
          <a:stretch>
            <a:fillRect/>
          </a:stretch>
        </p:blipFill>
        <p:spPr>
          <a:xfrm>
            <a:off x="687705" y="4607560"/>
            <a:ext cx="6829425" cy="1752600"/>
          </a:xfrm>
          <a:prstGeom prst="rect">
            <a:avLst/>
          </a:prstGeom>
        </p:spPr>
      </p:pic>
    </p:spTree>
    <p:custDataLst>
      <p:tags r:id="rId3"/>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687705" y="142113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sz="900" dirty="0">
                <a:solidFill>
                  <a:schemeClr val="bg1"/>
                </a:solidFill>
                <a:latin typeface="思源黑体 CN Normal" panose="020B0400000000000000" pitchFamily="34" charset="-122"/>
                <a:ea typeface="思源黑体 CN Normal" panose="020B0400000000000000" pitchFamily="34" charset="-122"/>
              </a:rPr>
              <a:t>UserManage.cs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87705" y="1011555"/>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服务端的判定</a:t>
            </a:r>
            <a:r>
              <a:rPr lang="zh-CN" sz="1600" dirty="0">
                <a:solidFill>
                  <a:schemeClr val="bg1"/>
                </a:solidFill>
                <a:latin typeface="思源黑体 CN Normal" panose="020B0400000000000000" pitchFamily="34" charset="-122"/>
                <a:ea typeface="思源黑体 CN Normal" panose="020B0400000000000000" pitchFamily="34" charset="-122"/>
              </a:rPr>
              <a:t>：</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4" name="图片 3"/>
          <p:cNvPicPr>
            <a:picLocks noChangeAspect="1"/>
          </p:cNvPicPr>
          <p:nvPr/>
        </p:nvPicPr>
        <p:blipFill>
          <a:blip r:embed="rId1"/>
          <a:stretch>
            <a:fillRect/>
          </a:stretch>
        </p:blipFill>
        <p:spPr>
          <a:xfrm>
            <a:off x="687705" y="1720215"/>
            <a:ext cx="5391150" cy="2733675"/>
          </a:xfrm>
          <a:prstGeom prst="rect">
            <a:avLst/>
          </a:prstGeom>
        </p:spPr>
      </p:pic>
      <p:sp>
        <p:nvSpPr>
          <p:cNvPr id="6" name="文本框 5"/>
          <p:cNvSpPr txBox="1"/>
          <p:nvPr/>
        </p:nvSpPr>
        <p:spPr>
          <a:xfrm>
            <a:off x="4551680" y="3225165"/>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en-US" sz="900" dirty="0">
                <a:solidFill>
                  <a:schemeClr val="bg1"/>
                </a:solidFill>
                <a:latin typeface="思源黑体 CN Normal" panose="020B0400000000000000" pitchFamily="34" charset="-122"/>
                <a:ea typeface="思源黑体 CN Normal" panose="020B0400000000000000" pitchFamily="34" charset="-122"/>
              </a:rPr>
              <a:t>BattleCon</a:t>
            </a:r>
            <a:r>
              <a:rPr sz="900" dirty="0">
                <a:solidFill>
                  <a:schemeClr val="bg1"/>
                </a:solidFill>
                <a:latin typeface="思源黑体 CN Normal" panose="020B0400000000000000" pitchFamily="34" charset="-122"/>
                <a:ea typeface="思源黑体 CN Normal" panose="020B0400000000000000" pitchFamily="34" charset="-122"/>
              </a:rPr>
              <a:t>.cs</a:t>
            </a:r>
            <a:endParaRPr sz="900" dirty="0">
              <a:solidFill>
                <a:schemeClr val="bg1"/>
              </a:solidFill>
              <a:latin typeface="思源黑体 CN Normal" panose="020B0400000000000000" pitchFamily="34" charset="-122"/>
              <a:ea typeface="思源黑体 CN Normal" panose="020B0400000000000000" pitchFamily="34" charset="-122"/>
            </a:endParaRPr>
          </a:p>
        </p:txBody>
      </p:sp>
      <p:pic>
        <p:nvPicPr>
          <p:cNvPr id="9" name="图片 8"/>
          <p:cNvPicPr>
            <a:picLocks noChangeAspect="1"/>
          </p:cNvPicPr>
          <p:nvPr/>
        </p:nvPicPr>
        <p:blipFill>
          <a:blip r:embed="rId2"/>
          <a:stretch>
            <a:fillRect/>
          </a:stretch>
        </p:blipFill>
        <p:spPr>
          <a:xfrm>
            <a:off x="4542155" y="3524250"/>
            <a:ext cx="7505700" cy="2295525"/>
          </a:xfrm>
          <a:prstGeom prst="rect">
            <a:avLst/>
          </a:prstGeom>
        </p:spPr>
      </p:pic>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841121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6. </a:t>
            </a:r>
            <a:r>
              <a:rPr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离线重连</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文本框 2"/>
          <p:cNvSpPr txBox="1"/>
          <p:nvPr/>
        </p:nvSpPr>
        <p:spPr>
          <a:xfrm>
            <a:off x="4756785" y="491490"/>
            <a:ext cx="9972040" cy="299085"/>
          </a:xfrm>
          <a:prstGeom prst="rect">
            <a:avLst/>
          </a:prstGeom>
          <a:noFill/>
        </p:spPr>
        <p:txBody>
          <a:bodyPr wrap="square" rtlCol="0">
            <a:spAutoFit/>
          </a:bodyPr>
          <a:p>
            <a:pPr indent="0">
              <a:lnSpc>
                <a:spcPct val="150000"/>
              </a:lnSpc>
              <a:buNone/>
            </a:pPr>
            <a:r>
              <a:rPr lang="en-US" altLang="zh-CN" sz="900" dirty="0">
                <a:solidFill>
                  <a:schemeClr val="bg1"/>
                </a:solidFill>
                <a:latin typeface="思源黑体 CN Normal" panose="020B0400000000000000" pitchFamily="34" charset="-122"/>
                <a:ea typeface="思源黑体 CN Normal" panose="020B0400000000000000" pitchFamily="34" charset="-122"/>
              </a:rPr>
              <a:t>//</a:t>
            </a:r>
            <a:r>
              <a:rPr lang="en-US" sz="900" dirty="0">
                <a:solidFill>
                  <a:schemeClr val="bg1"/>
                </a:solidFill>
                <a:latin typeface="思源黑体 CN Normal" panose="020B0400000000000000" pitchFamily="34" charset="-122"/>
                <a:ea typeface="思源黑体 CN Normal" panose="020B0400000000000000" pitchFamily="34" charset="-122"/>
              </a:rPr>
              <a:t>BattleReCon</a:t>
            </a:r>
            <a:r>
              <a:rPr sz="900" dirty="0">
                <a:solidFill>
                  <a:schemeClr val="bg1"/>
                </a:solidFill>
                <a:latin typeface="思源黑体 CN Normal" panose="020B0400000000000000" pitchFamily="34" charset="-122"/>
                <a:ea typeface="思源黑体 CN Normal" panose="020B0400000000000000" pitchFamily="34" charset="-122"/>
              </a:rPr>
              <a:t>.cs</a:t>
            </a:r>
            <a:endParaRPr sz="900" dirty="0">
              <a:solidFill>
                <a:schemeClr val="bg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659130" y="1002030"/>
            <a:ext cx="9972040" cy="46037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客户端端的判定</a:t>
            </a:r>
            <a:r>
              <a:rPr lang="zh-CN" sz="1600" dirty="0">
                <a:solidFill>
                  <a:schemeClr val="bg1"/>
                </a:solidFill>
                <a:latin typeface="思源黑体 CN Normal" panose="020B0400000000000000" pitchFamily="34" charset="-122"/>
                <a:ea typeface="思源黑体 CN Normal" panose="020B0400000000000000" pitchFamily="34" charset="-122"/>
              </a:rPr>
              <a:t>：</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a:blip r:embed="rId1"/>
          <a:stretch>
            <a:fillRect/>
          </a:stretch>
        </p:blipFill>
        <p:spPr>
          <a:xfrm>
            <a:off x="4756785" y="790575"/>
            <a:ext cx="6896100" cy="6067425"/>
          </a:xfrm>
          <a:prstGeom prst="rect">
            <a:avLst/>
          </a:prstGeom>
        </p:spPr>
      </p:pic>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1.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基本原理</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49605" y="1110615"/>
            <a:ext cx="9972040" cy="526224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是一种对同步源进行像素级同步显示的处理技术，对于网络上的多个接入者，一个信号将会通过主机同步发送给其他人，并同步显示在各个终端上。同步信号可以是每帧的像素数据，也可以是影响数据变化的关键事件信息。</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帧同步在网络游戏应用中的设计有别于传统的MMORPG游戏，因为可以承载大量的后台计算，实现类单机的效果，所以可以在射击类、飞行类游戏中实现弹幕计算或格斗类的高精度打击效果。</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什么叫做帧同步呢？</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服务器收集客户端手机发送过来的操作，然后在特定的时间（收集完成之后），再广播发送给每个客户端。客户端根据接收到的输入，进行同样的逻辑处理，最终得到同样的结果的过程。在实现上，一般都是以服务器按固定的帧率，来搜集每个客户端的输入，然后把这些输入广播给所有客户端。由于每个操作指令到达所有客户端的时间（帧）都是一样的，所以每个客户端运算的结果也是一样的，也就是同样的输入就会得到同样的结果。</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这就好像是玩家通过网络将操作手柄连接到你的手机，这种同步方案是传统单机局域网游戏中最常见的。</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组合 14"/>
          <p:cNvGrpSpPr/>
          <p:nvPr/>
        </p:nvGrpSpPr>
        <p:grpSpPr>
          <a:xfrm>
            <a:off x="-43" y="1471083"/>
            <a:ext cx="12192489" cy="3915836"/>
            <a:chOff x="-32" y="1563699"/>
            <a:chExt cx="9144367" cy="2936877"/>
          </a:xfrm>
        </p:grpSpPr>
        <p:pic>
          <p:nvPicPr>
            <p:cNvPr id="4098" name="Picture 2" descr="C:\Users\1\Desktop\4.png"/>
            <p:cNvPicPr>
              <a:picLocks noChangeAspect="1" noChangeArrowheads="1"/>
            </p:cNvPicPr>
            <p:nvPr/>
          </p:nvPicPr>
          <p:blipFill>
            <a:blip r:embed="rId1"/>
            <a:srcRect/>
            <a:stretch>
              <a:fillRect/>
            </a:stretch>
          </p:blipFill>
          <p:spPr bwMode="auto">
            <a:xfrm>
              <a:off x="-32" y="1563699"/>
              <a:ext cx="9144367" cy="2936877"/>
            </a:xfrm>
            <a:prstGeom prst="rect">
              <a:avLst/>
            </a:prstGeom>
            <a:noFill/>
          </p:spPr>
        </p:pic>
        <p:sp>
          <p:nvSpPr>
            <p:cNvPr id="13" name="TextBox 12"/>
            <p:cNvSpPr txBox="1"/>
            <p:nvPr/>
          </p:nvSpPr>
          <p:spPr>
            <a:xfrm>
              <a:off x="905271" y="2357436"/>
              <a:ext cx="3105174" cy="992579"/>
            </a:xfrm>
            <a:prstGeom prst="rect">
              <a:avLst/>
            </a:prstGeom>
            <a:noFill/>
          </p:spPr>
          <p:txBody>
            <a:bodyPr wrap="square" rtlCol="0">
              <a:spAutoFit/>
            </a:bodyPr>
            <a:lstStyle/>
            <a:p>
              <a:pPr algn="ctr"/>
              <a:r>
                <a:rPr lang="zh-CN" altLang="en-US" sz="2400" b="1" dirty="0" smtClean="0">
                  <a:solidFill>
                    <a:srgbClr val="FF9001"/>
                  </a:solidFill>
                  <a:latin typeface="黑体" panose="02010609060101010101" charset="-122"/>
                  <a:ea typeface="黑体" panose="02010609060101010101" charset="-122"/>
                </a:rPr>
                <a:t>下期精彩</a:t>
              </a:r>
              <a:endParaRPr lang="en-US" altLang="zh-CN" sz="2400" b="1" dirty="0" smtClean="0">
                <a:solidFill>
                  <a:srgbClr val="FF9001"/>
                </a:solidFill>
                <a:latin typeface="黑体" panose="02010609060101010101" charset="-122"/>
                <a:ea typeface="黑体" panose="02010609060101010101" charset="-122"/>
              </a:endParaRPr>
            </a:p>
            <a:p>
              <a:pPr algn="ctr"/>
              <a:endParaRPr lang="en-US" altLang="zh-CN" sz="2400" b="1" dirty="0" smtClean="0">
                <a:solidFill>
                  <a:srgbClr val="FF9001"/>
                </a:solidFill>
                <a:latin typeface="黑体" panose="02010609060101010101" charset="-122"/>
                <a:ea typeface="黑体" panose="02010609060101010101" charset="-122"/>
              </a:endParaRPr>
            </a:p>
            <a:p>
              <a:pPr algn="ctr"/>
              <a:r>
                <a:rPr lang="zh-CN" altLang="en-US" sz="3200" b="1" dirty="0" smtClean="0">
                  <a:solidFill>
                    <a:srgbClr val="FF9001"/>
                  </a:solidFill>
                  <a:latin typeface="黑体" panose="02010609060101010101" charset="-122"/>
                  <a:ea typeface="黑体" panose="02010609060101010101" charset="-122"/>
                </a:rPr>
                <a:t>？</a:t>
              </a:r>
              <a:endParaRPr lang="zh-CN" altLang="en-US" sz="3200" b="1" dirty="0">
                <a:solidFill>
                  <a:srgbClr val="FF9001"/>
                </a:solidFill>
                <a:latin typeface="黑体" panose="02010609060101010101" charset="-122"/>
                <a:ea typeface="黑体" panose="02010609060101010101" charset="-122"/>
              </a:endParaRPr>
            </a:p>
          </p:txBody>
        </p:sp>
        <p:sp>
          <p:nvSpPr>
            <p:cNvPr id="9" name="TextBox 8"/>
            <p:cNvSpPr txBox="1"/>
            <p:nvPr/>
          </p:nvSpPr>
          <p:spPr>
            <a:xfrm>
              <a:off x="5286380" y="2643188"/>
              <a:ext cx="2786082" cy="561023"/>
            </a:xfrm>
            <a:prstGeom prst="rect">
              <a:avLst/>
            </a:prstGeom>
            <a:noFill/>
          </p:spPr>
          <p:txBody>
            <a:bodyPr wrap="square" rtlCol="0">
              <a:spAutoFit/>
            </a:bodyPr>
            <a:lstStyle/>
            <a:p>
              <a:r>
                <a:rPr lang="en-US" altLang="zh-CN" sz="4265" dirty="0" smtClean="0">
                  <a:solidFill>
                    <a:schemeClr val="bg1"/>
                  </a:solidFill>
                  <a:latin typeface="方正兰亭中黑_GBK" panose="02000000000000000000" pitchFamily="2" charset="-122"/>
                  <a:ea typeface="方正兰亭中黑_GBK" panose="02000000000000000000" pitchFamily="2" charset="-122"/>
                </a:rPr>
                <a:t>Thank You!</a:t>
              </a:r>
              <a:endParaRPr lang="zh-CN" altLang="en-US" sz="4265" dirty="0">
                <a:solidFill>
                  <a:schemeClr val="bg1"/>
                </a:solidFill>
                <a:latin typeface="方正兰亭中黑_GBK" panose="02000000000000000000" pitchFamily="2" charset="-122"/>
                <a:ea typeface="方正兰亭中黑_GBK" panose="02000000000000000000"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2.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帧同步与状态同步概述</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简介</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270000"/>
            <a:ext cx="9972040" cy="82994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现代多人游戏中，多个客户端之间的通讯大多以同步多方状态为主要目标，为了实现这一目标，主要有两个技术方向：状态同步、帧同步</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4" name="文本框 3"/>
          <p:cNvSpPr txBox="1"/>
          <p:nvPr/>
        </p:nvSpPr>
        <p:spPr>
          <a:xfrm>
            <a:off x="687705" y="4121785"/>
            <a:ext cx="9972040" cy="230695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帧同步：客户端发送游戏动作到服务器，服务器广播转发所有客户端的动作，客户端根据收到的所有游戏动作来做游戏运算和显示。</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相当于核心游戏逻辑在客户端运算，同时存在一个固定帧率提交玩家的操作</a:t>
            </a:r>
            <a:r>
              <a:rPr lang="zh-CN" altLang="en-US" sz="1600" dirty="0">
                <a:solidFill>
                  <a:schemeClr val="bg1"/>
                </a:solidFill>
                <a:latin typeface="思源黑体 CN Normal" panose="020B0400000000000000" pitchFamily="34" charset="-122"/>
                <a:ea typeface="思源黑体 CN Normal" panose="020B0400000000000000" pitchFamily="34" charset="-122"/>
                <a:sym typeface="+mn-ea"/>
              </a:rPr>
              <a:t>，将客户端的操作分成时间片</a:t>
            </a:r>
            <a:r>
              <a:rPr lang="zh-CN" sz="1600" dirty="0">
                <a:solidFill>
                  <a:schemeClr val="bg1"/>
                </a:solidFill>
                <a:latin typeface="思源黑体 CN Normal" panose="020B0400000000000000" pitchFamily="34" charset="-122"/>
                <a:ea typeface="思源黑体 CN Normal" panose="020B0400000000000000" pitchFamily="34" charset="-122"/>
              </a:rPr>
              <a:t>，比如</a:t>
            </a:r>
            <a:r>
              <a:rPr lang="en-US" altLang="zh-CN" sz="1600" dirty="0">
                <a:solidFill>
                  <a:schemeClr val="bg1"/>
                </a:solidFill>
                <a:latin typeface="思源黑体 CN Normal" panose="020B0400000000000000" pitchFamily="34" charset="-122"/>
                <a:ea typeface="思源黑体 CN Normal" panose="020B0400000000000000" pitchFamily="34" charset="-122"/>
              </a:rPr>
              <a:t>66ms</a:t>
            </a:r>
            <a:r>
              <a:rPr lang="zh-CN" altLang="en-US" sz="1600" dirty="0">
                <a:solidFill>
                  <a:schemeClr val="bg1"/>
                </a:solidFill>
                <a:latin typeface="思源黑体 CN Normal" panose="020B0400000000000000" pitchFamily="34" charset="-122"/>
                <a:ea typeface="思源黑体 CN Normal" panose="020B0400000000000000" pitchFamily="34" charset="-122"/>
              </a:rPr>
              <a:t>，正常情况下客户端和服务器的振频率保持一致，服务器在收到所有客户端的同一帧的操作后打包下发给所有客户端</a:t>
            </a:r>
            <a:r>
              <a:rPr lang="zh-CN" sz="1600" dirty="0">
                <a:solidFill>
                  <a:schemeClr val="bg1"/>
                </a:solidFill>
                <a:latin typeface="思源黑体 CN Normal" panose="020B0400000000000000" pitchFamily="34" charset="-122"/>
                <a:ea typeface="思源黑体 CN Normal" panose="020B0400000000000000" pitchFamily="34" charset="-122"/>
              </a:rPr>
              <a:t>。</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早期，如红色警戒、帝国时代、星际争霸，都是这种方式</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3" name="文本框 2"/>
          <p:cNvSpPr txBox="1"/>
          <p:nvPr/>
        </p:nvSpPr>
        <p:spPr>
          <a:xfrm>
            <a:off x="687705" y="2326640"/>
            <a:ext cx="9972040" cy="156845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状态同步：状态同步主要是指客户端发送游戏动作到服务器，服务器收到后对游戏行为结果进行计算，然后通过广播下发游戏各种状态到客户端，客户端受到状态信息结果后进行UI层展示或处理。</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这种方式类似于核心逻辑计算都在服务器端运算，客户端主要负责上传操作动作等请求数据。</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一般回合制游戏主要采用这种方式</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2.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帧同步与状态同步概述</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简介</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270000"/>
            <a:ext cx="9972040" cy="415417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状态同步的流程：</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客户端上传操作到服务器</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服务器收到后计算游戏行为的结果（如技能逻辑、战斗计算等）</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服务器以广播的方式下发游戏中各种状态</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客户端收到状态后更新本地状态（如动作状态、Buff状态、位置等）</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为了给游戏玩家更好的体验，减少同步的数据量，客户端也会做很多的本地运算，减少服务器同步的频率以及数据量。</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状态同步其实是一种不严谨的同步，它的思想中不同玩家屏幕上的一致性的表现并不是重要指标，只要每次操作的结果相同即可。所以状态同步对网络延迟的要求并不高。例如：RPG游戏中200~300ms的延迟对用户来说是可以接受的，但在RTS（即时战略）游戏中50ms的延迟却会很受伤。</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pPr algn="l"/>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2.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帧同步与状态同步概述</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简介</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270000"/>
            <a:ext cx="9972040" cy="119888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是RTS游戏经常采用的一种同步技术，状态同步中数据量会随着需要同步的单位数量增长，而对于RTS来讲动不动就是几百个单位可以被操作，如果这些都需要同步的话，数据量是不能被接受的，所以帧同步不同步状态，同步操作。例如游戏中同步玩家的操作指令，操作指令包含当前的帧索引。</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4" name="文本框 3"/>
          <p:cNvSpPr txBox="1"/>
          <p:nvPr/>
        </p:nvSpPr>
        <p:spPr>
          <a:xfrm>
            <a:off x="687705" y="4019550"/>
            <a:ext cx="9972040" cy="193802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那些游戏需要使用帧同步呢？</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多人实时对战游戏</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游戏中需要战斗回放功能</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游戏中需要加速功能</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需要服务器同步逻辑校验防止作弊</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5" name="文本框 4"/>
          <p:cNvSpPr txBox="1"/>
          <p:nvPr/>
        </p:nvSpPr>
        <p:spPr>
          <a:xfrm>
            <a:off x="687705" y="2644775"/>
            <a:ext cx="9972040" cy="119888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因为帧同步的特性，因此很容易做出战斗回放，即服务器记录所有操作，客户端请求到操作文件再执行一次。帧同步的特性导致客户端的逻辑实现和表现实现必须完全分离。</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帧同步的目的在于消除网络波动性带给玩家的卡顿以及忽快忽慢的不良体验</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101" name="图片 100"/>
          <p:cNvPicPr/>
          <p:nvPr/>
        </p:nvPicPr>
        <p:blipFill>
          <a:blip r:embed="rId1"/>
          <a:stretch>
            <a:fillRect/>
          </a:stretch>
        </p:blipFill>
        <p:spPr>
          <a:xfrm>
            <a:off x="7097713" y="4240848"/>
            <a:ext cx="2847975" cy="1495425"/>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2.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帧同步与状态同步概述</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简介</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87705" y="1032510"/>
            <a:ext cx="9972040" cy="156845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帧同步的流程</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同步随机种子：游戏中设计随机数的使用，通过同步随机数种子可以保持随机数的一致性。</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客户端上传操作指令给服务器，操作指令包含游戏操作和当前帧索引。</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sz="1600" dirty="0">
                <a:solidFill>
                  <a:schemeClr val="bg1"/>
                </a:solidFill>
                <a:latin typeface="思源黑体 CN Normal" panose="020B0400000000000000" pitchFamily="34" charset="-122"/>
                <a:ea typeface="思源黑体 CN Normal" panose="020B0400000000000000" pitchFamily="34" charset="-122"/>
              </a:rPr>
              <a:t>游戏广播所有客户端的操作，如果没有操作也要广播空指令来驱动游戏帧前进。</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3" name="文本框 2"/>
          <p:cNvSpPr txBox="1"/>
          <p:nvPr/>
        </p:nvSpPr>
        <p:spPr>
          <a:xfrm>
            <a:off x="687705" y="2984500"/>
            <a:ext cx="9972040" cy="2676525"/>
          </a:xfrm>
          <a:prstGeom prst="rect">
            <a:avLst/>
          </a:prstGeom>
          <a:noFill/>
        </p:spPr>
        <p:txBody>
          <a:bodyPr wrap="square" rtlCol="0">
            <a:spAutoFit/>
          </a:bodyPr>
          <a:p>
            <a:pPr indent="0">
              <a:lnSpc>
                <a:spcPct val="150000"/>
              </a:lnSpc>
              <a:buFont typeface="Arial" panose="020B0604020202020204" pitchFamily="34" charset="0"/>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帧同步主要依赖客户端的能力，服务器仅仅是做一个转发，由于只是转发游戏的行为，因此广播的数据量比状态同步要小很多。非常适合游戏行为非常频繁的动作游戏，诸如飞行射击、FPS、RTS（即时战略）。</a:t>
            </a:r>
            <a:endParaRPr lang="zh-CN" sz="1600" dirty="0">
              <a:solidFill>
                <a:schemeClr val="bg1"/>
              </a:solidFill>
              <a:latin typeface="思源黑体 CN Normal" panose="020B0400000000000000" pitchFamily="34" charset="-122"/>
              <a:ea typeface="思源黑体 CN Normal" panose="020B0400000000000000" pitchFamily="34" charset="-122"/>
              <a:sym typeface="+mn-ea"/>
            </a:endParaRPr>
          </a:p>
          <a:p>
            <a:pPr indent="0">
              <a:lnSpc>
                <a:spcPct val="150000"/>
              </a:lnSpc>
              <a:buFont typeface="Arial" panose="020B0604020202020204" pitchFamily="34" charset="0"/>
              <a:buNone/>
            </a:pPr>
            <a:endParaRPr lang="zh-CN" sz="1600" dirty="0">
              <a:solidFill>
                <a:schemeClr val="bg1"/>
              </a:solidFill>
              <a:latin typeface="思源黑体 CN Normal" panose="020B0400000000000000" pitchFamily="34" charset="-122"/>
              <a:ea typeface="思源黑体 CN Normal" panose="020B0400000000000000" pitchFamily="34" charset="-122"/>
              <a:sym typeface="+mn-ea"/>
            </a:endParaRPr>
          </a:p>
          <a:p>
            <a:pPr indent="0">
              <a:lnSpc>
                <a:spcPct val="150000"/>
              </a:lnSpc>
              <a:buFont typeface="Arial" panose="020B0604020202020204" pitchFamily="34" charset="0"/>
              <a:buNone/>
            </a:pPr>
            <a:r>
              <a:rPr lang="zh-CN" sz="1600" dirty="0">
                <a:solidFill>
                  <a:schemeClr val="bg1"/>
                </a:solidFill>
                <a:latin typeface="思源黑体 CN Normal" panose="020B0400000000000000" pitchFamily="34" charset="-122"/>
                <a:ea typeface="思源黑体 CN Normal" panose="020B0400000000000000" pitchFamily="34" charset="-122"/>
                <a:sym typeface="+mn-ea"/>
              </a:rPr>
              <a:t>简单来说，帧同步技术最要的概念是</a:t>
            </a:r>
            <a:r>
              <a:rPr lang="en-US" altLang="zh-CN" sz="1600" dirty="0">
                <a:solidFill>
                  <a:schemeClr val="bg1"/>
                </a:solidFill>
                <a:latin typeface="思源黑体 CN Normal" panose="020B0400000000000000" pitchFamily="34" charset="-122"/>
                <a:ea typeface="思源黑体 CN Normal" panose="020B0400000000000000" pitchFamily="34" charset="-122"/>
                <a:sym typeface="+mn-ea"/>
              </a:rPr>
              <a:t>“</a:t>
            </a:r>
            <a:r>
              <a:rPr lang="zh-CN" sz="1600" dirty="0">
                <a:solidFill>
                  <a:schemeClr val="bg1"/>
                </a:solidFill>
                <a:latin typeface="思源黑体 CN Normal" panose="020B0400000000000000" pitchFamily="34" charset="-122"/>
                <a:ea typeface="思源黑体 CN Normal" panose="020B0400000000000000" pitchFamily="34" charset="-122"/>
                <a:sym typeface="+mn-ea"/>
              </a:rPr>
              <a:t>相同的输入 + 相同的时机 = 相同的显示</a:t>
            </a:r>
            <a:r>
              <a:rPr lang="en-US" altLang="zh-CN" sz="1600" dirty="0">
                <a:solidFill>
                  <a:schemeClr val="bg1"/>
                </a:solidFill>
                <a:latin typeface="思源黑体 CN Normal" panose="020B0400000000000000" pitchFamily="34" charset="-122"/>
                <a:ea typeface="思源黑体 CN Normal" panose="020B0400000000000000" pitchFamily="34" charset="-122"/>
                <a:sym typeface="+mn-ea"/>
              </a:rPr>
              <a:t>”</a:t>
            </a:r>
            <a:r>
              <a:rPr lang="zh-CN" sz="1600" dirty="0">
                <a:solidFill>
                  <a:schemeClr val="bg1"/>
                </a:solidFill>
                <a:latin typeface="思源黑体 CN Normal" panose="020B0400000000000000" pitchFamily="34" charset="-122"/>
                <a:ea typeface="思源黑体 CN Normal" panose="020B0400000000000000" pitchFamily="34" charset="-122"/>
                <a:sym typeface="+mn-ea"/>
              </a:rPr>
              <a:t>。也就是说，游戏接收来自网络的多个客户端的操作，如果这些操作在各个客户端上都是一样的，那么多个客户端的显示也就是一样的，进而带来了</a:t>
            </a:r>
            <a:r>
              <a:rPr lang="en-US" altLang="zh-CN" sz="1600" dirty="0">
                <a:solidFill>
                  <a:schemeClr val="bg1"/>
                </a:solidFill>
                <a:latin typeface="思源黑体 CN Normal" panose="020B0400000000000000" pitchFamily="34" charset="-122"/>
                <a:ea typeface="思源黑体 CN Normal" panose="020B0400000000000000" pitchFamily="34" charset="-122"/>
                <a:sym typeface="+mn-ea"/>
              </a:rPr>
              <a:t>“</a:t>
            </a:r>
            <a:r>
              <a:rPr lang="zh-CN" sz="1600" dirty="0">
                <a:solidFill>
                  <a:schemeClr val="bg1"/>
                </a:solidFill>
                <a:latin typeface="思源黑体 CN Normal" panose="020B0400000000000000" pitchFamily="34" charset="-122"/>
                <a:ea typeface="思源黑体 CN Normal" panose="020B0400000000000000" pitchFamily="34" charset="-122"/>
                <a:sym typeface="+mn-ea"/>
              </a:rPr>
              <a:t>同步</a:t>
            </a:r>
            <a:r>
              <a:rPr lang="en-US" altLang="zh-CN" sz="1600" dirty="0">
                <a:solidFill>
                  <a:schemeClr val="bg1"/>
                </a:solidFill>
                <a:latin typeface="思源黑体 CN Normal" panose="020B0400000000000000" pitchFamily="34" charset="-122"/>
                <a:ea typeface="思源黑体 CN Normal" panose="020B0400000000000000" pitchFamily="34" charset="-122"/>
                <a:sym typeface="+mn-ea"/>
              </a:rPr>
              <a:t>”</a:t>
            </a:r>
            <a:r>
              <a:rPr lang="zh-CN" sz="1600" dirty="0">
                <a:solidFill>
                  <a:schemeClr val="bg1"/>
                </a:solidFill>
                <a:latin typeface="思源黑体 CN Normal" panose="020B0400000000000000" pitchFamily="34" charset="-122"/>
                <a:ea typeface="思源黑体 CN Normal" panose="020B0400000000000000" pitchFamily="34" charset="-122"/>
                <a:sym typeface="+mn-ea"/>
              </a:rPr>
              <a:t>的效果。在这种情况下，各个客户端的运算要绝对一致，不能依赖诸如本地时间、本地随机等</a:t>
            </a:r>
            <a:r>
              <a:rPr lang="en-US" altLang="zh-CN" sz="1600" dirty="0">
                <a:solidFill>
                  <a:schemeClr val="bg1"/>
                </a:solidFill>
                <a:latin typeface="思源黑体 CN Normal" panose="020B0400000000000000" pitchFamily="34" charset="-122"/>
                <a:ea typeface="思源黑体 CN Normal" panose="020B0400000000000000" pitchFamily="34" charset="-122"/>
                <a:sym typeface="+mn-ea"/>
              </a:rPr>
              <a:t>“</a:t>
            </a:r>
            <a:r>
              <a:rPr lang="zh-CN" sz="1600" dirty="0">
                <a:solidFill>
                  <a:schemeClr val="bg1"/>
                </a:solidFill>
                <a:latin typeface="思源黑体 CN Normal" panose="020B0400000000000000" pitchFamily="34" charset="-122"/>
                <a:ea typeface="思源黑体 CN Normal" panose="020B0400000000000000" pitchFamily="34" charset="-122"/>
                <a:sym typeface="+mn-ea"/>
              </a:rPr>
              <a:t>输入</a:t>
            </a:r>
            <a:r>
              <a:rPr lang="en-US" altLang="zh-CN" sz="1600" dirty="0">
                <a:solidFill>
                  <a:schemeClr val="bg1"/>
                </a:solidFill>
                <a:latin typeface="思源黑体 CN Normal" panose="020B0400000000000000" pitchFamily="34" charset="-122"/>
                <a:ea typeface="思源黑体 CN Normal" panose="020B0400000000000000" pitchFamily="34" charset="-122"/>
                <a:sym typeface="+mn-ea"/>
              </a:rPr>
              <a:t>”</a:t>
            </a:r>
            <a:r>
              <a:rPr lang="zh-CN" sz="1600" dirty="0">
                <a:solidFill>
                  <a:schemeClr val="bg1"/>
                </a:solidFill>
                <a:latin typeface="思源黑体 CN Normal" panose="020B0400000000000000" pitchFamily="34" charset="-122"/>
                <a:ea typeface="思源黑体 CN Normal" panose="020B0400000000000000" pitchFamily="34" charset="-122"/>
                <a:sym typeface="+mn-ea"/>
              </a:rPr>
              <a:t>，而要一切以网络来的数据为主。</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2.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帧同步与状态同步概述</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简介</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文本框 3"/>
          <p:cNvSpPr txBox="1"/>
          <p:nvPr/>
        </p:nvSpPr>
        <p:spPr>
          <a:xfrm>
            <a:off x="687705" y="869315"/>
            <a:ext cx="9972040" cy="3046095"/>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状态同步和帧同步的抉择</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对于单位比较多的即时策略游戏，帧同步是很好的选择。相反的，如果玩家比较多，状态同步则更加合适，因为安全性更高。一般大型MMOARPG都采用状态同步，由于状态同步采用C/S架构，所有状态由服务器来控制，安全性比较高，但流量比较大。帧同步一般采用的是囚徒模式，所有客户端端强制采用一个逻辑帧率，从而保证输出一致，其特点是流量小，安全性较差。</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囚徒模式又叫锁步模式，就是把所有参与对战的客户端看成排成一列的囚犯，这些囚犯们的左脚都被锁链给连起来，如果要往前走，就只能同时迈步，如果其中某个人走快了或走慢了，都会让整队人停下来。像早期的魔兽冰封王座</a:t>
            </a:r>
            <a:r>
              <a:rPr lang="en-US" altLang="zh-CN" sz="1600" dirty="0">
                <a:solidFill>
                  <a:schemeClr val="bg1"/>
                </a:solidFill>
                <a:latin typeface="思源黑体 CN Normal" panose="020B0400000000000000" pitchFamily="34" charset="-122"/>
                <a:ea typeface="思源黑体 CN Normal" panose="020B0400000000000000" pitchFamily="34" charset="-122"/>
              </a:rPr>
              <a:t>3</a:t>
            </a:r>
            <a:endParaRPr lang="en-US" altLang="zh-CN" sz="1600" dirty="0">
              <a:solidFill>
                <a:schemeClr val="bg1"/>
              </a:solidFill>
              <a:latin typeface="思源黑体 CN Normal" panose="020B0400000000000000" pitchFamily="34" charset="-122"/>
              <a:ea typeface="思源黑体 CN Normal" panose="020B0400000000000000" pitchFamily="34" charset="-122"/>
            </a:endParaRPr>
          </a:p>
        </p:txBody>
      </p:sp>
      <p:pic>
        <p:nvPicPr>
          <p:cNvPr id="102" name="图片 101"/>
          <p:cNvPicPr/>
          <p:nvPr/>
        </p:nvPicPr>
        <p:blipFill>
          <a:blip r:embed="rId1"/>
          <a:stretch>
            <a:fillRect/>
          </a:stretch>
        </p:blipFill>
        <p:spPr>
          <a:xfrm>
            <a:off x="2022475" y="4277360"/>
            <a:ext cx="6059170" cy="2433955"/>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80670" y="285750"/>
            <a:ext cx="6443980" cy="583565"/>
          </a:xfrm>
          <a:prstGeom prst="rect">
            <a:avLst/>
          </a:prstGeom>
          <a:noFill/>
        </p:spPr>
        <p:txBody>
          <a:bodyPr wrap="square" rtlCol="0">
            <a:spAutoFit/>
          </a:bodyPr>
          <a:lstStyle/>
          <a:p>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2. </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帧同步与状态同步概述</a:t>
            </a:r>
            <a:r>
              <a:rPr lang="en-US" altLang="zh-CN"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简介</a:t>
            </a:r>
            <a:endParaRPr lang="zh-CN" altLang="en-US" sz="3200" b="1"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文本框 11"/>
          <p:cNvSpPr txBox="1"/>
          <p:nvPr/>
        </p:nvSpPr>
        <p:spPr>
          <a:xfrm>
            <a:off x="389301" y="871388"/>
            <a:ext cx="2519360" cy="398780"/>
          </a:xfrm>
          <a:prstGeom prst="rect">
            <a:avLst/>
          </a:prstGeom>
          <a:noFill/>
        </p:spPr>
        <p:txBody>
          <a:bodyPr wrap="square" rtlCol="0">
            <a:spAutoFit/>
          </a:bodyPr>
          <a:lstStyle/>
          <a:p>
            <a:pPr algn="ctr"/>
            <a:r>
              <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2000" dirty="0" smtClean="0">
              <a:gradFill>
                <a:gsLst>
                  <a:gs pos="0">
                    <a:srgbClr val="E8C5A2"/>
                  </a:gs>
                  <a:gs pos="100000">
                    <a:srgbClr val="CE8236"/>
                  </a:gs>
                </a:gsLst>
                <a:lin ang="5400000" scaled="1"/>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639445" y="1351915"/>
            <a:ext cx="9972040" cy="4154170"/>
          </a:xfrm>
          <a:prstGeom prst="rect">
            <a:avLst/>
          </a:prstGeom>
          <a:noFill/>
        </p:spPr>
        <p:txBody>
          <a:bodyPr wrap="square" rtlCol="0">
            <a:spAutoFit/>
          </a:bodyPr>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帧同步的优势</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模型最大的优点在于强一致性，每个客户端的表现是完全一样的，非常适合高度要求操作技巧的游戏。由于广播的仅仅是玩家的操作，所以数据量很少。不管游戏中的角色数量、状态数量有多大多复杂，都不会影响广播的数据量。</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帧同步模型最大的缺点是对所有玩家的延迟都有要求，一般来说要求在50毫秒以内，如果有一个客户端网络卡住了，所有客户端都要停下来等待或者</a:t>
            </a:r>
            <a:r>
              <a:rPr lang="zh-CN" sz="1600" dirty="0">
                <a:solidFill>
                  <a:schemeClr val="bg1"/>
                </a:solidFill>
                <a:latin typeface="思源黑体 CN Normal" panose="020B0400000000000000" pitchFamily="34" charset="-122"/>
                <a:ea typeface="思源黑体 CN Normal" panose="020B0400000000000000" pitchFamily="34" charset="-122"/>
                <a:sym typeface="+mn-ea"/>
              </a:rPr>
              <a:t>广播玩家当前操作为空指令来驱动游戏帧前进</a:t>
            </a:r>
            <a:r>
              <a:rPr lang="zh-CN" sz="1600" dirty="0">
                <a:solidFill>
                  <a:schemeClr val="bg1"/>
                </a:solidFill>
                <a:latin typeface="思源黑体 CN Normal" panose="020B0400000000000000" pitchFamily="34" charset="-122"/>
                <a:ea typeface="思源黑体 CN Normal" panose="020B0400000000000000" pitchFamily="34" charset="-122"/>
              </a:rPr>
              <a:t>。</a:t>
            </a: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endParaRPr lang="zh-CN" sz="1600" dirty="0">
              <a:solidFill>
                <a:schemeClr val="bg1"/>
              </a:solidFill>
              <a:latin typeface="思源黑体 CN Normal" panose="020B0400000000000000" pitchFamily="34" charset="-122"/>
              <a:ea typeface="思源黑体 CN Normal" panose="020B0400000000000000" pitchFamily="34" charset="-122"/>
            </a:endParaRPr>
          </a:p>
          <a:p>
            <a:pPr indent="0">
              <a:lnSpc>
                <a:spcPct val="150000"/>
              </a:lnSpc>
              <a:buNone/>
            </a:pPr>
            <a:r>
              <a:rPr lang="zh-CN" sz="1600" dirty="0">
                <a:solidFill>
                  <a:schemeClr val="bg1"/>
                </a:solidFill>
                <a:latin typeface="思源黑体 CN Normal" panose="020B0400000000000000" pitchFamily="34" charset="-122"/>
                <a:ea typeface="思源黑体 CN Normal" panose="020B0400000000000000" pitchFamily="34" charset="-122"/>
              </a:rPr>
              <a:t>另外在帧同步模式中，数据同步的频率较高，网络延迟越小越好。由于TCP的滑动窗口机制和重传机制，导致延时机制，导致延时无法控制。因此帧同步一般采用UDP进行网络传输，但UDP又会衍生出可靠性问题，对于客户端，如果某些UDP包没有收到，就会出现丢帧的情况。</a:t>
            </a:r>
            <a:endParaRPr lang="zh-CN" sz="1600" dirty="0">
              <a:solidFill>
                <a:schemeClr val="bg1"/>
              </a:solidFill>
              <a:latin typeface="思源黑体 CN Normal" panose="020B0400000000000000" pitchFamily="34" charset="-122"/>
              <a:ea typeface="思源黑体 CN Normal" panose="020B0400000000000000" pitchFamily="3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4336</Words>
  <Application>WPS 演示</Application>
  <PresentationFormat>宽屏</PresentationFormat>
  <Paragraphs>277</Paragraphs>
  <Slides>30</Slides>
  <Notes>10</Notes>
  <HiddenSlides>0</HiddenSlides>
  <MMClips>1</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Arial</vt:lpstr>
      <vt:lpstr>宋体</vt:lpstr>
      <vt:lpstr>Wingdings</vt:lpstr>
      <vt:lpstr>思源黑体 CN Normal</vt:lpstr>
      <vt:lpstr>黑体</vt:lpstr>
      <vt:lpstr>微软雅黑</vt:lpstr>
      <vt:lpstr>Segoe UI</vt:lpstr>
      <vt:lpstr>Calibri</vt:lpstr>
      <vt:lpstr>Arial Unicode MS</vt:lpstr>
      <vt:lpstr>等线 Light</vt:lpstr>
      <vt:lpstr>等线</vt:lpstr>
      <vt:lpstr>方正兰亭中黑_GBK</vt:lpstr>
      <vt:lpstr>Office 主题​​</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夜深矣</cp:lastModifiedBy>
  <cp:revision>1451</cp:revision>
  <dcterms:created xsi:type="dcterms:W3CDTF">2016-07-08T06:53:00Z</dcterms:created>
  <dcterms:modified xsi:type="dcterms:W3CDTF">2021-10-11T10:10:39Z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8873F662188F4E0E993A06BAD2B12972</vt:lpwstr>
  </property>
</Properties>
</file>