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84" r:id="rId5"/>
    <p:sldId id="339" r:id="rId6"/>
    <p:sldId id="286" r:id="rId7"/>
    <p:sldId id="333" r:id="rId8"/>
    <p:sldId id="289" r:id="rId9"/>
    <p:sldId id="354" r:id="rId10"/>
    <p:sldId id="407" r:id="rId11"/>
    <p:sldId id="355" r:id="rId12"/>
    <p:sldId id="389" r:id="rId13"/>
    <p:sldId id="390" r:id="rId14"/>
    <p:sldId id="398" r:id="rId15"/>
    <p:sldId id="391" r:id="rId16"/>
    <p:sldId id="408" r:id="rId17"/>
    <p:sldId id="392" r:id="rId18"/>
    <p:sldId id="280"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41" autoAdjust="0"/>
    <p:restoredTop sz="94660"/>
  </p:normalViewPr>
  <p:slideViewPr>
    <p:cSldViewPr snapToGrid="0">
      <p:cViewPr>
        <p:scale>
          <a:sx n="91" d="100"/>
          <a:sy n="91" d="100"/>
        </p:scale>
        <p:origin x="1530" y="66"/>
      </p:cViewPr>
      <p:guideLst>
        <p:guide orient="horz" pos="2151"/>
        <p:guide pos="385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6426"/>
    </mc:Choice>
    <mc:Fallback>
      <p:transition spd="slow" advTm="6426"/>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6426"/>
    </mc:Choice>
    <mc:Fallback>
      <p:transition spd="slow" advTm="6426"/>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6426"/>
    </mc:Choice>
    <mc:Fallback>
      <p:transition spd="slow" advTm="6426"/>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6426"/>
    </mc:Choice>
    <mc:Fallback>
      <p:transition spd="slow" advTm="6426"/>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6426"/>
    </mc:Choice>
    <mc:Fallback>
      <p:transition spd="slow" advTm="6426"/>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6426"/>
    </mc:Choice>
    <mc:Fallback>
      <p:transition spd="slow" advTm="6426"/>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6426"/>
    </mc:Choice>
    <mc:Fallback>
      <p:transition spd="slow" advTm="6426"/>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6426"/>
    </mc:Choice>
    <mc:Fallback>
      <p:transition spd="slow" advTm="6426"/>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6426"/>
    </mc:Choice>
    <mc:Fallback>
      <p:transition spd="slow" advTm="6426"/>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11" name="TextBox 10"/>
          <p:cNvSpPr txBox="1"/>
          <p:nvPr userDrawn="1"/>
        </p:nvSpPr>
        <p:spPr>
          <a:xfrm>
            <a:off x="2123605" y="6860999"/>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1500" advTm="6426"/>
    </mc:Choice>
    <mc:Fallback>
      <p:transition spd="slow" advTm="6426"/>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6426"/>
    </mc:Choice>
    <mc:Fallback>
      <p:transition spd="slow" advTm="6426"/>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6426"/>
    </mc:Choice>
    <mc:Fallback>
      <p:transition spd="slow" advTm="6426"/>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6426"/>
    </mc:Choice>
    <mc:Fallback>
      <p:transition spd="slow" advTm="6426"/>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6426"/>
    </mc:Choice>
    <mc:Fallback>
      <p:transition spd="slow" advTm="6426"/>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advTm="6426"/>
    </mc:Choice>
    <mc:Fallback>
      <p:transition spd="slow" advTm="6426"/>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mc:AlternateContent xmlns:mc="http://schemas.openxmlformats.org/markup-compatibility/2006">
    <mc:Choice xmlns:p14="http://schemas.microsoft.com/office/powerpoint/2010/main" Requires="p14">
      <p:transition spd="slow" p14:dur="1500" advTm="6426"/>
    </mc:Choice>
    <mc:Fallback>
      <p:transition spd="slow" advTm="6426"/>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xml"/><Relationship Id="rId2" Type="http://schemas.openxmlformats.org/officeDocument/2006/relationships/image" Target="../media/image5.jpeg"/><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xml"/><Relationship Id="rId1" Type="http://schemas.openxmlformats.org/officeDocument/2006/relationships/image" Target="../media/image7.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圆角 17"/>
          <p:cNvSpPr/>
          <p:nvPr/>
        </p:nvSpPr>
        <p:spPr>
          <a:xfrm rot="2684577">
            <a:off x="1698063" y="-917755"/>
            <a:ext cx="8693513" cy="8693513"/>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p:cNvSpPr/>
          <p:nvPr/>
        </p:nvSpPr>
        <p:spPr>
          <a:xfrm rot="2684577">
            <a:off x="2627892" y="-39108"/>
            <a:ext cx="6936217" cy="6936217"/>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p:cNvSpPr txBox="1"/>
          <p:nvPr/>
        </p:nvSpPr>
        <p:spPr>
          <a:xfrm>
            <a:off x="2746265" y="3209072"/>
            <a:ext cx="6781800" cy="583565"/>
          </a:xfrm>
          <a:prstGeom prst="rect">
            <a:avLst/>
          </a:prstGeom>
          <a:noFill/>
        </p:spPr>
        <p:txBody>
          <a:bodyPr wrap="square" rtlCol="0">
            <a:spAutoFit/>
          </a:bodyPr>
          <a:lstStyle/>
          <a:p>
            <a:pPr algn="ctr"/>
            <a:r>
              <a:rPr lang="zh-CN" altLang="en-US" sz="3200" spc="1000" dirty="0">
                <a:solidFill>
                  <a:schemeClr val="tx1">
                    <a:lumMod val="85000"/>
                    <a:lumOff val="15000"/>
                  </a:schemeClr>
                </a:solidFill>
                <a:cs typeface="+mn-ea"/>
                <a:sym typeface="+mn-lt"/>
              </a:rPr>
              <a:t>计数系统设计</a:t>
            </a:r>
            <a:endParaRPr lang="zh-CN" altLang="en-US" sz="3200" spc="1000" dirty="0">
              <a:solidFill>
                <a:schemeClr val="tx1">
                  <a:lumMod val="85000"/>
                  <a:lumOff val="15000"/>
                </a:schemeClr>
              </a:solidFill>
              <a:cs typeface="+mn-ea"/>
              <a:sym typeface="+mn-lt"/>
            </a:endParaRPr>
          </a:p>
        </p:txBody>
      </p:sp>
      <p:sp>
        <p:nvSpPr>
          <p:cNvPr id="8" name="椭圆 7"/>
          <p:cNvSpPr/>
          <p:nvPr/>
        </p:nvSpPr>
        <p:spPr>
          <a:xfrm>
            <a:off x="683912" y="5242803"/>
            <a:ext cx="1056397" cy="1056397"/>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464448" y="933352"/>
            <a:ext cx="563400" cy="5634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advTm="6426"/>
    </mc:Choice>
    <mc:Fallback>
      <p:transition spd="slow" advTm="642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18770" y="472440"/>
            <a:ext cx="11404600" cy="5539105"/>
          </a:xfrm>
          <a:prstGeom prst="rect">
            <a:avLst/>
          </a:prstGeom>
          <a:noFill/>
        </p:spPr>
        <p:txBody>
          <a:bodyPr wrap="square" rtlCol="0">
            <a:spAutoFit/>
          </a:bodyPr>
          <a:lstStyle/>
          <a:p>
            <a:pPr algn="l"/>
            <a:r>
              <a:rPr lang="zh-CN" altLang="en-US" dirty="0">
                <a:latin typeface="微软雅黑" charset="0"/>
                <a:ea typeface="微软雅黑" charset="0"/>
                <a:cs typeface="微软雅黑" charset="0"/>
              </a:rPr>
              <a:t>前面我们</a:t>
            </a:r>
            <a:r>
              <a:rPr lang="en-US" altLang="zh-CN" dirty="0">
                <a:latin typeface="微软雅黑" charset="0"/>
                <a:ea typeface="微软雅黑" charset="0"/>
                <a:cs typeface="微软雅黑" charset="0"/>
              </a:rPr>
              <a:t>了解了如何设计一套支撑高并发访问和存储大数据量的通用计数系统</a:t>
            </a:r>
            <a:r>
              <a:rPr lang="zh-CN" altLang="en-US" dirty="0">
                <a:latin typeface="微软雅黑" charset="0"/>
                <a:ea typeface="微软雅黑" charset="0"/>
                <a:cs typeface="微软雅黑" charset="0"/>
              </a:rPr>
              <a:t>，</a:t>
            </a:r>
            <a:r>
              <a:rPr lang="en-US" altLang="zh-CN" dirty="0">
                <a:latin typeface="微软雅黑" charset="0"/>
                <a:ea typeface="微软雅黑" charset="0"/>
                <a:cs typeface="微软雅黑" charset="0"/>
              </a:rPr>
              <a:t>然而有一类特殊的计数并不能完全使用我们提到的方案，那就是未读数。</a:t>
            </a:r>
            <a:endParaRPr lang="en-US" altLang="zh-CN" dirty="0">
              <a:latin typeface="微软雅黑" charset="0"/>
              <a:ea typeface="微软雅黑" charset="0"/>
              <a:cs typeface="微软雅黑" charset="0"/>
            </a:endParaRPr>
          </a:p>
          <a:p>
            <a:pPr algn="l"/>
            <a:endParaRPr lang="en-US" altLang="zh-CN" dirty="0">
              <a:latin typeface="微软雅黑" charset="0"/>
              <a:ea typeface="微软雅黑" charset="0"/>
              <a:cs typeface="微软雅黑" charset="0"/>
            </a:endParaRPr>
          </a:p>
          <a:p>
            <a:pPr algn="l"/>
            <a:r>
              <a:rPr lang="en-US" altLang="zh-CN" dirty="0">
                <a:latin typeface="微软雅黑" charset="0"/>
                <a:ea typeface="微软雅黑" charset="0"/>
                <a:cs typeface="微软雅黑" charset="0"/>
              </a:rPr>
              <a:t>未读数也是系统中一个常见的模块，以微博系统为例，你可看到有多个未读计数的场景，比如：</a:t>
            </a:r>
            <a:endParaRPr lang="en-US" altLang="zh-CN" dirty="0">
              <a:latin typeface="微软雅黑" charset="0"/>
              <a:ea typeface="微软雅黑" charset="0"/>
              <a:cs typeface="微软雅黑" charset="0"/>
            </a:endParaRPr>
          </a:p>
          <a:p>
            <a:pPr algn="l"/>
            <a:endParaRPr lang="en-US" altLang="zh-CN" dirty="0">
              <a:latin typeface="微软雅黑" charset="0"/>
              <a:ea typeface="微软雅黑" charset="0"/>
              <a:cs typeface="微软雅黑" charset="0"/>
            </a:endParaRPr>
          </a:p>
          <a:p>
            <a:pPr algn="l"/>
            <a:r>
              <a:rPr lang="en-US" altLang="zh-CN" dirty="0">
                <a:latin typeface="微软雅黑" charset="0"/>
                <a:ea typeface="微软雅黑" charset="0"/>
                <a:cs typeface="微软雅黑" charset="0"/>
              </a:rPr>
              <a:t>* 当有人 @你、评论你、给你的博文点赞或者给你发送私信的时候，你会收到相应的未读提醒；</a:t>
            </a:r>
            <a:endParaRPr lang="en-US" altLang="zh-CN" dirty="0">
              <a:latin typeface="微软雅黑" charset="0"/>
              <a:ea typeface="微软雅黑" charset="0"/>
              <a:cs typeface="微软雅黑" charset="0"/>
            </a:endParaRPr>
          </a:p>
          <a:p>
            <a:pPr algn="l"/>
            <a:r>
              <a:rPr lang="en-US" altLang="zh-CN" dirty="0">
                <a:latin typeface="微软雅黑" charset="0"/>
                <a:ea typeface="微软雅黑" charset="0"/>
                <a:cs typeface="微软雅黑" charset="0"/>
              </a:rPr>
              <a:t>* 在早期的微博版本中有系统通知的功能，也就是系统会给全部用户发送消息，通知用户有新的版本或者有一些好玩的运营活动，如果用户没有看，系统就会给他展示有多少条未读的提醒。</a:t>
            </a:r>
            <a:endParaRPr lang="en-US" altLang="zh-CN" dirty="0">
              <a:latin typeface="微软雅黑" charset="0"/>
              <a:ea typeface="微软雅黑" charset="0"/>
              <a:cs typeface="微软雅黑" charset="0"/>
            </a:endParaRPr>
          </a:p>
          <a:p>
            <a:pPr algn="l"/>
            <a:r>
              <a:rPr lang="en-US" altLang="zh-CN" dirty="0">
                <a:latin typeface="微软雅黑" charset="0"/>
                <a:ea typeface="微软雅黑" charset="0"/>
                <a:cs typeface="微软雅黑" charset="0"/>
              </a:rPr>
              <a:t>* 我们在浏览信息流的时候，如果长时间没有刷新页面，那么信息流上方就会提示你在这段时间有多少条信息没有看。</a:t>
            </a:r>
            <a:endParaRPr lang="en-US" altLang="zh-CN" dirty="0">
              <a:latin typeface="微软雅黑" charset="0"/>
              <a:ea typeface="微软雅黑" charset="0"/>
              <a:cs typeface="微软雅黑" charset="0"/>
            </a:endParaRPr>
          </a:p>
          <a:p>
            <a:pPr algn="l"/>
            <a:endParaRPr lang="en-US" altLang="zh-CN" dirty="0">
              <a:latin typeface="微软雅黑" charset="0"/>
              <a:ea typeface="微软雅黑" charset="0"/>
              <a:cs typeface="微软雅黑" charset="0"/>
            </a:endParaRPr>
          </a:p>
          <a:p>
            <a:pPr algn="l"/>
            <a:r>
              <a:rPr lang="en-US" altLang="zh-CN" dirty="0">
                <a:latin typeface="微软雅黑" charset="0"/>
                <a:ea typeface="微软雅黑" charset="0"/>
                <a:cs typeface="微软雅黑" charset="0"/>
              </a:rPr>
              <a:t>那当你遇到第一个需求时，要如何记录未读数呢？其实，这个需求可以用上节课提到的通用计数系统来实现，因为二者的场景非常相似。</a:t>
            </a:r>
            <a:endParaRPr lang="en-US" altLang="zh-CN" dirty="0">
              <a:latin typeface="微软雅黑" charset="0"/>
              <a:ea typeface="微软雅黑" charset="0"/>
              <a:cs typeface="微软雅黑" charset="0"/>
            </a:endParaRPr>
          </a:p>
          <a:p>
            <a:pPr algn="l"/>
            <a:endParaRPr lang="en-US" altLang="zh-CN" dirty="0">
              <a:latin typeface="微软雅黑" charset="0"/>
              <a:ea typeface="微软雅黑" charset="0"/>
              <a:cs typeface="微软雅黑" charset="0"/>
            </a:endParaRPr>
          </a:p>
          <a:p>
            <a:pPr algn="l"/>
            <a:r>
              <a:rPr lang="en-US" altLang="zh-CN" dirty="0">
                <a:latin typeface="微软雅黑" charset="0"/>
                <a:ea typeface="微软雅黑" charset="0"/>
                <a:cs typeface="微软雅黑" charset="0"/>
              </a:rPr>
              <a:t>你可以在计数系统中增加一块儿内存区域，以用户 ID 为 Key 存储多个未读数，当有人 @ 你时，增加你的未读 @的计数；当有人评论你时，增加你的未读评论的计数，以此类推。当你点击了未读数字进入通知页面，查看 @ 你或者评论你的消息时，重置这些未读计数为零。</a:t>
            </a:r>
            <a:endParaRPr lang="en-US" altLang="zh-CN" dirty="0">
              <a:latin typeface="微软雅黑" charset="0"/>
              <a:ea typeface="微软雅黑" charset="0"/>
              <a:cs typeface="微软雅黑" charset="0"/>
            </a:endParaRPr>
          </a:p>
          <a:p>
            <a:pPr algn="l"/>
            <a:endParaRPr lang="en-US" altLang="zh-CN" dirty="0">
              <a:latin typeface="微软雅黑" charset="0"/>
              <a:ea typeface="微软雅黑" charset="0"/>
              <a:cs typeface="微软雅黑" charset="0"/>
            </a:endParaRPr>
          </a:p>
          <a:p>
            <a:pPr algn="l"/>
            <a:r>
              <a:rPr lang="en-US" altLang="zh-CN" dirty="0">
                <a:latin typeface="微软雅黑" charset="0"/>
                <a:ea typeface="微软雅黑" charset="0"/>
                <a:cs typeface="微软雅黑" charset="0"/>
              </a:rPr>
              <a:t>那么系统通知的未读数是如何实现的呢？我们能用通用计数系统实现吗？答案是不能的，因为会出现一些问题。</a:t>
            </a:r>
            <a:endParaRPr lang="en-US" altLang="zh-CN" dirty="0">
              <a:latin typeface="微软雅黑" charset="0"/>
              <a:ea typeface="微软雅黑" charset="0"/>
              <a:cs typeface="微软雅黑" charset="0"/>
            </a:endParaRPr>
          </a:p>
          <a:p>
            <a:pPr algn="l"/>
            <a:endParaRPr lang="en-US" altLang="zh-CN" sz="1200" dirty="0">
              <a:latin typeface="等线" panose="02010600030101010101" pitchFamily="2" charset="-122"/>
              <a:ea typeface="+mn-lt"/>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advTm="6426"/>
    </mc:Choice>
    <mc:Fallback>
      <p:transition spd="slow" advTm="642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18770" y="229870"/>
            <a:ext cx="11517630" cy="6739255"/>
          </a:xfrm>
          <a:prstGeom prst="rect">
            <a:avLst/>
          </a:prstGeom>
          <a:noFill/>
        </p:spPr>
        <p:txBody>
          <a:bodyPr wrap="square" rtlCol="0">
            <a:spAutoFit/>
          </a:bodyPr>
          <a:lstStyle/>
          <a:p>
            <a:pPr algn="l"/>
            <a:r>
              <a:rPr lang="en-US" altLang="zh-CN" sz="1800" b="1" dirty="0">
                <a:ea typeface="+mn-lt"/>
                <a:cs typeface="+mn-lt"/>
              </a:rPr>
              <a:t>系统通知的未读数要如何设计</a:t>
            </a:r>
            <a:r>
              <a:rPr lang="zh-CN" altLang="en-US" sz="1800" b="1" dirty="0">
                <a:ea typeface="+mn-lt"/>
                <a:cs typeface="+mn-lt"/>
              </a:rPr>
              <a:t>：</a:t>
            </a:r>
            <a:endParaRPr lang="en-US" altLang="zh-CN" sz="1800" dirty="0">
              <a:ea typeface="+mn-lt"/>
              <a:cs typeface="+mn-lt"/>
            </a:endParaRPr>
          </a:p>
          <a:p>
            <a:pPr algn="l"/>
            <a:endParaRPr lang="en-US" altLang="zh-CN" sz="1800" dirty="0">
              <a:ea typeface="+mn-lt"/>
              <a:cs typeface="+mn-lt"/>
            </a:endParaRPr>
          </a:p>
          <a:p>
            <a:pPr algn="l"/>
            <a:r>
              <a:rPr lang="en-US" altLang="zh-CN" sz="1800" dirty="0">
                <a:ea typeface="+mn-lt"/>
                <a:cs typeface="+mn-lt"/>
              </a:rPr>
              <a:t>来看具体的例子。假如你的系统中只有 A、B、C 三个用户，那么你可以在通用计数系统中增加一块儿内存区域，并且以用户 ID 为 Key 来存储这三个用户的未读通知数据，当系统发送一个新的通知时，我们会循环给每一个用户的未读数加 1，这个处理逻辑的伪代码就像下面这样：</a:t>
            </a:r>
            <a:endParaRPr lang="en-US" altLang="zh-CN" sz="1800" dirty="0">
              <a:ea typeface="+mn-lt"/>
              <a:cs typeface="+mn-lt"/>
            </a:endParaRPr>
          </a:p>
          <a:p>
            <a:pPr algn="l"/>
            <a:r>
              <a:rPr lang="en-US" altLang="zh-CN" sz="1800" dirty="0">
                <a:ea typeface="+mn-lt"/>
                <a:cs typeface="+mn-lt"/>
              </a:rPr>
              <a:t>List&lt;Long&gt; userIds = getAllUserIds();</a:t>
            </a:r>
            <a:endParaRPr lang="en-US" altLang="zh-CN" sz="1800" dirty="0">
              <a:ea typeface="+mn-lt"/>
              <a:cs typeface="+mn-lt"/>
            </a:endParaRPr>
          </a:p>
          <a:p>
            <a:pPr algn="l"/>
            <a:r>
              <a:rPr lang="en-US" altLang="zh-CN" sz="1800" dirty="0">
                <a:ea typeface="+mn-lt"/>
                <a:cs typeface="+mn-lt"/>
              </a:rPr>
              <a:t>for(Long id : userIds) {</a:t>
            </a:r>
            <a:endParaRPr lang="en-US" altLang="zh-CN" sz="1800" dirty="0">
              <a:ea typeface="+mn-lt"/>
              <a:cs typeface="+mn-lt"/>
            </a:endParaRPr>
          </a:p>
          <a:p>
            <a:pPr algn="l"/>
            <a:r>
              <a:rPr lang="en-US" altLang="zh-CN" sz="1800" dirty="0">
                <a:ea typeface="+mn-lt"/>
                <a:cs typeface="+mn-lt"/>
              </a:rPr>
              <a:t>  incrUnreadCount(id);</a:t>
            </a:r>
            <a:endParaRPr lang="en-US" altLang="zh-CN" sz="1800" dirty="0">
              <a:ea typeface="+mn-lt"/>
              <a:cs typeface="+mn-lt"/>
            </a:endParaRPr>
          </a:p>
          <a:p>
            <a:pPr algn="l"/>
            <a:r>
              <a:rPr lang="en-US" altLang="zh-CN" sz="1800" dirty="0">
                <a:ea typeface="+mn-lt"/>
                <a:cs typeface="+mn-lt"/>
              </a:rPr>
              <a:t>}</a:t>
            </a:r>
            <a:endParaRPr lang="en-US" altLang="zh-CN" sz="1800" dirty="0">
              <a:ea typeface="+mn-lt"/>
              <a:cs typeface="+mn-lt"/>
            </a:endParaRPr>
          </a:p>
          <a:p>
            <a:pPr algn="l"/>
            <a:r>
              <a:rPr lang="en-US" altLang="zh-CN" sz="1800" dirty="0">
                <a:ea typeface="+mn-lt"/>
                <a:cs typeface="+mn-lt"/>
              </a:rPr>
              <a:t>这样看来，似乎简单可行，但随着系统中的用户越来越多，这个方案存在两个致命的问题。</a:t>
            </a:r>
            <a:endParaRPr lang="en-US" altLang="zh-CN" sz="1800" dirty="0">
              <a:ea typeface="+mn-lt"/>
              <a:cs typeface="+mn-lt"/>
            </a:endParaRPr>
          </a:p>
          <a:p>
            <a:pPr algn="l"/>
            <a:endParaRPr lang="en-US" altLang="zh-CN" sz="1800" dirty="0">
              <a:ea typeface="+mn-lt"/>
              <a:cs typeface="+mn-lt"/>
            </a:endParaRPr>
          </a:p>
          <a:p>
            <a:pPr algn="l"/>
            <a:r>
              <a:rPr lang="en-US" altLang="zh-CN" sz="1800" dirty="0">
                <a:ea typeface="+mn-lt"/>
                <a:cs typeface="+mn-lt"/>
              </a:rPr>
              <a:t>首先，获取全量用户就是一个比较耗时的操作，相当于对用户库做一次全表的扫描，这不仅会对数据库造成很大的压力，而且查询全量用户数据的响应时间是很长的，对于在线业务来说是难以接受的。如果你的用户库已经做了分库分表，那么就要扫描所有的库表，响应时间就更长了。不过有一个折中的方法， 那就是在发送系统通知之前，先从线下的数据仓库中获取全量的用户 ID，并且存储在一个本地的文件中，然后再轮询所有的用户 ID，给这些用户增加未读计数。</a:t>
            </a:r>
            <a:endParaRPr lang="en-US" altLang="zh-CN" sz="1800" dirty="0">
              <a:ea typeface="+mn-lt"/>
              <a:cs typeface="+mn-lt"/>
            </a:endParaRPr>
          </a:p>
          <a:p>
            <a:pPr algn="l"/>
            <a:endParaRPr lang="en-US" altLang="zh-CN" sz="1800" dirty="0">
              <a:ea typeface="+mn-lt"/>
              <a:cs typeface="+mn-lt"/>
            </a:endParaRPr>
          </a:p>
          <a:p>
            <a:pPr algn="l"/>
            <a:r>
              <a:rPr lang="en-US" altLang="zh-CN" sz="1800" dirty="0">
                <a:ea typeface="+mn-lt"/>
                <a:cs typeface="+mn-lt"/>
              </a:rPr>
              <a:t>这似乎是一个可行的技术方案，然而它给所有人增加未读计数，会消耗非常长的时间。你计算一下，假如你的系统中有一个亿的用户，给一个用户增加未读数需要消耗 1ms，那么给所有人都增加未读计数就需要 100000000 * 1 /1000 = 100000 秒，也就是超过一天的时间；即使你启动 100 个线程并发的设置，也需要十几分钟的时间才能完成，而用户很难接受这么长的延迟时间。</a:t>
            </a:r>
            <a:endParaRPr lang="en-US" altLang="zh-CN" sz="1800" dirty="0">
              <a:ea typeface="+mn-lt"/>
              <a:cs typeface="+mn-lt"/>
            </a:endParaRPr>
          </a:p>
          <a:p>
            <a:pPr algn="l"/>
            <a:endParaRPr lang="en-US" altLang="zh-CN" sz="1800" dirty="0">
              <a:ea typeface="+mn-lt"/>
              <a:cs typeface="+mn-lt"/>
            </a:endParaRPr>
          </a:p>
          <a:p>
            <a:pPr algn="l"/>
            <a:r>
              <a:rPr lang="en-US" altLang="zh-CN" sz="1800" dirty="0">
                <a:ea typeface="+mn-lt"/>
                <a:cs typeface="+mn-lt"/>
              </a:rPr>
              <a:t>另外，使用这种方式需要给系统中的每一个用户都记一个未读数的值，而在系统中，活跃用户只是很少的一部分，大部分的用户是不活跃的，甚至从来没有打开过系统通知，为这些用户记录未读数显然是一种浪费。</a:t>
            </a:r>
            <a:endParaRPr lang="en-US" altLang="zh-CN" sz="1800" dirty="0">
              <a:latin typeface="等线" panose="02010600030101010101" pitchFamily="2" charset="-122"/>
              <a:ea typeface="等线"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advTm="6426"/>
    </mc:Choice>
    <mc:Fallback>
      <p:transition spd="slow" advTm="642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18770" y="229870"/>
            <a:ext cx="11177270" cy="3969385"/>
          </a:xfrm>
          <a:prstGeom prst="rect">
            <a:avLst/>
          </a:prstGeom>
          <a:noFill/>
        </p:spPr>
        <p:txBody>
          <a:bodyPr wrap="square" rtlCol="0">
            <a:spAutoFit/>
          </a:bodyPr>
          <a:lstStyle/>
          <a:p>
            <a:pPr algn="l"/>
            <a:r>
              <a:rPr lang="zh-CN" altLang="en-US" dirty="0">
                <a:ea typeface="+mn-lt"/>
                <a:cs typeface="+mn-lt"/>
                <a:sym typeface="+mn-ea"/>
              </a:rPr>
              <a:t>把</a:t>
            </a:r>
            <a:r>
              <a:rPr lang="en-US" altLang="zh-CN" dirty="0">
                <a:ea typeface="+mn-lt"/>
                <a:cs typeface="+mn-lt"/>
                <a:sym typeface="+mn-ea"/>
              </a:rPr>
              <a:t>系统通知存储在一个大的列表中的，这个列表对所有用户共享，</a:t>
            </a:r>
            <a:endParaRPr lang="en-US" altLang="zh-CN" dirty="0">
              <a:ea typeface="+mn-lt"/>
              <a:cs typeface="+mn-lt"/>
              <a:sym typeface="+mn-ea"/>
            </a:endParaRPr>
          </a:p>
          <a:p>
            <a:pPr algn="l"/>
            <a:r>
              <a:rPr lang="en-US" altLang="zh-CN" dirty="0">
                <a:ea typeface="+mn-lt"/>
                <a:cs typeface="+mn-lt"/>
                <a:sym typeface="+mn-ea"/>
              </a:rPr>
              <a:t>也就是所有人看到的都是同一份系统通知的数据。不过不同的人最近看到的消息不同，</a:t>
            </a:r>
            <a:endParaRPr lang="en-US" altLang="zh-CN" dirty="0">
              <a:ea typeface="+mn-lt"/>
              <a:cs typeface="+mn-lt"/>
              <a:sym typeface="+mn-ea"/>
            </a:endParaRPr>
          </a:p>
          <a:p>
            <a:pPr algn="l"/>
            <a:r>
              <a:rPr lang="en-US" altLang="zh-CN" dirty="0">
                <a:ea typeface="+mn-lt"/>
                <a:cs typeface="+mn-lt"/>
                <a:sym typeface="+mn-ea"/>
              </a:rPr>
              <a:t>所以每个人会有不同的未读数。因此，你可以记录一下在这个列表中每个人看过最后</a:t>
            </a:r>
            <a:endParaRPr lang="en-US" altLang="zh-CN" dirty="0">
              <a:ea typeface="+mn-lt"/>
              <a:cs typeface="+mn-lt"/>
              <a:sym typeface="+mn-ea"/>
            </a:endParaRPr>
          </a:p>
          <a:p>
            <a:pPr algn="l"/>
            <a:r>
              <a:rPr lang="en-US" altLang="zh-CN" dirty="0">
                <a:ea typeface="+mn-lt"/>
                <a:cs typeface="+mn-lt"/>
                <a:sym typeface="+mn-ea"/>
              </a:rPr>
              <a:t>一条消息的 ID，然后统计这个 ID 之后有多少条消息，这就是未读数了。</a:t>
            </a:r>
            <a:endParaRPr lang="en-US" altLang="zh-CN" dirty="0">
              <a:ea typeface="+mn-lt"/>
              <a:cs typeface="+mn-lt"/>
              <a:sym typeface="+mn-ea"/>
            </a:endParaRPr>
          </a:p>
          <a:p>
            <a:pPr algn="l"/>
            <a:endParaRPr dirty="0">
              <a:ea typeface="+mn-lt"/>
              <a:cs typeface="+mn-lt"/>
            </a:endParaRPr>
          </a:p>
          <a:p>
            <a:pPr algn="l"/>
            <a:r>
              <a:rPr dirty="0">
                <a:ea typeface="+mn-lt"/>
                <a:cs typeface="+mn-lt"/>
              </a:rPr>
              <a:t>这个方案在实现时有这样几个关键点：</a:t>
            </a:r>
            <a:endParaRPr dirty="0">
              <a:ea typeface="+mn-lt"/>
              <a:cs typeface="+mn-lt"/>
            </a:endParaRPr>
          </a:p>
          <a:p>
            <a:pPr algn="l"/>
            <a:r>
              <a:rPr dirty="0">
                <a:ea typeface="+mn-lt"/>
                <a:cs typeface="+mn-lt"/>
              </a:rPr>
              <a:t>* 用户访问系统通知页面需要设置未读数为 0，我们需要将用户最近看过的通知 ID </a:t>
            </a:r>
            <a:endParaRPr dirty="0">
              <a:ea typeface="+mn-lt"/>
              <a:cs typeface="+mn-lt"/>
            </a:endParaRPr>
          </a:p>
          <a:p>
            <a:pPr algn="l"/>
            <a:r>
              <a:rPr dirty="0">
                <a:ea typeface="+mn-lt"/>
                <a:cs typeface="+mn-lt"/>
              </a:rPr>
              <a:t>设置为最新的一条系统通知 ID；</a:t>
            </a:r>
            <a:endParaRPr dirty="0">
              <a:ea typeface="+mn-lt"/>
              <a:cs typeface="+mn-lt"/>
            </a:endParaRPr>
          </a:p>
          <a:p>
            <a:pPr algn="l"/>
            <a:r>
              <a:rPr dirty="0">
                <a:ea typeface="+mn-lt"/>
                <a:cs typeface="+mn-lt"/>
              </a:rPr>
              <a:t>* 如果最近看过的通知 ID 为空，则认为是一个新的用户，返回未读数为 0；</a:t>
            </a:r>
            <a:endParaRPr dirty="0">
              <a:ea typeface="+mn-lt"/>
              <a:cs typeface="+mn-lt"/>
            </a:endParaRPr>
          </a:p>
          <a:p>
            <a:pPr algn="l"/>
            <a:r>
              <a:rPr dirty="0">
                <a:ea typeface="+mn-lt"/>
                <a:cs typeface="+mn-lt"/>
              </a:rPr>
              <a:t>* 对于非活跃用户，比如最近一个月都没有登录和使用过系统的用户，</a:t>
            </a:r>
            <a:endParaRPr dirty="0">
              <a:ea typeface="+mn-lt"/>
              <a:cs typeface="+mn-lt"/>
            </a:endParaRPr>
          </a:p>
          <a:p>
            <a:pPr algn="l"/>
            <a:r>
              <a:rPr dirty="0">
                <a:ea typeface="+mn-lt"/>
                <a:cs typeface="+mn-lt"/>
              </a:rPr>
              <a:t>可以把用户最近看过的通知 ID 清空，节省内存空间。</a:t>
            </a:r>
            <a:endParaRPr dirty="0">
              <a:ea typeface="+mn-lt"/>
              <a:cs typeface="+mn-lt"/>
            </a:endParaRPr>
          </a:p>
          <a:p>
            <a:pPr algn="l"/>
            <a:endParaRPr dirty="0">
              <a:ea typeface="+mn-lt"/>
              <a:cs typeface="+mn-lt"/>
            </a:endParaRPr>
          </a:p>
          <a:p>
            <a:pPr algn="l"/>
            <a:r>
              <a:rPr dirty="0">
                <a:ea typeface="+mn-lt"/>
                <a:cs typeface="+mn-lt"/>
              </a:rPr>
              <a:t>这是一种比较通用的方案，即节省内存，又能尽量减少获取未读数的延迟。 这个方案适用的另一个业务场景是全量用户打点的场景，比如像下面这张微博截图中的红点。</a:t>
            </a:r>
            <a:endParaRPr lang="en-US" altLang="zh-CN" dirty="0">
              <a:ea typeface="+mn-lt"/>
              <a:cs typeface="+mn-lt"/>
            </a:endParaRPr>
          </a:p>
        </p:txBody>
      </p:sp>
      <p:pic>
        <p:nvPicPr>
          <p:cNvPr id="3" name="图片 2" descr="系统通知"/>
          <p:cNvPicPr>
            <a:picLocks noChangeAspect="1"/>
          </p:cNvPicPr>
          <p:nvPr/>
        </p:nvPicPr>
        <p:blipFill>
          <a:blip r:embed="rId1"/>
          <a:stretch>
            <a:fillRect/>
          </a:stretch>
        </p:blipFill>
        <p:spPr>
          <a:xfrm>
            <a:off x="8397240" y="536575"/>
            <a:ext cx="3481070" cy="2590800"/>
          </a:xfrm>
          <a:prstGeom prst="rect">
            <a:avLst/>
          </a:prstGeom>
        </p:spPr>
      </p:pic>
      <p:pic>
        <p:nvPicPr>
          <p:cNvPr id="4" name="图片 3" descr="管理我的功能卡片"/>
          <p:cNvPicPr>
            <a:picLocks noChangeAspect="1"/>
          </p:cNvPicPr>
          <p:nvPr/>
        </p:nvPicPr>
        <p:blipFill>
          <a:blip r:embed="rId2"/>
          <a:stretch>
            <a:fillRect/>
          </a:stretch>
        </p:blipFill>
        <p:spPr>
          <a:xfrm>
            <a:off x="4564380" y="4269740"/>
            <a:ext cx="3832860" cy="258826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500" advTm="6426"/>
    </mc:Choice>
    <mc:Fallback>
      <p:transition spd="slow" advTm="642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18770" y="229870"/>
            <a:ext cx="11177270" cy="6739255"/>
          </a:xfrm>
          <a:prstGeom prst="rect">
            <a:avLst/>
          </a:prstGeom>
          <a:noFill/>
        </p:spPr>
        <p:txBody>
          <a:bodyPr wrap="square" rtlCol="0">
            <a:spAutoFit/>
          </a:bodyPr>
          <a:lstStyle/>
          <a:p>
            <a:pPr algn="l"/>
            <a:r>
              <a:rPr>
                <a:latin typeface="微软雅黑" charset="0"/>
                <a:ea typeface="微软雅黑" charset="0"/>
                <a:cs typeface="微软雅黑" charset="0"/>
                <a:sym typeface="+mn-ea"/>
              </a:rPr>
              <a:t>这个红点和系统通知类似，也是一种通知全量用户的手段，如果逐个通知用户，延迟也是无法接受的。 因此你可以采用和系统通知类似的方案。</a:t>
            </a:r>
            <a:endParaRPr>
              <a:latin typeface="微软雅黑" charset="0"/>
              <a:ea typeface="微软雅黑" charset="0"/>
              <a:cs typeface="微软雅黑" charset="0"/>
              <a:sym typeface="+mn-ea"/>
            </a:endParaRPr>
          </a:p>
          <a:p>
            <a:pPr algn="l"/>
            <a:r>
              <a:rPr>
                <a:latin typeface="微软雅黑" charset="0"/>
                <a:ea typeface="微软雅黑" charset="0"/>
                <a:cs typeface="微软雅黑" charset="0"/>
                <a:sym typeface="+mn-ea"/>
              </a:rPr>
              <a:t>首先，我们为每一个用户存储一个时间戳，代表最近点过这个红点的时间，用户点了红点，就把这个时间戳设置为当前时间；然后，我们也记录一个全局的时间戳，这个时间戳标识最新的一次打点时间，如果你在后台操作给全体用户打点，就更新这个时间戳为当前时间。而我们在判断是否需要展示红点时，只需要判断用户的时间戳和全局时间戳的大小，如果用户时间戳小于全局时间戳，代表在用户最后一次点击红点之后又有新的红点推送，那么就要展示红点，反之，就不展示红点了。</a:t>
            </a:r>
            <a:endParaRPr sz="2000" b="1">
              <a:latin typeface="微软雅黑" charset="0"/>
              <a:ea typeface="微软雅黑" charset="0"/>
              <a:cs typeface="微软雅黑" charset="0"/>
              <a:sym typeface="+mn-ea"/>
            </a:endParaRPr>
          </a:p>
          <a:p>
            <a:endParaRPr lang="en-US" altLang="zh-CN" dirty="0">
              <a:latin typeface="等线" panose="02010600030101010101" pitchFamily="2" charset="-122"/>
              <a:ea typeface="等线" panose="02010600030101010101" pitchFamily="2" charset="-122"/>
            </a:endParaRPr>
          </a:p>
          <a:p>
            <a:endParaRPr lang="en-US" altLang="zh-CN" sz="1800" dirty="0">
              <a:latin typeface="等线" panose="02010600030101010101" pitchFamily="2" charset="-122"/>
              <a:ea typeface="等线" panose="02010600030101010101" pitchFamily="2" charset="-122"/>
            </a:endParaRPr>
          </a:p>
          <a:p>
            <a:endParaRPr lang="en-US" altLang="zh-CN" dirty="0">
              <a:latin typeface="等线" panose="02010600030101010101" pitchFamily="2" charset="-122"/>
              <a:ea typeface="等线" panose="02010600030101010101" pitchFamily="2" charset="-122"/>
            </a:endParaRPr>
          </a:p>
          <a:p>
            <a:endParaRPr lang="en-US" altLang="zh-CN" sz="1800" dirty="0">
              <a:latin typeface="等线" panose="02010600030101010101" pitchFamily="2" charset="-122"/>
              <a:ea typeface="等线" panose="02010600030101010101" pitchFamily="2" charset="-122"/>
            </a:endParaRPr>
          </a:p>
          <a:p>
            <a:endParaRPr lang="en-US" altLang="zh-CN" dirty="0">
              <a:latin typeface="等线" panose="02010600030101010101" pitchFamily="2" charset="-122"/>
              <a:ea typeface="等线" panose="02010600030101010101" pitchFamily="2" charset="-122"/>
            </a:endParaRPr>
          </a:p>
          <a:p>
            <a:endParaRPr lang="en-US" altLang="zh-CN" sz="1800" dirty="0">
              <a:latin typeface="等线" panose="02010600030101010101" pitchFamily="2" charset="-122"/>
              <a:ea typeface="等线" panose="02010600030101010101" pitchFamily="2" charset="-122"/>
            </a:endParaRPr>
          </a:p>
          <a:p>
            <a:endParaRPr lang="en-US" altLang="zh-CN" dirty="0">
              <a:latin typeface="等线" panose="02010600030101010101" pitchFamily="2" charset="-122"/>
              <a:ea typeface="等线" panose="02010600030101010101" pitchFamily="2" charset="-122"/>
            </a:endParaRPr>
          </a:p>
          <a:p>
            <a:endParaRPr lang="en-US" altLang="zh-CN" sz="1800" dirty="0">
              <a:latin typeface="等线" panose="02010600030101010101" pitchFamily="2" charset="-122"/>
              <a:ea typeface="等线" panose="02010600030101010101" pitchFamily="2" charset="-122"/>
            </a:endParaRPr>
          </a:p>
          <a:p>
            <a:endParaRPr lang="en-US" altLang="zh-CN" sz="1800" dirty="0">
              <a:ea typeface="+mn-lt"/>
              <a:cs typeface="+mn-lt"/>
            </a:endParaRPr>
          </a:p>
          <a:p>
            <a:r>
              <a:rPr lang="en-US" altLang="zh-CN" sz="1800" dirty="0">
                <a:ea typeface="+mn-lt"/>
                <a:cs typeface="+mn-lt"/>
              </a:rPr>
              <a:t>这两个场景的共性是 全部用户共享一份有限的存储数据，每个人只记录自己在这份存储中的偏移量，就可以得到未读数了。</a:t>
            </a:r>
            <a:endParaRPr lang="en-US" altLang="zh-CN" sz="1800" dirty="0">
              <a:ea typeface="+mn-lt"/>
              <a:cs typeface="+mn-lt"/>
            </a:endParaRPr>
          </a:p>
          <a:p>
            <a:endParaRPr lang="en-US" altLang="zh-CN" sz="1800" dirty="0">
              <a:ea typeface="+mn-lt"/>
              <a:cs typeface="+mn-lt"/>
            </a:endParaRPr>
          </a:p>
          <a:p>
            <a:r>
              <a:rPr lang="en-US" altLang="zh-CN" sz="1800" dirty="0">
                <a:ea typeface="+mn-lt"/>
                <a:cs typeface="+mn-lt"/>
              </a:rPr>
              <a:t>ps</a:t>
            </a:r>
            <a:r>
              <a:rPr lang="zh-CN" altLang="en-US" sz="1800" dirty="0">
                <a:ea typeface="+mn-lt"/>
                <a:cs typeface="+mn-lt"/>
              </a:rPr>
              <a:t>：我们游戏中的全服邮件也是这种设计思路</a:t>
            </a:r>
            <a:endParaRPr lang="en-US" altLang="zh-CN" sz="1800" dirty="0">
              <a:ea typeface="+mn-lt"/>
              <a:cs typeface="+mn-lt"/>
            </a:endParaRPr>
          </a:p>
          <a:p>
            <a:endParaRPr lang="en-US" altLang="zh-CN" sz="1800" dirty="0">
              <a:ea typeface="+mn-lt"/>
              <a:cs typeface="+mn-lt"/>
            </a:endParaRPr>
          </a:p>
          <a:p>
            <a:r>
              <a:rPr lang="en-US" altLang="zh-CN" sz="1800" dirty="0">
                <a:ea typeface="+mn-lt"/>
                <a:cs typeface="+mn-lt"/>
              </a:rPr>
              <a:t>最后一个需求关注的是微博信息流的未读数，在现在的社交系统中，关注关系已经成为标配的功能，而基于关注关系的信息流也是一种非常重要的信息聚合方式，因此，如何设计信息流的未读数系统就成了你必须面对的一个问题。</a:t>
            </a:r>
            <a:endParaRPr lang="en-US" altLang="zh-CN" sz="1800" dirty="0">
              <a:latin typeface="等线" panose="02010600030101010101" pitchFamily="2" charset="-122"/>
              <a:ea typeface="等线" panose="02010600030101010101" pitchFamily="2" charset="-122"/>
            </a:endParaRPr>
          </a:p>
        </p:txBody>
      </p:sp>
      <p:pic>
        <p:nvPicPr>
          <p:cNvPr id="2" name="图片 1" descr="点击红点"/>
          <p:cNvPicPr>
            <a:picLocks noChangeAspect="1"/>
          </p:cNvPicPr>
          <p:nvPr/>
        </p:nvPicPr>
        <p:blipFill>
          <a:blip r:embed="rId1"/>
          <a:stretch>
            <a:fillRect/>
          </a:stretch>
        </p:blipFill>
        <p:spPr>
          <a:xfrm>
            <a:off x="3231515" y="2260600"/>
            <a:ext cx="4764405" cy="2336165"/>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advTm="6426"/>
    </mc:Choice>
    <mc:Fallback>
      <p:transition spd="slow" advTm="642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18770" y="229870"/>
            <a:ext cx="11177270" cy="5908040"/>
          </a:xfrm>
          <a:prstGeom prst="rect">
            <a:avLst/>
          </a:prstGeom>
          <a:noFill/>
        </p:spPr>
        <p:txBody>
          <a:bodyPr wrap="square" rtlCol="0">
            <a:spAutoFit/>
          </a:bodyPr>
          <a:lstStyle/>
          <a:p>
            <a:pPr algn="l"/>
            <a:r>
              <a:rPr lang="zh-CN" b="1">
                <a:latin typeface="微软雅黑" charset="0"/>
                <a:ea typeface="微软雅黑" charset="0"/>
                <a:cs typeface="微软雅黑" charset="0"/>
                <a:sym typeface="+mn-ea"/>
              </a:rPr>
              <a:t>如何为信息流的未读数设计方案：</a:t>
            </a:r>
            <a:endParaRPr lang="zh-CN" b="1">
              <a:latin typeface="微软雅黑" charset="0"/>
              <a:ea typeface="微软雅黑" charset="0"/>
              <a:cs typeface="微软雅黑" charset="0"/>
              <a:sym typeface="+mn-ea"/>
            </a:endParaRPr>
          </a:p>
          <a:p>
            <a:pPr algn="l"/>
            <a:endParaRPr lang="zh-CN" b="1">
              <a:latin typeface="微软雅黑" charset="0"/>
              <a:ea typeface="微软雅黑" charset="0"/>
              <a:cs typeface="微软雅黑" charset="0"/>
              <a:sym typeface="+mn-ea"/>
            </a:endParaRPr>
          </a:p>
          <a:p>
            <a:pPr algn="l"/>
            <a:r>
              <a:rPr lang="zh-CN">
                <a:latin typeface="微软雅黑" charset="0"/>
                <a:ea typeface="微软雅黑" charset="0"/>
                <a:cs typeface="微软雅黑" charset="0"/>
                <a:sym typeface="+mn-ea"/>
              </a:rPr>
              <a:t>信息流的未读数之所以复杂主要有这样几点原因。</a:t>
            </a:r>
            <a:endParaRPr lang="zh-CN">
              <a:latin typeface="微软雅黑" charset="0"/>
              <a:ea typeface="微软雅黑" charset="0"/>
              <a:cs typeface="微软雅黑" charset="0"/>
              <a:sym typeface="+mn-ea"/>
            </a:endParaRPr>
          </a:p>
          <a:p>
            <a:pPr algn="l"/>
            <a:r>
              <a:rPr lang="zh-CN">
                <a:latin typeface="微软雅黑" charset="0"/>
                <a:ea typeface="微软雅黑" charset="0"/>
                <a:cs typeface="微软雅黑" charset="0"/>
                <a:sym typeface="+mn-ea"/>
              </a:rPr>
              <a:t>* 首先，微博的信息流是基于关注关系的，未读数也是基于关注关系的 就是说，你关注的人发布了新的微博，那么你作为粉丝未读数就要增加 1。如果微博用户都是像我这样只有几百粉丝的 「小透明」 就简单了，你发微博的时候系统给你粉丝的未读数增加 1 不是什么难事儿。但是对于一些动辄几千万甚至上亿粉丝的微博大 V 就麻烦了，增加未读数可能需要几个小时。假设你是杨幂的粉丝，想了解她实时发布的博文，那么如果当她发布博文几个小时之后，你才收到提醒，这显然是不能接受的。所以未读数的延迟是你在设计方案时首先要考虑的内容。</a:t>
            </a:r>
            <a:endParaRPr lang="zh-CN">
              <a:latin typeface="微软雅黑" charset="0"/>
              <a:ea typeface="微软雅黑" charset="0"/>
              <a:cs typeface="微软雅黑" charset="0"/>
              <a:sym typeface="+mn-ea"/>
            </a:endParaRPr>
          </a:p>
          <a:p>
            <a:pPr algn="l"/>
            <a:r>
              <a:rPr lang="zh-CN">
                <a:latin typeface="微软雅黑" charset="0"/>
                <a:ea typeface="微软雅黑" charset="0"/>
                <a:cs typeface="微软雅黑" charset="0"/>
                <a:sym typeface="+mn-ea"/>
              </a:rPr>
              <a:t>* 其次，信息流未读数请求量极大、并发极高，这是因为接口是客户端轮询请求的，不是用户触发的。也就是说，用户即使打开微博客户端什么都不做，这个接口也会被请求到。在几年前，请求未读数接口的量级就已经接近每秒 50 万次，这几年随着微博量级的增长，请求量也变得更高。而作为微博的非核心接口，我们不太可能使用大量的机器来抗未读数请求，因此，如何使用有限的资源来支撑如此高的流量是这个方案的难点。</a:t>
            </a:r>
            <a:endParaRPr lang="zh-CN">
              <a:latin typeface="微软雅黑" charset="0"/>
              <a:ea typeface="微软雅黑" charset="0"/>
              <a:cs typeface="微软雅黑" charset="0"/>
              <a:sym typeface="+mn-ea"/>
            </a:endParaRPr>
          </a:p>
          <a:p>
            <a:pPr algn="l"/>
            <a:r>
              <a:rPr lang="zh-CN">
                <a:latin typeface="微软雅黑" charset="0"/>
                <a:ea typeface="微软雅黑" charset="0"/>
                <a:cs typeface="微软雅黑" charset="0"/>
                <a:sym typeface="+mn-ea"/>
              </a:rPr>
              <a:t>* 最后，它不像系统通知那样有共享的存储，因为每个人关注的人不同，信息流的列表也就不同，所以也就没办法采用系统通知未读数的方案。</a:t>
            </a:r>
            <a:endParaRPr lang="zh-CN">
              <a:latin typeface="微软雅黑" charset="0"/>
              <a:ea typeface="微软雅黑" charset="0"/>
              <a:cs typeface="微软雅黑" charset="0"/>
              <a:sym typeface="+mn-ea"/>
            </a:endParaRPr>
          </a:p>
          <a:p>
            <a:pPr algn="l"/>
            <a:endParaRPr lang="zh-CN">
              <a:latin typeface="微软雅黑" charset="0"/>
              <a:ea typeface="微软雅黑" charset="0"/>
              <a:cs typeface="微软雅黑" charset="0"/>
              <a:sym typeface="+mn-ea"/>
            </a:endParaRPr>
          </a:p>
          <a:p>
            <a:pPr algn="l"/>
            <a:r>
              <a:rPr lang="zh-CN">
                <a:latin typeface="微软雅黑" charset="0"/>
                <a:ea typeface="微软雅黑" charset="0"/>
                <a:cs typeface="微软雅黑" charset="0"/>
                <a:sym typeface="+mn-ea"/>
              </a:rPr>
              <a:t>那要如何设计能够承接每秒几十万次请求的信息流未读数系统呢？你可以这样做：</a:t>
            </a:r>
            <a:endParaRPr lang="zh-CN">
              <a:latin typeface="微软雅黑" charset="0"/>
              <a:ea typeface="微软雅黑" charset="0"/>
              <a:cs typeface="微软雅黑" charset="0"/>
              <a:sym typeface="+mn-ea"/>
            </a:endParaRPr>
          </a:p>
          <a:p>
            <a:pPr algn="l"/>
            <a:r>
              <a:rPr lang="zh-CN">
                <a:latin typeface="微软雅黑" charset="0"/>
                <a:ea typeface="微软雅黑" charset="0"/>
                <a:cs typeface="微软雅黑" charset="0"/>
                <a:sym typeface="+mn-ea"/>
              </a:rPr>
              <a:t>* 首先，在通用计数器中记录每一个用户发布的博文数；</a:t>
            </a:r>
            <a:endParaRPr lang="zh-CN">
              <a:latin typeface="微软雅黑" charset="0"/>
              <a:ea typeface="微软雅黑" charset="0"/>
              <a:cs typeface="微软雅黑" charset="0"/>
              <a:sym typeface="+mn-ea"/>
            </a:endParaRPr>
          </a:p>
          <a:p>
            <a:pPr algn="l"/>
            <a:r>
              <a:rPr lang="zh-CN">
                <a:latin typeface="微软雅黑" charset="0"/>
                <a:ea typeface="微软雅黑" charset="0"/>
                <a:cs typeface="微软雅黑" charset="0"/>
                <a:sym typeface="+mn-ea"/>
              </a:rPr>
              <a:t>* 然后在 Redis中记录一个人所有关注人的博文数快照，当用户点击未读消息重置未读数为 0 时，将他关注所有人的博文数刷新到快照中；</a:t>
            </a:r>
            <a:endParaRPr lang="zh-CN">
              <a:latin typeface="微软雅黑" charset="0"/>
              <a:ea typeface="微软雅黑" charset="0"/>
              <a:cs typeface="微软雅黑" charset="0"/>
              <a:sym typeface="+mn-ea"/>
            </a:endParaRPr>
          </a:p>
          <a:p>
            <a:pPr algn="l"/>
            <a:r>
              <a:rPr lang="zh-CN">
                <a:latin typeface="微软雅黑" charset="0"/>
                <a:ea typeface="微软雅黑" charset="0"/>
                <a:cs typeface="微软雅黑" charset="0"/>
                <a:sym typeface="+mn-ea"/>
              </a:rPr>
              <a:t>* 这样，他关注所有人的博文总数减去快照中的博文总数就是他的信息流未读数。</a:t>
            </a:r>
            <a:endParaRPr lang="en-US" altLang="zh-CN" sz="1800" dirty="0">
              <a:latin typeface="等线" panose="02010600030101010101" pitchFamily="2" charset="-122"/>
              <a:ea typeface="等线"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advTm="6426"/>
    </mc:Choice>
    <mc:Fallback>
      <p:transition spd="slow" advTm="642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18770" y="229870"/>
            <a:ext cx="11177270" cy="6616065"/>
          </a:xfrm>
          <a:prstGeom prst="rect">
            <a:avLst/>
          </a:prstGeom>
          <a:noFill/>
        </p:spPr>
        <p:txBody>
          <a:bodyPr wrap="square" rtlCol="0">
            <a:spAutoFit/>
          </a:bodyPr>
          <a:lstStyle/>
          <a:p>
            <a:pPr algn="l"/>
            <a:r>
              <a:rPr lang="zh-CN" sz="1600">
                <a:latin typeface="微软雅黑" charset="0"/>
                <a:ea typeface="微软雅黑" charset="0"/>
                <a:cs typeface="微软雅黑" charset="0"/>
                <a:sym typeface="+mn-ea"/>
              </a:rPr>
              <a:t>那要如何设计能够承接每秒几十万次请求的信息流未读数系统呢？你可以这样做：</a:t>
            </a:r>
            <a:endParaRPr lang="zh-CN" sz="1600">
              <a:latin typeface="微软雅黑" charset="0"/>
              <a:ea typeface="微软雅黑" charset="0"/>
              <a:cs typeface="微软雅黑" charset="0"/>
              <a:sym typeface="+mn-ea"/>
            </a:endParaRPr>
          </a:p>
          <a:p>
            <a:pPr algn="l"/>
            <a:r>
              <a:rPr lang="zh-CN" sz="1600">
                <a:latin typeface="微软雅黑" charset="0"/>
                <a:ea typeface="微软雅黑" charset="0"/>
                <a:cs typeface="微软雅黑" charset="0"/>
                <a:sym typeface="+mn-ea"/>
              </a:rPr>
              <a:t>* 首先，在通用计数器中记录每一个用户发布的博文数；</a:t>
            </a:r>
            <a:endParaRPr lang="zh-CN" sz="1600">
              <a:latin typeface="微软雅黑" charset="0"/>
              <a:ea typeface="微软雅黑" charset="0"/>
              <a:cs typeface="微软雅黑" charset="0"/>
              <a:sym typeface="+mn-ea"/>
            </a:endParaRPr>
          </a:p>
          <a:p>
            <a:pPr algn="l"/>
            <a:r>
              <a:rPr lang="zh-CN" sz="1600">
                <a:latin typeface="微软雅黑" charset="0"/>
                <a:ea typeface="微软雅黑" charset="0"/>
                <a:cs typeface="微软雅黑" charset="0"/>
                <a:sym typeface="+mn-ea"/>
              </a:rPr>
              <a:t>* 然后在 Redis中记录一个人所有关注人的博文数快照，当用户点击未读消息重置未读数为 0 时，将他关注所有人的博文数刷新到快照中；</a:t>
            </a:r>
            <a:endParaRPr lang="zh-CN" sz="1600">
              <a:latin typeface="微软雅黑" charset="0"/>
              <a:ea typeface="微软雅黑" charset="0"/>
              <a:cs typeface="微软雅黑" charset="0"/>
              <a:sym typeface="+mn-ea"/>
            </a:endParaRPr>
          </a:p>
          <a:p>
            <a:pPr algn="l"/>
            <a:r>
              <a:rPr lang="zh-CN" sz="1600">
                <a:latin typeface="微软雅黑" charset="0"/>
                <a:ea typeface="微软雅黑" charset="0"/>
                <a:cs typeface="微软雅黑" charset="0"/>
                <a:sym typeface="+mn-ea"/>
              </a:rPr>
              <a:t>* 这样，他关注所有人的博文总数减去快照中的博文总数就是他的信息流未读数。</a:t>
            </a:r>
            <a:endParaRPr lang="en-US" altLang="zh-CN" sz="1600" dirty="0">
              <a:latin typeface="等线" panose="02010600030101010101" pitchFamily="2" charset="-122"/>
              <a:ea typeface="等线" panose="02010600030101010101" pitchFamily="2" charset="-122"/>
            </a:endParaRPr>
          </a:p>
          <a:p>
            <a:pPr algn="l"/>
            <a:endParaRPr lang="en-US" altLang="zh-CN" sz="1600">
              <a:sym typeface="+mn-ea"/>
            </a:endParaRPr>
          </a:p>
          <a:p>
            <a:pPr algn="l"/>
            <a:endParaRPr lang="en-US" altLang="zh-CN" sz="1600">
              <a:sym typeface="+mn-ea"/>
            </a:endParaRPr>
          </a:p>
          <a:p>
            <a:pPr algn="l"/>
            <a:endParaRPr lang="en-US" altLang="zh-CN" sz="1600">
              <a:sym typeface="+mn-ea"/>
            </a:endParaRPr>
          </a:p>
          <a:p>
            <a:pPr algn="l"/>
            <a:endParaRPr lang="en-US" altLang="zh-CN" sz="1600">
              <a:sym typeface="+mn-ea"/>
            </a:endParaRPr>
          </a:p>
          <a:p>
            <a:pPr algn="l"/>
            <a:endParaRPr lang="en-US" altLang="zh-CN" sz="1600">
              <a:sym typeface="+mn-ea"/>
            </a:endParaRPr>
          </a:p>
          <a:p>
            <a:pPr algn="l"/>
            <a:endParaRPr lang="en-US" altLang="zh-CN" sz="1600">
              <a:sym typeface="+mn-ea"/>
            </a:endParaRPr>
          </a:p>
          <a:p>
            <a:pPr algn="l"/>
            <a:endParaRPr lang="en-US" altLang="zh-CN" sz="1600">
              <a:sym typeface="+mn-ea"/>
            </a:endParaRPr>
          </a:p>
          <a:p>
            <a:pPr algn="l"/>
            <a:endParaRPr lang="en-US" altLang="zh-CN" sz="1600">
              <a:sym typeface="+mn-ea"/>
            </a:endParaRPr>
          </a:p>
          <a:p>
            <a:pPr algn="l"/>
            <a:endParaRPr lang="en-US" altLang="zh-CN">
              <a:sym typeface="+mn-ea"/>
            </a:endParaRPr>
          </a:p>
          <a:p>
            <a:pPr algn="l"/>
            <a:endParaRPr lang="en-US" altLang="zh-CN">
              <a:sym typeface="+mn-ea"/>
            </a:endParaRPr>
          </a:p>
          <a:p>
            <a:pPr algn="l"/>
            <a:r>
              <a:rPr lang="en-US" altLang="zh-CN">
                <a:sym typeface="+mn-ea"/>
              </a:rPr>
              <a:t>假如用户 A，像上图这样关注了用户 B、C、D，其中 B 发布的博文数是 10，C 发布的博文数是 8，D 发布的博文数是 14，而在用户 A 最近一次查看未读消息时，记录在快照中的这三个用户的博文数分别是 6、7、12，因此用户 A 的未读数就是（10-6）+（8-7）+（14-12）=7。</a:t>
            </a:r>
            <a:endParaRPr lang="en-US" altLang="zh-CN">
              <a:sym typeface="+mn-ea"/>
            </a:endParaRPr>
          </a:p>
          <a:p>
            <a:pPr algn="l"/>
            <a:r>
              <a:rPr lang="en-US" altLang="zh-CN">
                <a:sym typeface="+mn-ea"/>
              </a:rPr>
              <a:t>这个方案设计简单，并且是全内存操作，性能足够好，能够支撑比较高的并发，</a:t>
            </a:r>
            <a:r>
              <a:rPr lang="zh-CN" altLang="en-US">
                <a:sym typeface="+mn-ea"/>
              </a:rPr>
              <a:t>据说</a:t>
            </a:r>
            <a:r>
              <a:rPr lang="en-US" altLang="zh-CN">
                <a:sym typeface="+mn-ea"/>
              </a:rPr>
              <a:t>微博团队仅仅用 16 台普通的服务器就支撑了每秒接近 50 万次的请求，这就足以证明这个方案的性能有多出色，因此它完全能够满足信息流未读数的需求。</a:t>
            </a:r>
            <a:endParaRPr lang="en-US" altLang="zh-CN">
              <a:sym typeface="+mn-ea"/>
            </a:endParaRPr>
          </a:p>
          <a:p>
            <a:pPr algn="l"/>
            <a:r>
              <a:rPr lang="en-US" altLang="zh-CN">
                <a:sym typeface="+mn-ea"/>
              </a:rPr>
              <a:t>当然了这个方案也有一些缺陷，比如说快照中需要存储关注关系，如果关注关系变更的时候更新不及时，那么就会造成未读数不准确；快照采用的是全缓存存储，如果缓存满了就会剔除一些数据，那么被剔除用户的未读数就变为 0 了。但是用户对于未读数的准确度要求不高（未读 10 条还是 11 条，其实用户有时候看不出来），因此这些缺陷也是可以接受的。</a:t>
            </a:r>
            <a:r>
              <a:rPr lang="zh-CN" altLang="en-US">
                <a:sym typeface="+mn-ea"/>
              </a:rPr>
              <a:t>所以具体情况具体分析，权衡各种利弊，找到最佳的处理方案。</a:t>
            </a:r>
            <a:endParaRPr lang="zh-CN" altLang="en-US">
              <a:sym typeface="+mn-ea"/>
            </a:endParaRPr>
          </a:p>
        </p:txBody>
      </p:sp>
      <p:pic>
        <p:nvPicPr>
          <p:cNvPr id="2" name="图片 1" descr="Urer B 10"/>
          <p:cNvPicPr>
            <a:picLocks noChangeAspect="1"/>
          </p:cNvPicPr>
          <p:nvPr/>
        </p:nvPicPr>
        <p:blipFill>
          <a:blip r:embed="rId1"/>
          <a:stretch>
            <a:fillRect/>
          </a:stretch>
        </p:blipFill>
        <p:spPr>
          <a:xfrm>
            <a:off x="3060700" y="1569720"/>
            <a:ext cx="4808855" cy="2299335"/>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advTm="6426"/>
    </mc:Choice>
    <mc:Fallback>
      <p:transition spd="slow" advTm="642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圆角 17"/>
          <p:cNvSpPr/>
          <p:nvPr/>
        </p:nvSpPr>
        <p:spPr>
          <a:xfrm rot="2684577">
            <a:off x="1698063" y="-917755"/>
            <a:ext cx="8693513" cy="8693513"/>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矩形: 圆角 3"/>
          <p:cNvSpPr/>
          <p:nvPr/>
        </p:nvSpPr>
        <p:spPr>
          <a:xfrm rot="2684577">
            <a:off x="2627892" y="-39108"/>
            <a:ext cx="6936217" cy="6936217"/>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7" name="文本框 6"/>
          <p:cNvSpPr txBox="1"/>
          <p:nvPr/>
        </p:nvSpPr>
        <p:spPr>
          <a:xfrm>
            <a:off x="2730500" y="2967335"/>
            <a:ext cx="6781800"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5400" spc="1000" dirty="0">
                <a:solidFill>
                  <a:prstClr val="black">
                    <a:lumMod val="85000"/>
                    <a:lumOff val="15000"/>
                  </a:prstClr>
                </a:solidFill>
                <a:cs typeface="+mn-ea"/>
                <a:sym typeface="+mn-lt"/>
              </a:rPr>
              <a:t>谢谢观看</a:t>
            </a:r>
            <a:endParaRPr kumimoji="0" lang="zh-CN" altLang="en-US" sz="5400" b="0" i="0" u="none" strike="noStrike" kern="1200" cap="none" spc="1000" normalizeH="0" baseline="0" noProof="0" dirty="0">
              <a:ln>
                <a:noFill/>
              </a:ln>
              <a:solidFill>
                <a:prstClr val="black">
                  <a:lumMod val="85000"/>
                  <a:lumOff val="15000"/>
                </a:prstClr>
              </a:solidFill>
              <a:effectLst/>
              <a:uLnTx/>
              <a:uFillTx/>
              <a:cs typeface="+mn-ea"/>
              <a:sym typeface="+mn-lt"/>
            </a:endParaRPr>
          </a:p>
        </p:txBody>
      </p:sp>
      <p:sp>
        <p:nvSpPr>
          <p:cNvPr id="8" name="椭圆 7"/>
          <p:cNvSpPr/>
          <p:nvPr/>
        </p:nvSpPr>
        <p:spPr>
          <a:xfrm>
            <a:off x="683912" y="5242803"/>
            <a:ext cx="1056397" cy="1056397"/>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 name="椭圆 8"/>
          <p:cNvSpPr/>
          <p:nvPr/>
        </p:nvSpPr>
        <p:spPr>
          <a:xfrm>
            <a:off x="10464448" y="933352"/>
            <a:ext cx="563400" cy="5634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advTm="6426"/>
    </mc:Choice>
    <mc:Fallback>
      <p:transition spd="slow" advTm="642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982860" y="3632480"/>
            <a:ext cx="928915" cy="781050"/>
            <a:chOff x="5631542" y="2265155"/>
            <a:chExt cx="928915" cy="781050"/>
          </a:xfrm>
        </p:grpSpPr>
        <p:sp>
          <p:nvSpPr>
            <p:cNvPr id="7" name="椭圆 6"/>
            <p:cNvSpPr/>
            <p:nvPr/>
          </p:nvSpPr>
          <p:spPr>
            <a:xfrm>
              <a:off x="5705474" y="2265155"/>
              <a:ext cx="781050" cy="781050"/>
            </a:xfrm>
            <a:prstGeom prst="ellipse">
              <a:avLst/>
            </a:prstGeom>
            <a:solidFill>
              <a:schemeClr val="bg1"/>
            </a:solidFill>
            <a:ln>
              <a:noFill/>
            </a:ln>
            <a:effectLst>
              <a:outerShdw blurRad="1778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文本框 11"/>
            <p:cNvSpPr txBox="1"/>
            <p:nvPr/>
          </p:nvSpPr>
          <p:spPr>
            <a:xfrm>
              <a:off x="5631542" y="2394070"/>
              <a:ext cx="928915" cy="521970"/>
            </a:xfrm>
            <a:prstGeom prst="rect">
              <a:avLst/>
            </a:prstGeom>
            <a:noFill/>
          </p:spPr>
          <p:txBody>
            <a:bodyPr wrap="square" rtlCol="0">
              <a:spAutoFit/>
            </a:bodyPr>
            <a:lstStyle/>
            <a:p>
              <a:pPr algn="ctr"/>
              <a:r>
                <a:rPr lang="en-US" altLang="zh-CN" sz="2800" dirty="0">
                  <a:cs typeface="+mn-ea"/>
                  <a:sym typeface="+mn-lt"/>
                </a:rPr>
                <a:t>2</a:t>
              </a:r>
              <a:endParaRPr lang="en-US" altLang="zh-CN" sz="2800" dirty="0">
                <a:cs typeface="+mn-ea"/>
                <a:sym typeface="+mn-lt"/>
              </a:endParaRPr>
            </a:p>
          </p:txBody>
        </p:sp>
      </p:grpSp>
      <p:sp>
        <p:nvSpPr>
          <p:cNvPr id="22" name="文本框 21"/>
          <p:cNvSpPr txBox="1"/>
          <p:nvPr/>
        </p:nvSpPr>
        <p:spPr>
          <a:xfrm>
            <a:off x="2040255" y="3792855"/>
            <a:ext cx="7478395" cy="460375"/>
          </a:xfrm>
          <a:prstGeom prst="rect">
            <a:avLst/>
          </a:prstGeom>
          <a:noFill/>
        </p:spPr>
        <p:txBody>
          <a:bodyPr wrap="square" rtlCol="0">
            <a:spAutoFit/>
          </a:bodyPr>
          <a:lstStyle/>
          <a:p>
            <a:r>
              <a:rPr lang="zh-CN" altLang="en-US" sz="2400" spc="300" dirty="0">
                <a:cs typeface="+mn-ea"/>
                <a:sym typeface="+mn-lt"/>
              </a:rPr>
              <a:t>如何设计计数系统</a:t>
            </a:r>
            <a:endParaRPr lang="zh-CN" altLang="en-US" sz="2400" spc="300" dirty="0">
              <a:cs typeface="+mn-ea"/>
              <a:sym typeface="+mn-lt"/>
            </a:endParaRPr>
          </a:p>
        </p:txBody>
      </p:sp>
      <p:grpSp>
        <p:nvGrpSpPr>
          <p:cNvPr id="20" name="组合 19"/>
          <p:cNvGrpSpPr/>
          <p:nvPr/>
        </p:nvGrpSpPr>
        <p:grpSpPr>
          <a:xfrm>
            <a:off x="982859" y="2056630"/>
            <a:ext cx="928915" cy="781050"/>
            <a:chOff x="5483586" y="4341803"/>
            <a:chExt cx="928915" cy="781050"/>
          </a:xfrm>
        </p:grpSpPr>
        <p:sp>
          <p:nvSpPr>
            <p:cNvPr id="30" name="椭圆 29"/>
            <p:cNvSpPr/>
            <p:nvPr/>
          </p:nvSpPr>
          <p:spPr>
            <a:xfrm>
              <a:off x="5557518" y="4341803"/>
              <a:ext cx="781050" cy="781050"/>
            </a:xfrm>
            <a:prstGeom prst="ellipse">
              <a:avLst/>
            </a:prstGeom>
            <a:solidFill>
              <a:schemeClr val="bg1"/>
            </a:solidFill>
            <a:ln>
              <a:noFill/>
            </a:ln>
            <a:effectLst>
              <a:outerShdw blurRad="1778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文本框 30"/>
            <p:cNvSpPr txBox="1"/>
            <p:nvPr/>
          </p:nvSpPr>
          <p:spPr>
            <a:xfrm>
              <a:off x="5483586" y="4471353"/>
              <a:ext cx="928915" cy="521970"/>
            </a:xfrm>
            <a:prstGeom prst="rect">
              <a:avLst/>
            </a:prstGeom>
            <a:noFill/>
          </p:spPr>
          <p:txBody>
            <a:bodyPr wrap="square" rtlCol="0">
              <a:spAutoFit/>
            </a:bodyPr>
            <a:lstStyle/>
            <a:p>
              <a:pPr algn="ctr"/>
              <a:r>
                <a:rPr lang="en-US" altLang="zh-CN" sz="2800" dirty="0">
                  <a:cs typeface="+mn-ea"/>
                  <a:sym typeface="+mn-lt"/>
                </a:rPr>
                <a:t>1</a:t>
              </a:r>
              <a:endParaRPr lang="en-US" altLang="zh-CN" sz="2800" dirty="0">
                <a:cs typeface="+mn-ea"/>
                <a:sym typeface="+mn-lt"/>
              </a:endParaRPr>
            </a:p>
          </p:txBody>
        </p:sp>
      </p:grpSp>
      <p:sp>
        <p:nvSpPr>
          <p:cNvPr id="2" name="文本框 1"/>
          <p:cNvSpPr txBox="1"/>
          <p:nvPr/>
        </p:nvSpPr>
        <p:spPr>
          <a:xfrm>
            <a:off x="2040255" y="2217420"/>
            <a:ext cx="7478395" cy="460375"/>
          </a:xfrm>
          <a:prstGeom prst="rect">
            <a:avLst/>
          </a:prstGeom>
          <a:noFill/>
        </p:spPr>
        <p:txBody>
          <a:bodyPr wrap="square" rtlCol="0">
            <a:spAutoFit/>
          </a:bodyPr>
          <a:p>
            <a:r>
              <a:rPr lang="zh-CN" altLang="en-US" sz="2400" spc="300" dirty="0">
                <a:cs typeface="+mn-ea"/>
                <a:sym typeface="+mn-lt"/>
              </a:rPr>
              <a:t>何为计数系统</a:t>
            </a:r>
            <a:endParaRPr lang="zh-CN" altLang="en-US" sz="2400" spc="300" dirty="0">
              <a:cs typeface="+mn-ea"/>
              <a:sym typeface="+mn-lt"/>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advTm="6426"/>
    </mc:Choice>
    <mc:Fallback>
      <p:transition spd="slow" advTm="642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499110" y="575945"/>
            <a:ext cx="11084560" cy="5077460"/>
          </a:xfrm>
          <a:prstGeom prst="rect">
            <a:avLst/>
          </a:prstGeom>
          <a:noFill/>
        </p:spPr>
        <p:txBody>
          <a:bodyPr wrap="square" rtlCol="0">
            <a:spAutoFit/>
          </a:bodyPr>
          <a:lstStyle/>
          <a:p>
            <a:r>
              <a:rPr lang="zh-CN" b="1">
                <a:latin typeface="微软雅黑" charset="0"/>
                <a:ea typeface="微软雅黑" charset="0"/>
                <a:cs typeface="微软雅黑" charset="0"/>
                <a:sym typeface="+mn-ea"/>
              </a:rPr>
              <a:t>何为</a:t>
            </a:r>
            <a:r>
              <a:rPr b="1">
                <a:latin typeface="微软雅黑" charset="0"/>
                <a:ea typeface="微软雅黑" charset="0"/>
                <a:cs typeface="微软雅黑" charset="0"/>
                <a:sym typeface="+mn-ea"/>
              </a:rPr>
              <a:t>计数</a:t>
            </a:r>
            <a:r>
              <a:rPr lang="zh-CN" b="1">
                <a:latin typeface="微软雅黑" charset="0"/>
                <a:ea typeface="微软雅黑" charset="0"/>
                <a:cs typeface="微软雅黑" charset="0"/>
                <a:sym typeface="+mn-ea"/>
              </a:rPr>
              <a:t>系统：</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ea typeface="+mn-lt"/>
                <a:cs typeface="+mn-lt"/>
              </a:rPr>
              <a:t>来看这样一个场景： 在地铁上，你也许会经常刷微博、点赞热搜，如果有抽奖活动，再转发一波，</a:t>
            </a:r>
            <a:endParaRPr lang="en-US" altLang="zh-CN" dirty="0">
              <a:ea typeface="+mn-lt"/>
              <a:cs typeface="+mn-lt"/>
            </a:endParaRPr>
          </a:p>
          <a:p>
            <a:r>
              <a:rPr lang="en-US" altLang="zh-CN" dirty="0">
                <a:ea typeface="+mn-lt"/>
                <a:cs typeface="+mn-lt"/>
              </a:rPr>
              <a:t>而这些与微博息息相关的数据，其实就是微博场景下的 计数数据，细说起来，它主要有几类：</a:t>
            </a:r>
            <a:endParaRPr lang="en-US" altLang="zh-CN" dirty="0">
              <a:ea typeface="+mn-lt"/>
              <a:cs typeface="+mn-lt"/>
            </a:endParaRPr>
          </a:p>
          <a:p>
            <a:endParaRPr lang="en-US" altLang="zh-CN" dirty="0">
              <a:ea typeface="+mn-lt"/>
              <a:cs typeface="+mn-lt"/>
            </a:endParaRPr>
          </a:p>
          <a:p>
            <a:r>
              <a:rPr lang="en-US" altLang="zh-CN" dirty="0">
                <a:ea typeface="+mn-lt"/>
                <a:cs typeface="+mn-lt"/>
              </a:rPr>
              <a:t>1. 微博的评论数、点赞数、转发数、浏览数、表态数等等；</a:t>
            </a:r>
            <a:endParaRPr lang="en-US" altLang="zh-CN" dirty="0">
              <a:ea typeface="+mn-lt"/>
              <a:cs typeface="+mn-lt"/>
            </a:endParaRPr>
          </a:p>
          <a:p>
            <a:endParaRPr lang="en-US" altLang="zh-CN" dirty="0">
              <a:ea typeface="+mn-lt"/>
              <a:cs typeface="+mn-lt"/>
            </a:endParaRPr>
          </a:p>
          <a:p>
            <a:r>
              <a:rPr lang="en-US" altLang="zh-CN" dirty="0">
                <a:ea typeface="+mn-lt"/>
                <a:cs typeface="+mn-lt"/>
              </a:rPr>
              <a:t>2. 用户的粉丝数、关注数、发布微博数、私信数等等。</a:t>
            </a:r>
            <a:endParaRPr lang="en-US" altLang="zh-CN" dirty="0">
              <a:ea typeface="+mn-lt"/>
              <a:cs typeface="+mn-lt"/>
            </a:endParaRPr>
          </a:p>
          <a:p>
            <a:endParaRPr lang="en-US" altLang="zh-CN" dirty="0">
              <a:ea typeface="+mn-lt"/>
              <a:cs typeface="+mn-lt"/>
            </a:endParaRPr>
          </a:p>
          <a:p>
            <a:r>
              <a:rPr lang="en-US" altLang="zh-CN" dirty="0">
                <a:ea typeface="+mn-lt"/>
                <a:cs typeface="+mn-lt"/>
              </a:rPr>
              <a:t>微博维度的计数代表了这条微博受欢迎的程度，用户维度的数据（尤其是粉丝数），代表了这个用户的影响力，因此大家会普遍看重这些计数信息。</a:t>
            </a:r>
            <a:endParaRPr lang="en-US" altLang="zh-CN" dirty="0">
              <a:ea typeface="+mn-lt"/>
              <a:cs typeface="+mn-lt"/>
            </a:endParaRPr>
          </a:p>
          <a:p>
            <a:endParaRPr lang="en-US" altLang="zh-CN" dirty="0">
              <a:ea typeface="+mn-lt"/>
              <a:cs typeface="+mn-lt"/>
            </a:endParaRPr>
          </a:p>
          <a:p>
            <a:r>
              <a:rPr lang="en-US" altLang="zh-CN" dirty="0">
                <a:ea typeface="+mn-lt"/>
                <a:cs typeface="+mn-lt"/>
              </a:rPr>
              <a:t>并且在很多场景下，我们都需要查询计数数据（比如首页信息流页面、个人主页面），计数数据访问量巨大，所以需要设计计数系统维护它。</a:t>
            </a:r>
            <a:endParaRPr lang="en-US" altLang="zh-CN" dirty="0">
              <a:ea typeface="+mn-lt"/>
              <a:cs typeface="+mn-lt"/>
            </a:endParaRPr>
          </a:p>
          <a:p>
            <a:endParaRPr lang="en-US" altLang="zh-CN" dirty="0">
              <a:ea typeface="+mn-lt"/>
              <a:cs typeface="+mn-lt"/>
            </a:endParaRPr>
          </a:p>
          <a:p>
            <a:r>
              <a:rPr lang="en-US" altLang="zh-CN" dirty="0">
                <a:ea typeface="+mn-lt"/>
                <a:cs typeface="+mn-lt"/>
              </a:rPr>
              <a:t>但在设计计数系统时，不少人会出现性能不高、存储成本很大的问题，比如，把计数与微博数据存储在一起，这样每次更新计数的时候都需要锁住这一行记录，降低了写入的并发。</a:t>
            </a:r>
            <a:endParaRPr lang="en-US" altLang="zh-CN" dirty="0">
              <a:latin typeface="微软雅黑" panose="020B0503020204020204" pitchFamily="34" charset="-122"/>
              <a:ea typeface="微软雅黑" panose="020B0503020204020204" pitchFamily="34" charset="-122"/>
            </a:endParaRPr>
          </a:p>
          <a:p>
            <a:endParaRPr lang="zh-CN" altLang="en-US" sz="1800" dirty="0">
              <a:latin typeface="微软雅黑" panose="020B0503020204020204" pitchFamily="34" charset="-122"/>
              <a:ea typeface="微软雅黑" panose="020B0503020204020204" pitchFamily="3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advTm="6426"/>
    </mc:Choice>
    <mc:Fallback>
      <p:transition spd="slow" advTm="642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492760" y="695960"/>
            <a:ext cx="11295380" cy="5908040"/>
          </a:xfrm>
          <a:prstGeom prst="rect">
            <a:avLst/>
          </a:prstGeom>
          <a:noFill/>
        </p:spPr>
        <p:txBody>
          <a:bodyPr wrap="square" rtlCol="0">
            <a:spAutoFit/>
          </a:bodyPr>
          <a:lstStyle/>
          <a:p>
            <a:r>
              <a:rPr sz="1800" b="1" dirty="0">
                <a:latin typeface="微软雅黑" panose="020B0503020204020204" pitchFamily="34" charset="-122"/>
                <a:ea typeface="微软雅黑" panose="020B0503020204020204" pitchFamily="34" charset="-122"/>
              </a:rPr>
              <a:t>计数在业务上的特点</a:t>
            </a:r>
            <a:r>
              <a:rPr lang="zh-CN" sz="1800" b="1" dirty="0">
                <a:latin typeface="微软雅黑" panose="020B0503020204020204" pitchFamily="34" charset="-122"/>
                <a:ea typeface="微软雅黑" panose="020B0503020204020204" pitchFamily="34" charset="-122"/>
              </a:rPr>
              <a:t>：</a:t>
            </a:r>
            <a:endParaRPr sz="1800" dirty="0">
              <a:latin typeface="微软雅黑" panose="020B0503020204020204" pitchFamily="34" charset="-122"/>
              <a:ea typeface="微软雅黑" panose="020B0503020204020204" pitchFamily="34" charset="-122"/>
            </a:endParaRPr>
          </a:p>
          <a:p>
            <a:endParaRPr sz="1800" dirty="0">
              <a:latin typeface="微软雅黑" panose="020B0503020204020204" pitchFamily="34" charset="-122"/>
              <a:ea typeface="微软雅黑" panose="020B0503020204020204" pitchFamily="34" charset="-122"/>
            </a:endParaRPr>
          </a:p>
          <a:p>
            <a:r>
              <a:rPr sz="1800" dirty="0">
                <a:latin typeface="微软雅黑" panose="020B0503020204020204" pitchFamily="34" charset="-122"/>
                <a:ea typeface="微软雅黑" panose="020B0503020204020204" pitchFamily="34" charset="-122"/>
              </a:rPr>
              <a:t>首先，你要了解这些计数在业务上的特点是什么，这样才能针对特点设计出合理的方案。主要有这样几个特点。</a:t>
            </a:r>
            <a:endParaRPr sz="1800" dirty="0">
              <a:latin typeface="微软雅黑" panose="020B0503020204020204" pitchFamily="34" charset="-122"/>
              <a:ea typeface="微软雅黑" panose="020B0503020204020204" pitchFamily="34" charset="-122"/>
            </a:endParaRPr>
          </a:p>
          <a:p>
            <a:endParaRPr sz="1800" dirty="0">
              <a:latin typeface="微软雅黑" panose="020B0503020204020204" pitchFamily="34" charset="-122"/>
              <a:ea typeface="微软雅黑" panose="020B0503020204020204" pitchFamily="34" charset="-122"/>
            </a:endParaRPr>
          </a:p>
          <a:p>
            <a:r>
              <a:rPr sz="1800" dirty="0">
                <a:latin typeface="微软雅黑" panose="020B0503020204020204" pitchFamily="34" charset="-122"/>
                <a:ea typeface="微软雅黑" panose="020B0503020204020204" pitchFamily="34" charset="-122"/>
              </a:rPr>
              <a:t>* 数据量巨大</a:t>
            </a:r>
            <a:r>
              <a:rPr lang="zh-CN" sz="1800" dirty="0">
                <a:latin typeface="微软雅黑" panose="020B0503020204020204" pitchFamily="34" charset="-122"/>
                <a:ea typeface="微软雅黑" panose="020B0503020204020204" pitchFamily="34" charset="-122"/>
              </a:rPr>
              <a:t>，</a:t>
            </a:r>
            <a:r>
              <a:rPr sz="1800" dirty="0">
                <a:latin typeface="微软雅黑" panose="020B0503020204020204" pitchFamily="34" charset="-122"/>
                <a:ea typeface="微软雅黑" panose="020B0503020204020204" pitchFamily="34" charset="-122"/>
              </a:rPr>
              <a:t>微博系统中微博条目的数量早已经超过了千亿级别，仅仅计算微博的转发、评论、点赞、浏览等核心计数，其数据量级就已经在几千亿的级别。更何况微博条目的数量还在不断高速地增长，并且随着微博业务越来越复杂，微博维度的计数种类也可能会持续扩展（比如说增加了表态数），因此，仅仅是微博维度上的计数量级就已经过了万亿级别。除此之外，微博的用户量级已经超过了 10 亿，用户维度的计数量级相比微博维度来说虽然相差很大，但是也达到了百亿级别。那么如何存储这些过万亿级别的数字，对我们来说就是一大挑战。</a:t>
            </a:r>
            <a:endParaRPr sz="1800" dirty="0">
              <a:latin typeface="微软雅黑" panose="020B0503020204020204" pitchFamily="34" charset="-122"/>
              <a:ea typeface="微软雅黑" panose="020B0503020204020204" pitchFamily="34" charset="-122"/>
            </a:endParaRPr>
          </a:p>
          <a:p>
            <a:endParaRPr sz="1800" dirty="0">
              <a:latin typeface="微软雅黑" panose="020B0503020204020204" pitchFamily="34" charset="-122"/>
              <a:ea typeface="微软雅黑" panose="020B0503020204020204" pitchFamily="34" charset="-122"/>
            </a:endParaRPr>
          </a:p>
          <a:p>
            <a:r>
              <a:rPr sz="1800" dirty="0">
                <a:latin typeface="微软雅黑" panose="020B0503020204020204" pitchFamily="34" charset="-122"/>
                <a:ea typeface="微软雅黑" panose="020B0503020204020204" pitchFamily="34" charset="-122"/>
              </a:rPr>
              <a:t>* 访问量大，对于性能的要求高 微博的日活用户超过 2 亿，月活用户接近 5 亿，核心服务（比如首页信息流）访问量级到达每秒几十万次，计数系统的访问量级也超过了每秒百万级别，而且在性能方面，它要求要毫秒级别返回结果。</a:t>
            </a:r>
            <a:endParaRPr sz="1800" dirty="0">
              <a:latin typeface="微软雅黑" panose="020B0503020204020204" pitchFamily="34" charset="-122"/>
              <a:ea typeface="微软雅黑" panose="020B0503020204020204" pitchFamily="34" charset="-122"/>
            </a:endParaRPr>
          </a:p>
          <a:p>
            <a:endParaRPr sz="1800" dirty="0">
              <a:latin typeface="微软雅黑" panose="020B0503020204020204" pitchFamily="34" charset="-122"/>
              <a:ea typeface="微软雅黑" panose="020B0503020204020204" pitchFamily="34" charset="-122"/>
            </a:endParaRPr>
          </a:p>
          <a:p>
            <a:r>
              <a:rPr sz="1800" dirty="0">
                <a:latin typeface="微软雅黑" panose="020B0503020204020204" pitchFamily="34" charset="-122"/>
                <a:ea typeface="微软雅黑" panose="020B0503020204020204" pitchFamily="34" charset="-122"/>
              </a:rPr>
              <a:t>* 最后，对于可用性、数字的准确性要求高 一般来讲，用户对于计数数字是非常敏感的，比如你直播了好几个月，才涨了 1000 个粉，突然有一天粉丝数少了几百个，那么你是不是会琢磨哪里出现问题，或者打电话投诉直播平台？</a:t>
            </a:r>
            <a:endParaRPr sz="1800" dirty="0">
              <a:latin typeface="微软雅黑" panose="020B0503020204020204" pitchFamily="34" charset="-122"/>
              <a:ea typeface="微软雅黑" panose="020B0503020204020204" pitchFamily="34" charset="-122"/>
            </a:endParaRPr>
          </a:p>
          <a:p>
            <a:endParaRPr sz="1800" dirty="0">
              <a:latin typeface="微软雅黑" panose="020B0503020204020204" pitchFamily="34" charset="-122"/>
              <a:ea typeface="微软雅黑" panose="020B0503020204020204" pitchFamily="34" charset="-122"/>
            </a:endParaRPr>
          </a:p>
          <a:p>
            <a:r>
              <a:rPr sz="1800" dirty="0">
                <a:latin typeface="微软雅黑" panose="020B0503020204020204" pitchFamily="34" charset="-122"/>
                <a:ea typeface="微软雅黑" panose="020B0503020204020204" pitchFamily="34" charset="-122"/>
              </a:rPr>
              <a:t>那么，面临着高并发、大数据量、数据强一致要求的挑战，微博的计数系统是如何设计和演进的呢？又能从中借鉴什么经验呢？</a:t>
            </a:r>
            <a:endParaRPr lang="en-US" altLang="zh-CN" sz="1800" dirty="0">
              <a:latin typeface="微软雅黑" panose="020B0503020204020204" pitchFamily="34" charset="-122"/>
              <a:ea typeface="微软雅黑" panose="020B0503020204020204" pitchFamily="3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advTm="6426"/>
    </mc:Choice>
    <mc:Fallback>
      <p:transition spd="slow" advTm="642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73990" y="381635"/>
            <a:ext cx="11776075" cy="6297930"/>
          </a:xfrm>
        </p:spPr>
        <p:txBody>
          <a:bodyPr>
            <a:normAutofit lnSpcReduction="10000"/>
          </a:bodyPr>
          <a:p>
            <a:pPr algn="l" fontAlgn="auto"/>
            <a:r>
              <a:rPr sz="1800" b="1">
                <a:latin typeface="微软雅黑" charset="0"/>
                <a:ea typeface="微软雅黑" charset="0"/>
                <a:cs typeface="微软雅黑" charset="0"/>
                <a:sym typeface="+mn-ea"/>
              </a:rPr>
              <a:t>支撑高并发的计数系统要如何设计</a:t>
            </a:r>
            <a:r>
              <a:rPr lang="zh-CN" sz="1800" b="1">
                <a:latin typeface="微软雅黑" charset="0"/>
                <a:ea typeface="微软雅黑" charset="0"/>
                <a:cs typeface="微软雅黑" charset="0"/>
                <a:sym typeface="+mn-ea"/>
              </a:rPr>
              <a:t>：</a:t>
            </a:r>
            <a:endParaRPr lang="zh-CN" altLang="en-US" sz="2000" spc="300" dirty="0">
              <a:cs typeface="+mn-ea"/>
              <a:sym typeface="+mn-lt"/>
            </a:endParaRPr>
          </a:p>
          <a:p>
            <a:pPr algn="l" fontAlgn="auto"/>
            <a:endParaRPr sz="2000" b="1">
              <a:latin typeface="微软雅黑" charset="0"/>
              <a:ea typeface="微软雅黑" charset="0"/>
              <a:cs typeface="微软雅黑" charset="0"/>
            </a:endParaRPr>
          </a:p>
          <a:p>
            <a:pPr algn="l" fontAlgn="auto"/>
            <a:r>
              <a:rPr sz="1800">
                <a:latin typeface="微软雅黑" charset="0"/>
                <a:ea typeface="微软雅黑" charset="0"/>
                <a:cs typeface="微软雅黑" charset="0"/>
              </a:rPr>
              <a:t>刚开</a:t>
            </a:r>
            <a:r>
              <a:rPr sz="1800">
                <a:ea typeface="+mn-lt"/>
                <a:cs typeface="微软雅黑" charset="0"/>
              </a:rPr>
              <a:t>始设计计数系统的时候，微</a:t>
            </a:r>
            <a:r>
              <a:rPr sz="1800">
                <a:latin typeface="微软雅黑" charset="0"/>
                <a:ea typeface="微软雅黑" charset="0"/>
                <a:cs typeface="微软雅黑" charset="0"/>
              </a:rPr>
              <a:t>博的流量还没有现在这么夸张，我们本着 KISS（Keep It Simple and Stupid）原则，尽量将系统设计的简单易维护，所以，我们使用 MySQL 存储计数的数据，因为它是我们最熟悉的，团队在运维上经验也会比较丰富。</a:t>
            </a:r>
            <a:endParaRPr sz="1800">
              <a:latin typeface="微软雅黑" charset="0"/>
              <a:ea typeface="微软雅黑" charset="0"/>
              <a:cs typeface="微软雅黑" charset="0"/>
            </a:endParaRPr>
          </a:p>
          <a:p>
            <a:pPr algn="l" fontAlgn="auto"/>
            <a:endParaRPr sz="1800">
              <a:latin typeface="微软雅黑" charset="0"/>
              <a:ea typeface="微软雅黑" charset="0"/>
              <a:cs typeface="微软雅黑" charset="0"/>
            </a:endParaRPr>
          </a:p>
          <a:p>
            <a:pPr algn="l" fontAlgn="auto"/>
            <a:r>
              <a:rPr sz="1800">
                <a:latin typeface="微软雅黑" charset="0"/>
                <a:ea typeface="微软雅黑" charset="0"/>
                <a:cs typeface="微软雅黑" charset="0"/>
              </a:rPr>
              <a:t>举个具体的例子。</a:t>
            </a:r>
            <a:endParaRPr sz="1800">
              <a:latin typeface="微软雅黑" charset="0"/>
              <a:ea typeface="微软雅黑" charset="0"/>
              <a:cs typeface="微软雅黑" charset="0"/>
            </a:endParaRPr>
          </a:p>
          <a:p>
            <a:pPr algn="l" fontAlgn="auto"/>
            <a:r>
              <a:rPr sz="1800">
                <a:latin typeface="微软雅黑" charset="0"/>
                <a:ea typeface="微软雅黑" charset="0"/>
                <a:cs typeface="微软雅黑" charset="0"/>
              </a:rPr>
              <a:t>假如要存储微博维度（微博的计数，转发数、赞数等等）的数据，可以这么设计表结构：</a:t>
            </a:r>
            <a:endParaRPr sz="1800">
              <a:latin typeface="微软雅黑" charset="0"/>
              <a:ea typeface="微软雅黑" charset="0"/>
              <a:cs typeface="微软雅黑" charset="0"/>
            </a:endParaRPr>
          </a:p>
          <a:p>
            <a:pPr algn="l" fontAlgn="auto"/>
            <a:r>
              <a:rPr sz="1800">
                <a:latin typeface="微软雅黑" charset="0"/>
                <a:ea typeface="微软雅黑" charset="0"/>
                <a:cs typeface="微软雅黑" charset="0"/>
              </a:rPr>
              <a:t>以微博 ID 为主键，转发数、评论数、点赞数和浏览数分别为单独一列，</a:t>
            </a:r>
            <a:endParaRPr sz="1800">
              <a:latin typeface="微软雅黑" charset="0"/>
              <a:ea typeface="微软雅黑" charset="0"/>
              <a:cs typeface="微软雅黑" charset="0"/>
            </a:endParaRPr>
          </a:p>
          <a:p>
            <a:pPr algn="l" fontAlgn="auto"/>
            <a:r>
              <a:rPr sz="1800">
                <a:latin typeface="微软雅黑" charset="0"/>
                <a:ea typeface="微软雅黑" charset="0"/>
                <a:cs typeface="微软雅黑" charset="0"/>
              </a:rPr>
              <a:t>这样在获取计数时用一个 SQL 语句就搞定了。</a:t>
            </a:r>
            <a:endParaRPr sz="1800">
              <a:latin typeface="微软雅黑" charset="0"/>
              <a:ea typeface="微软雅黑" charset="0"/>
              <a:cs typeface="微软雅黑" charset="0"/>
            </a:endParaRPr>
          </a:p>
          <a:p>
            <a:pPr algn="l" fontAlgn="auto"/>
            <a:endParaRPr sz="1800">
              <a:latin typeface="微软雅黑" charset="0"/>
              <a:ea typeface="微软雅黑" charset="0"/>
              <a:cs typeface="微软雅黑" charset="0"/>
            </a:endParaRPr>
          </a:p>
          <a:p>
            <a:pPr algn="l" fontAlgn="auto"/>
            <a:r>
              <a:rPr sz="1800">
                <a:latin typeface="微软雅黑" charset="0"/>
                <a:ea typeface="微软雅黑" charset="0"/>
                <a:cs typeface="微软雅黑" charset="0"/>
              </a:rPr>
              <a:t>select repost_count, comment_count, praise_count, view_count from t_weibo_count where weibo_id = ?</a:t>
            </a:r>
            <a:endParaRPr sz="1800">
              <a:latin typeface="微软雅黑" charset="0"/>
              <a:ea typeface="微软雅黑" charset="0"/>
              <a:cs typeface="微软雅黑" charset="0"/>
            </a:endParaRPr>
          </a:p>
          <a:p>
            <a:pPr algn="l" fontAlgn="auto"/>
            <a:endParaRPr sz="1800">
              <a:latin typeface="微软雅黑" charset="0"/>
              <a:ea typeface="微软雅黑" charset="0"/>
              <a:cs typeface="微软雅黑" charset="0"/>
            </a:endParaRPr>
          </a:p>
          <a:p>
            <a:pPr algn="l" fontAlgn="auto"/>
            <a:r>
              <a:rPr sz="1800">
                <a:latin typeface="微软雅黑" charset="0"/>
                <a:ea typeface="微软雅黑" charset="0"/>
                <a:cs typeface="微软雅黑" charset="0"/>
              </a:rPr>
              <a:t>在数据量级和访问量级都不大的情况下，这种方式最简单，所以如果系统量级不大，可以直接采用这种方式来实现。</a:t>
            </a:r>
            <a:endParaRPr sz="1800">
              <a:latin typeface="微软雅黑" charset="0"/>
              <a:ea typeface="微软雅黑" charset="0"/>
              <a:cs typeface="微软雅黑" charset="0"/>
            </a:endParaRPr>
          </a:p>
          <a:p>
            <a:pPr algn="l" fontAlgn="auto"/>
            <a:endParaRPr sz="1400" b="1">
              <a:latin typeface="微软雅黑" charset="0"/>
              <a:ea typeface="微软雅黑" charset="0"/>
              <a:cs typeface="微软雅黑" charset="0"/>
            </a:endParaRPr>
          </a:p>
          <a:p>
            <a:pPr algn="l" fontAlgn="auto"/>
            <a:endParaRPr lang="en-US" altLang="zh-CN" sz="1400"/>
          </a:p>
          <a:p>
            <a:pPr algn="l" fontAlgn="auto"/>
            <a:endParaRPr lang="en-US" altLang="zh-CN" sz="1400"/>
          </a:p>
        </p:txBody>
      </p:sp>
    </p:spTree>
  </p:cSld>
  <p:clrMapOvr>
    <a:masterClrMapping/>
  </p:clrMapOvr>
  <mc:AlternateContent xmlns:mc="http://schemas.openxmlformats.org/markup-compatibility/2006">
    <mc:Choice xmlns:p14="http://schemas.microsoft.com/office/powerpoint/2010/main" Requires="p14">
      <p:transition spd="slow" p14:dur="1500" advTm="6426"/>
    </mc:Choice>
    <mc:Fallback>
      <p:transition spd="slow" advTm="642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18770" y="229870"/>
            <a:ext cx="11177270" cy="3692525"/>
          </a:xfrm>
          <a:prstGeom prst="rect">
            <a:avLst/>
          </a:prstGeom>
          <a:noFill/>
        </p:spPr>
        <p:txBody>
          <a:bodyPr wrap="square" rtlCol="0">
            <a:spAutoFit/>
          </a:bodyPr>
          <a:lstStyle/>
          <a:p>
            <a:pPr algn="l"/>
            <a:r>
              <a:rPr>
                <a:latin typeface="微软雅黑" charset="0"/>
                <a:ea typeface="微软雅黑" charset="0"/>
                <a:cs typeface="微软雅黑" charset="0"/>
                <a:sym typeface="+mn-ea"/>
              </a:rPr>
              <a:t>后来，随着微博的不断壮大，之前的计数系统面临了很多的问题和挑战。</a:t>
            </a:r>
            <a:r>
              <a:rPr dirty="0">
                <a:latin typeface="微软雅黑" charset="0"/>
                <a:ea typeface="微软雅黑" charset="0"/>
                <a:cs typeface="微软雅黑" charset="0"/>
              </a:rPr>
              <a:t>比如微博用户量和发布的微博量增加迅猛，计数存储数据量级也飞速增长，而 MySQL 数据库单表的存储量级达到几千万的时候，性能上就会有损耗。所以我们考虑使用分库分表的方式分散数据量，提升读取计数的性能。</a:t>
            </a:r>
            <a:endParaRPr dirty="0">
              <a:latin typeface="微软雅黑" charset="0"/>
              <a:ea typeface="微软雅黑" charset="0"/>
              <a:cs typeface="微软雅黑" charset="0"/>
            </a:endParaRPr>
          </a:p>
          <a:p>
            <a:pPr algn="l"/>
            <a:r>
              <a:rPr dirty="0">
                <a:latin typeface="微软雅黑" charset="0"/>
                <a:ea typeface="微软雅黑" charset="0"/>
                <a:cs typeface="微软雅黑" charset="0"/>
              </a:rPr>
              <a:t>我们用 「weibo_id」作为分区键，在选择分库分表的方式时，考虑了下面两种：</a:t>
            </a:r>
            <a:endParaRPr dirty="0">
              <a:latin typeface="微软雅黑" charset="0"/>
              <a:ea typeface="微软雅黑" charset="0"/>
              <a:cs typeface="微软雅黑" charset="0"/>
            </a:endParaRPr>
          </a:p>
          <a:p>
            <a:pPr algn="l"/>
            <a:endParaRPr dirty="0">
              <a:latin typeface="微软雅黑" charset="0"/>
              <a:ea typeface="微软雅黑" charset="0"/>
              <a:cs typeface="微软雅黑" charset="0"/>
            </a:endParaRPr>
          </a:p>
          <a:p>
            <a:pPr algn="l"/>
            <a:r>
              <a:rPr dirty="0">
                <a:latin typeface="微软雅黑" charset="0"/>
                <a:ea typeface="微软雅黑" charset="0"/>
                <a:cs typeface="微软雅黑" charset="0"/>
              </a:rPr>
              <a:t>* 一种方式是选择一种哈希算法对 weibo_id 计算哈希值，然后依据这个哈希值计算出需要存储到哪一个库哪一张表中</a:t>
            </a:r>
            <a:endParaRPr dirty="0">
              <a:latin typeface="微软雅黑" charset="0"/>
              <a:ea typeface="微软雅黑" charset="0"/>
              <a:cs typeface="微软雅黑" charset="0"/>
            </a:endParaRPr>
          </a:p>
          <a:p>
            <a:pPr algn="l"/>
            <a:r>
              <a:rPr dirty="0">
                <a:latin typeface="微软雅黑" charset="0"/>
                <a:ea typeface="微软雅黑" charset="0"/>
                <a:cs typeface="微软雅黑" charset="0"/>
              </a:rPr>
              <a:t>* 另一种方式是按照 weibo_id 生成的时间来做分库分表，ID 的生成最好带有业务意义的字段，比如生成 ID 的时间戳。所以在分库分表的时候，可以先依据发号器的算法反解出时间戳，然后按照时间戳来做分库分表，比如，一天一张表或者一个月一张表等等。</a:t>
            </a:r>
            <a:endParaRPr dirty="0">
              <a:latin typeface="微软雅黑" charset="0"/>
              <a:ea typeface="微软雅黑" charset="0"/>
              <a:cs typeface="微软雅黑" charset="0"/>
            </a:endParaRPr>
          </a:p>
          <a:p>
            <a:pPr algn="l"/>
            <a:endParaRPr dirty="0">
              <a:latin typeface="微软雅黑" charset="0"/>
              <a:ea typeface="微软雅黑" charset="0"/>
              <a:cs typeface="微软雅黑" charset="0"/>
            </a:endParaRPr>
          </a:p>
          <a:p>
            <a:pPr algn="l"/>
            <a:r>
              <a:rPr dirty="0">
                <a:latin typeface="微软雅黑" charset="0"/>
                <a:ea typeface="微软雅黑" charset="0"/>
                <a:cs typeface="微软雅黑" charset="0"/>
              </a:rPr>
              <a:t>与此同时，计数的访问量级也有质的飞越。在微博最初的版本中，首页信息流里面是不展示计数数据的，那么使用 MySQL 也可以承受当时读取计数的访问量。</a:t>
            </a:r>
            <a:endParaRPr dirty="0">
              <a:latin typeface="微软雅黑" charset="0"/>
              <a:ea typeface="微软雅黑" charset="0"/>
              <a:cs typeface="微软雅黑" charset="0"/>
            </a:endParaRPr>
          </a:p>
        </p:txBody>
      </p:sp>
      <p:pic>
        <p:nvPicPr>
          <p:cNvPr id="3" name="图片 2" descr="508201de80dd909d8b7dff1d34be9f9c.508201de"/>
          <p:cNvPicPr>
            <a:picLocks noChangeAspect="1"/>
          </p:cNvPicPr>
          <p:nvPr/>
        </p:nvPicPr>
        <p:blipFill>
          <a:blip r:embed="rId1"/>
          <a:stretch>
            <a:fillRect/>
          </a:stretch>
        </p:blipFill>
        <p:spPr>
          <a:xfrm>
            <a:off x="862330" y="4074160"/>
            <a:ext cx="10090785" cy="2704465"/>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advTm="6426"/>
    </mc:Choice>
    <mc:Fallback>
      <p:transition spd="slow" advTm="642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18770" y="229870"/>
            <a:ext cx="11177270" cy="6954520"/>
          </a:xfrm>
          <a:prstGeom prst="rect">
            <a:avLst/>
          </a:prstGeom>
          <a:noFill/>
        </p:spPr>
        <p:txBody>
          <a:bodyPr wrap="square" rtlCol="0">
            <a:spAutoFit/>
          </a:bodyPr>
          <a:lstStyle/>
          <a:p>
            <a:pPr algn="l"/>
            <a:endParaRPr sz="1600" dirty="0">
              <a:latin typeface="等线" panose="02010600030101010101" pitchFamily="2" charset="-122"/>
              <a:ea typeface="等线" panose="02010600030101010101" pitchFamily="2" charset="-122"/>
            </a:endParaRPr>
          </a:p>
          <a:p>
            <a:r>
              <a:rPr lang="en-US" altLang="zh-CN" dirty="0">
                <a:latin typeface="+mn-ea"/>
                <a:cs typeface="+mn-ea"/>
              </a:rPr>
              <a:t>但是后来在首页信息流中也要展示转发、评论和点赞等计数数据了。而信息流的访问量巨大，仅仅靠数据库已经完全不能承担如此高的并发量了。</a:t>
            </a:r>
            <a:endParaRPr lang="en-US" altLang="zh-CN" dirty="0">
              <a:latin typeface="+mn-ea"/>
              <a:cs typeface="+mn-ea"/>
            </a:endParaRPr>
          </a:p>
          <a:p>
            <a:endParaRPr lang="en-US" altLang="zh-CN" dirty="0">
              <a:latin typeface="+mn-ea"/>
              <a:cs typeface="+mn-ea"/>
            </a:endParaRPr>
          </a:p>
          <a:p>
            <a:r>
              <a:rPr lang="en-US" altLang="zh-CN" dirty="0">
                <a:latin typeface="+mn-ea"/>
                <a:cs typeface="+mn-ea"/>
              </a:rPr>
              <a:t>于是考虑使用 Redis 来加速读请求 ，通过部署多个从节点来提升可用性和性能，并且通过 Hash 的方式对数据做分片，也基本上可以保证计数的读取性能。</a:t>
            </a:r>
            <a:endParaRPr lang="en-US" altLang="zh-CN" dirty="0">
              <a:latin typeface="+mn-ea"/>
              <a:cs typeface="+mn-ea"/>
            </a:endParaRPr>
          </a:p>
          <a:p>
            <a:endParaRPr lang="en-US" altLang="zh-CN" dirty="0">
              <a:latin typeface="+mn-ea"/>
              <a:cs typeface="+mn-ea"/>
            </a:endParaRPr>
          </a:p>
          <a:p>
            <a:r>
              <a:rPr lang="en-US" altLang="zh-CN" dirty="0">
                <a:latin typeface="+mn-ea"/>
                <a:cs typeface="+mn-ea"/>
              </a:rPr>
              <a:t>然而，这种数据库 + 缓存的方式有一个弊端：无法保证数据的一致性 ，比如，如果数据库写入成功而缓存更新失败，就会导致数据的不一致，影响计数的准确性。</a:t>
            </a:r>
            <a:endParaRPr lang="en-US" altLang="zh-CN" dirty="0">
              <a:latin typeface="+mn-ea"/>
              <a:cs typeface="+mn-ea"/>
            </a:endParaRPr>
          </a:p>
          <a:p>
            <a:endParaRPr lang="en-US" altLang="zh-CN" dirty="0">
              <a:latin typeface="+mn-ea"/>
              <a:cs typeface="+mn-ea"/>
            </a:endParaRPr>
          </a:p>
          <a:p>
            <a:r>
              <a:rPr lang="en-US" altLang="zh-CN" dirty="0">
                <a:latin typeface="+mn-ea"/>
                <a:cs typeface="+mn-ea"/>
              </a:rPr>
              <a:t>所以，我们完全抛弃了 MySQL，全面使用 Redis 来作为计数的存储组件。</a:t>
            </a:r>
            <a:endParaRPr lang="en-US" altLang="zh-CN" dirty="0">
              <a:latin typeface="等线" panose="02010600030101010101" pitchFamily="2" charset="-122"/>
              <a:ea typeface="等线" panose="02010600030101010101" pitchFamily="2" charset="-122"/>
            </a:endParaRPr>
          </a:p>
          <a:p>
            <a:endParaRPr lang="en-US" altLang="zh-CN" sz="1800" dirty="0">
              <a:latin typeface="等线" panose="02010600030101010101" pitchFamily="2" charset="-122"/>
              <a:ea typeface="等线" panose="02010600030101010101" pitchFamily="2" charset="-122"/>
            </a:endParaRPr>
          </a:p>
          <a:p>
            <a:endParaRPr lang="en-US" altLang="zh-CN" dirty="0">
              <a:latin typeface="等线" panose="02010600030101010101" pitchFamily="2" charset="-122"/>
              <a:ea typeface="等线" panose="02010600030101010101" pitchFamily="2" charset="-122"/>
            </a:endParaRPr>
          </a:p>
          <a:p>
            <a:endParaRPr lang="en-US" altLang="zh-CN" sz="1800" dirty="0">
              <a:latin typeface="等线" panose="02010600030101010101" pitchFamily="2" charset="-122"/>
              <a:ea typeface="等线" panose="02010600030101010101" pitchFamily="2" charset="-122"/>
            </a:endParaRPr>
          </a:p>
          <a:p>
            <a:endParaRPr lang="en-US" altLang="zh-CN" dirty="0">
              <a:latin typeface="等线" panose="02010600030101010101" pitchFamily="2" charset="-122"/>
              <a:ea typeface="等线" panose="02010600030101010101" pitchFamily="2" charset="-122"/>
            </a:endParaRPr>
          </a:p>
          <a:p>
            <a:endParaRPr lang="en-US" altLang="zh-CN" sz="1800" dirty="0">
              <a:latin typeface="等线" panose="02010600030101010101" pitchFamily="2" charset="-122"/>
              <a:ea typeface="等线" panose="02010600030101010101" pitchFamily="2" charset="-122"/>
            </a:endParaRPr>
          </a:p>
          <a:p>
            <a:endParaRPr lang="en-US" altLang="zh-CN" dirty="0">
              <a:latin typeface="等线" panose="02010600030101010101" pitchFamily="2" charset="-122"/>
              <a:ea typeface="等线" panose="02010600030101010101" pitchFamily="2" charset="-122"/>
            </a:endParaRPr>
          </a:p>
          <a:p>
            <a:endParaRPr lang="en-US" altLang="zh-CN" sz="1800" dirty="0">
              <a:latin typeface="等线" panose="02010600030101010101" pitchFamily="2" charset="-122"/>
              <a:ea typeface="等线" panose="02010600030101010101" pitchFamily="2" charset="-122"/>
            </a:endParaRPr>
          </a:p>
          <a:p>
            <a:endParaRPr lang="en-US" altLang="zh-CN" sz="1600" dirty="0">
              <a:latin typeface="等线" panose="02010600030101010101" pitchFamily="2" charset="-122"/>
              <a:ea typeface="等线" panose="02010600030101010101" pitchFamily="2" charset="-122"/>
            </a:endParaRPr>
          </a:p>
          <a:p>
            <a:endParaRPr lang="en-US" altLang="zh-CN" dirty="0">
              <a:latin typeface="等线" panose="02010600030101010101" pitchFamily="2" charset="-122"/>
              <a:ea typeface="等线" panose="02010600030101010101" pitchFamily="2" charset="-122"/>
            </a:endParaRPr>
          </a:p>
          <a:p>
            <a:endParaRPr lang="en-US" altLang="zh-CN" sz="1800" dirty="0">
              <a:latin typeface="等线" panose="02010600030101010101" pitchFamily="2" charset="-122"/>
              <a:ea typeface="等线" panose="02010600030101010101" pitchFamily="2" charset="-122"/>
            </a:endParaRPr>
          </a:p>
          <a:p>
            <a:endParaRPr lang="en-US" altLang="zh-CN" dirty="0">
              <a:latin typeface="等线" panose="02010600030101010101" pitchFamily="2" charset="-122"/>
              <a:ea typeface="等线" panose="02010600030101010101" pitchFamily="2" charset="-122"/>
            </a:endParaRPr>
          </a:p>
          <a:p>
            <a:endParaRPr lang="en-US" altLang="zh-CN" sz="1800" dirty="0">
              <a:latin typeface="等线" panose="02010600030101010101" pitchFamily="2" charset="-122"/>
              <a:ea typeface="等线" panose="02010600030101010101" pitchFamily="2" charset="-122"/>
            </a:endParaRPr>
          </a:p>
          <a:p>
            <a:endParaRPr lang="en-US" altLang="zh-CN" dirty="0">
              <a:latin typeface="等线" panose="02010600030101010101" pitchFamily="2" charset="-122"/>
              <a:ea typeface="等线" panose="02010600030101010101" pitchFamily="2" charset="-122"/>
            </a:endParaRPr>
          </a:p>
          <a:p>
            <a:endParaRPr lang="en-US" altLang="zh-CN" sz="1800" dirty="0">
              <a:latin typeface="等线" panose="02010600030101010101" pitchFamily="2" charset="-122"/>
              <a:ea typeface="等线" panose="02010600030101010101" pitchFamily="2" charset="-122"/>
            </a:endParaRPr>
          </a:p>
        </p:txBody>
      </p:sp>
      <p:pic>
        <p:nvPicPr>
          <p:cNvPr id="2" name="图片 1" descr="Relir Masher 1Redis Master 2 Redis Masber"/>
          <p:cNvPicPr>
            <a:picLocks noChangeAspect="1"/>
          </p:cNvPicPr>
          <p:nvPr/>
        </p:nvPicPr>
        <p:blipFill>
          <a:blip r:embed="rId1"/>
          <a:stretch>
            <a:fillRect/>
          </a:stretch>
        </p:blipFill>
        <p:spPr>
          <a:xfrm>
            <a:off x="3055620" y="3623945"/>
            <a:ext cx="5365115" cy="2813685"/>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advTm="6426"/>
    </mc:Choice>
    <mc:Fallback>
      <p:transition spd="slow" advTm="642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18770" y="229870"/>
            <a:ext cx="11177270" cy="5908040"/>
          </a:xfrm>
          <a:prstGeom prst="rect">
            <a:avLst/>
          </a:prstGeom>
          <a:noFill/>
        </p:spPr>
        <p:txBody>
          <a:bodyPr wrap="square" rtlCol="0">
            <a:spAutoFit/>
          </a:bodyPr>
          <a:lstStyle/>
          <a:p>
            <a:r>
              <a:rPr lang="en-US" altLang="zh-CN" sz="1800" dirty="0">
                <a:latin typeface="+mn-ea"/>
                <a:cs typeface="+mn-ea"/>
              </a:rPr>
              <a:t>除了考虑计数的读取性能之外，由于热门微博的计数变化频率相当快，也需要考虑如何提升计数的写入性能。比如，每次在转发一条微博的时候，都需要增加这条微博的转发数，那么如果明星发布结婚、离婚的微博，瞬时就可能会产生几万甚至几十万的转发。</a:t>
            </a:r>
            <a:endParaRPr lang="en-US" altLang="zh-CN" sz="1800" dirty="0">
              <a:latin typeface="+mn-ea"/>
              <a:cs typeface="+mn-ea"/>
            </a:endParaRPr>
          </a:p>
          <a:p>
            <a:endParaRPr lang="zh-CN" altLang="en-US" sz="1800" dirty="0">
              <a:latin typeface="+mn-ea"/>
              <a:cs typeface="+mn-ea"/>
            </a:endParaRPr>
          </a:p>
          <a:p>
            <a:r>
              <a:rPr lang="zh-CN" altLang="en-US" sz="1800" dirty="0">
                <a:latin typeface="+mn-ea"/>
                <a:cs typeface="+mn-ea"/>
              </a:rPr>
              <a:t>那么</a:t>
            </a:r>
            <a:r>
              <a:rPr lang="en-US" altLang="zh-CN" sz="1800" dirty="0">
                <a:latin typeface="+mn-ea"/>
                <a:cs typeface="+mn-ea"/>
              </a:rPr>
              <a:t>要如何降低写压力呢？</a:t>
            </a:r>
            <a:endParaRPr lang="en-US" altLang="zh-CN" sz="1800" dirty="0">
              <a:latin typeface="+mn-ea"/>
              <a:cs typeface="+mn-ea"/>
            </a:endParaRPr>
          </a:p>
          <a:p>
            <a:endParaRPr lang="zh-CN" altLang="en-US" sz="1800" dirty="0">
              <a:latin typeface="+mn-ea"/>
              <a:cs typeface="+mn-ea"/>
            </a:endParaRPr>
          </a:p>
          <a:p>
            <a:r>
              <a:rPr lang="zh-CN" altLang="en-US" sz="1800" dirty="0">
                <a:latin typeface="+mn-ea"/>
                <a:cs typeface="+mn-ea"/>
              </a:rPr>
              <a:t>我们</a:t>
            </a:r>
            <a:r>
              <a:rPr lang="en-US" altLang="zh-CN" sz="1800" dirty="0">
                <a:latin typeface="+mn-ea"/>
                <a:cs typeface="+mn-ea"/>
              </a:rPr>
              <a:t>用消息队列来削峰填谷，也就是说，我们在转发微博的时候向消息队列写入一条消息，然后在消息处理程序中给这条微博的转发计数加 1。 </a:t>
            </a:r>
            <a:endParaRPr lang="en-US" altLang="zh-CN" sz="1800" dirty="0">
              <a:latin typeface="+mn-ea"/>
              <a:cs typeface="+mn-ea"/>
            </a:endParaRPr>
          </a:p>
          <a:p>
            <a:r>
              <a:rPr lang="en-US" altLang="zh-CN" sz="1800" dirty="0">
                <a:latin typeface="+mn-ea"/>
                <a:cs typeface="+mn-ea"/>
              </a:rPr>
              <a:t>这里需要注意的一点， 我们可以通过批量处理消息的方式进一步减小 Redis 的写压力，</a:t>
            </a:r>
            <a:endParaRPr lang="en-US" altLang="zh-CN" sz="1800" dirty="0">
              <a:latin typeface="+mn-ea"/>
              <a:cs typeface="+mn-ea"/>
            </a:endParaRPr>
          </a:p>
          <a:p>
            <a:endParaRPr lang="en-US" altLang="zh-CN" sz="1800" dirty="0">
              <a:latin typeface="+mn-ea"/>
              <a:cs typeface="+mn-ea"/>
            </a:endParaRPr>
          </a:p>
          <a:p>
            <a:r>
              <a:rPr lang="en-US" altLang="zh-CN" sz="1800" dirty="0">
                <a:latin typeface="+mn-ea"/>
                <a:cs typeface="+mn-ea"/>
              </a:rPr>
              <a:t>比如像下面这样连续更改三次转发数（</a:t>
            </a:r>
            <a:r>
              <a:rPr lang="zh-CN" altLang="en-US" sz="1800" dirty="0">
                <a:latin typeface="+mn-ea"/>
                <a:cs typeface="+mn-ea"/>
              </a:rPr>
              <a:t>这里用</a:t>
            </a:r>
            <a:r>
              <a:rPr lang="en-US" altLang="zh-CN" sz="1800" dirty="0">
                <a:latin typeface="+mn-ea"/>
                <a:cs typeface="+mn-ea"/>
              </a:rPr>
              <a:t> SQL 来表示来方便理解）：</a:t>
            </a:r>
            <a:endParaRPr lang="en-US" altLang="zh-CN" sz="1800" dirty="0">
              <a:latin typeface="+mn-ea"/>
              <a:cs typeface="+mn-ea"/>
            </a:endParaRPr>
          </a:p>
          <a:p>
            <a:r>
              <a:rPr lang="en-US" altLang="zh-CN" sz="1800" dirty="0">
                <a:latin typeface="+mn-ea"/>
                <a:cs typeface="+mn-ea"/>
              </a:rPr>
              <a:t>UPDATE t_weibo_count SET repost_count = repost_count + 1 WHERE weibo_id = 1; </a:t>
            </a:r>
            <a:endParaRPr lang="en-US" altLang="zh-CN" sz="1800" dirty="0">
              <a:latin typeface="+mn-ea"/>
              <a:cs typeface="+mn-ea"/>
            </a:endParaRPr>
          </a:p>
          <a:p>
            <a:r>
              <a:rPr lang="en-US" altLang="zh-CN" sz="1800" dirty="0">
                <a:latin typeface="+mn-ea"/>
                <a:cs typeface="+mn-ea"/>
              </a:rPr>
              <a:t>UPDATE t_weibo_count SET repost_count = repost_count + 1 WHERE weibo_id = 1;  </a:t>
            </a:r>
            <a:endParaRPr lang="en-US" altLang="zh-CN" sz="1800" dirty="0">
              <a:latin typeface="+mn-ea"/>
              <a:cs typeface="+mn-ea"/>
            </a:endParaRPr>
          </a:p>
          <a:p>
            <a:r>
              <a:rPr lang="en-US" altLang="zh-CN" sz="1800" dirty="0">
                <a:latin typeface="+mn-ea"/>
                <a:cs typeface="+mn-ea"/>
              </a:rPr>
              <a:t>UPDATE  t_weibo_count SET repost_count = repost_count +1 WHERE weibo_id = 1; </a:t>
            </a:r>
            <a:endParaRPr lang="en-US" altLang="zh-CN" sz="1800" dirty="0">
              <a:latin typeface="+mn-ea"/>
              <a:cs typeface="+mn-ea"/>
            </a:endParaRPr>
          </a:p>
          <a:p>
            <a:endParaRPr lang="en-US" altLang="zh-CN" sz="1800" dirty="0">
              <a:latin typeface="+mn-ea"/>
              <a:cs typeface="+mn-ea"/>
            </a:endParaRPr>
          </a:p>
          <a:p>
            <a:r>
              <a:rPr lang="en-US" altLang="zh-CN" sz="1800" dirty="0">
                <a:latin typeface="+mn-ea"/>
                <a:cs typeface="+mn-ea"/>
              </a:rPr>
              <a:t>这个时候，你可以把它们合并成一次更新：</a:t>
            </a:r>
            <a:endParaRPr lang="en-US" altLang="zh-CN" sz="1800" dirty="0">
              <a:latin typeface="+mn-ea"/>
              <a:cs typeface="+mn-ea"/>
            </a:endParaRPr>
          </a:p>
          <a:p>
            <a:r>
              <a:rPr lang="en-US" altLang="zh-CN" sz="1800" dirty="0">
                <a:latin typeface="+mn-ea"/>
                <a:cs typeface="+mn-ea"/>
              </a:rPr>
              <a:t>UPDATE t_weibo_count SET repost_count = repost_count + 3 WHERE weibo_id = 1; </a:t>
            </a:r>
            <a:endParaRPr lang="en-US" altLang="zh-CN" sz="1800" dirty="0">
              <a:latin typeface="+mn-ea"/>
              <a:cs typeface="+mn-ea"/>
            </a:endParaRPr>
          </a:p>
          <a:p>
            <a:endParaRPr lang="en-US" altLang="zh-CN" sz="1800" dirty="0">
              <a:latin typeface="+mn-ea"/>
              <a:cs typeface="+mn-ea"/>
            </a:endParaRPr>
          </a:p>
          <a:p>
            <a:r>
              <a:rPr lang="en-US" altLang="zh-CN" sz="1800" dirty="0">
                <a:latin typeface="+mn-ea"/>
                <a:cs typeface="+mn-ea"/>
              </a:rPr>
              <a:t>ps</a:t>
            </a:r>
            <a:r>
              <a:rPr lang="zh-CN" altLang="en-US" sz="1800" dirty="0">
                <a:latin typeface="+mn-ea"/>
                <a:cs typeface="+mn-ea"/>
              </a:rPr>
              <a:t>：</a:t>
            </a:r>
            <a:r>
              <a:rPr lang="en-US" altLang="zh-CN" sz="1800" dirty="0">
                <a:latin typeface="+mn-ea"/>
                <a:cs typeface="+mn-ea"/>
              </a:rPr>
              <a:t>color_game </a:t>
            </a:r>
            <a:r>
              <a:rPr lang="zh-CN" altLang="en-US" sz="1800" dirty="0">
                <a:latin typeface="+mn-ea"/>
                <a:cs typeface="+mn-ea"/>
              </a:rPr>
              <a:t>下注请求，前端汇总</a:t>
            </a:r>
            <a:r>
              <a:rPr lang="en-US" altLang="zh-CN" sz="1800" dirty="0">
                <a:latin typeface="+mn-ea"/>
                <a:cs typeface="+mn-ea"/>
              </a:rPr>
              <a:t>3</a:t>
            </a:r>
            <a:r>
              <a:rPr lang="zh-CN" altLang="en-US" sz="1800" dirty="0">
                <a:latin typeface="+mn-ea"/>
                <a:cs typeface="+mn-ea"/>
              </a:rPr>
              <a:t>秒内的下注信息后再统一发送通知后端</a:t>
            </a:r>
            <a:endParaRPr lang="en-US" altLang="zh-CN" sz="1800" dirty="0">
              <a:latin typeface="等线" panose="02010600030101010101" pitchFamily="2" charset="-122"/>
              <a:ea typeface="等线" panose="02010600030101010101" pitchFamily="2" charset="-122"/>
            </a:endParaRPr>
          </a:p>
          <a:p>
            <a:endParaRPr lang="en-US" altLang="zh-CN" dirty="0">
              <a:latin typeface="等线" panose="02010600030101010101" pitchFamily="2" charset="-122"/>
              <a:ea typeface="等线" panose="02010600030101010101" pitchFamily="2" charset="-122"/>
            </a:endParaRPr>
          </a:p>
          <a:p>
            <a:endParaRPr lang="en-US" altLang="zh-CN" sz="1800" dirty="0">
              <a:latin typeface="等线" panose="02010600030101010101" pitchFamily="2" charset="-122"/>
              <a:ea typeface="等线"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advTm="6426"/>
    </mc:Choice>
    <mc:Fallback>
      <p:transition spd="slow" advTm="642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18770" y="229870"/>
            <a:ext cx="11177270" cy="6462395"/>
          </a:xfrm>
          <a:prstGeom prst="rect">
            <a:avLst/>
          </a:prstGeom>
          <a:noFill/>
        </p:spPr>
        <p:txBody>
          <a:bodyPr wrap="square" rtlCol="0">
            <a:spAutoFit/>
          </a:bodyPr>
          <a:lstStyle/>
          <a:p>
            <a:pPr algn="l"/>
            <a:r>
              <a:rPr lang="en-US" altLang="zh-CN" sz="1800" dirty="0">
                <a:latin typeface="+mn-ea"/>
                <a:cs typeface="+mn-ea"/>
              </a:rPr>
              <a:t>由于计数的量级实在是太过巨大，并且还在以极快的速度增长，所以如果我们以全内存的方式来存储计数信息，就需要使用非常多的机器来支撑。</a:t>
            </a:r>
            <a:endParaRPr lang="en-US" altLang="zh-CN" sz="1800" dirty="0">
              <a:latin typeface="+mn-ea"/>
              <a:cs typeface="+mn-ea"/>
            </a:endParaRPr>
          </a:p>
          <a:p>
            <a:pPr algn="l"/>
            <a:endParaRPr lang="en-US" altLang="zh-CN" sz="1800" dirty="0">
              <a:latin typeface="+mn-ea"/>
              <a:cs typeface="+mn-ea"/>
            </a:endParaRPr>
          </a:p>
          <a:p>
            <a:pPr algn="l"/>
            <a:r>
              <a:rPr lang="en-US" altLang="zh-CN" sz="1800" dirty="0">
                <a:latin typeface="+mn-ea"/>
                <a:cs typeface="+mn-ea"/>
              </a:rPr>
              <a:t>然而微博计数的数据具有明显的热点属性：越是最近的微博越是会被访问到，时间上久远的微博被访问的几率很小 。</a:t>
            </a:r>
            <a:endParaRPr lang="en-US" altLang="zh-CN" sz="1800" dirty="0">
              <a:latin typeface="+mn-ea"/>
              <a:cs typeface="+mn-ea"/>
            </a:endParaRPr>
          </a:p>
          <a:p>
            <a:pPr algn="l"/>
            <a:endParaRPr lang="en-US" altLang="zh-CN" sz="1800" dirty="0">
              <a:latin typeface="+mn-ea"/>
              <a:cs typeface="+mn-ea"/>
            </a:endParaRPr>
          </a:p>
          <a:p>
            <a:pPr algn="l"/>
            <a:r>
              <a:rPr lang="en-US" altLang="zh-CN" sz="1800" dirty="0">
                <a:latin typeface="+mn-ea"/>
                <a:cs typeface="+mn-ea"/>
              </a:rPr>
              <a:t>所以为了尽量减少服务器的使用，我们考虑给计数服务增加 SSD 磁盘，然后将时间上比较久远的数据 dump 到磁盘上，内存中只保留最近的数据。当我们要读取冷数据的时候，使用单独的 I/O 线程异步地将冷数据从 SSD 磁盘中加载到一块儿单独的 Cold Cache（冷缓存） 中。在业界有一些开源组件也在支持使用 SSD 替代内存存储冷数据，比如 Pika，SSDB</a:t>
            </a:r>
            <a:endParaRPr lang="en-US" altLang="zh-CN" sz="1800" dirty="0">
              <a:latin typeface="等线" panose="02010600030101010101" pitchFamily="2" charset="-122"/>
              <a:ea typeface="等线" panose="02010600030101010101" pitchFamily="2" charset="-122"/>
            </a:endParaRPr>
          </a:p>
          <a:p>
            <a:pPr algn="l"/>
            <a:endParaRPr lang="en-US" altLang="zh-CN" sz="1800" dirty="0">
              <a:latin typeface="等线" panose="02010600030101010101" pitchFamily="2" charset="-122"/>
              <a:ea typeface="等线" panose="02010600030101010101" pitchFamily="2" charset="-122"/>
            </a:endParaRPr>
          </a:p>
          <a:p>
            <a:pPr algn="l"/>
            <a:endParaRPr lang="en-US" altLang="zh-CN" sz="1800" dirty="0">
              <a:latin typeface="等线" panose="02010600030101010101" pitchFamily="2" charset="-122"/>
              <a:ea typeface="等线" panose="02010600030101010101" pitchFamily="2" charset="-122"/>
            </a:endParaRPr>
          </a:p>
          <a:p>
            <a:pPr algn="l"/>
            <a:endParaRPr lang="en-US" altLang="zh-CN" sz="1800" dirty="0">
              <a:latin typeface="等线" panose="02010600030101010101" pitchFamily="2" charset="-122"/>
              <a:ea typeface="等线" panose="02010600030101010101" pitchFamily="2" charset="-122"/>
            </a:endParaRPr>
          </a:p>
          <a:p>
            <a:pPr algn="l"/>
            <a:endParaRPr lang="en-US" altLang="zh-CN" sz="1800" dirty="0">
              <a:latin typeface="等线" panose="02010600030101010101" pitchFamily="2" charset="-122"/>
              <a:ea typeface="等线" panose="02010600030101010101" pitchFamily="2" charset="-122"/>
            </a:endParaRPr>
          </a:p>
          <a:p>
            <a:pPr algn="l"/>
            <a:endParaRPr lang="en-US" altLang="zh-CN" sz="1800" dirty="0">
              <a:latin typeface="等线" panose="02010600030101010101" pitchFamily="2" charset="-122"/>
              <a:ea typeface="等线" panose="02010600030101010101" pitchFamily="2" charset="-122"/>
            </a:endParaRPr>
          </a:p>
          <a:p>
            <a:pPr algn="l"/>
            <a:endParaRPr lang="en-US" altLang="zh-CN" sz="1800" dirty="0">
              <a:latin typeface="等线" panose="02010600030101010101" pitchFamily="2" charset="-122"/>
              <a:ea typeface="等线" panose="02010600030101010101" pitchFamily="2" charset="-122"/>
            </a:endParaRPr>
          </a:p>
          <a:p>
            <a:pPr algn="l"/>
            <a:endParaRPr lang="en-US" altLang="zh-CN" sz="1800" dirty="0">
              <a:latin typeface="等线" panose="02010600030101010101" pitchFamily="2" charset="-122"/>
              <a:ea typeface="等线" panose="02010600030101010101" pitchFamily="2" charset="-122"/>
            </a:endParaRPr>
          </a:p>
          <a:p>
            <a:pPr algn="l"/>
            <a:endParaRPr lang="en-US" altLang="zh-CN" sz="1800" dirty="0">
              <a:latin typeface="等线" panose="02010600030101010101" pitchFamily="2" charset="-122"/>
              <a:ea typeface="等线" panose="02010600030101010101" pitchFamily="2" charset="-122"/>
            </a:endParaRPr>
          </a:p>
          <a:p>
            <a:pPr algn="l"/>
            <a:endParaRPr lang="en-US" altLang="zh-CN" sz="1800" dirty="0">
              <a:latin typeface="等线" panose="02010600030101010101" pitchFamily="2" charset="-122"/>
              <a:ea typeface="等线" panose="02010600030101010101" pitchFamily="2" charset="-122"/>
            </a:endParaRPr>
          </a:p>
          <a:p>
            <a:pPr algn="l"/>
            <a:endParaRPr lang="en-US" altLang="zh-CN" sz="1800" dirty="0">
              <a:latin typeface="等线" panose="02010600030101010101" pitchFamily="2" charset="-122"/>
              <a:ea typeface="等线" panose="02010600030101010101" pitchFamily="2" charset="-122"/>
            </a:endParaRPr>
          </a:p>
          <a:p>
            <a:pPr algn="l"/>
            <a:endParaRPr lang="en-US" altLang="zh-CN" sz="1800" dirty="0">
              <a:latin typeface="等线" panose="02010600030101010101" pitchFamily="2" charset="-122"/>
              <a:ea typeface="等线" panose="02010600030101010101" pitchFamily="2" charset="-122"/>
            </a:endParaRPr>
          </a:p>
          <a:p>
            <a:pPr algn="l"/>
            <a:endParaRPr lang="en-US" altLang="zh-CN" sz="1800" dirty="0">
              <a:latin typeface="等线" panose="02010600030101010101" pitchFamily="2" charset="-122"/>
              <a:ea typeface="等线" panose="02010600030101010101" pitchFamily="2" charset="-122"/>
            </a:endParaRPr>
          </a:p>
          <a:p>
            <a:pPr algn="l"/>
            <a:endParaRPr lang="en-US" altLang="zh-CN" sz="1800" dirty="0">
              <a:latin typeface="等线" panose="02010600030101010101" pitchFamily="2" charset="-122"/>
              <a:ea typeface="等线" panose="02010600030101010101" pitchFamily="2" charset="-122"/>
            </a:endParaRPr>
          </a:p>
        </p:txBody>
      </p:sp>
      <p:pic>
        <p:nvPicPr>
          <p:cNvPr id="2" name="图片 1" descr="Dafa Block 100"/>
          <p:cNvPicPr>
            <a:picLocks noChangeAspect="1"/>
          </p:cNvPicPr>
          <p:nvPr/>
        </p:nvPicPr>
        <p:blipFill>
          <a:blip r:embed="rId1"/>
          <a:stretch>
            <a:fillRect/>
          </a:stretch>
        </p:blipFill>
        <p:spPr>
          <a:xfrm>
            <a:off x="2936240" y="3305175"/>
            <a:ext cx="5671185" cy="336169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advTm="6426"/>
    </mc:Choice>
    <mc:Fallback>
      <p:transition spd="slow" advTm="6426"/>
    </mc:Fallback>
  </mc:AlternateContent>
</p:sld>
</file>

<file path=ppt/tags/tag1.xml><?xml version="1.0" encoding="utf-8"?>
<p:tagLst xmlns:p="http://schemas.openxmlformats.org/presentationml/2006/main">
  <p:tag name="TIMING" val="|0.1|0.6|0.5|0.9"/>
</p:tagLst>
</file>

<file path=ppt/tags/tag10.xml><?xml version="1.0" encoding="utf-8"?>
<p:tagLst xmlns:p="http://schemas.openxmlformats.org/presentationml/2006/main">
  <p:tag name="TIMING" val="|0.6|0.6|0.6|0.7|0.4|0.5|0.5|0.5|0.5|0.4"/>
</p:tagLst>
</file>

<file path=ppt/tags/tag11.xml><?xml version="1.0" encoding="utf-8"?>
<p:tagLst xmlns:p="http://schemas.openxmlformats.org/presentationml/2006/main">
  <p:tag name="TIMING" val="|0.6|0.6|0.6|0.7|0.4|0.5|0.5|0.5|0.5|0.4"/>
</p:tagLst>
</file>

<file path=ppt/tags/tag12.xml><?xml version="1.0" encoding="utf-8"?>
<p:tagLst xmlns:p="http://schemas.openxmlformats.org/presentationml/2006/main">
  <p:tag name="TIMING" val="|0.6|0.6|0.6|0.7|0.4|0.5|0.5|0.5|0.5|0.4"/>
</p:tagLst>
</file>

<file path=ppt/tags/tag13.xml><?xml version="1.0" encoding="utf-8"?>
<p:tagLst xmlns:p="http://schemas.openxmlformats.org/presentationml/2006/main">
  <p:tag name="TIMING" val="|0.6|0.6|0.6|0.7|0.4|0.5|0.5|0.5|0.5|0.4"/>
</p:tagLst>
</file>

<file path=ppt/tags/tag14.xml><?xml version="1.0" encoding="utf-8"?>
<p:tagLst xmlns:p="http://schemas.openxmlformats.org/presentationml/2006/main">
  <p:tag name="TIMING" val="|0.6|0.6|0.6|0.7|0.4|0.5|0.5|0.5|0.5|0.4"/>
</p:tagLst>
</file>

<file path=ppt/tags/tag15.xml><?xml version="1.0" encoding="utf-8"?>
<p:tagLst xmlns:p="http://schemas.openxmlformats.org/presentationml/2006/main">
  <p:tag name="TIMING" val="|0.4|0.5|1.1|0.4"/>
</p:tagLst>
</file>

<file path=ppt/tags/tag2.xml><?xml version="1.0" encoding="utf-8"?>
<p:tagLst xmlns:p="http://schemas.openxmlformats.org/presentationml/2006/main">
  <p:tag name="TIMING" val="|0.6|0.6|0.6|0.7|0.4|0.5|0.5|0.5|0.5|0.4"/>
</p:tagLst>
</file>

<file path=ppt/tags/tag3.xml><?xml version="1.0" encoding="utf-8"?>
<p:tagLst xmlns:p="http://schemas.openxmlformats.org/presentationml/2006/main">
  <p:tag name="TIMING" val="|0.6|0.6|0.6|0.7|0.4|0.5|0.5|0.5|0.5|0.4"/>
</p:tagLst>
</file>

<file path=ppt/tags/tag4.xml><?xml version="1.0" encoding="utf-8"?>
<p:tagLst xmlns:p="http://schemas.openxmlformats.org/presentationml/2006/main">
  <p:tag name="TIMING" val="|0.6|0.6|0.6|0.7|0.4|0.5|0.5|0.5|0.5|0.4"/>
</p:tagLst>
</file>

<file path=ppt/tags/tag5.xml><?xml version="1.0" encoding="utf-8"?>
<p:tagLst xmlns:p="http://schemas.openxmlformats.org/presentationml/2006/main">
  <p:tag name="TIMING" val="|0.6|0.6|0.6|0.7|0.4|0.5|0.5|0.5|0.5|0.4"/>
</p:tagLst>
</file>

<file path=ppt/tags/tag6.xml><?xml version="1.0" encoding="utf-8"?>
<p:tagLst xmlns:p="http://schemas.openxmlformats.org/presentationml/2006/main">
  <p:tag name="TIMING" val="|0.6|0.6|0.6|0.7|0.4|0.5|0.5|0.5|0.5|0.4"/>
</p:tagLst>
</file>

<file path=ppt/tags/tag7.xml><?xml version="1.0" encoding="utf-8"?>
<p:tagLst xmlns:p="http://schemas.openxmlformats.org/presentationml/2006/main">
  <p:tag name="TIMING" val="|0.6|0.6|0.6|0.7|0.4|0.5|0.5|0.5|0.5|0.4"/>
</p:tagLst>
</file>

<file path=ppt/tags/tag8.xml><?xml version="1.0" encoding="utf-8"?>
<p:tagLst xmlns:p="http://schemas.openxmlformats.org/presentationml/2006/main">
  <p:tag name="TIMING" val="|0.6|0.6|0.6|0.7|0.4|0.5|0.5|0.5|0.5|0.4"/>
</p:tagLst>
</file>

<file path=ppt/tags/tag9.xml><?xml version="1.0" encoding="utf-8"?>
<p:tagLst xmlns:p="http://schemas.openxmlformats.org/presentationml/2006/main">
  <p:tag name="TIMING" val="|0.6|0.6|0.6|0.7|0.4|0.5|0.5|0.5|0.5|0.4"/>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jjj2gxoh">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6430</Words>
  <Application>WPS 演示</Application>
  <PresentationFormat>宽屏</PresentationFormat>
  <Paragraphs>215</Paragraphs>
  <Slides>16</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16</vt:i4>
      </vt:variant>
    </vt:vector>
  </HeadingPairs>
  <TitlesOfParts>
    <vt:vector size="31" baseType="lpstr">
      <vt:lpstr>Arial</vt:lpstr>
      <vt:lpstr>方正书宋_GBK</vt:lpstr>
      <vt:lpstr>Wingdings</vt:lpstr>
      <vt:lpstr>微软雅黑</vt:lpstr>
      <vt:lpstr>汉仪旗黑</vt:lpstr>
      <vt:lpstr>微软雅黑</vt:lpstr>
      <vt:lpstr>等线</vt:lpstr>
      <vt:lpstr>汉仪中等线KW</vt:lpstr>
      <vt:lpstr>宋体</vt:lpstr>
      <vt:lpstr>Arial Unicode MS</vt:lpstr>
      <vt:lpstr>Calibri</vt:lpstr>
      <vt:lpstr>Helvetica Neue</vt:lpstr>
      <vt:lpstr>汉仪书宋二KW</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极简白色</dc:title>
  <dc:creator>第一PPT</dc:creator>
  <cp:keywords>www.1ppt.com</cp:keywords>
  <dc:description>www.1ppt.com</dc:description>
  <cp:lastModifiedBy>mj</cp:lastModifiedBy>
  <cp:revision>406</cp:revision>
  <dcterms:created xsi:type="dcterms:W3CDTF">2022-07-04T11:16:16Z</dcterms:created>
  <dcterms:modified xsi:type="dcterms:W3CDTF">2022-07-04T11:16:16Z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7EDFC6B7B8DA42C18859A6D89519CDAF</vt:lpwstr>
  </property>
  <property fmtid="{D5CDD505-2E9C-101B-9397-08002B2CF9AE}" pid="3" name="KSOProductBuildVer">
    <vt:lpwstr>2052-3.9.3.6359</vt:lpwstr>
  </property>
</Properties>
</file>