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84" r:id="rId4"/>
    <p:sldId id="339" r:id="rId5"/>
    <p:sldId id="427" r:id="rId6"/>
    <p:sldId id="424" r:id="rId7"/>
    <p:sldId id="430" r:id="rId8"/>
    <p:sldId id="432" r:id="rId9"/>
    <p:sldId id="433" r:id="rId10"/>
    <p:sldId id="416" r:id="rId11"/>
    <p:sldId id="28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9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232"/>
      </p:cViewPr>
      <p:guideLst>
        <p:guide orient="horz" pos="21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6265" y="3209072"/>
            <a:ext cx="678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Linux</a:t>
            </a:r>
            <a:r>
              <a:rPr lang="zh-CN" altLang="en-US" sz="320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性能排查</a:t>
            </a:r>
            <a:r>
              <a:rPr lang="en-US" altLang="zh-CN" sz="320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-CPU</a:t>
            </a:r>
            <a:r>
              <a:rPr lang="zh-CN" altLang="en-US" sz="320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篇</a:t>
            </a:r>
          </a:p>
        </p:txBody>
      </p:sp>
      <p:sp>
        <p:nvSpPr>
          <p:cNvPr id="8" name="椭圆 7"/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74301" y="696199"/>
            <a:ext cx="987732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重点关注指标：</a:t>
            </a:r>
            <a:endParaRPr lang="en-US" altLang="zh-CN" b="1" dirty="0"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dirty="0"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4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根据 </a:t>
            </a:r>
            <a:r>
              <a:rPr lang="en-US" altLang="zh-CN" sz="14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4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上运行任务的不同，又被分为用户 </a:t>
            </a:r>
            <a:r>
              <a:rPr lang="en-US" altLang="zh-CN" sz="14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</a:t>
            </a:r>
            <a:r>
              <a:rPr lang="zh-CN" altLang="en-US" sz="14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、系统 </a:t>
            </a:r>
            <a:r>
              <a:rPr lang="en-US" altLang="zh-CN" sz="14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</a:t>
            </a:r>
            <a:r>
              <a:rPr lang="zh-CN" altLang="en-US" sz="14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、等待 </a:t>
            </a:r>
            <a:r>
              <a:rPr lang="en-US" altLang="zh-CN" sz="14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CPU</a:t>
            </a:r>
            <a:r>
              <a:rPr lang="zh-CN" altLang="en-US" sz="14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、软中断和硬中断等。</a:t>
            </a:r>
          </a:p>
          <a:p>
            <a:endParaRPr lang="zh-CN" altLang="en-US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b="1" dirty="0"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用户 </a:t>
            </a:r>
            <a:r>
              <a:rPr lang="en-US" altLang="zh-CN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使用率：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包括用户态 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(%user)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和低优先级用户态 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(%nice)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，表示 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在用户态运行的时间百分比。用户 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使用率高，通常说明有应用程序比较繁忙，应该着重排查进程的性能问题。</a:t>
            </a:r>
          </a:p>
          <a:p>
            <a:b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</a:br>
            <a:endParaRPr lang="zh-CN" altLang="en-US" sz="1600" dirty="0"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系统 </a:t>
            </a:r>
            <a:r>
              <a:rPr lang="en-US" altLang="zh-CN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</a:t>
            </a:r>
            <a:r>
              <a:rPr lang="zh-CN" altLang="en-US" sz="1600" b="1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：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表示 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在内核态运行的时间百分比（不包括中断）。系统 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使用率高，说明内核比较繁忙，应该着重排查内核线程或者系统调用的性能问题。</a:t>
            </a:r>
          </a:p>
          <a:p>
            <a:b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</a:br>
            <a:endParaRPr lang="zh-CN" altLang="en-US" sz="1600" dirty="0"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等待 </a:t>
            </a:r>
            <a:r>
              <a:rPr lang="en-US" altLang="zh-CN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 </a:t>
            </a:r>
            <a:r>
              <a:rPr lang="en-US" altLang="zh-CN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</a:t>
            </a:r>
            <a:r>
              <a:rPr lang="zh-CN" altLang="en-US" sz="1600" b="1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：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表示等待 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的时间百分比。</a:t>
            </a:r>
            <a:r>
              <a:rPr lang="en-US" altLang="zh-CN" sz="1600" dirty="0" err="1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iowait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高，通常说明系统与硬件设备的 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交互时间比较长，应该着重排查系统存储是不是出现了 </a:t>
            </a:r>
            <a:r>
              <a:rPr lang="en-US" altLang="zh-CN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问题。</a:t>
            </a:r>
          </a:p>
          <a:p>
            <a:b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</a:br>
            <a:endParaRPr lang="zh-CN" altLang="en-US" sz="1600" dirty="0"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软中断和硬中断的 </a:t>
            </a:r>
            <a:r>
              <a:rPr lang="en-US" altLang="zh-CN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1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使用率：</a:t>
            </a:r>
            <a:r>
              <a:rPr lang="zh-CN" altLang="en-US" sz="1600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分别表示内核调用软中断处理程序、硬中断处理程序的时间百分比。它们的使用率高，通常说明系统发生了大量的中断，应该着重排查内核中的中断服务程序。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74301" y="696199"/>
            <a:ext cx="987732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top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并没有细分进程的用户态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和内核态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。那要怎么查看每个进程的详细情况呢？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 fontAlgn="auto"/>
            <a:r>
              <a:rPr lang="zh-CN" altLang="en-US" sz="1600" dirty="0">
                <a:solidFill>
                  <a:srgbClr val="333333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可以用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pidstat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命令，比如下面的命令就间隔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秒展示了进程的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5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组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使用率，包括：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 fontAlgn="auto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用户态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 （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%</a:t>
            </a:r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usr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）；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 fontAlgn="auto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内核态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使用率（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%system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）；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 fontAlgn="auto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运行虚拟机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使用率（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%guest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）；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 fontAlgn="auto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等待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使用率（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%wait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）；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 fontAlgn="auto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以及总的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使用率（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%CPU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）。最后的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Average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部分，还计算了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5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组数据的平均值。</a:t>
            </a:r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$</a:t>
            </a:r>
            <a:r>
              <a:rPr lang="zh-CN" altLang="en-US" b="1" dirty="0">
                <a:solidFill>
                  <a:srgbClr val="333333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en-US" altLang="zh-CN" b="1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pidstat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1 5</a:t>
            </a:r>
            <a:endParaRPr lang="en-US" altLang="zh-CN" sz="1800" b="1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5B2732-1094-AA4C-8A1D-BB9EE2B8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79" y="3098947"/>
            <a:ext cx="8775700" cy="346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72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74301" y="696199"/>
            <a:ext cx="987732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 </a:t>
            </a: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使用率（也就是 </a:t>
            </a:r>
            <a:r>
              <a:rPr lang="en-US" altLang="zh-CN" sz="14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iowait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）升高，也是最常见的一个服务器性能问题。</a:t>
            </a:r>
            <a:endParaRPr lang="en-US" altLang="zh-CN" sz="14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当 </a:t>
            </a:r>
            <a:r>
              <a:rPr lang="en-US" altLang="zh-CN" sz="14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iowait</a:t>
            </a: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升高时，进程很可能因为得不到硬件的响应，而长时间处于不可中断状态。从 </a:t>
            </a:r>
            <a:r>
              <a:rPr lang="en-US" altLang="zh-CN" sz="14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ps</a:t>
            </a: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或者 </a:t>
            </a: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top 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命令的输出中，你可以发现它们都处于 </a:t>
            </a: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 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状态，也就是不可中断状态（</a:t>
            </a: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Uninterruptible Sleep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）。</a:t>
            </a:r>
            <a:endParaRPr lang="en-US" altLang="zh-CN" sz="14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进程状态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R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是 </a:t>
            </a:r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Running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或 </a:t>
            </a:r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Runnable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的缩写，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表示进程在 </a:t>
            </a:r>
            <a:r>
              <a:rPr lang="en-US" altLang="zh-CN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的就绪队列中，正在运行或者正在等待运行。</a:t>
            </a:r>
            <a:endParaRPr lang="en-US" altLang="zh-CN" sz="1400" b="0" strike="noStrike" dirty="0">
              <a:solidFill>
                <a:schemeClr val="accent1">
                  <a:lumMod val="75000"/>
                </a:schemeClr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是 </a:t>
            </a:r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Disk Sleep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的缩写，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也就是不可中断状态睡眠（</a:t>
            </a:r>
            <a:r>
              <a:rPr lang="en-US" altLang="zh-CN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Uninterruptible Sleep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），一般表示进程正在跟硬件交互，并且交互过程不允许被其他进程或中断打断。</a:t>
            </a:r>
            <a:endParaRPr lang="en-US" altLang="zh-CN" sz="1400" b="0" strike="noStrike" dirty="0">
              <a:solidFill>
                <a:schemeClr val="accent1">
                  <a:lumMod val="75000"/>
                </a:schemeClr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Z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是 </a:t>
            </a:r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Zombie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的缩写，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如果你玩过“植物大战僵尸”这款游戏，应该知道它的意思。它表示僵尸进程，也就是进程实际上已经结束了，但是父进程还没有回收它的资源（比如进程的描述符、</a:t>
            </a:r>
            <a:r>
              <a:rPr lang="en-US" altLang="zh-CN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PID 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等）。</a:t>
            </a:r>
            <a:endParaRPr lang="en-US" altLang="zh-CN" sz="1400" b="0" strike="noStrike" dirty="0">
              <a:solidFill>
                <a:schemeClr val="accent1">
                  <a:lumMod val="75000"/>
                </a:schemeClr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是 </a:t>
            </a:r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Interruptible Sleep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的缩写，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也就是可中断状态睡眠，表示进程因为等待某个事件而被系统挂起。当进程等待的事件发生时，它会被唤醒并进入 </a:t>
            </a:r>
            <a:r>
              <a:rPr lang="en-US" altLang="zh-CN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R 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状态。</a:t>
            </a:r>
            <a:endParaRPr lang="en-US" altLang="zh-CN" sz="1400" b="0" strike="noStrike" dirty="0">
              <a:solidFill>
                <a:schemeClr val="accent1">
                  <a:lumMod val="75000"/>
                </a:schemeClr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是 </a:t>
            </a:r>
            <a:r>
              <a:rPr lang="en-US" altLang="zh-CN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Idle </a:t>
            </a:r>
            <a:r>
              <a:rPr lang="zh-CN" altLang="en-US" sz="1400" b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的缩写，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也就是空闲状态，用在不可中断睡眠的内核线程上。前面说了，硬件交互导致的不可中断进程用 </a:t>
            </a:r>
            <a:r>
              <a:rPr lang="en-US" altLang="zh-CN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 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表示，但对某些内核线程来说，它们有可能实际上并没有任何负载，用 </a:t>
            </a:r>
            <a:r>
              <a:rPr lang="en-US" altLang="zh-CN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Idle 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正是为了区分这种情况。要注意，</a:t>
            </a:r>
            <a:r>
              <a:rPr lang="en-US" altLang="zh-CN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 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状态的进程会导致平均负载升高， </a:t>
            </a:r>
            <a:r>
              <a:rPr lang="en-US" altLang="zh-CN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 </a:t>
            </a:r>
            <a:r>
              <a:rPr lang="zh-CN" altLang="en-US" sz="1400" b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状态的进程却不会。</a:t>
            </a:r>
            <a:endParaRPr lang="en-US" altLang="zh-CN" sz="1400" b="0" strike="noStrike" dirty="0">
              <a:solidFill>
                <a:schemeClr val="accent1">
                  <a:lumMod val="75000"/>
                </a:schemeClr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B3F049-A131-044B-8F6E-CB6903D2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07" y="4089400"/>
            <a:ext cx="8953500" cy="2768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F4379E-07BD-CA40-B1FE-E61D637B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041400"/>
            <a:ext cx="9702800" cy="5816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97742C-C604-1747-B601-3A67E0AF9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0" y="690378"/>
            <a:ext cx="6604000" cy="139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57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74301" y="696199"/>
            <a:ext cx="9877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问题：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第一点，</a:t>
            </a:r>
            <a:r>
              <a:rPr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iowait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高了，导致系统的平均负载升高。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第二点，僵尸进程在不断增多，说明有程序没能正确清理子进程的资源。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8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 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dstat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命令，观察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和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的使用情况：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30F1F5-12E6-3847-8CE0-86D16566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21" y="2792228"/>
            <a:ext cx="7213600" cy="32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5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16689" y="696199"/>
            <a:ext cx="104349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</a:t>
            </a:r>
            <a:r>
              <a:rPr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pidstat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命令来观察所有进程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使用情况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$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pidstat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-d 1 20</a:t>
            </a:r>
          </a:p>
          <a:p>
            <a:endParaRPr lang="en-US" altLang="zh-CN" sz="18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kB_rd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表示每秒读的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KB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数， 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kB_wr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表示每秒写的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KB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数，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iodelay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表示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的延迟（单位是时钟周期）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A2D8C2-DF22-8542-8EA2-4BAD689A8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40" y="0"/>
            <a:ext cx="651466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58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02019" y="696199"/>
            <a:ext cx="1084961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使用命令</a:t>
            </a:r>
            <a:endParaRPr lang="en-US" altLang="zh-CN" sz="18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perf top</a:t>
            </a:r>
            <a:b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</a:b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或者</a:t>
            </a:r>
            <a:b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</a:b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perf record –g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收集数据</a:t>
            </a:r>
            <a:b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</a:b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perf report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查看数据报告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排查发现 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app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的确在通过系统调用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sys_read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()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读取数据。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并且从 </a:t>
            </a:r>
            <a:r>
              <a:rPr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new_sync_read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和 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blkdev_direct_IO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能看出，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进程正在对磁盘进行直接读，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也就是绕过了系统缓存，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每个读请求都会从磁盘直接读，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这就可以解释我们观察到的 </a:t>
            </a:r>
            <a:r>
              <a:rPr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iowait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升高了。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2E8494-A516-9144-BCD5-89CA1F15C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88" y="0"/>
            <a:ext cx="8081412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1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74301" y="696199"/>
            <a:ext cx="9877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8F703A-3352-CA4A-8482-71C0D7CA6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030" y="0"/>
            <a:ext cx="665671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B60C26-AA3B-1B4E-ABA4-1571311A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80" y="0"/>
            <a:ext cx="596132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755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9110" y="575945"/>
            <a:ext cx="10903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二：</a:t>
            </a:r>
            <a:r>
              <a:rPr lang="en-US" altLang="zh-CN" sz="28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CPU</a:t>
            </a:r>
            <a:r>
              <a:rPr lang="zh-CN" altLang="en-US" sz="28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性能工具</a:t>
            </a:r>
            <a:endParaRPr lang="zh-CN" altLang="en-US" sz="18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775401" y="3021965"/>
            <a:ext cx="10264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A0F50-B1DF-B34A-A9A0-55B77C3B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2" y="1097915"/>
            <a:ext cx="5038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F95644-5262-F74E-91BC-86CC3EAD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42" y="1097915"/>
            <a:ext cx="6696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37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spc="10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谢谢观看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982860" y="3632480"/>
            <a:ext cx="928915" cy="781050"/>
            <a:chOff x="5631542" y="2265155"/>
            <a:chExt cx="928915" cy="781050"/>
          </a:xfrm>
        </p:grpSpPr>
        <p:sp>
          <p:nvSpPr>
            <p:cNvPr id="7" name="椭圆 6"/>
            <p:cNvSpPr/>
            <p:nvPr/>
          </p:nvSpPr>
          <p:spPr>
            <a:xfrm>
              <a:off x="5705474" y="2265155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31542" y="2394070"/>
              <a:ext cx="92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2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040255" y="3792855"/>
            <a:ext cx="761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CPU</a:t>
            </a:r>
            <a:r>
              <a:rPr lang="zh-CN" altLang="en-US" sz="24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性能工具汇总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982859" y="2056630"/>
            <a:ext cx="928915" cy="781050"/>
            <a:chOff x="5483586" y="4341803"/>
            <a:chExt cx="928915" cy="781050"/>
          </a:xfrm>
        </p:grpSpPr>
        <p:sp>
          <p:nvSpPr>
            <p:cNvPr id="30" name="椭圆 29"/>
            <p:cNvSpPr/>
            <p:nvPr/>
          </p:nvSpPr>
          <p:spPr>
            <a:xfrm>
              <a:off x="5557518" y="4341803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83586" y="4471353"/>
              <a:ext cx="92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40255" y="2217420"/>
            <a:ext cx="7478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CPU</a:t>
            </a:r>
            <a:r>
              <a:rPr lang="zh-CN" altLang="en-US" sz="24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性能指标排查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9110" y="575945"/>
            <a:ext cx="10903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一：</a:t>
            </a:r>
            <a:r>
              <a:rPr lang="en-US" altLang="zh-CN" sz="28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CPU</a:t>
            </a:r>
            <a:r>
              <a:rPr lang="zh-CN" altLang="en-US" sz="28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性能指标</a:t>
            </a:r>
            <a:endParaRPr lang="zh-CN" altLang="en-US" sz="18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7920" y="1924050"/>
            <a:ext cx="10264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第一：平均负载（Load Average），也就是单位时间内，系统中处于可运行状态和不可中断状态的平均进程数。</a:t>
            </a:r>
          </a:p>
          <a:p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第二：CPU 使用率，就是除了空闲时间外的其他时间占总 CPU 时间的百分比，用公式来表示就是：</a:t>
            </a: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70" y="4068144"/>
            <a:ext cx="4025900" cy="1006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9110" y="308817"/>
            <a:ext cx="10903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第一：平均负载</a:t>
            </a:r>
            <a:endParaRPr lang="zh-CN" altLang="en-US" sz="2800" spc="3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208" y="1410185"/>
            <a:ext cx="114865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10:11:08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当前时间</a:t>
            </a:r>
            <a:endParaRPr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up  1:06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系统运行时间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4 users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正在登录用户数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load average: 0.17, 0.28, 0.20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分别代表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过去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分钟、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5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分钟、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15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分钟的平均负载（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Load Average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endParaRPr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endParaRPr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1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平均负载（Load Average）定义：单位时间内，系统中处于可运行状态和不可中断状态的平均进程数。</a:t>
            </a:r>
          </a:p>
          <a:p>
            <a:pPr algn="l"/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600" b="1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可运行状态的进程：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是指正在使用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或者正在等待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的进程，也就是我们常用 </a:t>
            </a:r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ps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命令看到的，处于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R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状态（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Running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或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Runnable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）的进程。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600" b="1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不可中断状态的进程：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是正处于内核态关键流程中的进程，并且这些流程是不可打断的，比如最常见的是等待硬件设备的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响应，也就是我们在 </a:t>
            </a:r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ps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命令中看到的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状态（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Uninterruptible Sleep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，也称为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Disk Sleep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）的进程。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endParaRPr lang="en-US" altLang="zh-CN" sz="16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endParaRPr lang="en-US" altLang="zh-CN" sz="16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既然平均的是活跃进程数，那么最理想的，就是每个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上都刚好运行着一个进程，这样每个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都得到了充分利用。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比如当平均负载为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2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时，意味着什么呢？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endParaRPr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在只有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2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个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的系统上，意味着所有的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都刚好被完全占用。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在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4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个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的系统上，意味着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有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50%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的空闲。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而在只有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个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的系统中，则意味着有一半的进程竞争不到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。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0D2B8-4665-4048-8520-65744E23C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8" y="914471"/>
            <a:ext cx="3390900" cy="241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02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74301" y="696199"/>
            <a:ext cx="9877327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分析平均负载的意义：</a:t>
            </a:r>
            <a:endParaRPr lang="en-US" altLang="zh-CN" sz="1600" b="1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b="1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假设我们在一个单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系统上看到平均负载为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1.73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，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0.60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，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7.98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，那么说明在过去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分钟内，系统有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73%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的超载，而在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15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分钟内，有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698%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的超载，从整体趋势来看，系统的负载在降低。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如果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分钟、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5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分钟、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15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分钟的三个值基本相同，或者相差不大，那就说明系统负载很平稳。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但如果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分钟的值远小于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15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分钟的值，就说明系统最近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分钟的负载在减少，而过去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15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分钟内却有很大的负载。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反过来，如果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分钟的值远大于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15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分钟的值，就说明最近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分钟的负载在增加，这种增加有可能只是临时性的，也有可能还会持续增加下去，所以就需要持续观察。一旦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分钟的平均负载接近或超过了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的个数，就意味着系统正在发生过载的问题，这时就得分析调查是哪里导致的问题，并要想办法优化了。</a:t>
            </a:r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1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平均负载与 </a:t>
            </a:r>
            <a:r>
              <a:rPr lang="en-US" altLang="zh-CN" sz="1600" b="1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1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使用率的区别：</a:t>
            </a:r>
            <a:endParaRPr lang="en-US" altLang="zh-CN" sz="1600" b="1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回到平均负载的含义上来，平均负载是指单位时间内，处于可运行状态和不可中断状态的进程数。所以，它不仅包括了正在使用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的进程，还包括等待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和等待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的进程。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而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使用率，是单位时间内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繁忙情况的统计，跟平均负载并不一定完全对应。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下面看看几种情况：</a:t>
            </a:r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4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47578" y="289679"/>
            <a:ext cx="113498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情况</a:t>
            </a:r>
            <a:r>
              <a:rPr lang="en-US" altLang="zh-CN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</a:t>
            </a:r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：</a:t>
            </a:r>
            <a:r>
              <a:rPr lang="en-US" altLang="zh-CN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</a:t>
            </a:r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密集型进程，</a:t>
            </a:r>
            <a:r>
              <a:rPr lang="en-US" altLang="zh-CN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</a:t>
            </a:r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使用率和平均负载基本一致</a:t>
            </a:r>
          </a:p>
          <a:p>
            <a:endParaRPr lang="en-US" altLang="zh-CN" sz="18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第一个终端运行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stress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命令，模拟一个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100%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的场景：</a:t>
            </a:r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u="none" strike="noStrike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第二个终端运行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uptime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查看平均负载的变化情况：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分钟的平均负载会慢慢增加到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1.07</a:t>
            </a:r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第三个终端运行 </a:t>
            </a:r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mpstat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查看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使用率的变化情况：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mpstat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-P ALL 5</a:t>
            </a:r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EF51B6-361F-6648-B065-4F704BFB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8" y="1653773"/>
            <a:ext cx="3492500" cy="279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4204EA-95E7-554C-80F8-EC02E0C26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78" y="4318473"/>
            <a:ext cx="5257800" cy="1625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0CFD2C-9D8C-994B-BD2E-17576823A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174" y="1871823"/>
            <a:ext cx="4813300" cy="4051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7ADB43-55A0-7148-B053-D1566C267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78" y="2925135"/>
            <a:ext cx="2755900" cy="342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3E3657-A295-674C-9F3A-16FD161209BB}"/>
              </a:ext>
            </a:extLst>
          </p:cNvPr>
          <p:cNvSpPr txBox="1"/>
          <p:nvPr/>
        </p:nvSpPr>
        <p:spPr>
          <a:xfrm>
            <a:off x="7979598" y="1362791"/>
            <a:ext cx="336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 </a:t>
            </a:r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pidstat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来查询： </a:t>
            </a:r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pidstat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-u 5 1</a:t>
            </a:r>
            <a:endParaRPr kumimoji="1" lang="zh-CN" altLang="en-US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18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47578" y="289679"/>
            <a:ext cx="1134989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情况</a:t>
            </a:r>
            <a:r>
              <a:rPr lang="en-US" altLang="zh-CN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2</a:t>
            </a:r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：</a:t>
            </a:r>
            <a:r>
              <a:rPr lang="en-US" altLang="zh-CN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IO</a:t>
            </a:r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密集型进程，平均负载升高，</a:t>
            </a:r>
            <a:r>
              <a:rPr lang="en-US" altLang="zh-CN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</a:t>
            </a:r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使用率不一定升高</a:t>
            </a:r>
          </a:p>
          <a:p>
            <a:endParaRPr lang="en-US" altLang="zh-CN" sz="18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第一个终端运行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stress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命令，模拟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I/O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压力，即不停地执行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sync</a:t>
            </a:r>
            <a:endParaRPr kumimoji="1" lang="zh-CN" altLang="en-US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u="none" strike="noStrike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第二个终端运行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uptime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查看平均负载的变化情况：</a:t>
            </a:r>
            <a:endParaRPr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第三个终端运行 </a:t>
            </a:r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mpstat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查看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使用率的变化情况：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mpstat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-P ALL 5</a:t>
            </a:r>
            <a:endParaRPr lang="en-US" altLang="zh-CN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5C227-0652-194D-9DF2-DB82D324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8" y="2609191"/>
            <a:ext cx="2730500" cy="355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0182E1-238F-824B-BD97-FD952328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3" y="1679173"/>
            <a:ext cx="3505200" cy="22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F46001-B75A-134E-8371-E44E0AAA5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8" y="3893210"/>
            <a:ext cx="43942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46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47578" y="289679"/>
            <a:ext cx="113498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情况</a:t>
            </a:r>
            <a:r>
              <a:rPr lang="en-US" altLang="zh-CN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3</a:t>
            </a:r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：大量等待</a:t>
            </a:r>
            <a:r>
              <a:rPr lang="en-US" altLang="zh-CN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</a:t>
            </a:r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的进程调度，平均负载升高，</a:t>
            </a:r>
            <a:r>
              <a:rPr lang="en-US" altLang="zh-CN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</a:t>
            </a:r>
            <a:r>
              <a:rPr lang="zh-CN" altLang="en-US" dirty="0"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使用率也升高</a:t>
            </a:r>
          </a:p>
          <a:p>
            <a:endParaRPr lang="en-US" altLang="zh-CN" sz="18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第一个终端运行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stress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命令，模拟的是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8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个进程</a:t>
            </a:r>
            <a:endParaRPr kumimoji="1" lang="zh-CN" altLang="en-US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u="none" strike="noStrike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第二个终端运行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uptime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查看平均负载的变化情况：</a:t>
            </a:r>
            <a:endParaRPr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第三个终端运行 </a:t>
            </a:r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pidstat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来查询： 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sz="1600" b="0" i="0" u="none" strike="noStrike" dirty="0" err="1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pidstat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-u 5 1</a:t>
            </a:r>
          </a:p>
          <a:p>
            <a:endParaRPr kumimoji="1" lang="en-US" altLang="zh-CN" sz="1600" dirty="0">
              <a:solidFill>
                <a:srgbClr val="33333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可以看出，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8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个进程在争抢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2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个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，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每个进程等待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的时间（也就是代码块中的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%wait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列）高达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75%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这些超出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计算能力的进程，最终导致 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CPU 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过载。</a:t>
            </a:r>
            <a:endParaRPr kumimoji="1" lang="zh-CN" altLang="en-US" sz="1600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4DE50-CB6E-BE40-8115-2211F3C3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8" y="1657680"/>
            <a:ext cx="3492500" cy="254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A63836-1B6B-2749-A17B-F8004C2C5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78" y="2678516"/>
            <a:ext cx="2743200" cy="368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93588D-352E-4347-84F6-703C49BEF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120" y="1701345"/>
            <a:ext cx="4279900" cy="5054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62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9110" y="308817"/>
            <a:ext cx="10903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第二：</a:t>
            </a:r>
            <a:r>
              <a:rPr lang="en-US" altLang="zh-CN" sz="28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CPU</a:t>
            </a:r>
            <a:r>
              <a:rPr lang="zh-CN" altLang="en-US" sz="2800" spc="3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使用率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11" y="830787"/>
            <a:ext cx="9144635" cy="2159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9110" y="3167066"/>
            <a:ext cx="11486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ser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通常缩写为 us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):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代表用户态 CPU 时间。注意，它不包括下面的 nice 时间，但包括了 guest 时间。</a:t>
            </a:r>
          </a:p>
          <a:p>
            <a:pPr algn="l"/>
            <a:endParaRPr lang="en-US" altLang="zh-CN" sz="14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n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ice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通常缩写为 ni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):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代表低优先级用户态 CPU 时间，也就是进程的 nice 值被调整为 1-19 之间时的 CPU 时间。这里注意，nice 可取值范围是 -20 到 19，数值越大，优先级反而越低。</a:t>
            </a:r>
          </a:p>
          <a:p>
            <a:pPr algn="l"/>
            <a:endParaRPr lang="en-US" altLang="zh-CN" sz="14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system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通常缩写为 sy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):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代表内核态 CPU 时间。</a:t>
            </a:r>
          </a:p>
          <a:p>
            <a:pPr algn="l"/>
            <a:endParaRPr lang="en-US" altLang="zh-CN" sz="14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idle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通常缩写为 id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):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代表空闲时间。注意，它不包括等待 I/O 的时间（iowait）。</a:t>
            </a:r>
          </a:p>
          <a:p>
            <a:pPr algn="l"/>
            <a:endParaRPr lang="en-US" altLang="zh-CN" sz="14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iowait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通常缩写为 wa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):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代表等待 I/O 的 CPU 时间。</a:t>
            </a:r>
          </a:p>
          <a:p>
            <a:pPr algn="l"/>
            <a:endParaRPr lang="en-US" altLang="zh-CN" sz="14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irq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通常缩写为 hi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):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代表处理硬中断的 CPU 时间。</a:t>
            </a:r>
          </a:p>
          <a:p>
            <a:pPr algn="l"/>
            <a:endParaRPr lang="en-US" altLang="zh-CN" sz="14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softirq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通常缩写为 si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):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代表处理软中断的 CPU 时间。</a:t>
            </a:r>
          </a:p>
          <a:p>
            <a:pPr algn="l"/>
            <a:endParaRPr lang="en-US" altLang="zh-CN" sz="1400" b="1" dirty="0">
              <a:solidFill>
                <a:schemeClr val="tx2">
                  <a:lumMod val="50000"/>
                </a:schemeClr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algn="l"/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steal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(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通常缩写为 st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):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代表当系统运行在虚拟机中的时候，被其他虚拟机占用的 CPU 时间。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/>
    </mc:Choice>
    <mc:Fallback xmlns="">
      <p:transition spd="slow" advTm="642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2005</Words>
  <Application>Microsoft Macintosh PowerPoint</Application>
  <PresentationFormat>宽屏</PresentationFormat>
  <Paragraphs>227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PingFang SC</vt:lpstr>
      <vt:lpstr>Yuppy SC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极简白色</dc:title>
  <dc:creator>第一PPT</dc:creator>
  <cp:keywords>www.1ppt.com</cp:keywords>
  <dc:description>www.1ppt.com</dc:description>
  <cp:lastModifiedBy>Microsoft Office User</cp:lastModifiedBy>
  <cp:revision>409</cp:revision>
  <dcterms:created xsi:type="dcterms:W3CDTF">2023-02-12T17:00:41Z</dcterms:created>
  <dcterms:modified xsi:type="dcterms:W3CDTF">2023-02-13T11:22:10Z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7EDFC6B7B8DA42C18859A6D89519CDAF</vt:lpwstr>
  </property>
  <property fmtid="{D5CDD505-2E9C-101B-9397-08002B2CF9AE}" pid="3" name="KSOProductBuildVer">
    <vt:lpwstr>2052-3.9.3.6359</vt:lpwstr>
  </property>
</Properties>
</file>