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2.svg" ContentType="image/svg+xml"/>
  <Override PartName="/ppt/media/image4.svg" ContentType="image/svg+xml"/>
  <Override PartName="/ppt/media/image6.svg" ContentType="image/svg+xml"/>
  <Override PartName="/ppt/media/image8.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4" r:id="rId3"/>
  </p:sldMasterIdLst>
  <p:notesMasterIdLst>
    <p:notesMasterId r:id="rId30"/>
  </p:notesMasterIdLst>
  <p:sldIdLst>
    <p:sldId id="287" r:id="rId4"/>
    <p:sldId id="288" r:id="rId5"/>
    <p:sldId id="289" r:id="rId6"/>
    <p:sldId id="293" r:id="rId7"/>
    <p:sldId id="379" r:id="rId8"/>
    <p:sldId id="294" r:id="rId9"/>
    <p:sldId id="380" r:id="rId10"/>
    <p:sldId id="312" r:id="rId11"/>
    <p:sldId id="292" r:id="rId12"/>
    <p:sldId id="295" r:id="rId13"/>
    <p:sldId id="298" r:id="rId14"/>
    <p:sldId id="296" r:id="rId15"/>
    <p:sldId id="329" r:id="rId16"/>
    <p:sldId id="381" r:id="rId17"/>
    <p:sldId id="386" r:id="rId18"/>
    <p:sldId id="382" r:id="rId19"/>
    <p:sldId id="299" r:id="rId20"/>
    <p:sldId id="383" r:id="rId21"/>
    <p:sldId id="384" r:id="rId22"/>
    <p:sldId id="385" r:id="rId23"/>
    <p:sldId id="387" r:id="rId24"/>
    <p:sldId id="388" r:id="rId25"/>
    <p:sldId id="392" r:id="rId26"/>
    <p:sldId id="393" r:id="rId27"/>
    <p:sldId id="395" r:id="rId28"/>
    <p:sldId id="311" r:id="rId29"/>
  </p:sldIdLst>
  <p:sldSz cx="12192000" cy="6858000"/>
  <p:notesSz cx="6858000" cy="9144000"/>
  <p:custDataLst>
    <p:tags r:id="rId3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F9FBD"/>
    <a:srgbClr val="A1D2E0"/>
    <a:srgbClr val="CDBF97"/>
    <a:srgbClr val="8D7545"/>
    <a:srgbClr val="ECE8E5"/>
    <a:srgbClr val="E4CBCB"/>
    <a:srgbClr val="A88755"/>
    <a:srgbClr val="1F2020"/>
    <a:srgbClr val="263B45"/>
    <a:srgbClr val="193B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827" autoAdjust="0"/>
    <p:restoredTop sz="94660"/>
  </p:normalViewPr>
  <p:slideViewPr>
    <p:cSldViewPr snapToGrid="0">
      <p:cViewPr>
        <p:scale>
          <a:sx n="75" d="100"/>
          <a:sy n="75" d="100"/>
        </p:scale>
        <p:origin x="-2076" y="-942"/>
      </p:cViewPr>
      <p:guideLst>
        <p:guide orient="horz" pos="2035"/>
        <p:guide pos="3840"/>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4" Type="http://schemas.openxmlformats.org/officeDocument/2006/relationships/tags" Target="tags/tag26.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notesMaster" Target="notesMasters/notesMaster1.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577D22-AD28-43FC-8EB4-B134A7D334C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C8EFA-96ED-4A18-B46D-8BDC030E3AF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p:transition spd="slow" advClick="0"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p:transition spd="slow" advClick="0"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p:transition spd="slow" advClick="0" advTm="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p:transition spd="slow" advClick="0" advTm="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4" name="TextBox 3"/>
          <p:cNvSpPr txBox="1"/>
          <p:nvPr userDrawn="1"/>
        </p:nvSpPr>
        <p:spPr>
          <a:xfrm>
            <a:off x="167804" y="6525239"/>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下载</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http://www.1ppt.com/xiazai/</a:t>
            </a:r>
            <a:endParaRPr kumimoji="0" lang="en-US" altLang="zh-CN" sz="100" b="0" i="0" u="none" strike="noStrike" kern="0" cap="none" spc="0" normalizeH="0" baseline="0" noProof="0" dirty="0" smtClean="0">
              <a:ln>
                <a:noFill/>
              </a:ln>
              <a:solidFill>
                <a:prstClr val="black"/>
              </a:solidFill>
              <a:effectLst/>
              <a:uLnTx/>
              <a:uFillTx/>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p:transition spd="slow" advClick="0" advTm="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p:transition spd="slow" advClick="0" advTm="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p:transition spd="slow" advClick="0" advTm="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pPr defTabSz="914400"/>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pPr defTabSz="914400"/>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pPr defTabSz="914400"/>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pPr defTabSz="914400"/>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pPr defTabSz="914400"/>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pPr defTabSz="914400"/>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p:transition spd="slow" advClick="0"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p:transition spd="slow"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p:transition spd="slow"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p:transition spd="slow" advClick="0"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p:transition spd="slow" advClick="0"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p:transition spd="slow" advClick="0"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p:transition spd="slow" advClick="0"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p:transition spd="slow" advClick="0" advTm="0">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p:transition spd="slow" advClick="0" advTm="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6.xml"/><Relationship Id="rId3"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xml"/><Relationship Id="rId2" Type="http://schemas.openxmlformats.org/officeDocument/2006/relationships/image" Target="../media/image4.sv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xml"/><Relationship Id="rId2" Type="http://schemas.openxmlformats.org/officeDocument/2006/relationships/image" Target="../media/image10.jpe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xml"/><Relationship Id="rId2" Type="http://schemas.openxmlformats.org/officeDocument/2006/relationships/image" Target="../media/image4.svg"/><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0.xml"/><Relationship Id="rId2" Type="http://schemas.openxmlformats.org/officeDocument/2006/relationships/image" Target="../media/image4.svg"/><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1.xml"/><Relationship Id="rId3" Type="http://schemas.openxmlformats.org/officeDocument/2006/relationships/image" Target="../media/image11.png"/><Relationship Id="rId2" Type="http://schemas.openxmlformats.org/officeDocument/2006/relationships/image" Target="../media/image4.svg"/><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image" Target="../media/image4.svg"/><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8.svg"/><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svg"/><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8.xml"/><Relationship Id="rId2" Type="http://schemas.openxmlformats.org/officeDocument/2006/relationships/image" Target="../media/image4.svg"/><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9.xml"/><Relationship Id="rId2" Type="http://schemas.openxmlformats.org/officeDocument/2006/relationships/image" Target="../media/image4.svg"/><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0.xml"/><Relationship Id="rId2" Type="http://schemas.openxmlformats.org/officeDocument/2006/relationships/image" Target="../media/image4.svg"/><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5.xml"/><Relationship Id="rId2" Type="http://schemas.openxmlformats.org/officeDocument/2006/relationships/image" Target="../media/image4.svg"/><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8.svg"/><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xml"/><Relationship Id="rId2" Type="http://schemas.openxmlformats.org/officeDocument/2006/relationships/image" Target="../media/image4.sv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xml"/><Relationship Id="rId2" Type="http://schemas.openxmlformats.org/officeDocument/2006/relationships/image" Target="../media/image4.sv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3.xml"/><Relationship Id="rId2" Type="http://schemas.openxmlformats.org/officeDocument/2006/relationships/image" Target="../media/image4.sv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4.xml"/><Relationship Id="rId2" Type="http://schemas.openxmlformats.org/officeDocument/2006/relationships/image" Target="../media/image4.sv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8.svg"/><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5.xml"/><Relationship Id="rId2" Type="http://schemas.openxmlformats.org/officeDocument/2006/relationships/image" Target="../media/image4.sv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形 1"/>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flipH="1">
            <a:off x="1697669" y="1418730"/>
            <a:ext cx="3332554" cy="3938473"/>
          </a:xfrm>
          <a:prstGeom prst="rect">
            <a:avLst/>
          </a:prstGeom>
        </p:spPr>
      </p:pic>
      <p:sp>
        <p:nvSpPr>
          <p:cNvPr id="3" name="iconfont-11910-5686862"/>
          <p:cNvSpPr>
            <a:spLocks noChangeAspect="1"/>
          </p:cNvSpPr>
          <p:nvPr/>
        </p:nvSpPr>
        <p:spPr bwMode="auto">
          <a:xfrm rot="16200000">
            <a:off x="742131" y="5880849"/>
            <a:ext cx="320765" cy="366309"/>
          </a:xfrm>
          <a:custGeom>
            <a:avLst/>
            <a:gdLst>
              <a:gd name="T0" fmla="*/ 4621 w 9242"/>
              <a:gd name="T1" fmla="*/ 10555 h 10555"/>
              <a:gd name="T2" fmla="*/ 4034 w 9242"/>
              <a:gd name="T3" fmla="*/ 10285 h 10555"/>
              <a:gd name="T4" fmla="*/ 244 w 9242"/>
              <a:gd name="T5" fmla="*/ 5872 h 10555"/>
              <a:gd name="T6" fmla="*/ 127 w 9242"/>
              <a:gd name="T7" fmla="*/ 5043 h 10555"/>
              <a:gd name="T8" fmla="*/ 831 w 9242"/>
              <a:gd name="T9" fmla="*/ 4592 h 10555"/>
              <a:gd name="T10" fmla="*/ 2221 w 9242"/>
              <a:gd name="T11" fmla="*/ 4592 h 10555"/>
              <a:gd name="T12" fmla="*/ 2221 w 9242"/>
              <a:gd name="T13" fmla="*/ 1200 h 10555"/>
              <a:gd name="T14" fmla="*/ 3421 w 9242"/>
              <a:gd name="T15" fmla="*/ 0 h 10555"/>
              <a:gd name="T16" fmla="*/ 5821 w 9242"/>
              <a:gd name="T17" fmla="*/ 0 h 10555"/>
              <a:gd name="T18" fmla="*/ 7021 w 9242"/>
              <a:gd name="T19" fmla="*/ 1200 h 10555"/>
              <a:gd name="T20" fmla="*/ 7021 w 9242"/>
              <a:gd name="T21" fmla="*/ 4591 h 10555"/>
              <a:gd name="T22" fmla="*/ 8411 w 9242"/>
              <a:gd name="T23" fmla="*/ 4591 h 10555"/>
              <a:gd name="T24" fmla="*/ 9115 w 9242"/>
              <a:gd name="T25" fmla="*/ 5042 h 10555"/>
              <a:gd name="T26" fmla="*/ 8999 w 9242"/>
              <a:gd name="T27" fmla="*/ 5871 h 10555"/>
              <a:gd name="T28" fmla="*/ 5209 w 9242"/>
              <a:gd name="T29" fmla="*/ 10285 h 10555"/>
              <a:gd name="T30" fmla="*/ 4621 w 9242"/>
              <a:gd name="T31" fmla="*/ 10555 h 10555"/>
              <a:gd name="T32" fmla="*/ 886 w 9242"/>
              <a:gd name="T33" fmla="*/ 5392 h 10555"/>
              <a:gd name="T34" fmla="*/ 4621 w 9242"/>
              <a:gd name="T35" fmla="*/ 9742 h 10555"/>
              <a:gd name="T36" fmla="*/ 8356 w 9242"/>
              <a:gd name="T37" fmla="*/ 5392 h 10555"/>
              <a:gd name="T38" fmla="*/ 6221 w 9242"/>
              <a:gd name="T39" fmla="*/ 5392 h 10555"/>
              <a:gd name="T40" fmla="*/ 6221 w 9242"/>
              <a:gd name="T41" fmla="*/ 1200 h 10555"/>
              <a:gd name="T42" fmla="*/ 5821 w 9242"/>
              <a:gd name="T43" fmla="*/ 800 h 10555"/>
              <a:gd name="T44" fmla="*/ 3421 w 9242"/>
              <a:gd name="T45" fmla="*/ 800 h 10555"/>
              <a:gd name="T46" fmla="*/ 3021 w 9242"/>
              <a:gd name="T47" fmla="*/ 1200 h 10555"/>
              <a:gd name="T48" fmla="*/ 3021 w 9242"/>
              <a:gd name="T49" fmla="*/ 5391 h 10555"/>
              <a:gd name="T50" fmla="*/ 886 w 9242"/>
              <a:gd name="T51" fmla="*/ 5391 h 10555"/>
              <a:gd name="T52" fmla="*/ 886 w 9242"/>
              <a:gd name="T53" fmla="*/ 5392 h 10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242" h="10555">
                <a:moveTo>
                  <a:pt x="4621" y="10555"/>
                </a:moveTo>
                <a:cubicBezTo>
                  <a:pt x="4395" y="10555"/>
                  <a:pt x="4181" y="10456"/>
                  <a:pt x="4034" y="10285"/>
                </a:cubicBezTo>
                <a:lnTo>
                  <a:pt x="244" y="5872"/>
                </a:lnTo>
                <a:cubicBezTo>
                  <a:pt x="44" y="5640"/>
                  <a:pt x="0" y="5322"/>
                  <a:pt x="127" y="5043"/>
                </a:cubicBezTo>
                <a:cubicBezTo>
                  <a:pt x="255" y="4765"/>
                  <a:pt x="525" y="4592"/>
                  <a:pt x="831" y="4592"/>
                </a:cubicBezTo>
                <a:lnTo>
                  <a:pt x="2221" y="4592"/>
                </a:lnTo>
                <a:lnTo>
                  <a:pt x="2221" y="1200"/>
                </a:lnTo>
                <a:cubicBezTo>
                  <a:pt x="2221" y="539"/>
                  <a:pt x="2760" y="0"/>
                  <a:pt x="3421" y="0"/>
                </a:cubicBezTo>
                <a:lnTo>
                  <a:pt x="5821" y="0"/>
                </a:lnTo>
                <a:cubicBezTo>
                  <a:pt x="6482" y="0"/>
                  <a:pt x="7021" y="539"/>
                  <a:pt x="7021" y="1200"/>
                </a:cubicBezTo>
                <a:lnTo>
                  <a:pt x="7021" y="4591"/>
                </a:lnTo>
                <a:lnTo>
                  <a:pt x="8411" y="4591"/>
                </a:lnTo>
                <a:cubicBezTo>
                  <a:pt x="8717" y="4591"/>
                  <a:pt x="8987" y="4764"/>
                  <a:pt x="9115" y="5042"/>
                </a:cubicBezTo>
                <a:cubicBezTo>
                  <a:pt x="9242" y="5321"/>
                  <a:pt x="9199" y="5639"/>
                  <a:pt x="8999" y="5871"/>
                </a:cubicBezTo>
                <a:lnTo>
                  <a:pt x="5209" y="10285"/>
                </a:lnTo>
                <a:cubicBezTo>
                  <a:pt x="5061" y="10457"/>
                  <a:pt x="4847" y="10555"/>
                  <a:pt x="4621" y="10555"/>
                </a:cubicBezTo>
                <a:close/>
                <a:moveTo>
                  <a:pt x="886" y="5392"/>
                </a:moveTo>
                <a:lnTo>
                  <a:pt x="4621" y="9742"/>
                </a:lnTo>
                <a:lnTo>
                  <a:pt x="8356" y="5392"/>
                </a:lnTo>
                <a:lnTo>
                  <a:pt x="6221" y="5392"/>
                </a:lnTo>
                <a:lnTo>
                  <a:pt x="6221" y="1200"/>
                </a:lnTo>
                <a:cubicBezTo>
                  <a:pt x="6221" y="980"/>
                  <a:pt x="6041" y="800"/>
                  <a:pt x="5821" y="800"/>
                </a:cubicBezTo>
                <a:lnTo>
                  <a:pt x="3421" y="800"/>
                </a:lnTo>
                <a:cubicBezTo>
                  <a:pt x="3201" y="800"/>
                  <a:pt x="3021" y="980"/>
                  <a:pt x="3021" y="1200"/>
                </a:cubicBezTo>
                <a:lnTo>
                  <a:pt x="3021" y="5391"/>
                </a:lnTo>
                <a:lnTo>
                  <a:pt x="886" y="5391"/>
                </a:lnTo>
                <a:lnTo>
                  <a:pt x="886" y="5392"/>
                </a:lnTo>
                <a:close/>
              </a:path>
            </a:pathLst>
          </a:custGeom>
          <a:solidFill>
            <a:schemeClr val="tx1"/>
          </a:solidFill>
          <a:ln>
            <a:solidFill>
              <a:schemeClr val="tx1"/>
            </a:solidFill>
          </a:ln>
        </p:spPr>
        <p:txBody>
          <a:bodyPr/>
          <a:lstStyle/>
          <a:p>
            <a:endParaRPr lang="zh-CN" altLang="en-US">
              <a:cs typeface="+mn-ea"/>
              <a:sym typeface="+mn-lt"/>
            </a:endParaRPr>
          </a:p>
        </p:txBody>
      </p:sp>
      <p:sp>
        <p:nvSpPr>
          <p:cNvPr id="4" name="iconfont-1054-809968"/>
          <p:cNvSpPr>
            <a:spLocks noChangeAspect="1"/>
          </p:cNvSpPr>
          <p:nvPr/>
        </p:nvSpPr>
        <p:spPr bwMode="auto">
          <a:xfrm>
            <a:off x="698442" y="1050753"/>
            <a:ext cx="304842" cy="304842"/>
          </a:xfrm>
          <a:custGeom>
            <a:avLst/>
            <a:gdLst>
              <a:gd name="T0" fmla="*/ 7991 w 12800"/>
              <a:gd name="T1" fmla="*/ 4785 h 12800"/>
              <a:gd name="T2" fmla="*/ 7237 w 12800"/>
              <a:gd name="T3" fmla="*/ 4281 h 12800"/>
              <a:gd name="T4" fmla="*/ 6348 w 12800"/>
              <a:gd name="T5" fmla="*/ 4105 h 12800"/>
              <a:gd name="T6" fmla="*/ 5458 w 12800"/>
              <a:gd name="T7" fmla="*/ 4281 h 12800"/>
              <a:gd name="T8" fmla="*/ 4704 w 12800"/>
              <a:gd name="T9" fmla="*/ 4785 h 12800"/>
              <a:gd name="T10" fmla="*/ 4200 w 12800"/>
              <a:gd name="T11" fmla="*/ 5538 h 12800"/>
              <a:gd name="T12" fmla="*/ 4023 w 12800"/>
              <a:gd name="T13" fmla="*/ 6426 h 12800"/>
              <a:gd name="T14" fmla="*/ 4200 w 12800"/>
              <a:gd name="T15" fmla="*/ 7314 h 12800"/>
              <a:gd name="T16" fmla="*/ 4704 w 12800"/>
              <a:gd name="T17" fmla="*/ 8067 h 12800"/>
              <a:gd name="T18" fmla="*/ 5458 w 12800"/>
              <a:gd name="T19" fmla="*/ 8571 h 12800"/>
              <a:gd name="T20" fmla="*/ 6348 w 12800"/>
              <a:gd name="T21" fmla="*/ 8747 h 12800"/>
              <a:gd name="T22" fmla="*/ 7237 w 12800"/>
              <a:gd name="T23" fmla="*/ 8571 h 12800"/>
              <a:gd name="T24" fmla="*/ 7991 w 12800"/>
              <a:gd name="T25" fmla="*/ 8067 h 12800"/>
              <a:gd name="T26" fmla="*/ 8495 w 12800"/>
              <a:gd name="T27" fmla="*/ 7314 h 12800"/>
              <a:gd name="T28" fmla="*/ 8672 w 12800"/>
              <a:gd name="T29" fmla="*/ 6426 h 12800"/>
              <a:gd name="T30" fmla="*/ 8495 w 12800"/>
              <a:gd name="T31" fmla="*/ 5538 h 12800"/>
              <a:gd name="T32" fmla="*/ 7991 w 12800"/>
              <a:gd name="T33" fmla="*/ 4785 h 12800"/>
              <a:gd name="T34" fmla="*/ 11482 w 12800"/>
              <a:gd name="T35" fmla="*/ 5844 h 12800"/>
              <a:gd name="T36" fmla="*/ 6947 w 12800"/>
              <a:gd name="T37" fmla="*/ 1317 h 12800"/>
              <a:gd name="T38" fmla="*/ 6947 w 12800"/>
              <a:gd name="T39" fmla="*/ 0 h 12800"/>
              <a:gd name="T40" fmla="*/ 5880 w 12800"/>
              <a:gd name="T41" fmla="*/ 0 h 12800"/>
              <a:gd name="T42" fmla="*/ 5880 w 12800"/>
              <a:gd name="T43" fmla="*/ 1334 h 12800"/>
              <a:gd name="T44" fmla="*/ 1318 w 12800"/>
              <a:gd name="T45" fmla="*/ 5844 h 12800"/>
              <a:gd name="T46" fmla="*/ 0 w 12800"/>
              <a:gd name="T47" fmla="*/ 5844 h 12800"/>
              <a:gd name="T48" fmla="*/ 0 w 12800"/>
              <a:gd name="T49" fmla="*/ 6933 h 12800"/>
              <a:gd name="T50" fmla="*/ 1318 w 12800"/>
              <a:gd name="T51" fmla="*/ 6933 h 12800"/>
              <a:gd name="T52" fmla="*/ 5857 w 12800"/>
              <a:gd name="T53" fmla="*/ 11466 h 12800"/>
              <a:gd name="T54" fmla="*/ 5857 w 12800"/>
              <a:gd name="T55" fmla="*/ 12800 h 12800"/>
              <a:gd name="T56" fmla="*/ 6947 w 12800"/>
              <a:gd name="T57" fmla="*/ 12800 h 12800"/>
              <a:gd name="T58" fmla="*/ 6947 w 12800"/>
              <a:gd name="T59" fmla="*/ 11483 h 12800"/>
              <a:gd name="T60" fmla="*/ 11482 w 12800"/>
              <a:gd name="T61" fmla="*/ 6933 h 12800"/>
              <a:gd name="T62" fmla="*/ 12800 w 12800"/>
              <a:gd name="T63" fmla="*/ 6933 h 12800"/>
              <a:gd name="T64" fmla="*/ 12800 w 12800"/>
              <a:gd name="T65" fmla="*/ 5844 h 12800"/>
              <a:gd name="T66" fmla="*/ 11482 w 12800"/>
              <a:gd name="T67" fmla="*/ 5844 h 12800"/>
              <a:gd name="T68" fmla="*/ 6400 w 12800"/>
              <a:gd name="T69" fmla="*/ 10589 h 12800"/>
              <a:gd name="T70" fmla="*/ 2214 w 12800"/>
              <a:gd name="T71" fmla="*/ 6409 h 12800"/>
              <a:gd name="T72" fmla="*/ 6400 w 12800"/>
              <a:gd name="T73" fmla="*/ 2206 h 12800"/>
              <a:gd name="T74" fmla="*/ 10586 w 12800"/>
              <a:gd name="T75" fmla="*/ 6409 h 12800"/>
              <a:gd name="T76" fmla="*/ 6400 w 12800"/>
              <a:gd name="T77" fmla="*/ 10589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800" h="12800">
                <a:moveTo>
                  <a:pt x="7991" y="4785"/>
                </a:moveTo>
                <a:cubicBezTo>
                  <a:pt x="7776" y="4570"/>
                  <a:pt x="7518" y="4398"/>
                  <a:pt x="7237" y="4281"/>
                </a:cubicBezTo>
                <a:cubicBezTo>
                  <a:pt x="6956" y="4165"/>
                  <a:pt x="6652" y="4105"/>
                  <a:pt x="6348" y="4105"/>
                </a:cubicBezTo>
                <a:cubicBezTo>
                  <a:pt x="6043" y="4105"/>
                  <a:pt x="5739" y="4165"/>
                  <a:pt x="5458" y="4281"/>
                </a:cubicBezTo>
                <a:cubicBezTo>
                  <a:pt x="5177" y="4398"/>
                  <a:pt x="4919" y="4570"/>
                  <a:pt x="4704" y="4785"/>
                </a:cubicBezTo>
                <a:cubicBezTo>
                  <a:pt x="4489" y="4999"/>
                  <a:pt x="4317" y="5257"/>
                  <a:pt x="4200" y="5538"/>
                </a:cubicBezTo>
                <a:cubicBezTo>
                  <a:pt x="4084" y="5819"/>
                  <a:pt x="4023" y="6122"/>
                  <a:pt x="4023" y="6426"/>
                </a:cubicBezTo>
                <a:cubicBezTo>
                  <a:pt x="4023" y="6730"/>
                  <a:pt x="4084" y="7033"/>
                  <a:pt x="4200" y="7314"/>
                </a:cubicBezTo>
                <a:cubicBezTo>
                  <a:pt x="4317" y="7595"/>
                  <a:pt x="4489" y="7853"/>
                  <a:pt x="4704" y="8067"/>
                </a:cubicBezTo>
                <a:cubicBezTo>
                  <a:pt x="4919" y="8282"/>
                  <a:pt x="5177" y="8454"/>
                  <a:pt x="5458" y="8571"/>
                </a:cubicBezTo>
                <a:cubicBezTo>
                  <a:pt x="5739" y="8687"/>
                  <a:pt x="6043" y="8747"/>
                  <a:pt x="6348" y="8747"/>
                </a:cubicBezTo>
                <a:cubicBezTo>
                  <a:pt x="6652" y="8747"/>
                  <a:pt x="6956" y="8687"/>
                  <a:pt x="7237" y="8571"/>
                </a:cubicBezTo>
                <a:cubicBezTo>
                  <a:pt x="7518" y="8454"/>
                  <a:pt x="7776" y="8282"/>
                  <a:pt x="7991" y="8067"/>
                </a:cubicBezTo>
                <a:cubicBezTo>
                  <a:pt x="8206" y="7853"/>
                  <a:pt x="8379" y="7595"/>
                  <a:pt x="8495" y="7314"/>
                </a:cubicBezTo>
                <a:cubicBezTo>
                  <a:pt x="8611" y="7034"/>
                  <a:pt x="8672" y="6730"/>
                  <a:pt x="8672" y="6426"/>
                </a:cubicBezTo>
                <a:cubicBezTo>
                  <a:pt x="8672" y="6122"/>
                  <a:pt x="8611" y="5819"/>
                  <a:pt x="8495" y="5538"/>
                </a:cubicBezTo>
                <a:cubicBezTo>
                  <a:pt x="8379" y="5257"/>
                  <a:pt x="8207" y="5000"/>
                  <a:pt x="7991" y="4785"/>
                </a:cubicBezTo>
                <a:close/>
                <a:moveTo>
                  <a:pt x="11482" y="5844"/>
                </a:moveTo>
                <a:cubicBezTo>
                  <a:pt x="11274" y="3350"/>
                  <a:pt x="9445" y="1490"/>
                  <a:pt x="6947" y="1317"/>
                </a:cubicBezTo>
                <a:lnTo>
                  <a:pt x="6947" y="0"/>
                </a:lnTo>
                <a:lnTo>
                  <a:pt x="5880" y="0"/>
                </a:lnTo>
                <a:lnTo>
                  <a:pt x="5880" y="1334"/>
                </a:lnTo>
                <a:cubicBezTo>
                  <a:pt x="3452" y="1559"/>
                  <a:pt x="1526" y="3402"/>
                  <a:pt x="1318" y="5844"/>
                </a:cubicBezTo>
                <a:lnTo>
                  <a:pt x="0" y="5844"/>
                </a:lnTo>
                <a:lnTo>
                  <a:pt x="0" y="6933"/>
                </a:lnTo>
                <a:lnTo>
                  <a:pt x="1318" y="6933"/>
                </a:lnTo>
                <a:cubicBezTo>
                  <a:pt x="1526" y="9375"/>
                  <a:pt x="3429" y="11224"/>
                  <a:pt x="5857" y="11466"/>
                </a:cubicBezTo>
                <a:lnTo>
                  <a:pt x="5857" y="12800"/>
                </a:lnTo>
                <a:lnTo>
                  <a:pt x="6947" y="12800"/>
                </a:lnTo>
                <a:lnTo>
                  <a:pt x="6947" y="11483"/>
                </a:lnTo>
                <a:cubicBezTo>
                  <a:pt x="9444" y="11310"/>
                  <a:pt x="11274" y="9427"/>
                  <a:pt x="11482" y="6933"/>
                </a:cubicBezTo>
                <a:lnTo>
                  <a:pt x="12800" y="6933"/>
                </a:lnTo>
                <a:lnTo>
                  <a:pt x="12800" y="5844"/>
                </a:lnTo>
                <a:lnTo>
                  <a:pt x="11482" y="5844"/>
                </a:lnTo>
                <a:close/>
                <a:moveTo>
                  <a:pt x="6400" y="10589"/>
                </a:moveTo>
                <a:cubicBezTo>
                  <a:pt x="4093" y="10589"/>
                  <a:pt x="2214" y="8695"/>
                  <a:pt x="2214" y="6409"/>
                </a:cubicBezTo>
                <a:cubicBezTo>
                  <a:pt x="2214" y="4122"/>
                  <a:pt x="4111" y="2206"/>
                  <a:pt x="6400" y="2206"/>
                </a:cubicBezTo>
                <a:cubicBezTo>
                  <a:pt x="8707" y="2206"/>
                  <a:pt x="10586" y="4122"/>
                  <a:pt x="10586" y="6409"/>
                </a:cubicBezTo>
                <a:cubicBezTo>
                  <a:pt x="10586" y="8695"/>
                  <a:pt x="8707" y="10589"/>
                  <a:pt x="6400" y="10589"/>
                </a:cubicBezTo>
                <a:close/>
              </a:path>
            </a:pathLst>
          </a:custGeom>
          <a:solidFill>
            <a:schemeClr val="tx1"/>
          </a:solidFill>
          <a:ln>
            <a:solidFill>
              <a:schemeClr val="tx1"/>
            </a:solidFill>
          </a:ln>
        </p:spPr>
        <p:txBody>
          <a:bodyPr/>
          <a:lstStyle/>
          <a:p>
            <a:endParaRPr lang="zh-CN" altLang="en-US">
              <a:cs typeface="+mn-ea"/>
              <a:sym typeface="+mn-lt"/>
            </a:endParaRPr>
          </a:p>
        </p:txBody>
      </p:sp>
      <p:sp>
        <p:nvSpPr>
          <p:cNvPr id="5" name="文本框 4"/>
          <p:cNvSpPr txBox="1"/>
          <p:nvPr/>
        </p:nvSpPr>
        <p:spPr>
          <a:xfrm>
            <a:off x="700595" y="2608415"/>
            <a:ext cx="351790" cy="2092125"/>
          </a:xfrm>
          <a:prstGeom prst="rect">
            <a:avLst/>
          </a:prstGeom>
          <a:solidFill>
            <a:schemeClr val="tx1"/>
          </a:solidFill>
          <a:ln>
            <a:solidFill>
              <a:schemeClr val="tx1"/>
            </a:solidFill>
          </a:ln>
        </p:spPr>
        <p:txBody>
          <a:bodyPr vert="eaVert" wrap="square" rtlCol="0">
            <a:spAutoFit/>
          </a:bodyPr>
          <a:lstStyle/>
          <a:p>
            <a:pPr algn="dist"/>
            <a:endParaRPr lang="zh-CN" altLang="en-US" sz="1100" b="1" dirty="0">
              <a:solidFill>
                <a:schemeClr val="bg1"/>
              </a:solidFill>
              <a:cs typeface="+mn-ea"/>
              <a:sym typeface="+mn-lt"/>
            </a:endParaRPr>
          </a:p>
        </p:txBody>
      </p:sp>
      <p:sp>
        <p:nvSpPr>
          <p:cNvPr id="7" name="ïŝḻîḋe"/>
          <p:cNvSpPr/>
          <p:nvPr/>
        </p:nvSpPr>
        <p:spPr bwMode="auto">
          <a:xfrm>
            <a:off x="5347504" y="2439174"/>
            <a:ext cx="6312876" cy="1589738"/>
          </a:xfrm>
          <a:prstGeom prst="rect">
            <a:avLst/>
          </a:prstGeom>
          <a:solidFill>
            <a:schemeClr val="bg1">
              <a:lumMod val="95000"/>
              <a:alpha val="40000"/>
            </a:schemeClr>
          </a:solidFill>
          <a:ln w="3175">
            <a:solidFill>
              <a:schemeClr val="bg1">
                <a:lumMod val="75000"/>
              </a:schemeClr>
            </a:solidFill>
            <a:miter lim="800000"/>
          </a:ln>
        </p:spPr>
        <p:txBody>
          <a:bodyPr wrap="square" lIns="90000" tIns="46800" rIns="90000" bIns="4680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60000"/>
              </a:lnSpc>
              <a:buFont typeface="Arial" panose="020B0604020202020204" pitchFamily="34" charset="0"/>
              <a:buChar char="•"/>
            </a:pPr>
            <a:endParaRPr lang="en-US" altLang="zh-CN" sz="1000" dirty="0">
              <a:cs typeface="+mn-ea"/>
              <a:sym typeface="+mn-lt"/>
            </a:endParaRPr>
          </a:p>
        </p:txBody>
      </p:sp>
      <p:sp>
        <p:nvSpPr>
          <p:cNvPr id="8" name="ïSľîḍè"/>
          <p:cNvSpPr/>
          <p:nvPr/>
        </p:nvSpPr>
        <p:spPr bwMode="auto">
          <a:xfrm>
            <a:off x="5982066" y="2439174"/>
            <a:ext cx="4799563" cy="1394714"/>
          </a:xfrm>
          <a:prstGeom prst="rect">
            <a:avLst/>
          </a:prstGeom>
          <a:noFill/>
          <a:ln w="3175">
            <a:noFill/>
            <a:miter lim="800000"/>
          </a:ln>
          <a:extLst>
            <a:ext uri="{909E8E84-426E-40DD-AFC4-6F175D3DCCD1}">
              <a14:hiddenFill xmlns:a14="http://schemas.microsoft.com/office/drawing/2010/main">
                <a:solidFill>
                  <a:srgbClr val="FFFFFF"/>
                </a:solidFill>
              </a14:hiddenFill>
            </a:ext>
          </a:extLst>
        </p:spPr>
        <p:txBody>
          <a:bodyPr wrap="square" lIns="90000" tIns="46800" rIns="90000" bIns="4680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60000"/>
              </a:lnSpc>
              <a:buFont typeface="Arial" panose="020B0604020202020204" pitchFamily="34" charset="0"/>
              <a:buChar char="•"/>
            </a:pPr>
            <a:r>
              <a:rPr lang="en-US" altLang="zh-CN" sz="1000" dirty="0">
                <a:cs typeface="+mn-ea"/>
                <a:sym typeface="+mn-lt"/>
              </a:rPr>
              <a:t> </a:t>
            </a:r>
            <a:endParaRPr lang="en-US" altLang="zh-CN" sz="1000" dirty="0">
              <a:cs typeface="+mn-ea"/>
              <a:sym typeface="+mn-lt"/>
            </a:endParaRPr>
          </a:p>
        </p:txBody>
      </p:sp>
      <p:sp>
        <p:nvSpPr>
          <p:cNvPr id="13" name="文本框 12"/>
          <p:cNvSpPr txBox="1"/>
          <p:nvPr/>
        </p:nvSpPr>
        <p:spPr>
          <a:xfrm>
            <a:off x="5738334" y="2880604"/>
            <a:ext cx="5531479" cy="706755"/>
          </a:xfrm>
          <a:prstGeom prst="rect">
            <a:avLst/>
          </a:prstGeom>
          <a:noFill/>
        </p:spPr>
        <p:txBody>
          <a:bodyPr wrap="square" rtlCol="0">
            <a:spAutoFit/>
          </a:bodyPr>
          <a:lstStyle/>
          <a:p>
            <a:r>
              <a:rPr lang="zh-CN" altLang="en-US" sz="4000" dirty="0">
                <a:cs typeface="+mn-ea"/>
                <a:sym typeface="+mn-lt"/>
              </a:rPr>
              <a:t>分布式一致性算法简介</a:t>
            </a:r>
            <a:endParaRPr lang="zh-CN" altLang="en-US" sz="4000" dirty="0">
              <a:cs typeface="+mn-ea"/>
              <a:sym typeface="+mn-lt"/>
            </a:endParaRPr>
          </a:p>
        </p:txBody>
      </p:sp>
      <p:grpSp>
        <p:nvGrpSpPr>
          <p:cNvPr id="21" name="组合 20"/>
          <p:cNvGrpSpPr/>
          <p:nvPr/>
        </p:nvGrpSpPr>
        <p:grpSpPr>
          <a:xfrm>
            <a:off x="10845403" y="906351"/>
            <a:ext cx="448540" cy="105805"/>
            <a:chOff x="10533138" y="858625"/>
            <a:chExt cx="853190" cy="201257"/>
          </a:xfrm>
        </p:grpSpPr>
        <p:sp>
          <p:nvSpPr>
            <p:cNvPr id="18" name="椭圆 17"/>
            <p:cNvSpPr/>
            <p:nvPr/>
          </p:nvSpPr>
          <p:spPr>
            <a:xfrm>
              <a:off x="10533138" y="858625"/>
              <a:ext cx="201257" cy="20125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10859574" y="858625"/>
              <a:ext cx="201257" cy="20125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椭圆 19"/>
            <p:cNvSpPr/>
            <p:nvPr/>
          </p:nvSpPr>
          <p:spPr>
            <a:xfrm>
              <a:off x="11185071" y="858625"/>
              <a:ext cx="201257" cy="20125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2" name="文本框 21"/>
          <p:cNvSpPr txBox="1"/>
          <p:nvPr/>
        </p:nvSpPr>
        <p:spPr>
          <a:xfrm rot="16200000">
            <a:off x="8189956" y="4134168"/>
            <a:ext cx="459740" cy="2092125"/>
          </a:xfrm>
          <a:prstGeom prst="rect">
            <a:avLst/>
          </a:prstGeom>
          <a:solidFill>
            <a:schemeClr val="tx1"/>
          </a:solidFill>
          <a:ln>
            <a:solidFill>
              <a:schemeClr val="tx1"/>
            </a:solidFill>
          </a:ln>
        </p:spPr>
        <p:txBody>
          <a:bodyPr vert="eaVert" wrap="square" rtlCol="0">
            <a:spAutoFit/>
          </a:bodyPr>
          <a:lstStyle/>
          <a:p>
            <a:pPr algn="ctr"/>
            <a:r>
              <a:rPr lang="zh-CN" altLang="en-US" spc="300" dirty="0">
                <a:solidFill>
                  <a:schemeClr val="bg1"/>
                </a:solidFill>
                <a:effectLst>
                  <a:outerShdw blurRad="38100" dist="38100" dir="2700000" algn="tl">
                    <a:srgbClr val="000000">
                      <a:alpha val="43137"/>
                    </a:srgbClr>
                  </a:outerShdw>
                </a:effectLst>
                <a:cs typeface="+mn-ea"/>
                <a:sym typeface="+mn-lt"/>
              </a:rPr>
              <a:t>分享人：</a:t>
            </a:r>
            <a:r>
              <a:rPr lang="zh-CN" altLang="en-US" spc="300" dirty="0">
                <a:solidFill>
                  <a:schemeClr val="bg1"/>
                </a:solidFill>
                <a:effectLst>
                  <a:outerShdw blurRad="38100" dist="38100" dir="2700000" algn="tl">
                    <a:srgbClr val="000000">
                      <a:alpha val="43137"/>
                    </a:srgbClr>
                  </a:outerShdw>
                </a:effectLst>
                <a:cs typeface="+mn-ea"/>
                <a:sym typeface="+mn-lt"/>
              </a:rPr>
              <a:t>胡毅</a:t>
            </a:r>
            <a:endParaRPr lang="zh-CN" altLang="en-US" spc="300" dirty="0">
              <a:solidFill>
                <a:schemeClr val="bg1"/>
              </a:solidFill>
              <a:effectLst>
                <a:outerShdw blurRad="38100" dist="38100" dir="2700000" algn="tl">
                  <a:srgbClr val="000000">
                    <a:alpha val="43137"/>
                  </a:srgbClr>
                </a:outerShdw>
              </a:effectLst>
              <a:cs typeface="+mn-ea"/>
              <a:sym typeface="+mn-lt"/>
            </a:endParaRPr>
          </a:p>
        </p:txBody>
      </p:sp>
      <p:sp>
        <p:nvSpPr>
          <p:cNvPr id="23" name="椭圆 22"/>
          <p:cNvSpPr/>
          <p:nvPr/>
        </p:nvSpPr>
        <p:spPr>
          <a:xfrm>
            <a:off x="11320506" y="-852489"/>
            <a:ext cx="1788160" cy="1788160"/>
          </a:xfrm>
          <a:prstGeom prst="ellipse">
            <a:avLst/>
          </a:prstGeom>
          <a:solidFill>
            <a:srgbClr val="6F9FBD">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椭圆 23"/>
          <p:cNvSpPr/>
          <p:nvPr/>
        </p:nvSpPr>
        <p:spPr>
          <a:xfrm>
            <a:off x="6096000" y="-311812"/>
            <a:ext cx="1030024" cy="1030024"/>
          </a:xfrm>
          <a:prstGeom prst="ellipse">
            <a:avLst/>
          </a:prstGeom>
          <a:solidFill>
            <a:srgbClr val="6F9FBD">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椭圆 24"/>
          <p:cNvSpPr/>
          <p:nvPr/>
        </p:nvSpPr>
        <p:spPr>
          <a:xfrm>
            <a:off x="11256191" y="5956618"/>
            <a:ext cx="404189" cy="404189"/>
          </a:xfrm>
          <a:prstGeom prst="ellipse">
            <a:avLst/>
          </a:prstGeom>
          <a:solidFill>
            <a:srgbClr val="6F9FBD">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iS1îḑe"/>
          <p:cNvSpPr/>
          <p:nvPr/>
        </p:nvSpPr>
        <p:spPr>
          <a:xfrm>
            <a:off x="5173264" y="915349"/>
            <a:ext cx="1845471" cy="617155"/>
          </a:xfrm>
          <a:prstGeom prst="roundRect">
            <a:avLst>
              <a:gd name="adj" fmla="val 12258"/>
            </a:avLst>
          </a:prstGeom>
          <a:pattFill prst="ltDnDiag">
            <a:fgClr>
              <a:schemeClr val="bg1">
                <a:lumMod val="95000"/>
              </a:schemeClr>
            </a:fgClr>
            <a:bgClr>
              <a:schemeClr val="bg1"/>
            </a:bgClr>
          </a:pattFill>
          <a:ln>
            <a:noFill/>
          </a:ln>
          <a:effectLst>
            <a:outerShdw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defTabSz="914400"/>
            <a:r>
              <a:rPr lang="en-US" altLang="zh-CN" u="sng" dirty="0">
                <a:solidFill>
                  <a:schemeClr val="tx1"/>
                </a:solidFill>
                <a:cs typeface="+mn-ea"/>
                <a:sym typeface="+mn-lt"/>
              </a:rPr>
              <a:t> </a:t>
            </a:r>
            <a:endParaRPr lang="zh-CN" altLang="en-US" u="sng" dirty="0">
              <a:solidFill>
                <a:schemeClr val="tx1"/>
              </a:solidFill>
              <a:cs typeface="+mn-ea"/>
              <a:sym typeface="+mn-lt"/>
            </a:endParaRPr>
          </a:p>
        </p:txBody>
      </p:sp>
      <p:grpSp>
        <p:nvGrpSpPr>
          <p:cNvPr id="25" name="组合 24"/>
          <p:cNvGrpSpPr/>
          <p:nvPr/>
        </p:nvGrpSpPr>
        <p:grpSpPr>
          <a:xfrm>
            <a:off x="267580" y="305974"/>
            <a:ext cx="687460" cy="847053"/>
            <a:chOff x="1375020" y="1454054"/>
            <a:chExt cx="2486630" cy="3063897"/>
          </a:xfrm>
        </p:grpSpPr>
        <p:pic>
          <p:nvPicPr>
            <p:cNvPr id="26" name="图形 25"/>
            <p:cNvPicPr>
              <a:picLocks noChangeAspect="1"/>
            </p:cNvPicPr>
            <p:nvPr/>
          </p:nvPicPr>
          <p:blipFill rotWithShape="1">
            <a:blip r:embed="rId1">
              <a:extLst>
                <a:ext uri="{96DAC541-7B7A-43D3-8B79-37D633B846F1}">
                  <asvg:svgBlip xmlns:asvg="http://schemas.microsoft.com/office/drawing/2016/SVG/main" r:embed="rId2"/>
                </a:ext>
              </a:extLst>
            </a:blip>
            <a:srcRect r="64401"/>
            <a:stretch>
              <a:fillRect/>
            </a:stretch>
          </p:blipFill>
          <p:spPr>
            <a:xfrm>
              <a:off x="1375020" y="1454054"/>
              <a:ext cx="2159953" cy="1936433"/>
            </a:xfrm>
            <a:prstGeom prst="rect">
              <a:avLst/>
            </a:prstGeom>
          </p:spPr>
        </p:pic>
        <p:pic>
          <p:nvPicPr>
            <p:cNvPr id="31" name="图形 30"/>
            <p:cNvPicPr>
              <a:picLocks noChangeAspect="1"/>
            </p:cNvPicPr>
            <p:nvPr/>
          </p:nvPicPr>
          <p:blipFill rotWithShape="1">
            <a:blip r:embed="rId1">
              <a:extLst>
                <a:ext uri="{96DAC541-7B7A-43D3-8B79-37D633B846F1}">
                  <asvg:svgBlip xmlns:asvg="http://schemas.microsoft.com/office/drawing/2016/SVG/main" r:embed="rId2"/>
                </a:ext>
              </a:extLst>
            </a:blip>
            <a:srcRect l="76272" t="35065"/>
            <a:stretch>
              <a:fillRect/>
            </a:stretch>
          </p:blipFill>
          <p:spPr>
            <a:xfrm rot="16200000">
              <a:off x="1944688" y="2600989"/>
              <a:ext cx="2046509" cy="1787415"/>
            </a:xfrm>
            <a:prstGeom prst="rect">
              <a:avLst/>
            </a:prstGeom>
          </p:spPr>
        </p:pic>
      </p:grpSp>
      <p:sp>
        <p:nvSpPr>
          <p:cNvPr id="32" name="矩形 31"/>
          <p:cNvSpPr/>
          <p:nvPr/>
        </p:nvSpPr>
        <p:spPr>
          <a:xfrm>
            <a:off x="745595" y="454518"/>
            <a:ext cx="238262" cy="238262"/>
          </a:xfrm>
          <a:prstGeom prst="rect">
            <a:avLst/>
          </a:prstGeom>
          <a:solidFill>
            <a:srgbClr val="6F9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文本框 32"/>
          <p:cNvSpPr txBox="1"/>
          <p:nvPr/>
        </p:nvSpPr>
        <p:spPr>
          <a:xfrm>
            <a:off x="1153153" y="454517"/>
            <a:ext cx="2347207" cy="460375"/>
          </a:xfrm>
          <a:prstGeom prst="rect">
            <a:avLst/>
          </a:prstGeom>
          <a:noFill/>
        </p:spPr>
        <p:txBody>
          <a:bodyPr wrap="square" rtlCol="0">
            <a:spAutoFit/>
          </a:bodyPr>
          <a:lstStyle/>
          <a:p>
            <a:r>
              <a:rPr lang="zh-CN" altLang="en-US" sz="2400" dirty="0">
                <a:cs typeface="+mn-ea"/>
                <a:sym typeface="+mn-lt"/>
              </a:rPr>
              <a:t>问题</a:t>
            </a:r>
            <a:r>
              <a:rPr lang="zh-CN" altLang="en-US" sz="2400" dirty="0">
                <a:cs typeface="+mn-ea"/>
                <a:sym typeface="+mn-lt"/>
              </a:rPr>
              <a:t>解答</a:t>
            </a:r>
            <a:endParaRPr lang="zh-CN" altLang="en-US" sz="2400" dirty="0">
              <a:cs typeface="+mn-ea"/>
              <a:sym typeface="+mn-lt"/>
            </a:endParaRPr>
          </a:p>
        </p:txBody>
      </p:sp>
      <p:sp>
        <p:nvSpPr>
          <p:cNvPr id="43" name="文本框 42"/>
          <p:cNvSpPr txBox="1"/>
          <p:nvPr/>
        </p:nvSpPr>
        <p:spPr>
          <a:xfrm>
            <a:off x="5370195" y="970280"/>
            <a:ext cx="1451610" cy="506730"/>
          </a:xfrm>
          <a:prstGeom prst="rect">
            <a:avLst/>
          </a:prstGeom>
          <a:noFill/>
        </p:spPr>
        <p:txBody>
          <a:bodyPr wrap="square" rtlCol="0">
            <a:spAutoFit/>
          </a:bodyPr>
          <a:lstStyle/>
          <a:p>
            <a:pPr>
              <a:lnSpc>
                <a:spcPct val="150000"/>
              </a:lnSpc>
            </a:pPr>
            <a:r>
              <a:rPr lang="zh-CN" altLang="en-US" dirty="0">
                <a:solidFill>
                  <a:schemeClr val="tx1">
                    <a:lumMod val="50000"/>
                    <a:lumOff val="50000"/>
                  </a:schemeClr>
                </a:solidFill>
                <a:cs typeface="+mn-ea"/>
                <a:sym typeface="+mn-lt"/>
              </a:rPr>
              <a:t>什么是</a:t>
            </a:r>
            <a:r>
              <a:rPr lang="en-US" altLang="zh-CN" dirty="0">
                <a:solidFill>
                  <a:schemeClr val="tx1">
                    <a:lumMod val="50000"/>
                    <a:lumOff val="50000"/>
                  </a:schemeClr>
                </a:solidFill>
                <a:cs typeface="+mn-ea"/>
                <a:sym typeface="+mn-lt"/>
              </a:rPr>
              <a:t>RTSP</a:t>
            </a:r>
            <a:endParaRPr lang="en-US" altLang="zh-CN" dirty="0">
              <a:solidFill>
                <a:schemeClr val="tx1">
                  <a:lumMod val="50000"/>
                  <a:lumOff val="50000"/>
                </a:schemeClr>
              </a:solidFill>
              <a:cs typeface="+mn-ea"/>
              <a:sym typeface="+mn-lt"/>
            </a:endParaRPr>
          </a:p>
        </p:txBody>
      </p:sp>
      <p:pic>
        <p:nvPicPr>
          <p:cNvPr id="100" name="图片 99"/>
          <p:cNvPicPr/>
          <p:nvPr/>
        </p:nvPicPr>
        <p:blipFill>
          <a:blip r:embed="rId3"/>
          <a:srcRect r="-94" b="3939"/>
          <a:stretch>
            <a:fillRect/>
          </a:stretch>
        </p:blipFill>
        <p:spPr>
          <a:xfrm>
            <a:off x="1347470" y="1738630"/>
            <a:ext cx="9496425" cy="4630420"/>
          </a:xfrm>
          <a:prstGeom prst="rect">
            <a:avLst/>
          </a:prstGeom>
          <a:noFill/>
          <a:ln w="9525">
            <a:noFill/>
          </a:ln>
        </p:spPr>
      </p:pic>
    </p:spTree>
    <p:custDataLst>
      <p:tags r:id="rId4"/>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p:transition spd="slow" advClick="0" advTm="0">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íSḷïdé"/>
          <p:cNvSpPr txBox="1"/>
          <p:nvPr/>
        </p:nvSpPr>
        <p:spPr>
          <a:xfrm>
            <a:off x="460886" y="1236821"/>
            <a:ext cx="11468100" cy="5010150"/>
          </a:xfrm>
          <a:prstGeom prst="rect">
            <a:avLst/>
          </a:prstGeom>
          <a:solidFill>
            <a:schemeClr val="bg1"/>
          </a:solidFill>
          <a:ln>
            <a:noFill/>
          </a:ln>
        </p:spPr>
        <p:txBody>
          <a:bodyPr wrap="square" lIns="91440" tIns="45720" rIns="91440" bIns="45720" anchor="ctr" anchorCtr="0">
            <a:normAutofit/>
          </a:bodyPr>
          <a:lstStyle/>
          <a:p>
            <a:pPr algn="ctr">
              <a:buSzPct val="25000"/>
            </a:pPr>
            <a:endParaRPr lang="en-US" sz="2000" b="1" dirty="0">
              <a:solidFill>
                <a:schemeClr val="bg1"/>
              </a:solidFill>
              <a:cs typeface="+mn-ea"/>
              <a:sym typeface="+mn-lt"/>
            </a:endParaRPr>
          </a:p>
        </p:txBody>
      </p:sp>
      <p:sp>
        <p:nvSpPr>
          <p:cNvPr id="6" name="í$ľiďe"/>
          <p:cNvSpPr/>
          <p:nvPr/>
        </p:nvSpPr>
        <p:spPr>
          <a:xfrm>
            <a:off x="4885055" y="1022239"/>
            <a:ext cx="2421462" cy="574786"/>
          </a:xfrm>
          <a:prstGeom prst="rect">
            <a:avLst/>
          </a:prstGeom>
          <a:solidFill>
            <a:srgbClr val="6F9FBD"/>
          </a:solidFill>
          <a:ln w="3175"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r>
              <a:rPr lang="en-US" altLang="zh-CN" sz="2000" b="1" i="1">
                <a:solidFill>
                  <a:schemeClr val="tx1"/>
                </a:solidFill>
                <a:cs typeface="+mn-ea"/>
                <a:sym typeface="+mn-lt"/>
              </a:rPr>
              <a:t> </a:t>
            </a:r>
            <a:endParaRPr lang="en-GB" sz="2000" b="1" i="1" dirty="0">
              <a:solidFill>
                <a:schemeClr val="tx1"/>
              </a:solidFill>
              <a:cs typeface="+mn-ea"/>
              <a:sym typeface="+mn-lt"/>
            </a:endParaRPr>
          </a:p>
        </p:txBody>
      </p:sp>
      <p:sp>
        <p:nvSpPr>
          <p:cNvPr id="10" name="íṣḷiḋe"/>
          <p:cNvSpPr/>
          <p:nvPr/>
        </p:nvSpPr>
        <p:spPr>
          <a:xfrm>
            <a:off x="672465" y="2266315"/>
            <a:ext cx="5162550" cy="2258695"/>
          </a:xfrm>
          <a:prstGeom prst="rect">
            <a:avLst/>
          </a:prstGeom>
          <a:gradFill>
            <a:gsLst>
              <a:gs pos="0">
                <a:schemeClr val="bg1">
                  <a:lumMod val="95000"/>
                </a:schemeClr>
              </a:gs>
              <a:gs pos="100000">
                <a:schemeClr val="bg1">
                  <a:lumMod val="95000"/>
                  <a:alpha val="0"/>
                </a:schemeClr>
              </a:gs>
            </a:gsLst>
            <a:lin ang="5400000" scaled="1"/>
          </a:gradFill>
          <a:ln w="3175">
            <a:gradFill>
              <a:gsLst>
                <a:gs pos="0">
                  <a:schemeClr val="bg1">
                    <a:lumMod val="85000"/>
                  </a:schemeClr>
                </a:gs>
                <a:gs pos="100000">
                  <a:schemeClr val="bg1">
                    <a:lumMod val="95000"/>
                    <a:alpha val="18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normAutofit/>
          </a:bodyPr>
          <a:lstStyle/>
          <a:p>
            <a:pPr algn="ctr">
              <a:lnSpc>
                <a:spcPct val="150000"/>
              </a:lnSpc>
            </a:pPr>
            <a:r>
              <a:rPr lang="en-US" altLang="zh-CN" sz="1100" dirty="0">
                <a:solidFill>
                  <a:schemeClr val="tx1"/>
                </a:solidFill>
                <a:cs typeface="+mn-ea"/>
                <a:sym typeface="+mn-lt"/>
              </a:rPr>
              <a:t> </a:t>
            </a:r>
            <a:endParaRPr lang="en-US" altLang="zh-CN" sz="1100" dirty="0">
              <a:solidFill>
                <a:schemeClr val="tx1"/>
              </a:solidFill>
              <a:cs typeface="+mn-ea"/>
              <a:sym typeface="+mn-lt"/>
            </a:endParaRPr>
          </a:p>
        </p:txBody>
      </p:sp>
      <p:sp>
        <p:nvSpPr>
          <p:cNvPr id="12" name="ïṥḻïḑè"/>
          <p:cNvSpPr/>
          <p:nvPr/>
        </p:nvSpPr>
        <p:spPr>
          <a:xfrm>
            <a:off x="6436360" y="2266315"/>
            <a:ext cx="4908550" cy="2258695"/>
          </a:xfrm>
          <a:prstGeom prst="rect">
            <a:avLst/>
          </a:prstGeom>
          <a:gradFill>
            <a:gsLst>
              <a:gs pos="0">
                <a:schemeClr val="bg1">
                  <a:lumMod val="95000"/>
                </a:schemeClr>
              </a:gs>
              <a:gs pos="100000">
                <a:schemeClr val="bg1">
                  <a:lumMod val="95000"/>
                  <a:alpha val="0"/>
                </a:schemeClr>
              </a:gs>
            </a:gsLst>
            <a:lin ang="5400000" scaled="1"/>
          </a:gradFill>
          <a:ln w="3175">
            <a:gradFill>
              <a:gsLst>
                <a:gs pos="0">
                  <a:schemeClr val="bg1">
                    <a:lumMod val="85000"/>
                  </a:schemeClr>
                </a:gs>
                <a:gs pos="100000">
                  <a:schemeClr val="bg1">
                    <a:lumMod val="95000"/>
                    <a:alpha val="18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normAutofit/>
          </a:bodyPr>
          <a:lstStyle/>
          <a:p>
            <a:pPr algn="ctr">
              <a:lnSpc>
                <a:spcPct val="150000"/>
              </a:lnSpc>
            </a:pPr>
            <a:r>
              <a:rPr lang="en-US" altLang="zh-CN" sz="1100" dirty="0">
                <a:solidFill>
                  <a:schemeClr val="tx1"/>
                </a:solidFill>
                <a:cs typeface="+mn-ea"/>
                <a:sym typeface="+mn-lt"/>
              </a:rPr>
              <a:t> </a:t>
            </a:r>
            <a:endParaRPr lang="en-US" altLang="zh-CN" sz="1100" dirty="0">
              <a:solidFill>
                <a:schemeClr val="tx1"/>
              </a:solidFill>
              <a:cs typeface="+mn-ea"/>
              <a:sym typeface="+mn-lt"/>
            </a:endParaRPr>
          </a:p>
        </p:txBody>
      </p:sp>
      <p:sp>
        <p:nvSpPr>
          <p:cNvPr id="29" name="ïṡľïḓè"/>
          <p:cNvSpPr/>
          <p:nvPr/>
        </p:nvSpPr>
        <p:spPr>
          <a:xfrm>
            <a:off x="1582590" y="4882656"/>
            <a:ext cx="547632" cy="350666"/>
          </a:xfrm>
          <a:custGeom>
            <a:avLst/>
            <a:gdLst>
              <a:gd name="T0" fmla="*/ 7988 w 8594"/>
              <a:gd name="T1" fmla="*/ 3842 h 5503"/>
              <a:gd name="T2" fmla="*/ 8594 w 8594"/>
              <a:gd name="T3" fmla="*/ 3842 h 5503"/>
              <a:gd name="T4" fmla="*/ 8594 w 8594"/>
              <a:gd name="T5" fmla="*/ 5503 h 5503"/>
              <a:gd name="T6" fmla="*/ 6748 w 8594"/>
              <a:gd name="T7" fmla="*/ 5503 h 5503"/>
              <a:gd name="T8" fmla="*/ 6748 w 8594"/>
              <a:gd name="T9" fmla="*/ 3842 h 5503"/>
              <a:gd name="T10" fmla="*/ 7328 w 8594"/>
              <a:gd name="T11" fmla="*/ 3842 h 5503"/>
              <a:gd name="T12" fmla="*/ 7328 w 8594"/>
              <a:gd name="T13" fmla="*/ 3082 h 5503"/>
              <a:gd name="T14" fmla="*/ 4627 w 8594"/>
              <a:gd name="T15" fmla="*/ 3082 h 5503"/>
              <a:gd name="T16" fmla="*/ 4627 w 8594"/>
              <a:gd name="T17" fmla="*/ 3842 h 5503"/>
              <a:gd name="T18" fmla="*/ 5220 w 8594"/>
              <a:gd name="T19" fmla="*/ 3842 h 5503"/>
              <a:gd name="T20" fmla="*/ 5220 w 8594"/>
              <a:gd name="T21" fmla="*/ 5503 h 5503"/>
              <a:gd name="T22" fmla="*/ 3374 w 8594"/>
              <a:gd name="T23" fmla="*/ 5503 h 5503"/>
              <a:gd name="T24" fmla="*/ 3374 w 8594"/>
              <a:gd name="T25" fmla="*/ 3842 h 5503"/>
              <a:gd name="T26" fmla="*/ 3967 w 8594"/>
              <a:gd name="T27" fmla="*/ 3842 h 5503"/>
              <a:gd name="T28" fmla="*/ 3967 w 8594"/>
              <a:gd name="T29" fmla="*/ 3082 h 5503"/>
              <a:gd name="T30" fmla="*/ 1265 w 8594"/>
              <a:gd name="T31" fmla="*/ 3082 h 5503"/>
              <a:gd name="T32" fmla="*/ 1265 w 8594"/>
              <a:gd name="T33" fmla="*/ 3842 h 5503"/>
              <a:gd name="T34" fmla="*/ 1846 w 8594"/>
              <a:gd name="T35" fmla="*/ 3842 h 5503"/>
              <a:gd name="T36" fmla="*/ 1846 w 8594"/>
              <a:gd name="T37" fmla="*/ 5503 h 5503"/>
              <a:gd name="T38" fmla="*/ 0 w 8594"/>
              <a:gd name="T39" fmla="*/ 5503 h 5503"/>
              <a:gd name="T40" fmla="*/ 0 w 8594"/>
              <a:gd name="T41" fmla="*/ 3842 h 5503"/>
              <a:gd name="T42" fmla="*/ 606 w 8594"/>
              <a:gd name="T43" fmla="*/ 3842 h 5503"/>
              <a:gd name="T44" fmla="*/ 606 w 8594"/>
              <a:gd name="T45" fmla="*/ 2423 h 5503"/>
              <a:gd name="T46" fmla="*/ 3967 w 8594"/>
              <a:gd name="T47" fmla="*/ 2423 h 5503"/>
              <a:gd name="T48" fmla="*/ 3967 w 8594"/>
              <a:gd name="T49" fmla="*/ 1663 h 5503"/>
              <a:gd name="T50" fmla="*/ 3374 w 8594"/>
              <a:gd name="T51" fmla="*/ 1663 h 5503"/>
              <a:gd name="T52" fmla="*/ 3374 w 8594"/>
              <a:gd name="T53" fmla="*/ 0 h 5503"/>
              <a:gd name="T54" fmla="*/ 5220 w 8594"/>
              <a:gd name="T55" fmla="*/ 0 h 5503"/>
              <a:gd name="T56" fmla="*/ 5220 w 8594"/>
              <a:gd name="T57" fmla="*/ 1663 h 5503"/>
              <a:gd name="T58" fmla="*/ 4627 w 8594"/>
              <a:gd name="T59" fmla="*/ 1663 h 5503"/>
              <a:gd name="T60" fmla="*/ 4627 w 8594"/>
              <a:gd name="T61" fmla="*/ 2423 h 5503"/>
              <a:gd name="T62" fmla="*/ 7988 w 8594"/>
              <a:gd name="T63" fmla="*/ 2423 h 5503"/>
              <a:gd name="T64" fmla="*/ 7988 w 8594"/>
              <a:gd name="T65" fmla="*/ 3842 h 5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594" h="5503">
                <a:moveTo>
                  <a:pt x="7988" y="3842"/>
                </a:moveTo>
                <a:lnTo>
                  <a:pt x="8594" y="3842"/>
                </a:lnTo>
                <a:lnTo>
                  <a:pt x="8594" y="5503"/>
                </a:lnTo>
                <a:lnTo>
                  <a:pt x="6748" y="5503"/>
                </a:lnTo>
                <a:lnTo>
                  <a:pt x="6748" y="3842"/>
                </a:lnTo>
                <a:lnTo>
                  <a:pt x="7328" y="3842"/>
                </a:lnTo>
                <a:lnTo>
                  <a:pt x="7328" y="3082"/>
                </a:lnTo>
                <a:lnTo>
                  <a:pt x="4627" y="3082"/>
                </a:lnTo>
                <a:lnTo>
                  <a:pt x="4627" y="3842"/>
                </a:lnTo>
                <a:lnTo>
                  <a:pt x="5220" y="3842"/>
                </a:lnTo>
                <a:lnTo>
                  <a:pt x="5220" y="5503"/>
                </a:lnTo>
                <a:lnTo>
                  <a:pt x="3374" y="5503"/>
                </a:lnTo>
                <a:lnTo>
                  <a:pt x="3374" y="3842"/>
                </a:lnTo>
                <a:lnTo>
                  <a:pt x="3967" y="3842"/>
                </a:lnTo>
                <a:lnTo>
                  <a:pt x="3967" y="3082"/>
                </a:lnTo>
                <a:lnTo>
                  <a:pt x="1265" y="3082"/>
                </a:lnTo>
                <a:lnTo>
                  <a:pt x="1265" y="3842"/>
                </a:lnTo>
                <a:lnTo>
                  <a:pt x="1846" y="3842"/>
                </a:lnTo>
                <a:lnTo>
                  <a:pt x="1846" y="5503"/>
                </a:lnTo>
                <a:lnTo>
                  <a:pt x="0" y="5503"/>
                </a:lnTo>
                <a:lnTo>
                  <a:pt x="0" y="3842"/>
                </a:lnTo>
                <a:lnTo>
                  <a:pt x="606" y="3842"/>
                </a:lnTo>
                <a:lnTo>
                  <a:pt x="606" y="2423"/>
                </a:lnTo>
                <a:lnTo>
                  <a:pt x="3967" y="2423"/>
                </a:lnTo>
                <a:lnTo>
                  <a:pt x="3967" y="1663"/>
                </a:lnTo>
                <a:lnTo>
                  <a:pt x="3374" y="1663"/>
                </a:lnTo>
                <a:lnTo>
                  <a:pt x="3374" y="0"/>
                </a:lnTo>
                <a:lnTo>
                  <a:pt x="5220" y="0"/>
                </a:lnTo>
                <a:lnTo>
                  <a:pt x="5220" y="1663"/>
                </a:lnTo>
                <a:lnTo>
                  <a:pt x="4627" y="1663"/>
                </a:lnTo>
                <a:lnTo>
                  <a:pt x="4627" y="2423"/>
                </a:lnTo>
                <a:lnTo>
                  <a:pt x="7988" y="2423"/>
                </a:lnTo>
                <a:lnTo>
                  <a:pt x="7988" y="3842"/>
                </a:lnTo>
                <a:close/>
              </a:path>
            </a:pathLst>
          </a:custGeom>
          <a:solidFill>
            <a:schemeClr val="bg1"/>
          </a:solidFill>
          <a:ln w="12700">
            <a:miter lim="400000"/>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defTabSz="227965"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defRPr>
            </a:pPr>
            <a:endParaRPr sz="1500">
              <a:solidFill>
                <a:srgbClr val="FFFFFF"/>
              </a:solidFill>
              <a:effectLst>
                <a:outerShdw blurRad="38100" dist="12700" dir="5400000" rotWithShape="0">
                  <a:srgbClr val="000000">
                    <a:alpha val="50000"/>
                  </a:srgbClr>
                </a:outerShdw>
              </a:effectLst>
              <a:cs typeface="+mn-ea"/>
              <a:sym typeface="+mn-lt"/>
            </a:endParaRPr>
          </a:p>
        </p:txBody>
      </p:sp>
      <p:sp>
        <p:nvSpPr>
          <p:cNvPr id="27" name="îṩḻíḍê"/>
          <p:cNvSpPr/>
          <p:nvPr/>
        </p:nvSpPr>
        <p:spPr>
          <a:xfrm>
            <a:off x="4401990" y="5194658"/>
            <a:ext cx="547632" cy="519257"/>
          </a:xfrm>
          <a:custGeom>
            <a:avLst/>
            <a:gdLst>
              <a:gd name="T0" fmla="*/ 207 w 216"/>
              <a:gd name="T1" fmla="*/ 85 h 205"/>
              <a:gd name="T2" fmla="*/ 199 w 216"/>
              <a:gd name="T3" fmla="*/ 80 h 205"/>
              <a:gd name="T4" fmla="*/ 189 w 216"/>
              <a:gd name="T5" fmla="*/ 76 h 205"/>
              <a:gd name="T6" fmla="*/ 182 w 216"/>
              <a:gd name="T7" fmla="*/ 70 h 205"/>
              <a:gd name="T8" fmla="*/ 191 w 216"/>
              <a:gd name="T9" fmla="*/ 52 h 205"/>
              <a:gd name="T10" fmla="*/ 191 w 216"/>
              <a:gd name="T11" fmla="*/ 44 h 205"/>
              <a:gd name="T12" fmla="*/ 178 w 216"/>
              <a:gd name="T13" fmla="*/ 19 h 205"/>
              <a:gd name="T14" fmla="*/ 167 w 216"/>
              <a:gd name="T15" fmla="*/ 16 h 205"/>
              <a:gd name="T16" fmla="*/ 165 w 216"/>
              <a:gd name="T17" fmla="*/ 16 h 205"/>
              <a:gd name="T18" fmla="*/ 148 w 216"/>
              <a:gd name="T19" fmla="*/ 30 h 205"/>
              <a:gd name="T20" fmla="*/ 148 w 216"/>
              <a:gd name="T21" fmla="*/ 45 h 205"/>
              <a:gd name="T22" fmla="*/ 149 w 216"/>
              <a:gd name="T23" fmla="*/ 56 h 205"/>
              <a:gd name="T24" fmla="*/ 155 w 216"/>
              <a:gd name="T25" fmla="*/ 71 h 205"/>
              <a:gd name="T26" fmla="*/ 155 w 216"/>
              <a:gd name="T27" fmla="*/ 71 h 205"/>
              <a:gd name="T28" fmla="*/ 145 w 216"/>
              <a:gd name="T29" fmla="*/ 69 h 205"/>
              <a:gd name="T30" fmla="*/ 137 w 216"/>
              <a:gd name="T31" fmla="*/ 64 h 205"/>
              <a:gd name="T32" fmla="*/ 127 w 216"/>
              <a:gd name="T33" fmla="*/ 60 h 205"/>
              <a:gd name="T34" fmla="*/ 121 w 216"/>
              <a:gd name="T35" fmla="*/ 54 h 205"/>
              <a:gd name="T36" fmla="*/ 129 w 216"/>
              <a:gd name="T37" fmla="*/ 36 h 205"/>
              <a:gd name="T38" fmla="*/ 129 w 216"/>
              <a:gd name="T39" fmla="*/ 28 h 205"/>
              <a:gd name="T40" fmla="*/ 116 w 216"/>
              <a:gd name="T41" fmla="*/ 3 h 205"/>
              <a:gd name="T42" fmla="*/ 105 w 216"/>
              <a:gd name="T43" fmla="*/ 0 h 205"/>
              <a:gd name="T44" fmla="*/ 103 w 216"/>
              <a:gd name="T45" fmla="*/ 0 h 205"/>
              <a:gd name="T46" fmla="*/ 86 w 216"/>
              <a:gd name="T47" fmla="*/ 14 h 205"/>
              <a:gd name="T48" fmla="*/ 86 w 216"/>
              <a:gd name="T49" fmla="*/ 28 h 205"/>
              <a:gd name="T50" fmla="*/ 87 w 216"/>
              <a:gd name="T51" fmla="*/ 40 h 205"/>
              <a:gd name="T52" fmla="*/ 93 w 216"/>
              <a:gd name="T53" fmla="*/ 55 h 205"/>
              <a:gd name="T54" fmla="*/ 93 w 216"/>
              <a:gd name="T55" fmla="*/ 55 h 205"/>
              <a:gd name="T56" fmla="*/ 69 w 216"/>
              <a:gd name="T57" fmla="*/ 69 h 205"/>
              <a:gd name="T58" fmla="*/ 66 w 216"/>
              <a:gd name="T59" fmla="*/ 76 h 205"/>
              <a:gd name="T60" fmla="*/ 59 w 216"/>
              <a:gd name="T61" fmla="*/ 70 h 205"/>
              <a:gd name="T62" fmla="*/ 68 w 216"/>
              <a:gd name="T63" fmla="*/ 52 h 205"/>
              <a:gd name="T64" fmla="*/ 68 w 216"/>
              <a:gd name="T65" fmla="*/ 44 h 205"/>
              <a:gd name="T66" fmla="*/ 55 w 216"/>
              <a:gd name="T67" fmla="*/ 19 h 205"/>
              <a:gd name="T68" fmla="*/ 44 w 216"/>
              <a:gd name="T69" fmla="*/ 16 h 205"/>
              <a:gd name="T70" fmla="*/ 42 w 216"/>
              <a:gd name="T71" fmla="*/ 16 h 205"/>
              <a:gd name="T72" fmla="*/ 25 w 216"/>
              <a:gd name="T73" fmla="*/ 30 h 205"/>
              <a:gd name="T74" fmla="*/ 25 w 216"/>
              <a:gd name="T75" fmla="*/ 45 h 205"/>
              <a:gd name="T76" fmla="*/ 26 w 216"/>
              <a:gd name="T77" fmla="*/ 56 h 205"/>
              <a:gd name="T78" fmla="*/ 32 w 216"/>
              <a:gd name="T79" fmla="*/ 71 h 205"/>
              <a:gd name="T80" fmla="*/ 32 w 216"/>
              <a:gd name="T81" fmla="*/ 71 h 205"/>
              <a:gd name="T82" fmla="*/ 8 w 216"/>
              <a:gd name="T83" fmla="*/ 85 h 205"/>
              <a:gd name="T84" fmla="*/ 55 w 216"/>
              <a:gd name="T85" fmla="*/ 205 h 205"/>
              <a:gd name="T86" fmla="*/ 73 w 216"/>
              <a:gd name="T87" fmla="*/ 164 h 205"/>
              <a:gd name="T88" fmla="*/ 95 w 216"/>
              <a:gd name="T89" fmla="*/ 152 h 205"/>
              <a:gd name="T90" fmla="*/ 96 w 216"/>
              <a:gd name="T91" fmla="*/ 150 h 205"/>
              <a:gd name="T92" fmla="*/ 86 w 216"/>
              <a:gd name="T93" fmla="*/ 128 h 205"/>
              <a:gd name="T94" fmla="*/ 86 w 216"/>
              <a:gd name="T95" fmla="*/ 118 h 205"/>
              <a:gd name="T96" fmla="*/ 103 w 216"/>
              <a:gd name="T97" fmla="*/ 84 h 205"/>
              <a:gd name="T98" fmla="*/ 109 w 216"/>
              <a:gd name="T99" fmla="*/ 83 h 205"/>
              <a:gd name="T100" fmla="*/ 120 w 216"/>
              <a:gd name="T101" fmla="*/ 85 h 205"/>
              <a:gd name="T102" fmla="*/ 136 w 216"/>
              <a:gd name="T103" fmla="*/ 94 h 205"/>
              <a:gd name="T104" fmla="*/ 140 w 216"/>
              <a:gd name="T105" fmla="*/ 119 h 205"/>
              <a:gd name="T106" fmla="*/ 138 w 216"/>
              <a:gd name="T107" fmla="*/ 133 h 205"/>
              <a:gd name="T108" fmla="*/ 130 w 216"/>
              <a:gd name="T109" fmla="*/ 152 h 205"/>
              <a:gd name="T110" fmla="*/ 140 w 216"/>
              <a:gd name="T111" fmla="*/ 159 h 205"/>
              <a:gd name="T112" fmla="*/ 152 w 216"/>
              <a:gd name="T113" fmla="*/ 164 h 205"/>
              <a:gd name="T114" fmla="*/ 169 w 216"/>
              <a:gd name="T115" fmla="*/ 202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6" h="205">
                <a:moveTo>
                  <a:pt x="215" y="119"/>
                </a:moveTo>
                <a:cubicBezTo>
                  <a:pt x="215" y="119"/>
                  <a:pt x="214" y="95"/>
                  <a:pt x="207" y="85"/>
                </a:cubicBezTo>
                <a:cubicBezTo>
                  <a:pt x="207" y="85"/>
                  <a:pt x="205" y="82"/>
                  <a:pt x="200" y="80"/>
                </a:cubicBezTo>
                <a:cubicBezTo>
                  <a:pt x="200" y="80"/>
                  <a:pt x="200" y="80"/>
                  <a:pt x="199" y="80"/>
                </a:cubicBezTo>
                <a:cubicBezTo>
                  <a:pt x="195" y="78"/>
                  <a:pt x="191" y="77"/>
                  <a:pt x="191" y="77"/>
                </a:cubicBezTo>
                <a:cubicBezTo>
                  <a:pt x="190" y="77"/>
                  <a:pt x="189" y="76"/>
                  <a:pt x="189" y="76"/>
                </a:cubicBezTo>
                <a:cubicBezTo>
                  <a:pt x="186" y="75"/>
                  <a:pt x="183" y="73"/>
                  <a:pt x="183" y="71"/>
                </a:cubicBezTo>
                <a:cubicBezTo>
                  <a:pt x="183" y="71"/>
                  <a:pt x="183" y="71"/>
                  <a:pt x="182" y="70"/>
                </a:cubicBezTo>
                <a:cubicBezTo>
                  <a:pt x="186" y="66"/>
                  <a:pt x="188" y="61"/>
                  <a:pt x="189" y="56"/>
                </a:cubicBezTo>
                <a:cubicBezTo>
                  <a:pt x="190" y="55"/>
                  <a:pt x="191" y="54"/>
                  <a:pt x="191" y="52"/>
                </a:cubicBezTo>
                <a:cubicBezTo>
                  <a:pt x="192" y="50"/>
                  <a:pt x="192" y="46"/>
                  <a:pt x="191" y="45"/>
                </a:cubicBezTo>
                <a:cubicBezTo>
                  <a:pt x="191" y="44"/>
                  <a:pt x="191" y="44"/>
                  <a:pt x="191" y="44"/>
                </a:cubicBezTo>
                <a:cubicBezTo>
                  <a:pt x="192" y="40"/>
                  <a:pt x="194" y="31"/>
                  <a:pt x="188" y="25"/>
                </a:cubicBezTo>
                <a:cubicBezTo>
                  <a:pt x="188" y="24"/>
                  <a:pt x="185" y="21"/>
                  <a:pt x="178" y="19"/>
                </a:cubicBezTo>
                <a:lnTo>
                  <a:pt x="175" y="18"/>
                </a:lnTo>
                <a:cubicBezTo>
                  <a:pt x="170" y="16"/>
                  <a:pt x="167" y="16"/>
                  <a:pt x="167" y="16"/>
                </a:cubicBezTo>
                <a:cubicBezTo>
                  <a:pt x="166" y="16"/>
                  <a:pt x="166" y="16"/>
                  <a:pt x="166" y="16"/>
                </a:cubicBezTo>
                <a:cubicBezTo>
                  <a:pt x="166" y="16"/>
                  <a:pt x="165" y="16"/>
                  <a:pt x="165" y="16"/>
                </a:cubicBezTo>
                <a:cubicBezTo>
                  <a:pt x="164" y="16"/>
                  <a:pt x="162" y="16"/>
                  <a:pt x="161" y="17"/>
                </a:cubicBezTo>
                <a:cubicBezTo>
                  <a:pt x="161" y="17"/>
                  <a:pt x="151" y="21"/>
                  <a:pt x="148" y="30"/>
                </a:cubicBezTo>
                <a:cubicBezTo>
                  <a:pt x="148" y="31"/>
                  <a:pt x="147" y="34"/>
                  <a:pt x="148" y="44"/>
                </a:cubicBezTo>
                <a:cubicBezTo>
                  <a:pt x="148" y="44"/>
                  <a:pt x="148" y="44"/>
                  <a:pt x="148" y="45"/>
                </a:cubicBezTo>
                <a:cubicBezTo>
                  <a:pt x="146" y="46"/>
                  <a:pt x="147" y="50"/>
                  <a:pt x="148" y="52"/>
                </a:cubicBezTo>
                <a:cubicBezTo>
                  <a:pt x="148" y="54"/>
                  <a:pt x="149" y="55"/>
                  <a:pt x="149" y="56"/>
                </a:cubicBezTo>
                <a:cubicBezTo>
                  <a:pt x="150" y="61"/>
                  <a:pt x="153" y="66"/>
                  <a:pt x="156" y="70"/>
                </a:cubicBezTo>
                <a:cubicBezTo>
                  <a:pt x="155" y="71"/>
                  <a:pt x="155" y="71"/>
                  <a:pt x="155" y="71"/>
                </a:cubicBezTo>
                <a:lnTo>
                  <a:pt x="155" y="71"/>
                </a:lnTo>
                <a:lnTo>
                  <a:pt x="155" y="71"/>
                </a:lnTo>
                <a:cubicBezTo>
                  <a:pt x="155" y="73"/>
                  <a:pt x="152" y="75"/>
                  <a:pt x="149" y="76"/>
                </a:cubicBezTo>
                <a:cubicBezTo>
                  <a:pt x="148" y="74"/>
                  <a:pt x="147" y="71"/>
                  <a:pt x="145" y="69"/>
                </a:cubicBezTo>
                <a:cubicBezTo>
                  <a:pt x="145" y="69"/>
                  <a:pt x="143" y="66"/>
                  <a:pt x="138" y="64"/>
                </a:cubicBezTo>
                <a:cubicBezTo>
                  <a:pt x="138" y="64"/>
                  <a:pt x="138" y="64"/>
                  <a:pt x="137" y="64"/>
                </a:cubicBezTo>
                <a:cubicBezTo>
                  <a:pt x="133" y="62"/>
                  <a:pt x="129" y="61"/>
                  <a:pt x="129" y="61"/>
                </a:cubicBezTo>
                <a:cubicBezTo>
                  <a:pt x="128" y="61"/>
                  <a:pt x="128" y="60"/>
                  <a:pt x="127" y="60"/>
                </a:cubicBezTo>
                <a:cubicBezTo>
                  <a:pt x="124" y="58"/>
                  <a:pt x="122" y="57"/>
                  <a:pt x="121" y="55"/>
                </a:cubicBezTo>
                <a:cubicBezTo>
                  <a:pt x="121" y="55"/>
                  <a:pt x="121" y="55"/>
                  <a:pt x="121" y="54"/>
                </a:cubicBezTo>
                <a:cubicBezTo>
                  <a:pt x="124" y="50"/>
                  <a:pt x="127" y="45"/>
                  <a:pt x="127" y="40"/>
                </a:cubicBezTo>
                <a:cubicBezTo>
                  <a:pt x="128" y="39"/>
                  <a:pt x="129" y="38"/>
                  <a:pt x="129" y="36"/>
                </a:cubicBezTo>
                <a:cubicBezTo>
                  <a:pt x="130" y="34"/>
                  <a:pt x="130" y="30"/>
                  <a:pt x="129" y="28"/>
                </a:cubicBezTo>
                <a:cubicBezTo>
                  <a:pt x="129" y="28"/>
                  <a:pt x="129" y="28"/>
                  <a:pt x="129" y="28"/>
                </a:cubicBezTo>
                <a:cubicBezTo>
                  <a:pt x="130" y="24"/>
                  <a:pt x="132" y="15"/>
                  <a:pt x="126" y="9"/>
                </a:cubicBezTo>
                <a:cubicBezTo>
                  <a:pt x="126" y="8"/>
                  <a:pt x="123" y="5"/>
                  <a:pt x="116" y="3"/>
                </a:cubicBezTo>
                <a:lnTo>
                  <a:pt x="113" y="2"/>
                </a:lnTo>
                <a:cubicBezTo>
                  <a:pt x="108" y="0"/>
                  <a:pt x="105" y="0"/>
                  <a:pt x="105" y="0"/>
                </a:cubicBezTo>
                <a:cubicBezTo>
                  <a:pt x="105" y="0"/>
                  <a:pt x="104" y="0"/>
                  <a:pt x="104" y="0"/>
                </a:cubicBezTo>
                <a:cubicBezTo>
                  <a:pt x="104" y="0"/>
                  <a:pt x="103" y="0"/>
                  <a:pt x="103" y="0"/>
                </a:cubicBezTo>
                <a:cubicBezTo>
                  <a:pt x="102" y="0"/>
                  <a:pt x="100" y="0"/>
                  <a:pt x="100" y="0"/>
                </a:cubicBezTo>
                <a:cubicBezTo>
                  <a:pt x="99" y="1"/>
                  <a:pt x="89" y="5"/>
                  <a:pt x="86" y="14"/>
                </a:cubicBezTo>
                <a:cubicBezTo>
                  <a:pt x="86" y="14"/>
                  <a:pt x="85" y="18"/>
                  <a:pt x="86" y="28"/>
                </a:cubicBezTo>
                <a:cubicBezTo>
                  <a:pt x="86" y="28"/>
                  <a:pt x="86" y="28"/>
                  <a:pt x="86" y="28"/>
                </a:cubicBezTo>
                <a:cubicBezTo>
                  <a:pt x="85" y="30"/>
                  <a:pt x="85" y="34"/>
                  <a:pt x="86" y="36"/>
                </a:cubicBezTo>
                <a:cubicBezTo>
                  <a:pt x="86" y="38"/>
                  <a:pt x="87" y="39"/>
                  <a:pt x="87" y="40"/>
                </a:cubicBezTo>
                <a:cubicBezTo>
                  <a:pt x="88" y="45"/>
                  <a:pt x="91" y="50"/>
                  <a:pt x="94" y="54"/>
                </a:cubicBezTo>
                <a:cubicBezTo>
                  <a:pt x="93" y="54"/>
                  <a:pt x="93" y="55"/>
                  <a:pt x="93" y="55"/>
                </a:cubicBezTo>
                <a:lnTo>
                  <a:pt x="93" y="55"/>
                </a:lnTo>
                <a:lnTo>
                  <a:pt x="93" y="55"/>
                </a:lnTo>
                <a:cubicBezTo>
                  <a:pt x="92" y="59"/>
                  <a:pt x="76" y="64"/>
                  <a:pt x="76" y="64"/>
                </a:cubicBezTo>
                <a:cubicBezTo>
                  <a:pt x="71" y="66"/>
                  <a:pt x="69" y="69"/>
                  <a:pt x="69" y="69"/>
                </a:cubicBezTo>
                <a:cubicBezTo>
                  <a:pt x="68" y="71"/>
                  <a:pt x="67" y="73"/>
                  <a:pt x="66" y="76"/>
                </a:cubicBezTo>
                <a:cubicBezTo>
                  <a:pt x="66" y="76"/>
                  <a:pt x="66" y="76"/>
                  <a:pt x="66" y="76"/>
                </a:cubicBezTo>
                <a:cubicBezTo>
                  <a:pt x="63" y="75"/>
                  <a:pt x="60" y="73"/>
                  <a:pt x="60" y="71"/>
                </a:cubicBezTo>
                <a:cubicBezTo>
                  <a:pt x="60" y="71"/>
                  <a:pt x="60" y="71"/>
                  <a:pt x="59" y="70"/>
                </a:cubicBezTo>
                <a:cubicBezTo>
                  <a:pt x="63" y="66"/>
                  <a:pt x="65" y="61"/>
                  <a:pt x="66" y="56"/>
                </a:cubicBezTo>
                <a:cubicBezTo>
                  <a:pt x="67" y="55"/>
                  <a:pt x="68" y="54"/>
                  <a:pt x="68" y="52"/>
                </a:cubicBezTo>
                <a:cubicBezTo>
                  <a:pt x="69" y="50"/>
                  <a:pt x="69" y="46"/>
                  <a:pt x="68" y="45"/>
                </a:cubicBezTo>
                <a:cubicBezTo>
                  <a:pt x="68" y="44"/>
                  <a:pt x="68" y="44"/>
                  <a:pt x="68" y="44"/>
                </a:cubicBezTo>
                <a:cubicBezTo>
                  <a:pt x="69" y="40"/>
                  <a:pt x="71" y="31"/>
                  <a:pt x="65" y="25"/>
                </a:cubicBezTo>
                <a:cubicBezTo>
                  <a:pt x="65" y="24"/>
                  <a:pt x="62" y="21"/>
                  <a:pt x="55" y="19"/>
                </a:cubicBezTo>
                <a:lnTo>
                  <a:pt x="52" y="18"/>
                </a:lnTo>
                <a:cubicBezTo>
                  <a:pt x="47" y="16"/>
                  <a:pt x="44" y="16"/>
                  <a:pt x="44" y="16"/>
                </a:cubicBezTo>
                <a:cubicBezTo>
                  <a:pt x="43" y="16"/>
                  <a:pt x="43" y="16"/>
                  <a:pt x="43" y="16"/>
                </a:cubicBezTo>
                <a:cubicBezTo>
                  <a:pt x="43" y="16"/>
                  <a:pt x="42" y="16"/>
                  <a:pt x="42" y="16"/>
                </a:cubicBezTo>
                <a:cubicBezTo>
                  <a:pt x="41" y="16"/>
                  <a:pt x="39" y="16"/>
                  <a:pt x="38" y="16"/>
                </a:cubicBezTo>
                <a:cubicBezTo>
                  <a:pt x="38" y="17"/>
                  <a:pt x="28" y="21"/>
                  <a:pt x="25" y="30"/>
                </a:cubicBezTo>
                <a:cubicBezTo>
                  <a:pt x="25" y="30"/>
                  <a:pt x="24" y="34"/>
                  <a:pt x="25" y="44"/>
                </a:cubicBezTo>
                <a:cubicBezTo>
                  <a:pt x="25" y="44"/>
                  <a:pt x="25" y="44"/>
                  <a:pt x="25" y="45"/>
                </a:cubicBezTo>
                <a:cubicBezTo>
                  <a:pt x="23" y="46"/>
                  <a:pt x="24" y="50"/>
                  <a:pt x="25" y="52"/>
                </a:cubicBezTo>
                <a:cubicBezTo>
                  <a:pt x="25" y="54"/>
                  <a:pt x="26" y="55"/>
                  <a:pt x="26" y="56"/>
                </a:cubicBezTo>
                <a:cubicBezTo>
                  <a:pt x="27" y="61"/>
                  <a:pt x="30" y="66"/>
                  <a:pt x="33" y="70"/>
                </a:cubicBezTo>
                <a:cubicBezTo>
                  <a:pt x="32" y="70"/>
                  <a:pt x="32" y="71"/>
                  <a:pt x="32" y="71"/>
                </a:cubicBezTo>
                <a:lnTo>
                  <a:pt x="32" y="71"/>
                </a:lnTo>
                <a:lnTo>
                  <a:pt x="32" y="71"/>
                </a:lnTo>
                <a:cubicBezTo>
                  <a:pt x="31" y="76"/>
                  <a:pt x="15" y="80"/>
                  <a:pt x="15" y="80"/>
                </a:cubicBezTo>
                <a:cubicBezTo>
                  <a:pt x="10" y="82"/>
                  <a:pt x="8" y="85"/>
                  <a:pt x="8" y="85"/>
                </a:cubicBezTo>
                <a:cubicBezTo>
                  <a:pt x="1" y="95"/>
                  <a:pt x="0" y="119"/>
                  <a:pt x="0" y="119"/>
                </a:cubicBezTo>
                <a:cubicBezTo>
                  <a:pt x="0" y="123"/>
                  <a:pt x="5" y="187"/>
                  <a:pt x="55" y="205"/>
                </a:cubicBezTo>
                <a:cubicBezTo>
                  <a:pt x="56" y="196"/>
                  <a:pt x="58" y="179"/>
                  <a:pt x="65" y="169"/>
                </a:cubicBezTo>
                <a:cubicBezTo>
                  <a:pt x="65" y="169"/>
                  <a:pt x="67" y="166"/>
                  <a:pt x="73" y="164"/>
                </a:cubicBezTo>
                <a:cubicBezTo>
                  <a:pt x="73" y="164"/>
                  <a:pt x="93" y="158"/>
                  <a:pt x="95" y="152"/>
                </a:cubicBezTo>
                <a:lnTo>
                  <a:pt x="95" y="152"/>
                </a:lnTo>
                <a:lnTo>
                  <a:pt x="95" y="152"/>
                </a:lnTo>
                <a:cubicBezTo>
                  <a:pt x="95" y="152"/>
                  <a:pt x="95" y="151"/>
                  <a:pt x="96" y="150"/>
                </a:cubicBezTo>
                <a:cubicBezTo>
                  <a:pt x="92" y="146"/>
                  <a:pt x="89" y="139"/>
                  <a:pt x="88" y="133"/>
                </a:cubicBezTo>
                <a:cubicBezTo>
                  <a:pt x="87" y="132"/>
                  <a:pt x="86" y="130"/>
                  <a:pt x="86" y="128"/>
                </a:cubicBezTo>
                <a:cubicBezTo>
                  <a:pt x="85" y="125"/>
                  <a:pt x="84" y="121"/>
                  <a:pt x="86" y="119"/>
                </a:cubicBezTo>
                <a:cubicBezTo>
                  <a:pt x="86" y="118"/>
                  <a:pt x="86" y="118"/>
                  <a:pt x="86" y="118"/>
                </a:cubicBezTo>
                <a:cubicBezTo>
                  <a:pt x="84" y="106"/>
                  <a:pt x="86" y="101"/>
                  <a:pt x="86" y="100"/>
                </a:cubicBezTo>
                <a:cubicBezTo>
                  <a:pt x="90" y="89"/>
                  <a:pt x="102" y="84"/>
                  <a:pt x="103" y="84"/>
                </a:cubicBezTo>
                <a:cubicBezTo>
                  <a:pt x="103" y="83"/>
                  <a:pt x="106" y="83"/>
                  <a:pt x="107" y="83"/>
                </a:cubicBezTo>
                <a:cubicBezTo>
                  <a:pt x="108" y="83"/>
                  <a:pt x="108" y="83"/>
                  <a:pt x="109" y="83"/>
                </a:cubicBezTo>
                <a:cubicBezTo>
                  <a:pt x="109" y="83"/>
                  <a:pt x="109" y="83"/>
                  <a:pt x="110" y="83"/>
                </a:cubicBezTo>
                <a:cubicBezTo>
                  <a:pt x="110" y="83"/>
                  <a:pt x="114" y="83"/>
                  <a:pt x="120" y="85"/>
                </a:cubicBezTo>
                <a:lnTo>
                  <a:pt x="124" y="86"/>
                </a:lnTo>
                <a:cubicBezTo>
                  <a:pt x="132" y="89"/>
                  <a:pt x="136" y="93"/>
                  <a:pt x="136" y="94"/>
                </a:cubicBezTo>
                <a:cubicBezTo>
                  <a:pt x="143" y="102"/>
                  <a:pt x="141" y="113"/>
                  <a:pt x="140" y="118"/>
                </a:cubicBezTo>
                <a:cubicBezTo>
                  <a:pt x="140" y="118"/>
                  <a:pt x="140" y="119"/>
                  <a:pt x="140" y="119"/>
                </a:cubicBezTo>
                <a:cubicBezTo>
                  <a:pt x="142" y="121"/>
                  <a:pt x="141" y="125"/>
                  <a:pt x="140" y="128"/>
                </a:cubicBezTo>
                <a:cubicBezTo>
                  <a:pt x="140" y="130"/>
                  <a:pt x="139" y="132"/>
                  <a:pt x="138" y="133"/>
                </a:cubicBezTo>
                <a:cubicBezTo>
                  <a:pt x="137" y="139"/>
                  <a:pt x="134" y="145"/>
                  <a:pt x="129" y="150"/>
                </a:cubicBezTo>
                <a:cubicBezTo>
                  <a:pt x="130" y="151"/>
                  <a:pt x="130" y="152"/>
                  <a:pt x="130" y="152"/>
                </a:cubicBezTo>
                <a:cubicBezTo>
                  <a:pt x="131" y="154"/>
                  <a:pt x="133" y="156"/>
                  <a:pt x="137" y="158"/>
                </a:cubicBezTo>
                <a:cubicBezTo>
                  <a:pt x="138" y="158"/>
                  <a:pt x="139" y="159"/>
                  <a:pt x="140" y="159"/>
                </a:cubicBezTo>
                <a:cubicBezTo>
                  <a:pt x="140" y="159"/>
                  <a:pt x="145" y="161"/>
                  <a:pt x="150" y="163"/>
                </a:cubicBezTo>
                <a:cubicBezTo>
                  <a:pt x="151" y="164"/>
                  <a:pt x="152" y="164"/>
                  <a:pt x="152" y="164"/>
                </a:cubicBezTo>
                <a:cubicBezTo>
                  <a:pt x="158" y="166"/>
                  <a:pt x="160" y="169"/>
                  <a:pt x="160" y="169"/>
                </a:cubicBezTo>
                <a:cubicBezTo>
                  <a:pt x="166" y="178"/>
                  <a:pt x="168" y="192"/>
                  <a:pt x="169" y="202"/>
                </a:cubicBezTo>
                <a:cubicBezTo>
                  <a:pt x="216" y="186"/>
                  <a:pt x="215" y="119"/>
                  <a:pt x="215" y="119"/>
                </a:cubicBezTo>
                <a:close/>
              </a:path>
            </a:pathLst>
          </a:custGeom>
          <a:solidFill>
            <a:schemeClr val="bg1"/>
          </a:solidFill>
          <a:ln w="12700">
            <a:miter lim="400000"/>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defTabSz="227965"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defRPr>
            </a:pPr>
            <a:endParaRPr sz="1500">
              <a:solidFill>
                <a:srgbClr val="FFFFFF"/>
              </a:solidFill>
              <a:effectLst>
                <a:outerShdw blurRad="38100" dist="12700" dir="5400000" rotWithShape="0">
                  <a:srgbClr val="000000">
                    <a:alpha val="50000"/>
                  </a:srgbClr>
                </a:outerShdw>
              </a:effectLst>
              <a:cs typeface="+mn-ea"/>
              <a:sym typeface="+mn-lt"/>
            </a:endParaRPr>
          </a:p>
        </p:txBody>
      </p:sp>
      <p:grpSp>
        <p:nvGrpSpPr>
          <p:cNvPr id="30" name="组合 29"/>
          <p:cNvGrpSpPr/>
          <p:nvPr/>
        </p:nvGrpSpPr>
        <p:grpSpPr>
          <a:xfrm>
            <a:off x="267580" y="305974"/>
            <a:ext cx="687460" cy="847053"/>
            <a:chOff x="1375020" y="1454054"/>
            <a:chExt cx="2486630" cy="3063897"/>
          </a:xfrm>
        </p:grpSpPr>
        <p:pic>
          <p:nvPicPr>
            <p:cNvPr id="31" name="图形 30"/>
            <p:cNvPicPr>
              <a:picLocks noChangeAspect="1"/>
            </p:cNvPicPr>
            <p:nvPr/>
          </p:nvPicPr>
          <p:blipFill rotWithShape="1">
            <a:blip r:embed="rId1">
              <a:extLst>
                <a:ext uri="{96DAC541-7B7A-43D3-8B79-37D633B846F1}">
                  <asvg:svgBlip xmlns:asvg="http://schemas.microsoft.com/office/drawing/2016/SVG/main" r:embed="rId2"/>
                </a:ext>
              </a:extLst>
            </a:blip>
            <a:srcRect r="64401"/>
            <a:stretch>
              <a:fillRect/>
            </a:stretch>
          </p:blipFill>
          <p:spPr>
            <a:xfrm>
              <a:off x="1375020" y="1454054"/>
              <a:ext cx="2159953" cy="1936433"/>
            </a:xfrm>
            <a:prstGeom prst="rect">
              <a:avLst/>
            </a:prstGeom>
          </p:spPr>
        </p:pic>
        <p:pic>
          <p:nvPicPr>
            <p:cNvPr id="32" name="图形 31"/>
            <p:cNvPicPr>
              <a:picLocks noChangeAspect="1"/>
            </p:cNvPicPr>
            <p:nvPr/>
          </p:nvPicPr>
          <p:blipFill rotWithShape="1">
            <a:blip r:embed="rId1">
              <a:extLst>
                <a:ext uri="{96DAC541-7B7A-43D3-8B79-37D633B846F1}">
                  <asvg:svgBlip xmlns:asvg="http://schemas.microsoft.com/office/drawing/2016/SVG/main" r:embed="rId2"/>
                </a:ext>
              </a:extLst>
            </a:blip>
            <a:srcRect l="76272" t="35065"/>
            <a:stretch>
              <a:fillRect/>
            </a:stretch>
          </p:blipFill>
          <p:spPr>
            <a:xfrm rot="16200000">
              <a:off x="1944688" y="2600989"/>
              <a:ext cx="2046509" cy="1787415"/>
            </a:xfrm>
            <a:prstGeom prst="rect">
              <a:avLst/>
            </a:prstGeom>
          </p:spPr>
        </p:pic>
      </p:grpSp>
      <p:sp>
        <p:nvSpPr>
          <p:cNvPr id="33" name="矩形 32"/>
          <p:cNvSpPr/>
          <p:nvPr/>
        </p:nvSpPr>
        <p:spPr>
          <a:xfrm>
            <a:off x="745595" y="454518"/>
            <a:ext cx="238262" cy="238262"/>
          </a:xfrm>
          <a:prstGeom prst="rect">
            <a:avLst/>
          </a:prstGeom>
          <a:solidFill>
            <a:srgbClr val="6F9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文本框 33"/>
          <p:cNvSpPr txBox="1"/>
          <p:nvPr/>
        </p:nvSpPr>
        <p:spPr>
          <a:xfrm>
            <a:off x="1153153" y="454517"/>
            <a:ext cx="2347207" cy="460375"/>
          </a:xfrm>
          <a:prstGeom prst="rect">
            <a:avLst/>
          </a:prstGeom>
          <a:noFill/>
        </p:spPr>
        <p:txBody>
          <a:bodyPr wrap="square" rtlCol="0">
            <a:spAutoFit/>
          </a:bodyPr>
          <a:lstStyle/>
          <a:p>
            <a:r>
              <a:rPr lang="zh-CN" altLang="en-US" sz="2400" dirty="0">
                <a:cs typeface="+mn-ea"/>
                <a:sym typeface="+mn-lt"/>
              </a:rPr>
              <a:t>问题</a:t>
            </a:r>
            <a:r>
              <a:rPr lang="zh-CN" altLang="en-US" sz="2400" dirty="0">
                <a:cs typeface="+mn-ea"/>
                <a:sym typeface="+mn-lt"/>
              </a:rPr>
              <a:t>解答</a:t>
            </a:r>
            <a:endParaRPr lang="zh-CN" altLang="en-US" sz="2400" dirty="0">
              <a:cs typeface="+mn-ea"/>
              <a:sym typeface="+mn-lt"/>
            </a:endParaRPr>
          </a:p>
        </p:txBody>
      </p:sp>
      <p:sp>
        <p:nvSpPr>
          <p:cNvPr id="35" name="文本框 34"/>
          <p:cNvSpPr txBox="1"/>
          <p:nvPr/>
        </p:nvSpPr>
        <p:spPr>
          <a:xfrm>
            <a:off x="5386070" y="1058545"/>
            <a:ext cx="1418590" cy="506730"/>
          </a:xfrm>
          <a:prstGeom prst="rect">
            <a:avLst/>
          </a:prstGeom>
          <a:noFill/>
        </p:spPr>
        <p:txBody>
          <a:bodyPr wrap="square" rtlCol="0">
            <a:spAutoFit/>
            <a:scene3d>
              <a:camera prst="orthographicFront"/>
              <a:lightRig rig="threePt" dir="t"/>
            </a:scene3d>
          </a:bodyPr>
          <a:lstStyle/>
          <a:p>
            <a:pPr>
              <a:lnSpc>
                <a:spcPct val="150000"/>
              </a:lnSpc>
            </a:pPr>
            <a:r>
              <a:rPr lang="en-US" altLang="zh-CN" dirty="0">
                <a:solidFill>
                  <a:schemeClr val="bg1"/>
                </a:solidFill>
                <a:effectLst>
                  <a:outerShdw blurRad="38100" dist="19050" dir="2700000" algn="tl" rotWithShape="0">
                    <a:schemeClr val="dk1">
                      <a:alpha val="40000"/>
                    </a:schemeClr>
                  </a:outerShdw>
                </a:effectLst>
                <a:cs typeface="+mn-ea"/>
                <a:sym typeface="+mn-lt"/>
              </a:rPr>
              <a:t>RTSP</a:t>
            </a:r>
            <a:r>
              <a:rPr lang="zh-CN" altLang="en-US" dirty="0">
                <a:solidFill>
                  <a:schemeClr val="bg1"/>
                </a:solidFill>
                <a:effectLst>
                  <a:outerShdw blurRad="38100" dist="19050" dir="2700000" algn="tl" rotWithShape="0">
                    <a:schemeClr val="dk1">
                      <a:alpha val="40000"/>
                    </a:schemeClr>
                  </a:outerShdw>
                </a:effectLst>
                <a:cs typeface="+mn-ea"/>
                <a:sym typeface="+mn-lt"/>
              </a:rPr>
              <a:t>的优势</a:t>
            </a:r>
            <a:endParaRPr lang="zh-CN" altLang="en-US" dirty="0">
              <a:solidFill>
                <a:schemeClr val="bg1"/>
              </a:solidFill>
              <a:effectLst>
                <a:outerShdw blurRad="38100" dist="19050" dir="2700000" algn="tl" rotWithShape="0">
                  <a:schemeClr val="dk1">
                    <a:alpha val="40000"/>
                  </a:schemeClr>
                </a:outerShdw>
              </a:effectLst>
              <a:cs typeface="+mn-ea"/>
              <a:sym typeface="+mn-lt"/>
            </a:endParaRPr>
          </a:p>
        </p:txBody>
      </p:sp>
      <p:sp>
        <p:nvSpPr>
          <p:cNvPr id="39" name="文本框 38"/>
          <p:cNvSpPr txBox="1"/>
          <p:nvPr/>
        </p:nvSpPr>
        <p:spPr>
          <a:xfrm>
            <a:off x="824865" y="2413000"/>
            <a:ext cx="4846320" cy="2353310"/>
          </a:xfrm>
          <a:prstGeom prst="rect">
            <a:avLst/>
          </a:prstGeom>
          <a:noFill/>
        </p:spPr>
        <p:txBody>
          <a:bodyPr wrap="square" rtlCol="0">
            <a:spAutoFit/>
          </a:bodyPr>
          <a:lstStyle/>
          <a:p>
            <a:pPr algn="ctr">
              <a:lnSpc>
                <a:spcPct val="150000"/>
              </a:lnSpc>
            </a:pPr>
            <a:r>
              <a:rPr lang="zh-CN" altLang="en-US" sz="1400" dirty="0">
                <a:solidFill>
                  <a:schemeClr val="tx1">
                    <a:lumMod val="50000"/>
                    <a:lumOff val="50000"/>
                  </a:schemeClr>
                </a:solidFill>
                <a:cs typeface="+mn-ea"/>
                <a:sym typeface="+mn-lt"/>
              </a:rPr>
              <a:t>为了能够使得表决过程正常进行，且通过的法律不发生矛盾，那么我们需要保证以下几点</a:t>
            </a:r>
            <a:endParaRPr lang="zh-CN" altLang="en-US" sz="1400" dirty="0">
              <a:solidFill>
                <a:schemeClr val="tx1">
                  <a:lumMod val="50000"/>
                  <a:lumOff val="50000"/>
                </a:schemeClr>
              </a:solidFill>
              <a:cs typeface="+mn-ea"/>
              <a:sym typeface="+mn-lt"/>
            </a:endParaRPr>
          </a:p>
          <a:p>
            <a:pPr algn="ctr">
              <a:lnSpc>
                <a:spcPct val="150000"/>
              </a:lnSpc>
            </a:pPr>
            <a:endParaRPr lang="zh-CN" altLang="en-US" sz="1400" dirty="0">
              <a:solidFill>
                <a:schemeClr val="tx1">
                  <a:lumMod val="50000"/>
                  <a:lumOff val="50000"/>
                </a:schemeClr>
              </a:solidFill>
              <a:cs typeface="+mn-ea"/>
              <a:sym typeface="+mn-lt"/>
            </a:endParaRPr>
          </a:p>
          <a:p>
            <a:pPr algn="ctr">
              <a:lnSpc>
                <a:spcPct val="150000"/>
              </a:lnSpc>
            </a:pPr>
            <a:r>
              <a:rPr lang="zh-CN" altLang="en-US" sz="1400" dirty="0">
                <a:solidFill>
                  <a:schemeClr val="tx1">
                    <a:lumMod val="50000"/>
                    <a:lumOff val="50000"/>
                  </a:schemeClr>
                </a:solidFill>
                <a:cs typeface="+mn-ea"/>
                <a:sym typeface="+mn-lt"/>
              </a:rPr>
              <a:t>在这些被提出的提案中，最后只能有一个被选定</a:t>
            </a:r>
            <a:endParaRPr lang="zh-CN" altLang="en-US" sz="1400" dirty="0">
              <a:solidFill>
                <a:schemeClr val="tx1">
                  <a:lumMod val="50000"/>
                  <a:lumOff val="50000"/>
                </a:schemeClr>
              </a:solidFill>
              <a:cs typeface="+mn-ea"/>
              <a:sym typeface="+mn-lt"/>
            </a:endParaRPr>
          </a:p>
          <a:p>
            <a:pPr algn="ctr">
              <a:lnSpc>
                <a:spcPct val="150000"/>
              </a:lnSpc>
            </a:pPr>
            <a:r>
              <a:rPr lang="zh-CN" altLang="en-US" sz="1400" dirty="0">
                <a:solidFill>
                  <a:schemeClr val="tx1">
                    <a:lumMod val="50000"/>
                    <a:lumOff val="50000"/>
                  </a:schemeClr>
                </a:solidFill>
                <a:cs typeface="+mn-ea"/>
                <a:sym typeface="+mn-lt"/>
              </a:rPr>
              <a:t>如果没有提案被提出，那么就不会有被选定的提案</a:t>
            </a:r>
            <a:endParaRPr lang="zh-CN" altLang="en-US" sz="1400" dirty="0">
              <a:solidFill>
                <a:schemeClr val="tx1">
                  <a:lumMod val="50000"/>
                  <a:lumOff val="50000"/>
                </a:schemeClr>
              </a:solidFill>
              <a:cs typeface="+mn-ea"/>
              <a:sym typeface="+mn-lt"/>
            </a:endParaRPr>
          </a:p>
          <a:p>
            <a:pPr algn="ctr">
              <a:lnSpc>
                <a:spcPct val="150000"/>
              </a:lnSpc>
            </a:pPr>
            <a:r>
              <a:rPr lang="zh-CN" altLang="en-US" sz="1400" dirty="0">
                <a:solidFill>
                  <a:schemeClr val="tx1">
                    <a:lumMod val="50000"/>
                    <a:lumOff val="50000"/>
                  </a:schemeClr>
                </a:solidFill>
                <a:cs typeface="+mn-ea"/>
                <a:sym typeface="+mn-lt"/>
              </a:rPr>
              <a:t>当一个提案被选定后，节点们应该可以获取被选定的提案信息</a:t>
            </a:r>
            <a:endParaRPr lang="zh-CN" altLang="en-US" sz="1400" dirty="0">
              <a:solidFill>
                <a:schemeClr val="tx1">
                  <a:lumMod val="50000"/>
                  <a:lumOff val="50000"/>
                </a:schemeClr>
              </a:solidFill>
              <a:cs typeface="+mn-ea"/>
              <a:sym typeface="+mn-lt"/>
            </a:endParaRPr>
          </a:p>
        </p:txBody>
      </p:sp>
      <p:sp>
        <p:nvSpPr>
          <p:cNvPr id="41" name="文本框 40"/>
          <p:cNvSpPr txBox="1"/>
          <p:nvPr/>
        </p:nvSpPr>
        <p:spPr>
          <a:xfrm>
            <a:off x="6544310" y="2413000"/>
            <a:ext cx="4684395" cy="2353310"/>
          </a:xfrm>
          <a:prstGeom prst="rect">
            <a:avLst/>
          </a:prstGeom>
          <a:noFill/>
        </p:spPr>
        <p:txBody>
          <a:bodyPr wrap="square" rtlCol="0">
            <a:spAutoFit/>
          </a:bodyPr>
          <a:lstStyle/>
          <a:p>
            <a:pPr algn="ctr">
              <a:lnSpc>
                <a:spcPct val="150000"/>
              </a:lnSpc>
            </a:pPr>
            <a:r>
              <a:rPr lang="zh-CN" altLang="en-US" sz="1400" dirty="0">
                <a:solidFill>
                  <a:schemeClr val="tx1">
                    <a:lumMod val="50000"/>
                    <a:lumOff val="50000"/>
                  </a:schemeClr>
                </a:solidFill>
                <a:cs typeface="+mn-ea"/>
                <a:sym typeface="+mn-lt"/>
              </a:rPr>
              <a:t>在Paxos算法中，主要有以下三种角色，并且一个节点可能同时担任几种角色</a:t>
            </a:r>
            <a:endParaRPr lang="zh-CN" altLang="en-US" sz="1400" dirty="0">
              <a:solidFill>
                <a:schemeClr val="tx1">
                  <a:lumMod val="50000"/>
                  <a:lumOff val="50000"/>
                </a:schemeClr>
              </a:solidFill>
              <a:cs typeface="+mn-ea"/>
              <a:sym typeface="+mn-lt"/>
            </a:endParaRPr>
          </a:p>
          <a:p>
            <a:pPr algn="ctr">
              <a:lnSpc>
                <a:spcPct val="150000"/>
              </a:lnSpc>
            </a:pPr>
            <a:endParaRPr lang="zh-CN" altLang="en-US" sz="1400" dirty="0">
              <a:solidFill>
                <a:schemeClr val="tx1">
                  <a:lumMod val="50000"/>
                  <a:lumOff val="50000"/>
                </a:schemeClr>
              </a:solidFill>
              <a:cs typeface="+mn-ea"/>
              <a:sym typeface="+mn-lt"/>
            </a:endParaRPr>
          </a:p>
          <a:p>
            <a:pPr algn="ctr">
              <a:lnSpc>
                <a:spcPct val="150000"/>
              </a:lnSpc>
            </a:pPr>
            <a:r>
              <a:rPr lang="zh-CN" altLang="en-US" sz="1400" dirty="0">
                <a:solidFill>
                  <a:srgbClr val="FF0000"/>
                </a:solidFill>
                <a:cs typeface="+mn-ea"/>
                <a:sym typeface="+mn-lt"/>
              </a:rPr>
              <a:t>提议者（Proposer）：负责提出提议；</a:t>
            </a:r>
            <a:endParaRPr lang="zh-CN" altLang="en-US" sz="1400" dirty="0">
              <a:solidFill>
                <a:srgbClr val="FF0000"/>
              </a:solidFill>
              <a:cs typeface="+mn-ea"/>
              <a:sym typeface="+mn-lt"/>
            </a:endParaRPr>
          </a:p>
          <a:p>
            <a:pPr algn="ctr">
              <a:lnSpc>
                <a:spcPct val="150000"/>
              </a:lnSpc>
            </a:pPr>
            <a:r>
              <a:rPr lang="zh-CN" altLang="en-US" sz="1400" dirty="0">
                <a:solidFill>
                  <a:srgbClr val="00B050"/>
                </a:solidFill>
                <a:cs typeface="+mn-ea"/>
                <a:sym typeface="+mn-lt"/>
              </a:rPr>
              <a:t>接受者（Acceptor）：对每个提议进行投票；</a:t>
            </a:r>
            <a:endParaRPr lang="zh-CN" altLang="en-US" sz="1400" dirty="0">
              <a:solidFill>
                <a:schemeClr val="tx1">
                  <a:lumMod val="50000"/>
                  <a:lumOff val="50000"/>
                </a:schemeClr>
              </a:solidFill>
              <a:cs typeface="+mn-ea"/>
              <a:sym typeface="+mn-lt"/>
            </a:endParaRPr>
          </a:p>
          <a:p>
            <a:pPr algn="ctr">
              <a:lnSpc>
                <a:spcPct val="150000"/>
              </a:lnSpc>
            </a:pPr>
            <a:r>
              <a:rPr lang="zh-CN" altLang="en-US" sz="1400" dirty="0">
                <a:solidFill>
                  <a:srgbClr val="00B0F0"/>
                </a:solidFill>
                <a:cs typeface="+mn-ea"/>
                <a:sym typeface="+mn-lt"/>
              </a:rPr>
              <a:t>告知者（Learner）：被告知投票的结果，不参与投票过程。</a:t>
            </a:r>
            <a:endParaRPr lang="zh-CN" altLang="en-US" sz="1400" dirty="0">
              <a:solidFill>
                <a:srgbClr val="00B0F0"/>
              </a:solidFill>
              <a:cs typeface="+mn-ea"/>
              <a:sym typeface="+mn-lt"/>
            </a:endParaRPr>
          </a:p>
        </p:txBody>
      </p:sp>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9" grpId="0"/>
      <p:bldP spid="4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67580" y="305974"/>
            <a:ext cx="687460" cy="847053"/>
            <a:chOff x="1375020" y="1454054"/>
            <a:chExt cx="2486630" cy="3063897"/>
          </a:xfrm>
        </p:grpSpPr>
        <p:pic>
          <p:nvPicPr>
            <p:cNvPr id="7" name="图形 6"/>
            <p:cNvPicPr>
              <a:picLocks noChangeAspect="1"/>
            </p:cNvPicPr>
            <p:nvPr/>
          </p:nvPicPr>
          <p:blipFill rotWithShape="1">
            <a:blip r:embed="rId1"/>
            <a:srcRect r="64401"/>
            <a:stretch>
              <a:fillRect/>
            </a:stretch>
          </p:blipFill>
          <p:spPr>
            <a:xfrm>
              <a:off x="1375020" y="1454054"/>
              <a:ext cx="2159953" cy="1936433"/>
            </a:xfrm>
            <a:prstGeom prst="rect">
              <a:avLst/>
            </a:prstGeom>
          </p:spPr>
        </p:pic>
        <p:pic>
          <p:nvPicPr>
            <p:cNvPr id="8" name="图形 7"/>
            <p:cNvPicPr>
              <a:picLocks noChangeAspect="1"/>
            </p:cNvPicPr>
            <p:nvPr/>
          </p:nvPicPr>
          <p:blipFill rotWithShape="1">
            <a:blip r:embed="rId1"/>
            <a:srcRect l="76272" t="35065"/>
            <a:stretch>
              <a:fillRect/>
            </a:stretch>
          </p:blipFill>
          <p:spPr>
            <a:xfrm rot="16200000">
              <a:off x="1944688" y="2600989"/>
              <a:ext cx="2046509" cy="1787415"/>
            </a:xfrm>
            <a:prstGeom prst="rect">
              <a:avLst/>
            </a:prstGeom>
          </p:spPr>
        </p:pic>
      </p:grpSp>
      <p:sp>
        <p:nvSpPr>
          <p:cNvPr id="10" name="矩形 9"/>
          <p:cNvSpPr/>
          <p:nvPr/>
        </p:nvSpPr>
        <p:spPr>
          <a:xfrm>
            <a:off x="745595" y="454518"/>
            <a:ext cx="238262" cy="238262"/>
          </a:xfrm>
          <a:prstGeom prst="rect">
            <a:avLst/>
          </a:prstGeom>
          <a:solidFill>
            <a:srgbClr val="6F9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文本框 11"/>
          <p:cNvSpPr txBox="1"/>
          <p:nvPr/>
        </p:nvSpPr>
        <p:spPr>
          <a:xfrm>
            <a:off x="1153160" y="454660"/>
            <a:ext cx="2529205" cy="460375"/>
          </a:xfrm>
          <a:prstGeom prst="rect">
            <a:avLst/>
          </a:prstGeom>
          <a:noFill/>
        </p:spPr>
        <p:txBody>
          <a:bodyPr wrap="square" rtlCol="0">
            <a:spAutoFit/>
          </a:bodyPr>
          <a:lstStyle/>
          <a:p>
            <a:r>
              <a:rPr lang="zh-CN" altLang="en-US" sz="2400" dirty="0">
                <a:cs typeface="+mn-ea"/>
                <a:sym typeface="+mn-lt"/>
              </a:rPr>
              <a:t>问题解答</a:t>
            </a:r>
            <a:endParaRPr lang="zh-CN" altLang="en-US" sz="2400" dirty="0">
              <a:cs typeface="+mn-ea"/>
              <a:sym typeface="+mn-lt"/>
            </a:endParaRPr>
          </a:p>
        </p:txBody>
      </p:sp>
      <p:sp>
        <p:nvSpPr>
          <p:cNvPr id="23" name="TextBox 22"/>
          <p:cNvSpPr txBox="1"/>
          <p:nvPr/>
        </p:nvSpPr>
        <p:spPr>
          <a:xfrm>
            <a:off x="252658" y="6588739"/>
            <a:ext cx="1224136" cy="123111"/>
          </a:xfrm>
          <a:prstGeom prst="rect">
            <a:avLst/>
          </a:prstGeom>
          <a:noFill/>
        </p:spPr>
        <p:txBody>
          <a:bodyPr wrap="square" rtlCol="0">
            <a:spAutoFit/>
          </a:bodyPr>
          <a:lstStyle/>
          <a:p>
            <a:pPr marR="0" indent="0" defTabSz="914400" fontAlgn="auto">
              <a:lnSpc>
                <a:spcPct val="200000"/>
              </a:lnSpc>
              <a:spcBef>
                <a:spcPts val="0"/>
              </a:spcBef>
              <a:spcAft>
                <a:spcPts val="0"/>
              </a:spcAft>
              <a:buClrTx/>
              <a:buSzTx/>
              <a:buFontTx/>
              <a:buNone/>
              <a:defRPr/>
            </a:pPr>
            <a:r>
              <a:rPr kumimoji="0" lang="en-US" altLang="zh-CN" sz="100" b="0" i="0" kern="0" cap="none" spc="0" normalizeH="0" baseline="0" noProof="0" dirty="0" smtClean="0">
                <a:solidFill>
                  <a:schemeClr val="bg1"/>
                </a:solidFill>
              </a:rPr>
              <a:t>PPT</a:t>
            </a:r>
            <a:r>
              <a:rPr kumimoji="0" lang="zh-CN" altLang="en-US" sz="100" b="0" i="0" kern="0" cap="none" spc="0" normalizeH="0" baseline="0" noProof="0" dirty="0" smtClean="0">
                <a:solidFill>
                  <a:schemeClr val="bg1"/>
                </a:solidFill>
              </a:rPr>
              <a:t>下载 </a:t>
            </a:r>
            <a:r>
              <a:rPr kumimoji="0" lang="en-US" altLang="zh-CN" sz="100" b="0" i="0" kern="0" cap="none" spc="0" normalizeH="0" baseline="0" noProof="0" dirty="0" smtClean="0">
                <a:solidFill>
                  <a:schemeClr val="bg1"/>
                </a:solidFill>
              </a:rPr>
              <a:t>http://www.1ppt.com/xiazai/</a:t>
            </a:r>
            <a:endParaRPr kumimoji="0" lang="en-US" altLang="zh-CN" sz="100" b="0" i="0" kern="0" cap="none" spc="0" normalizeH="0" baseline="0" noProof="0" dirty="0" smtClean="0">
              <a:solidFill>
                <a:schemeClr val="bg1"/>
              </a:solidFill>
            </a:endParaRPr>
          </a:p>
        </p:txBody>
      </p:sp>
      <p:sp>
        <p:nvSpPr>
          <p:cNvPr id="4" name="文本框 3"/>
          <p:cNvSpPr txBox="1"/>
          <p:nvPr/>
        </p:nvSpPr>
        <p:spPr>
          <a:xfrm>
            <a:off x="2093595" y="1307465"/>
            <a:ext cx="8004810" cy="1753235"/>
          </a:xfrm>
          <a:prstGeom prst="rect">
            <a:avLst/>
          </a:prstGeom>
          <a:noFill/>
        </p:spPr>
        <p:txBody>
          <a:bodyPr wrap="square" rtlCol="0">
            <a:spAutoFit/>
          </a:bodyPr>
          <a:p>
            <a:r>
              <a:rPr lang="zh-CN" altLang="en-US"/>
              <a:t>同时，假设不同参与者之间通过收发消息来进行通信，那么我们需要具备以下条件</a:t>
            </a:r>
            <a:endParaRPr lang="zh-CN" altLang="en-US"/>
          </a:p>
          <a:p>
            <a:endParaRPr lang="zh-CN" altLang="en-US"/>
          </a:p>
          <a:p>
            <a:r>
              <a:rPr lang="zh-CN" altLang="en-US"/>
              <a:t>每个参与者可能会因为出错而导致停止、重启等情况，</a:t>
            </a:r>
            <a:endParaRPr lang="zh-CN" altLang="en-US"/>
          </a:p>
          <a:p>
            <a:r>
              <a:rPr lang="zh-CN" altLang="en-US"/>
              <a:t>虽然消息在传输过程中可能会出现不可预知的延迟、重复、丢失等情况，但是消息不会被损坏或篡改（即不存在数据提交</a:t>
            </a:r>
            <a:r>
              <a:rPr lang="zh-CN" altLang="en-US"/>
              <a:t>修改问题）。</a:t>
            </a:r>
            <a:endParaRPr lang="zh-CN" altLang="en-US"/>
          </a:p>
        </p:txBody>
      </p:sp>
      <p:pic>
        <p:nvPicPr>
          <p:cNvPr id="101" name="图片 100"/>
          <p:cNvPicPr/>
          <p:nvPr/>
        </p:nvPicPr>
        <p:blipFill>
          <a:blip r:embed="rId2"/>
          <a:stretch>
            <a:fillRect/>
          </a:stretch>
        </p:blipFill>
        <p:spPr>
          <a:xfrm>
            <a:off x="2859088" y="3035618"/>
            <a:ext cx="6048375" cy="3552825"/>
          </a:xfrm>
          <a:prstGeom prst="rect">
            <a:avLst/>
          </a:prstGeom>
          <a:noFill/>
          <a:ln w="9525">
            <a:noFill/>
          </a:ln>
        </p:spPr>
      </p:pic>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p:transition spd="slow" advClick="0" advTm="0">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iŝľiḓê"/>
          <p:cNvSpPr/>
          <p:nvPr/>
        </p:nvSpPr>
        <p:spPr>
          <a:xfrm>
            <a:off x="638378" y="4628174"/>
            <a:ext cx="452673" cy="394140"/>
          </a:xfrm>
          <a:custGeom>
            <a:avLst/>
            <a:gdLst>
              <a:gd name="connsiteX0" fmla="*/ 24839 w 606022"/>
              <a:gd name="connsiteY0" fmla="*/ 154651 h 527661"/>
              <a:gd name="connsiteX1" fmla="*/ 187786 w 606022"/>
              <a:gd name="connsiteY1" fmla="*/ 154651 h 527661"/>
              <a:gd name="connsiteX2" fmla="*/ 212625 w 606022"/>
              <a:gd name="connsiteY2" fmla="*/ 179452 h 527661"/>
              <a:gd name="connsiteX3" fmla="*/ 212625 w 606022"/>
              <a:gd name="connsiteY3" fmla="*/ 336196 h 527661"/>
              <a:gd name="connsiteX4" fmla="*/ 186792 w 606022"/>
              <a:gd name="connsiteY4" fmla="*/ 360997 h 527661"/>
              <a:gd name="connsiteX5" fmla="*/ 167914 w 606022"/>
              <a:gd name="connsiteY5" fmla="*/ 351076 h 527661"/>
              <a:gd name="connsiteX6" fmla="*/ 157978 w 606022"/>
              <a:gd name="connsiteY6" fmla="*/ 503852 h 527661"/>
              <a:gd name="connsiteX7" fmla="*/ 132145 w 606022"/>
              <a:gd name="connsiteY7" fmla="*/ 527661 h 527661"/>
              <a:gd name="connsiteX8" fmla="*/ 80480 w 606022"/>
              <a:gd name="connsiteY8" fmla="*/ 527661 h 527661"/>
              <a:gd name="connsiteX9" fmla="*/ 54647 w 606022"/>
              <a:gd name="connsiteY9" fmla="*/ 503852 h 527661"/>
              <a:gd name="connsiteX10" fmla="*/ 44711 w 606022"/>
              <a:gd name="connsiteY10" fmla="*/ 352069 h 527661"/>
              <a:gd name="connsiteX11" fmla="*/ 25833 w 606022"/>
              <a:gd name="connsiteY11" fmla="*/ 360997 h 527661"/>
              <a:gd name="connsiteX12" fmla="*/ 994 w 606022"/>
              <a:gd name="connsiteY12" fmla="*/ 336196 h 527661"/>
              <a:gd name="connsiteX13" fmla="*/ 0 w 606022"/>
              <a:gd name="connsiteY13" fmla="*/ 179452 h 527661"/>
              <a:gd name="connsiteX14" fmla="*/ 24839 w 606022"/>
              <a:gd name="connsiteY14" fmla="*/ 154651 h 527661"/>
              <a:gd name="connsiteX15" fmla="*/ 331782 w 606022"/>
              <a:gd name="connsiteY15" fmla="*/ 130920 h 527661"/>
              <a:gd name="connsiteX16" fmla="*/ 444021 w 606022"/>
              <a:gd name="connsiteY16" fmla="*/ 130920 h 527661"/>
              <a:gd name="connsiteX17" fmla="*/ 469846 w 606022"/>
              <a:gd name="connsiteY17" fmla="*/ 157678 h 527661"/>
              <a:gd name="connsiteX18" fmla="*/ 444021 w 606022"/>
              <a:gd name="connsiteY18" fmla="*/ 184435 h 527661"/>
              <a:gd name="connsiteX19" fmla="*/ 331782 w 606022"/>
              <a:gd name="connsiteY19" fmla="*/ 184435 h 527661"/>
              <a:gd name="connsiteX20" fmla="*/ 305957 w 606022"/>
              <a:gd name="connsiteY20" fmla="*/ 157678 h 527661"/>
              <a:gd name="connsiteX21" fmla="*/ 331782 w 606022"/>
              <a:gd name="connsiteY21" fmla="*/ 130920 h 527661"/>
              <a:gd name="connsiteX22" fmla="*/ 503213 w 606022"/>
              <a:gd name="connsiteY22" fmla="*/ 73423 h 527661"/>
              <a:gd name="connsiteX23" fmla="*/ 529572 w 606022"/>
              <a:gd name="connsiteY23" fmla="*/ 99703 h 527661"/>
              <a:gd name="connsiteX24" fmla="*/ 503213 w 606022"/>
              <a:gd name="connsiteY24" fmla="*/ 125983 h 527661"/>
              <a:gd name="connsiteX25" fmla="*/ 476854 w 606022"/>
              <a:gd name="connsiteY25" fmla="*/ 99703 h 527661"/>
              <a:gd name="connsiteX26" fmla="*/ 503213 w 606022"/>
              <a:gd name="connsiteY26" fmla="*/ 73423 h 527661"/>
              <a:gd name="connsiteX27" fmla="*/ 287128 w 606022"/>
              <a:gd name="connsiteY27" fmla="*/ 52570 h 527661"/>
              <a:gd name="connsiteX28" fmla="*/ 282160 w 606022"/>
              <a:gd name="connsiteY28" fmla="*/ 57530 h 527661"/>
              <a:gd name="connsiteX29" fmla="*/ 282160 w 606022"/>
              <a:gd name="connsiteY29" fmla="*/ 221192 h 527661"/>
              <a:gd name="connsiteX30" fmla="*/ 287128 w 606022"/>
              <a:gd name="connsiteY30" fmla="*/ 226152 h 527661"/>
              <a:gd name="connsiteX31" fmla="*/ 547409 w 606022"/>
              <a:gd name="connsiteY31" fmla="*/ 226152 h 527661"/>
              <a:gd name="connsiteX32" fmla="*/ 551383 w 606022"/>
              <a:gd name="connsiteY32" fmla="*/ 221192 h 527661"/>
              <a:gd name="connsiteX33" fmla="*/ 551383 w 606022"/>
              <a:gd name="connsiteY33" fmla="*/ 57530 h 527661"/>
              <a:gd name="connsiteX34" fmla="*/ 547409 w 606022"/>
              <a:gd name="connsiteY34" fmla="*/ 52570 h 527661"/>
              <a:gd name="connsiteX35" fmla="*/ 287128 w 606022"/>
              <a:gd name="connsiteY35" fmla="*/ 0 h 527661"/>
              <a:gd name="connsiteX36" fmla="*/ 547409 w 606022"/>
              <a:gd name="connsiteY36" fmla="*/ 0 h 527661"/>
              <a:gd name="connsiteX37" fmla="*/ 606022 w 606022"/>
              <a:gd name="connsiteY37" fmla="*/ 57530 h 527661"/>
              <a:gd name="connsiteX38" fmla="*/ 606022 w 606022"/>
              <a:gd name="connsiteY38" fmla="*/ 221192 h 527661"/>
              <a:gd name="connsiteX39" fmla="*/ 547409 w 606022"/>
              <a:gd name="connsiteY39" fmla="*/ 278722 h 527661"/>
              <a:gd name="connsiteX40" fmla="*/ 287128 w 606022"/>
              <a:gd name="connsiteY40" fmla="*/ 278722 h 527661"/>
              <a:gd name="connsiteX41" fmla="*/ 229508 w 606022"/>
              <a:gd name="connsiteY41" fmla="*/ 221192 h 527661"/>
              <a:gd name="connsiteX42" fmla="*/ 229508 w 606022"/>
              <a:gd name="connsiteY42" fmla="*/ 57530 h 527661"/>
              <a:gd name="connsiteX43" fmla="*/ 287128 w 606022"/>
              <a:gd name="connsiteY43" fmla="*/ 0 h 527661"/>
              <a:gd name="connsiteX44" fmla="*/ 106313 w 606022"/>
              <a:gd name="connsiteY44" fmla="*/ 0 h 527661"/>
              <a:gd name="connsiteX45" fmla="*/ 175835 w 606022"/>
              <a:gd name="connsiteY45" fmla="*/ 68964 h 527661"/>
              <a:gd name="connsiteX46" fmla="*/ 106313 w 606022"/>
              <a:gd name="connsiteY46" fmla="*/ 137928 h 527661"/>
              <a:gd name="connsiteX47" fmla="*/ 36791 w 606022"/>
              <a:gd name="connsiteY47" fmla="*/ 68964 h 527661"/>
              <a:gd name="connsiteX48" fmla="*/ 106313 w 606022"/>
              <a:gd name="connsiteY48" fmla="*/ 0 h 52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606022" h="527661">
                <a:moveTo>
                  <a:pt x="24839" y="154651"/>
                </a:moveTo>
                <a:cubicBezTo>
                  <a:pt x="35769" y="154651"/>
                  <a:pt x="187786" y="154651"/>
                  <a:pt x="187786" y="154651"/>
                </a:cubicBezTo>
                <a:cubicBezTo>
                  <a:pt x="201696" y="154651"/>
                  <a:pt x="212625" y="166556"/>
                  <a:pt x="212625" y="179452"/>
                </a:cubicBezTo>
                <a:lnTo>
                  <a:pt x="212625" y="336196"/>
                </a:lnTo>
                <a:cubicBezTo>
                  <a:pt x="211631" y="350084"/>
                  <a:pt x="200702" y="360997"/>
                  <a:pt x="186792" y="360997"/>
                </a:cubicBezTo>
                <a:cubicBezTo>
                  <a:pt x="178843" y="360997"/>
                  <a:pt x="171888" y="357029"/>
                  <a:pt x="167914" y="351076"/>
                </a:cubicBezTo>
                <a:lnTo>
                  <a:pt x="157978" y="503852"/>
                </a:lnTo>
                <a:cubicBezTo>
                  <a:pt x="156985" y="517741"/>
                  <a:pt x="146055" y="527661"/>
                  <a:pt x="132145" y="527661"/>
                </a:cubicBezTo>
                <a:lnTo>
                  <a:pt x="80480" y="527661"/>
                </a:lnTo>
                <a:cubicBezTo>
                  <a:pt x="66570" y="527661"/>
                  <a:pt x="55640" y="517741"/>
                  <a:pt x="54647" y="503852"/>
                </a:cubicBezTo>
                <a:lnTo>
                  <a:pt x="44711" y="352069"/>
                </a:lnTo>
                <a:cubicBezTo>
                  <a:pt x="40737" y="357029"/>
                  <a:pt x="33782" y="360997"/>
                  <a:pt x="25833" y="360997"/>
                </a:cubicBezTo>
                <a:cubicBezTo>
                  <a:pt x="11923" y="360997"/>
                  <a:pt x="994" y="350084"/>
                  <a:pt x="994" y="336196"/>
                </a:cubicBezTo>
                <a:lnTo>
                  <a:pt x="0" y="179452"/>
                </a:lnTo>
                <a:cubicBezTo>
                  <a:pt x="0" y="165564"/>
                  <a:pt x="10929" y="154651"/>
                  <a:pt x="24839" y="154651"/>
                </a:cubicBezTo>
                <a:close/>
                <a:moveTo>
                  <a:pt x="331782" y="130920"/>
                </a:moveTo>
                <a:lnTo>
                  <a:pt x="444021" y="130920"/>
                </a:lnTo>
                <a:cubicBezTo>
                  <a:pt x="458920" y="130920"/>
                  <a:pt x="469846" y="142812"/>
                  <a:pt x="469846" y="157678"/>
                </a:cubicBezTo>
                <a:cubicBezTo>
                  <a:pt x="469846" y="172543"/>
                  <a:pt x="458920" y="184435"/>
                  <a:pt x="444021" y="184435"/>
                </a:cubicBezTo>
                <a:lnTo>
                  <a:pt x="331782" y="184435"/>
                </a:lnTo>
                <a:cubicBezTo>
                  <a:pt x="317876" y="184435"/>
                  <a:pt x="305957" y="172543"/>
                  <a:pt x="305957" y="157678"/>
                </a:cubicBezTo>
                <a:cubicBezTo>
                  <a:pt x="305957" y="142812"/>
                  <a:pt x="317876" y="130920"/>
                  <a:pt x="331782" y="130920"/>
                </a:cubicBezTo>
                <a:close/>
                <a:moveTo>
                  <a:pt x="503213" y="73423"/>
                </a:moveTo>
                <a:cubicBezTo>
                  <a:pt x="517771" y="73423"/>
                  <a:pt x="529572" y="85189"/>
                  <a:pt x="529572" y="99703"/>
                </a:cubicBezTo>
                <a:cubicBezTo>
                  <a:pt x="529572" y="114217"/>
                  <a:pt x="517771" y="125983"/>
                  <a:pt x="503213" y="125983"/>
                </a:cubicBezTo>
                <a:cubicBezTo>
                  <a:pt x="488655" y="125983"/>
                  <a:pt x="476854" y="114217"/>
                  <a:pt x="476854" y="99703"/>
                </a:cubicBezTo>
                <a:cubicBezTo>
                  <a:pt x="476854" y="85189"/>
                  <a:pt x="488655" y="73423"/>
                  <a:pt x="503213" y="73423"/>
                </a:cubicBezTo>
                <a:close/>
                <a:moveTo>
                  <a:pt x="287128" y="52570"/>
                </a:moveTo>
                <a:cubicBezTo>
                  <a:pt x="285141" y="52570"/>
                  <a:pt x="282160" y="54554"/>
                  <a:pt x="282160" y="57530"/>
                </a:cubicBezTo>
                <a:lnTo>
                  <a:pt x="282160" y="221192"/>
                </a:lnTo>
                <a:cubicBezTo>
                  <a:pt x="282160" y="224168"/>
                  <a:pt x="285141" y="226152"/>
                  <a:pt x="287128" y="226152"/>
                </a:cubicBezTo>
                <a:lnTo>
                  <a:pt x="547409" y="226152"/>
                </a:lnTo>
                <a:cubicBezTo>
                  <a:pt x="550389" y="226152"/>
                  <a:pt x="551383" y="224168"/>
                  <a:pt x="551383" y="221192"/>
                </a:cubicBezTo>
                <a:lnTo>
                  <a:pt x="551383" y="57530"/>
                </a:lnTo>
                <a:cubicBezTo>
                  <a:pt x="551383" y="54554"/>
                  <a:pt x="550389" y="52570"/>
                  <a:pt x="547409" y="52570"/>
                </a:cubicBezTo>
                <a:close/>
                <a:moveTo>
                  <a:pt x="287128" y="0"/>
                </a:moveTo>
                <a:lnTo>
                  <a:pt x="547409" y="0"/>
                </a:lnTo>
                <a:cubicBezTo>
                  <a:pt x="579199" y="0"/>
                  <a:pt x="606022" y="25789"/>
                  <a:pt x="606022" y="57530"/>
                </a:cubicBezTo>
                <a:lnTo>
                  <a:pt x="606022" y="221192"/>
                </a:lnTo>
                <a:cubicBezTo>
                  <a:pt x="606022" y="252933"/>
                  <a:pt x="579199" y="278722"/>
                  <a:pt x="547409" y="278722"/>
                </a:cubicBezTo>
                <a:lnTo>
                  <a:pt x="287128" y="278722"/>
                </a:lnTo>
                <a:cubicBezTo>
                  <a:pt x="255337" y="278722"/>
                  <a:pt x="229508" y="252933"/>
                  <a:pt x="229508" y="221192"/>
                </a:cubicBezTo>
                <a:lnTo>
                  <a:pt x="229508" y="57530"/>
                </a:lnTo>
                <a:cubicBezTo>
                  <a:pt x="229508" y="25789"/>
                  <a:pt x="255337" y="0"/>
                  <a:pt x="287128" y="0"/>
                </a:cubicBezTo>
                <a:close/>
                <a:moveTo>
                  <a:pt x="106313" y="0"/>
                </a:moveTo>
                <a:cubicBezTo>
                  <a:pt x="144709" y="0"/>
                  <a:pt x="175835" y="30876"/>
                  <a:pt x="175835" y="68964"/>
                </a:cubicBezTo>
                <a:cubicBezTo>
                  <a:pt x="175835" y="107052"/>
                  <a:pt x="144709" y="137928"/>
                  <a:pt x="106313" y="137928"/>
                </a:cubicBezTo>
                <a:cubicBezTo>
                  <a:pt x="67917" y="137928"/>
                  <a:pt x="36791" y="107052"/>
                  <a:pt x="36791" y="68964"/>
                </a:cubicBezTo>
                <a:cubicBezTo>
                  <a:pt x="36791" y="30876"/>
                  <a:pt x="67917" y="0"/>
                  <a:pt x="106313" y="0"/>
                </a:cubicBezTo>
                <a:close/>
              </a:path>
            </a:pathLst>
          </a:custGeom>
          <a:solidFill>
            <a:srgbClr val="A1D2E0"/>
          </a:solidFill>
          <a:ln w="3175"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9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i="1">
              <a:solidFill>
                <a:schemeClr val="tx1"/>
              </a:solidFill>
              <a:cs typeface="+mn-ea"/>
              <a:sym typeface="+mn-lt"/>
            </a:endParaRPr>
          </a:p>
        </p:txBody>
      </p:sp>
      <p:grpSp>
        <p:nvGrpSpPr>
          <p:cNvPr id="12" name="组合 11"/>
          <p:cNvGrpSpPr/>
          <p:nvPr/>
        </p:nvGrpSpPr>
        <p:grpSpPr>
          <a:xfrm>
            <a:off x="267580" y="305974"/>
            <a:ext cx="687460" cy="847053"/>
            <a:chOff x="1375020" y="1454054"/>
            <a:chExt cx="2486630" cy="3063897"/>
          </a:xfrm>
        </p:grpSpPr>
        <p:pic>
          <p:nvPicPr>
            <p:cNvPr id="14" name="图形 13"/>
            <p:cNvPicPr>
              <a:picLocks noChangeAspect="1"/>
            </p:cNvPicPr>
            <p:nvPr/>
          </p:nvPicPr>
          <p:blipFill rotWithShape="1">
            <a:blip r:embed="rId1">
              <a:extLst>
                <a:ext uri="{96DAC541-7B7A-43D3-8B79-37D633B846F1}">
                  <asvg:svgBlip xmlns:asvg="http://schemas.microsoft.com/office/drawing/2016/SVG/main" r:embed="rId2"/>
                </a:ext>
              </a:extLst>
            </a:blip>
            <a:srcRect r="64401"/>
            <a:stretch>
              <a:fillRect/>
            </a:stretch>
          </p:blipFill>
          <p:spPr>
            <a:xfrm>
              <a:off x="1375020" y="1454054"/>
              <a:ext cx="2159953" cy="1936433"/>
            </a:xfrm>
            <a:prstGeom prst="rect">
              <a:avLst/>
            </a:prstGeom>
          </p:spPr>
        </p:pic>
        <p:pic>
          <p:nvPicPr>
            <p:cNvPr id="16" name="图形 15"/>
            <p:cNvPicPr>
              <a:picLocks noChangeAspect="1"/>
            </p:cNvPicPr>
            <p:nvPr/>
          </p:nvPicPr>
          <p:blipFill rotWithShape="1">
            <a:blip r:embed="rId1">
              <a:extLst>
                <a:ext uri="{96DAC541-7B7A-43D3-8B79-37D633B846F1}">
                  <asvg:svgBlip xmlns:asvg="http://schemas.microsoft.com/office/drawing/2016/SVG/main" r:embed="rId2"/>
                </a:ext>
              </a:extLst>
            </a:blip>
            <a:srcRect l="76272" t="35065"/>
            <a:stretch>
              <a:fillRect/>
            </a:stretch>
          </p:blipFill>
          <p:spPr>
            <a:xfrm rot="16200000">
              <a:off x="1944688" y="2600989"/>
              <a:ext cx="2046509" cy="1787415"/>
            </a:xfrm>
            <a:prstGeom prst="rect">
              <a:avLst/>
            </a:prstGeom>
          </p:spPr>
        </p:pic>
      </p:grpSp>
      <p:sp>
        <p:nvSpPr>
          <p:cNvPr id="17" name="矩形 16"/>
          <p:cNvSpPr/>
          <p:nvPr/>
        </p:nvSpPr>
        <p:spPr>
          <a:xfrm>
            <a:off x="745595" y="454518"/>
            <a:ext cx="238262" cy="238262"/>
          </a:xfrm>
          <a:prstGeom prst="rect">
            <a:avLst/>
          </a:prstGeom>
          <a:solidFill>
            <a:srgbClr val="6F9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文本框 17"/>
          <p:cNvSpPr txBox="1"/>
          <p:nvPr/>
        </p:nvSpPr>
        <p:spPr>
          <a:xfrm>
            <a:off x="1153153" y="454517"/>
            <a:ext cx="2347207" cy="460375"/>
          </a:xfrm>
          <a:prstGeom prst="rect">
            <a:avLst/>
          </a:prstGeom>
          <a:noFill/>
        </p:spPr>
        <p:txBody>
          <a:bodyPr wrap="square" rtlCol="0">
            <a:spAutoFit/>
          </a:bodyPr>
          <a:lstStyle/>
          <a:p>
            <a:r>
              <a:rPr lang="zh-CN" altLang="en-US" sz="2400" dirty="0">
                <a:cs typeface="+mn-ea"/>
                <a:sym typeface="+mn-lt"/>
              </a:rPr>
              <a:t>问题解答</a:t>
            </a:r>
            <a:endParaRPr lang="zh-CN" altLang="en-US" sz="2400" dirty="0">
              <a:cs typeface="+mn-ea"/>
              <a:sym typeface="+mn-lt"/>
            </a:endParaRPr>
          </a:p>
        </p:txBody>
      </p:sp>
      <p:sp>
        <p:nvSpPr>
          <p:cNvPr id="21" name="文本框 20"/>
          <p:cNvSpPr txBox="1"/>
          <p:nvPr/>
        </p:nvSpPr>
        <p:spPr>
          <a:xfrm>
            <a:off x="2392680" y="1383030"/>
            <a:ext cx="7406005" cy="737235"/>
          </a:xfrm>
          <a:prstGeom prst="rect">
            <a:avLst/>
          </a:prstGeom>
          <a:noFill/>
        </p:spPr>
        <p:txBody>
          <a:bodyPr wrap="square" rtlCol="0">
            <a:spAutoFit/>
          </a:bodyPr>
          <a:lstStyle/>
          <a:p>
            <a:pPr>
              <a:lnSpc>
                <a:spcPct val="150000"/>
              </a:lnSpc>
            </a:pPr>
            <a:r>
              <a:rPr sz="1400" dirty="0">
                <a:solidFill>
                  <a:srgbClr val="FF0000"/>
                </a:solidFill>
                <a:cs typeface="+mn-ea"/>
                <a:sym typeface="+mn-lt"/>
              </a:rPr>
              <a:t>我们规定一个提议包含两个字段：[n, v]，其中 n 为序号（具有唯一性），v 为提议值。</a:t>
            </a:r>
            <a:endParaRPr sz="1400" dirty="0">
              <a:solidFill>
                <a:srgbClr val="FF0000"/>
              </a:solidFill>
              <a:cs typeface="+mn-ea"/>
              <a:sym typeface="+mn-lt"/>
            </a:endParaRPr>
          </a:p>
          <a:p>
            <a:pPr>
              <a:lnSpc>
                <a:spcPct val="150000"/>
              </a:lnSpc>
            </a:pPr>
            <a:r>
              <a:rPr sz="1400" dirty="0">
                <a:solidFill>
                  <a:srgbClr val="FF0000"/>
                </a:solidFill>
                <a:cs typeface="+mn-ea"/>
                <a:sym typeface="+mn-lt"/>
              </a:rPr>
              <a:t>Paxos执行过程主要分为两个阶段，与2PC（二阶段提交协议）类似。</a:t>
            </a:r>
            <a:endParaRPr sz="1400" dirty="0">
              <a:solidFill>
                <a:srgbClr val="FF0000"/>
              </a:solidFill>
              <a:cs typeface="+mn-ea"/>
              <a:sym typeface="+mn-lt"/>
            </a:endParaRPr>
          </a:p>
        </p:txBody>
      </p:sp>
      <p:sp>
        <p:nvSpPr>
          <p:cNvPr id="2" name="文本框 1"/>
          <p:cNvSpPr txBox="1"/>
          <p:nvPr/>
        </p:nvSpPr>
        <p:spPr>
          <a:xfrm>
            <a:off x="5431790" y="2452370"/>
            <a:ext cx="1327150" cy="414020"/>
          </a:xfrm>
          <a:prstGeom prst="rect">
            <a:avLst/>
          </a:prstGeom>
          <a:noFill/>
        </p:spPr>
        <p:txBody>
          <a:bodyPr wrap="square" rtlCol="0">
            <a:spAutoFit/>
          </a:bodyPr>
          <a:p>
            <a:pPr>
              <a:lnSpc>
                <a:spcPct val="150000"/>
              </a:lnSpc>
            </a:pPr>
            <a:r>
              <a:rPr sz="1400" dirty="0">
                <a:ln/>
                <a:solidFill>
                  <a:srgbClr val="00B050"/>
                </a:solidFill>
                <a:effectLst>
                  <a:outerShdw blurRad="38100" dist="19050" dir="2700000" algn="tl" rotWithShape="0">
                    <a:schemeClr val="dk1">
                      <a:alpha val="40000"/>
                    </a:schemeClr>
                  </a:outerShdw>
                </a:effectLst>
                <a:cs typeface="+mn-ea"/>
                <a:sym typeface="+mn-lt"/>
              </a:rPr>
              <a:t>Prepare阶段</a:t>
            </a:r>
            <a:endParaRPr lang="zh-CN" sz="1400" dirty="0">
              <a:ln/>
              <a:solidFill>
                <a:srgbClr val="00B050"/>
              </a:solidFill>
              <a:effectLst>
                <a:outerShdw blurRad="38100" dist="19050" dir="2700000" algn="tl" rotWithShape="0">
                  <a:schemeClr val="dk1">
                    <a:alpha val="40000"/>
                  </a:schemeClr>
                </a:outerShdw>
              </a:effectLst>
              <a:cs typeface="+mn-ea"/>
              <a:sym typeface="+mn-lt"/>
            </a:endParaRPr>
          </a:p>
        </p:txBody>
      </p:sp>
      <p:sp>
        <p:nvSpPr>
          <p:cNvPr id="3" name="文本框 2"/>
          <p:cNvSpPr txBox="1"/>
          <p:nvPr/>
        </p:nvSpPr>
        <p:spPr>
          <a:xfrm>
            <a:off x="1240790" y="3002280"/>
            <a:ext cx="9711055" cy="3646170"/>
          </a:xfrm>
          <a:prstGeom prst="rect">
            <a:avLst/>
          </a:prstGeom>
          <a:noFill/>
        </p:spPr>
        <p:txBody>
          <a:bodyPr wrap="square" rtlCol="0">
            <a:spAutoFit/>
          </a:bodyPr>
          <a:p>
            <a:pPr>
              <a:lnSpc>
                <a:spcPct val="150000"/>
              </a:lnSpc>
            </a:pPr>
            <a:r>
              <a:rPr sz="1400" dirty="0">
                <a:solidFill>
                  <a:schemeClr val="tx1">
                    <a:lumMod val="50000"/>
                    <a:lumOff val="50000"/>
                  </a:schemeClr>
                </a:solidFill>
                <a:cs typeface="+mn-ea"/>
                <a:sym typeface="+mn-lt"/>
              </a:rPr>
              <a:t>首先，每个Proposer都会向所有的Acceptor发送一个Prepare请求。</a:t>
            </a:r>
            <a:endParaRPr sz="1400" dirty="0">
              <a:solidFill>
                <a:schemeClr val="tx1">
                  <a:lumMod val="50000"/>
                  <a:lumOff val="50000"/>
                </a:schemeClr>
              </a:solidFill>
              <a:cs typeface="+mn-ea"/>
              <a:sym typeface="+mn-lt"/>
            </a:endParaRPr>
          </a:p>
          <a:p>
            <a:pPr>
              <a:lnSpc>
                <a:spcPct val="150000"/>
              </a:lnSpc>
            </a:pPr>
            <a:r>
              <a:rPr sz="1400" dirty="0">
                <a:solidFill>
                  <a:schemeClr val="tx1">
                    <a:lumMod val="50000"/>
                    <a:lumOff val="50000"/>
                  </a:schemeClr>
                </a:solidFill>
                <a:cs typeface="+mn-ea"/>
                <a:sym typeface="+mn-lt"/>
              </a:rPr>
              <a:t>当Acceptor接收到一个Prepare请求，提议内容为[n1,v1]，由于之前还未接受过Prepare请求，那么它会返回一个[no previous]的Prepare响应，并且设置当前接受的提议为[n1,v1]，同时保证以后不会再接收序号小于n1的提议。</a:t>
            </a:r>
            <a:endParaRPr sz="1400" dirty="0">
              <a:solidFill>
                <a:schemeClr val="tx1">
                  <a:lumMod val="50000"/>
                  <a:lumOff val="50000"/>
                </a:schemeClr>
              </a:solidFill>
              <a:cs typeface="+mn-ea"/>
              <a:sym typeface="+mn-lt"/>
            </a:endParaRPr>
          </a:p>
          <a:p>
            <a:pPr>
              <a:lnSpc>
                <a:spcPct val="150000"/>
              </a:lnSpc>
            </a:pPr>
            <a:endParaRPr sz="1400" dirty="0">
              <a:solidFill>
                <a:schemeClr val="tx1">
                  <a:lumMod val="50000"/>
                  <a:lumOff val="50000"/>
                </a:schemeClr>
              </a:solidFill>
              <a:cs typeface="+mn-ea"/>
              <a:sym typeface="+mn-lt"/>
            </a:endParaRPr>
          </a:p>
          <a:p>
            <a:pPr>
              <a:lnSpc>
                <a:spcPct val="150000"/>
              </a:lnSpc>
            </a:pPr>
            <a:r>
              <a:rPr sz="1400" dirty="0">
                <a:solidFill>
                  <a:schemeClr val="tx1">
                    <a:lumMod val="50000"/>
                    <a:lumOff val="50000"/>
                  </a:schemeClr>
                </a:solidFill>
                <a:cs typeface="+mn-ea"/>
                <a:sym typeface="+mn-lt"/>
              </a:rPr>
              <a:t>如果Acceptor再次收到一个Prepare请求，提议内容为[n2,v2]，此时会有两种情况。</a:t>
            </a:r>
            <a:endParaRPr sz="1400" dirty="0">
              <a:solidFill>
                <a:schemeClr val="tx1">
                  <a:lumMod val="50000"/>
                  <a:lumOff val="50000"/>
                </a:schemeClr>
              </a:solidFill>
              <a:cs typeface="+mn-ea"/>
              <a:sym typeface="+mn-lt"/>
            </a:endParaRPr>
          </a:p>
          <a:p>
            <a:pPr>
              <a:lnSpc>
                <a:spcPct val="150000"/>
              </a:lnSpc>
            </a:pPr>
            <a:endParaRPr sz="1400" dirty="0">
              <a:solidFill>
                <a:schemeClr val="tx1">
                  <a:lumMod val="50000"/>
                  <a:lumOff val="50000"/>
                </a:schemeClr>
              </a:solidFill>
              <a:cs typeface="+mn-ea"/>
              <a:sym typeface="+mn-lt"/>
            </a:endParaRPr>
          </a:p>
          <a:p>
            <a:pPr>
              <a:lnSpc>
                <a:spcPct val="150000"/>
              </a:lnSpc>
            </a:pPr>
            <a:r>
              <a:rPr lang="en-US" sz="1400" dirty="0">
                <a:solidFill>
                  <a:schemeClr val="tx1">
                    <a:lumMod val="50000"/>
                    <a:lumOff val="50000"/>
                  </a:schemeClr>
                </a:solidFill>
                <a:cs typeface="+mn-ea"/>
                <a:sym typeface="+mn-lt"/>
              </a:rPr>
              <a:t>1.</a:t>
            </a:r>
            <a:r>
              <a:rPr sz="1400" dirty="0">
                <a:solidFill>
                  <a:schemeClr val="tx1">
                    <a:lumMod val="50000"/>
                    <a:lumOff val="50000"/>
                  </a:schemeClr>
                </a:solidFill>
                <a:cs typeface="+mn-ea"/>
                <a:sym typeface="+mn-lt"/>
              </a:rPr>
              <a:t>如果n2 &lt; n1，此时Acceptor就会直接抛弃该请求</a:t>
            </a:r>
            <a:endParaRPr sz="1400" dirty="0">
              <a:solidFill>
                <a:schemeClr val="tx1">
                  <a:lumMod val="50000"/>
                  <a:lumOff val="50000"/>
                </a:schemeClr>
              </a:solidFill>
              <a:cs typeface="+mn-ea"/>
              <a:sym typeface="+mn-lt"/>
            </a:endParaRPr>
          </a:p>
          <a:p>
            <a:pPr>
              <a:lnSpc>
                <a:spcPct val="150000"/>
              </a:lnSpc>
            </a:pPr>
            <a:endParaRPr sz="1400" dirty="0">
              <a:solidFill>
                <a:schemeClr val="tx1">
                  <a:lumMod val="50000"/>
                  <a:lumOff val="50000"/>
                </a:schemeClr>
              </a:solidFill>
              <a:cs typeface="+mn-ea"/>
              <a:sym typeface="+mn-lt"/>
            </a:endParaRPr>
          </a:p>
          <a:p>
            <a:pPr>
              <a:lnSpc>
                <a:spcPct val="150000"/>
              </a:lnSpc>
            </a:pPr>
            <a:r>
              <a:rPr lang="en-US" sz="1400" dirty="0">
                <a:solidFill>
                  <a:schemeClr val="tx1">
                    <a:lumMod val="50000"/>
                    <a:lumOff val="50000"/>
                  </a:schemeClr>
                </a:solidFill>
                <a:cs typeface="+mn-ea"/>
                <a:sym typeface="+mn-lt"/>
              </a:rPr>
              <a:t>2.</a:t>
            </a:r>
            <a:r>
              <a:rPr sz="1400" dirty="0">
                <a:solidFill>
                  <a:schemeClr val="tx1">
                    <a:lumMod val="50000"/>
                    <a:lumOff val="50000"/>
                  </a:schemeClr>
                </a:solidFill>
                <a:cs typeface="+mn-ea"/>
                <a:sym typeface="+mn-lt"/>
              </a:rPr>
              <a:t>如果n2 &gt;= n1，此时Acceptor就会发送一个[n1,v1]的Prepare响应，设置当前接受到的提议为[n2,v2]，同时保证与上一步逻辑相同，保证以后不会再接受序号小于n2的提议。</a:t>
            </a:r>
            <a:endParaRPr sz="1400" dirty="0">
              <a:solidFill>
                <a:schemeClr val="tx1">
                  <a:lumMod val="50000"/>
                  <a:lumOff val="50000"/>
                </a:schemeClr>
              </a:solidFill>
              <a:cs typeface="+mn-ea"/>
              <a:sym typeface="+mn-lt"/>
            </a:endParaRPr>
          </a:p>
          <a:p>
            <a:pPr>
              <a:lnSpc>
                <a:spcPct val="150000"/>
              </a:lnSpc>
            </a:pPr>
            <a:endParaRPr sz="1400" dirty="0">
              <a:solidFill>
                <a:schemeClr val="tx1">
                  <a:lumMod val="50000"/>
                  <a:lumOff val="50000"/>
                </a:schemeClr>
              </a:solidFill>
              <a:cs typeface="+mn-ea"/>
              <a:sym typeface="+mn-lt"/>
            </a:endParaRPr>
          </a:p>
        </p:txBody>
      </p:sp>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iŝľiḓê"/>
          <p:cNvSpPr/>
          <p:nvPr/>
        </p:nvSpPr>
        <p:spPr>
          <a:xfrm>
            <a:off x="700608" y="3741714"/>
            <a:ext cx="452673" cy="394140"/>
          </a:xfrm>
          <a:custGeom>
            <a:avLst/>
            <a:gdLst>
              <a:gd name="connsiteX0" fmla="*/ 24839 w 606022"/>
              <a:gd name="connsiteY0" fmla="*/ 154651 h 527661"/>
              <a:gd name="connsiteX1" fmla="*/ 187786 w 606022"/>
              <a:gd name="connsiteY1" fmla="*/ 154651 h 527661"/>
              <a:gd name="connsiteX2" fmla="*/ 212625 w 606022"/>
              <a:gd name="connsiteY2" fmla="*/ 179452 h 527661"/>
              <a:gd name="connsiteX3" fmla="*/ 212625 w 606022"/>
              <a:gd name="connsiteY3" fmla="*/ 336196 h 527661"/>
              <a:gd name="connsiteX4" fmla="*/ 186792 w 606022"/>
              <a:gd name="connsiteY4" fmla="*/ 360997 h 527661"/>
              <a:gd name="connsiteX5" fmla="*/ 167914 w 606022"/>
              <a:gd name="connsiteY5" fmla="*/ 351076 h 527661"/>
              <a:gd name="connsiteX6" fmla="*/ 157978 w 606022"/>
              <a:gd name="connsiteY6" fmla="*/ 503852 h 527661"/>
              <a:gd name="connsiteX7" fmla="*/ 132145 w 606022"/>
              <a:gd name="connsiteY7" fmla="*/ 527661 h 527661"/>
              <a:gd name="connsiteX8" fmla="*/ 80480 w 606022"/>
              <a:gd name="connsiteY8" fmla="*/ 527661 h 527661"/>
              <a:gd name="connsiteX9" fmla="*/ 54647 w 606022"/>
              <a:gd name="connsiteY9" fmla="*/ 503852 h 527661"/>
              <a:gd name="connsiteX10" fmla="*/ 44711 w 606022"/>
              <a:gd name="connsiteY10" fmla="*/ 352069 h 527661"/>
              <a:gd name="connsiteX11" fmla="*/ 25833 w 606022"/>
              <a:gd name="connsiteY11" fmla="*/ 360997 h 527661"/>
              <a:gd name="connsiteX12" fmla="*/ 994 w 606022"/>
              <a:gd name="connsiteY12" fmla="*/ 336196 h 527661"/>
              <a:gd name="connsiteX13" fmla="*/ 0 w 606022"/>
              <a:gd name="connsiteY13" fmla="*/ 179452 h 527661"/>
              <a:gd name="connsiteX14" fmla="*/ 24839 w 606022"/>
              <a:gd name="connsiteY14" fmla="*/ 154651 h 527661"/>
              <a:gd name="connsiteX15" fmla="*/ 331782 w 606022"/>
              <a:gd name="connsiteY15" fmla="*/ 130920 h 527661"/>
              <a:gd name="connsiteX16" fmla="*/ 444021 w 606022"/>
              <a:gd name="connsiteY16" fmla="*/ 130920 h 527661"/>
              <a:gd name="connsiteX17" fmla="*/ 469846 w 606022"/>
              <a:gd name="connsiteY17" fmla="*/ 157678 h 527661"/>
              <a:gd name="connsiteX18" fmla="*/ 444021 w 606022"/>
              <a:gd name="connsiteY18" fmla="*/ 184435 h 527661"/>
              <a:gd name="connsiteX19" fmla="*/ 331782 w 606022"/>
              <a:gd name="connsiteY19" fmla="*/ 184435 h 527661"/>
              <a:gd name="connsiteX20" fmla="*/ 305957 w 606022"/>
              <a:gd name="connsiteY20" fmla="*/ 157678 h 527661"/>
              <a:gd name="connsiteX21" fmla="*/ 331782 w 606022"/>
              <a:gd name="connsiteY21" fmla="*/ 130920 h 527661"/>
              <a:gd name="connsiteX22" fmla="*/ 503213 w 606022"/>
              <a:gd name="connsiteY22" fmla="*/ 73423 h 527661"/>
              <a:gd name="connsiteX23" fmla="*/ 529572 w 606022"/>
              <a:gd name="connsiteY23" fmla="*/ 99703 h 527661"/>
              <a:gd name="connsiteX24" fmla="*/ 503213 w 606022"/>
              <a:gd name="connsiteY24" fmla="*/ 125983 h 527661"/>
              <a:gd name="connsiteX25" fmla="*/ 476854 w 606022"/>
              <a:gd name="connsiteY25" fmla="*/ 99703 h 527661"/>
              <a:gd name="connsiteX26" fmla="*/ 503213 w 606022"/>
              <a:gd name="connsiteY26" fmla="*/ 73423 h 527661"/>
              <a:gd name="connsiteX27" fmla="*/ 287128 w 606022"/>
              <a:gd name="connsiteY27" fmla="*/ 52570 h 527661"/>
              <a:gd name="connsiteX28" fmla="*/ 282160 w 606022"/>
              <a:gd name="connsiteY28" fmla="*/ 57530 h 527661"/>
              <a:gd name="connsiteX29" fmla="*/ 282160 w 606022"/>
              <a:gd name="connsiteY29" fmla="*/ 221192 h 527661"/>
              <a:gd name="connsiteX30" fmla="*/ 287128 w 606022"/>
              <a:gd name="connsiteY30" fmla="*/ 226152 h 527661"/>
              <a:gd name="connsiteX31" fmla="*/ 547409 w 606022"/>
              <a:gd name="connsiteY31" fmla="*/ 226152 h 527661"/>
              <a:gd name="connsiteX32" fmla="*/ 551383 w 606022"/>
              <a:gd name="connsiteY32" fmla="*/ 221192 h 527661"/>
              <a:gd name="connsiteX33" fmla="*/ 551383 w 606022"/>
              <a:gd name="connsiteY33" fmla="*/ 57530 h 527661"/>
              <a:gd name="connsiteX34" fmla="*/ 547409 w 606022"/>
              <a:gd name="connsiteY34" fmla="*/ 52570 h 527661"/>
              <a:gd name="connsiteX35" fmla="*/ 287128 w 606022"/>
              <a:gd name="connsiteY35" fmla="*/ 0 h 527661"/>
              <a:gd name="connsiteX36" fmla="*/ 547409 w 606022"/>
              <a:gd name="connsiteY36" fmla="*/ 0 h 527661"/>
              <a:gd name="connsiteX37" fmla="*/ 606022 w 606022"/>
              <a:gd name="connsiteY37" fmla="*/ 57530 h 527661"/>
              <a:gd name="connsiteX38" fmla="*/ 606022 w 606022"/>
              <a:gd name="connsiteY38" fmla="*/ 221192 h 527661"/>
              <a:gd name="connsiteX39" fmla="*/ 547409 w 606022"/>
              <a:gd name="connsiteY39" fmla="*/ 278722 h 527661"/>
              <a:gd name="connsiteX40" fmla="*/ 287128 w 606022"/>
              <a:gd name="connsiteY40" fmla="*/ 278722 h 527661"/>
              <a:gd name="connsiteX41" fmla="*/ 229508 w 606022"/>
              <a:gd name="connsiteY41" fmla="*/ 221192 h 527661"/>
              <a:gd name="connsiteX42" fmla="*/ 229508 w 606022"/>
              <a:gd name="connsiteY42" fmla="*/ 57530 h 527661"/>
              <a:gd name="connsiteX43" fmla="*/ 287128 w 606022"/>
              <a:gd name="connsiteY43" fmla="*/ 0 h 527661"/>
              <a:gd name="connsiteX44" fmla="*/ 106313 w 606022"/>
              <a:gd name="connsiteY44" fmla="*/ 0 h 527661"/>
              <a:gd name="connsiteX45" fmla="*/ 175835 w 606022"/>
              <a:gd name="connsiteY45" fmla="*/ 68964 h 527661"/>
              <a:gd name="connsiteX46" fmla="*/ 106313 w 606022"/>
              <a:gd name="connsiteY46" fmla="*/ 137928 h 527661"/>
              <a:gd name="connsiteX47" fmla="*/ 36791 w 606022"/>
              <a:gd name="connsiteY47" fmla="*/ 68964 h 527661"/>
              <a:gd name="connsiteX48" fmla="*/ 106313 w 606022"/>
              <a:gd name="connsiteY48" fmla="*/ 0 h 52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606022" h="527661">
                <a:moveTo>
                  <a:pt x="24839" y="154651"/>
                </a:moveTo>
                <a:cubicBezTo>
                  <a:pt x="35769" y="154651"/>
                  <a:pt x="187786" y="154651"/>
                  <a:pt x="187786" y="154651"/>
                </a:cubicBezTo>
                <a:cubicBezTo>
                  <a:pt x="201696" y="154651"/>
                  <a:pt x="212625" y="166556"/>
                  <a:pt x="212625" y="179452"/>
                </a:cubicBezTo>
                <a:lnTo>
                  <a:pt x="212625" y="336196"/>
                </a:lnTo>
                <a:cubicBezTo>
                  <a:pt x="211631" y="350084"/>
                  <a:pt x="200702" y="360997"/>
                  <a:pt x="186792" y="360997"/>
                </a:cubicBezTo>
                <a:cubicBezTo>
                  <a:pt x="178843" y="360997"/>
                  <a:pt x="171888" y="357029"/>
                  <a:pt x="167914" y="351076"/>
                </a:cubicBezTo>
                <a:lnTo>
                  <a:pt x="157978" y="503852"/>
                </a:lnTo>
                <a:cubicBezTo>
                  <a:pt x="156985" y="517741"/>
                  <a:pt x="146055" y="527661"/>
                  <a:pt x="132145" y="527661"/>
                </a:cubicBezTo>
                <a:lnTo>
                  <a:pt x="80480" y="527661"/>
                </a:lnTo>
                <a:cubicBezTo>
                  <a:pt x="66570" y="527661"/>
                  <a:pt x="55640" y="517741"/>
                  <a:pt x="54647" y="503852"/>
                </a:cubicBezTo>
                <a:lnTo>
                  <a:pt x="44711" y="352069"/>
                </a:lnTo>
                <a:cubicBezTo>
                  <a:pt x="40737" y="357029"/>
                  <a:pt x="33782" y="360997"/>
                  <a:pt x="25833" y="360997"/>
                </a:cubicBezTo>
                <a:cubicBezTo>
                  <a:pt x="11923" y="360997"/>
                  <a:pt x="994" y="350084"/>
                  <a:pt x="994" y="336196"/>
                </a:cubicBezTo>
                <a:lnTo>
                  <a:pt x="0" y="179452"/>
                </a:lnTo>
                <a:cubicBezTo>
                  <a:pt x="0" y="165564"/>
                  <a:pt x="10929" y="154651"/>
                  <a:pt x="24839" y="154651"/>
                </a:cubicBezTo>
                <a:close/>
                <a:moveTo>
                  <a:pt x="331782" y="130920"/>
                </a:moveTo>
                <a:lnTo>
                  <a:pt x="444021" y="130920"/>
                </a:lnTo>
                <a:cubicBezTo>
                  <a:pt x="458920" y="130920"/>
                  <a:pt x="469846" y="142812"/>
                  <a:pt x="469846" y="157678"/>
                </a:cubicBezTo>
                <a:cubicBezTo>
                  <a:pt x="469846" y="172543"/>
                  <a:pt x="458920" y="184435"/>
                  <a:pt x="444021" y="184435"/>
                </a:cubicBezTo>
                <a:lnTo>
                  <a:pt x="331782" y="184435"/>
                </a:lnTo>
                <a:cubicBezTo>
                  <a:pt x="317876" y="184435"/>
                  <a:pt x="305957" y="172543"/>
                  <a:pt x="305957" y="157678"/>
                </a:cubicBezTo>
                <a:cubicBezTo>
                  <a:pt x="305957" y="142812"/>
                  <a:pt x="317876" y="130920"/>
                  <a:pt x="331782" y="130920"/>
                </a:cubicBezTo>
                <a:close/>
                <a:moveTo>
                  <a:pt x="503213" y="73423"/>
                </a:moveTo>
                <a:cubicBezTo>
                  <a:pt x="517771" y="73423"/>
                  <a:pt x="529572" y="85189"/>
                  <a:pt x="529572" y="99703"/>
                </a:cubicBezTo>
                <a:cubicBezTo>
                  <a:pt x="529572" y="114217"/>
                  <a:pt x="517771" y="125983"/>
                  <a:pt x="503213" y="125983"/>
                </a:cubicBezTo>
                <a:cubicBezTo>
                  <a:pt x="488655" y="125983"/>
                  <a:pt x="476854" y="114217"/>
                  <a:pt x="476854" y="99703"/>
                </a:cubicBezTo>
                <a:cubicBezTo>
                  <a:pt x="476854" y="85189"/>
                  <a:pt x="488655" y="73423"/>
                  <a:pt x="503213" y="73423"/>
                </a:cubicBezTo>
                <a:close/>
                <a:moveTo>
                  <a:pt x="287128" y="52570"/>
                </a:moveTo>
                <a:cubicBezTo>
                  <a:pt x="285141" y="52570"/>
                  <a:pt x="282160" y="54554"/>
                  <a:pt x="282160" y="57530"/>
                </a:cubicBezTo>
                <a:lnTo>
                  <a:pt x="282160" y="221192"/>
                </a:lnTo>
                <a:cubicBezTo>
                  <a:pt x="282160" y="224168"/>
                  <a:pt x="285141" y="226152"/>
                  <a:pt x="287128" y="226152"/>
                </a:cubicBezTo>
                <a:lnTo>
                  <a:pt x="547409" y="226152"/>
                </a:lnTo>
                <a:cubicBezTo>
                  <a:pt x="550389" y="226152"/>
                  <a:pt x="551383" y="224168"/>
                  <a:pt x="551383" y="221192"/>
                </a:cubicBezTo>
                <a:lnTo>
                  <a:pt x="551383" y="57530"/>
                </a:lnTo>
                <a:cubicBezTo>
                  <a:pt x="551383" y="54554"/>
                  <a:pt x="550389" y="52570"/>
                  <a:pt x="547409" y="52570"/>
                </a:cubicBezTo>
                <a:close/>
                <a:moveTo>
                  <a:pt x="287128" y="0"/>
                </a:moveTo>
                <a:lnTo>
                  <a:pt x="547409" y="0"/>
                </a:lnTo>
                <a:cubicBezTo>
                  <a:pt x="579199" y="0"/>
                  <a:pt x="606022" y="25789"/>
                  <a:pt x="606022" y="57530"/>
                </a:cubicBezTo>
                <a:lnTo>
                  <a:pt x="606022" y="221192"/>
                </a:lnTo>
                <a:cubicBezTo>
                  <a:pt x="606022" y="252933"/>
                  <a:pt x="579199" y="278722"/>
                  <a:pt x="547409" y="278722"/>
                </a:cubicBezTo>
                <a:lnTo>
                  <a:pt x="287128" y="278722"/>
                </a:lnTo>
                <a:cubicBezTo>
                  <a:pt x="255337" y="278722"/>
                  <a:pt x="229508" y="252933"/>
                  <a:pt x="229508" y="221192"/>
                </a:cubicBezTo>
                <a:lnTo>
                  <a:pt x="229508" y="57530"/>
                </a:lnTo>
                <a:cubicBezTo>
                  <a:pt x="229508" y="25789"/>
                  <a:pt x="255337" y="0"/>
                  <a:pt x="287128" y="0"/>
                </a:cubicBezTo>
                <a:close/>
                <a:moveTo>
                  <a:pt x="106313" y="0"/>
                </a:moveTo>
                <a:cubicBezTo>
                  <a:pt x="144709" y="0"/>
                  <a:pt x="175835" y="30876"/>
                  <a:pt x="175835" y="68964"/>
                </a:cubicBezTo>
                <a:cubicBezTo>
                  <a:pt x="175835" y="107052"/>
                  <a:pt x="144709" y="137928"/>
                  <a:pt x="106313" y="137928"/>
                </a:cubicBezTo>
                <a:cubicBezTo>
                  <a:pt x="67917" y="137928"/>
                  <a:pt x="36791" y="107052"/>
                  <a:pt x="36791" y="68964"/>
                </a:cubicBezTo>
                <a:cubicBezTo>
                  <a:pt x="36791" y="30876"/>
                  <a:pt x="67917" y="0"/>
                  <a:pt x="106313" y="0"/>
                </a:cubicBezTo>
                <a:close/>
              </a:path>
            </a:pathLst>
          </a:custGeom>
          <a:solidFill>
            <a:srgbClr val="A1D2E0"/>
          </a:solidFill>
          <a:ln w="3175"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9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i="1">
              <a:solidFill>
                <a:schemeClr val="tx1"/>
              </a:solidFill>
              <a:cs typeface="+mn-ea"/>
              <a:sym typeface="+mn-lt"/>
            </a:endParaRPr>
          </a:p>
        </p:txBody>
      </p:sp>
      <p:grpSp>
        <p:nvGrpSpPr>
          <p:cNvPr id="12" name="组合 11"/>
          <p:cNvGrpSpPr/>
          <p:nvPr/>
        </p:nvGrpSpPr>
        <p:grpSpPr>
          <a:xfrm>
            <a:off x="267580" y="305974"/>
            <a:ext cx="687460" cy="847053"/>
            <a:chOff x="1375020" y="1454054"/>
            <a:chExt cx="2486630" cy="3063897"/>
          </a:xfrm>
        </p:grpSpPr>
        <p:pic>
          <p:nvPicPr>
            <p:cNvPr id="14" name="图形 13"/>
            <p:cNvPicPr>
              <a:picLocks noChangeAspect="1"/>
            </p:cNvPicPr>
            <p:nvPr/>
          </p:nvPicPr>
          <p:blipFill rotWithShape="1">
            <a:blip r:embed="rId1">
              <a:extLst>
                <a:ext uri="{96DAC541-7B7A-43D3-8B79-37D633B846F1}">
                  <asvg:svgBlip xmlns:asvg="http://schemas.microsoft.com/office/drawing/2016/SVG/main" r:embed="rId2"/>
                </a:ext>
              </a:extLst>
            </a:blip>
            <a:srcRect r="64401"/>
            <a:stretch>
              <a:fillRect/>
            </a:stretch>
          </p:blipFill>
          <p:spPr>
            <a:xfrm>
              <a:off x="1375020" y="1454054"/>
              <a:ext cx="2159953" cy="1936433"/>
            </a:xfrm>
            <a:prstGeom prst="rect">
              <a:avLst/>
            </a:prstGeom>
          </p:spPr>
        </p:pic>
        <p:pic>
          <p:nvPicPr>
            <p:cNvPr id="16" name="图形 15"/>
            <p:cNvPicPr>
              <a:picLocks noChangeAspect="1"/>
            </p:cNvPicPr>
            <p:nvPr/>
          </p:nvPicPr>
          <p:blipFill rotWithShape="1">
            <a:blip r:embed="rId1">
              <a:extLst>
                <a:ext uri="{96DAC541-7B7A-43D3-8B79-37D633B846F1}">
                  <asvg:svgBlip xmlns:asvg="http://schemas.microsoft.com/office/drawing/2016/SVG/main" r:embed="rId2"/>
                </a:ext>
              </a:extLst>
            </a:blip>
            <a:srcRect l="76272" t="35065"/>
            <a:stretch>
              <a:fillRect/>
            </a:stretch>
          </p:blipFill>
          <p:spPr>
            <a:xfrm rot="16200000">
              <a:off x="1944688" y="2600989"/>
              <a:ext cx="2046509" cy="1787415"/>
            </a:xfrm>
            <a:prstGeom prst="rect">
              <a:avLst/>
            </a:prstGeom>
          </p:spPr>
        </p:pic>
      </p:grpSp>
      <p:sp>
        <p:nvSpPr>
          <p:cNvPr id="17" name="矩形 16"/>
          <p:cNvSpPr/>
          <p:nvPr/>
        </p:nvSpPr>
        <p:spPr>
          <a:xfrm>
            <a:off x="745595" y="454518"/>
            <a:ext cx="238262" cy="238262"/>
          </a:xfrm>
          <a:prstGeom prst="rect">
            <a:avLst/>
          </a:prstGeom>
          <a:solidFill>
            <a:srgbClr val="6F9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文本框 17"/>
          <p:cNvSpPr txBox="1"/>
          <p:nvPr/>
        </p:nvSpPr>
        <p:spPr>
          <a:xfrm>
            <a:off x="1153153" y="454517"/>
            <a:ext cx="2347207" cy="460375"/>
          </a:xfrm>
          <a:prstGeom prst="rect">
            <a:avLst/>
          </a:prstGeom>
          <a:noFill/>
        </p:spPr>
        <p:txBody>
          <a:bodyPr wrap="square" rtlCol="0">
            <a:spAutoFit/>
          </a:bodyPr>
          <a:lstStyle/>
          <a:p>
            <a:r>
              <a:rPr lang="zh-CN" altLang="en-US" sz="2400" dirty="0">
                <a:cs typeface="+mn-ea"/>
                <a:sym typeface="+mn-lt"/>
              </a:rPr>
              <a:t>问题解答</a:t>
            </a:r>
            <a:endParaRPr lang="zh-CN" altLang="en-US" sz="2400" dirty="0">
              <a:cs typeface="+mn-ea"/>
              <a:sym typeface="+mn-lt"/>
            </a:endParaRPr>
          </a:p>
        </p:txBody>
      </p:sp>
      <p:sp>
        <p:nvSpPr>
          <p:cNvPr id="2" name="文本框 1"/>
          <p:cNvSpPr txBox="1"/>
          <p:nvPr/>
        </p:nvSpPr>
        <p:spPr>
          <a:xfrm>
            <a:off x="5432425" y="1290955"/>
            <a:ext cx="1327150" cy="414020"/>
          </a:xfrm>
          <a:prstGeom prst="rect">
            <a:avLst/>
          </a:prstGeom>
          <a:noFill/>
        </p:spPr>
        <p:txBody>
          <a:bodyPr wrap="square" rtlCol="0">
            <a:spAutoFit/>
          </a:bodyPr>
          <a:p>
            <a:pPr>
              <a:lnSpc>
                <a:spcPct val="150000"/>
              </a:lnSpc>
            </a:pPr>
            <a:r>
              <a:rPr sz="1400" dirty="0">
                <a:solidFill>
                  <a:srgbClr val="00B050"/>
                </a:solidFill>
                <a:effectLst>
                  <a:outerShdw blurRad="38100" dist="19050" dir="2700000" algn="tl" rotWithShape="0">
                    <a:schemeClr val="dk1">
                      <a:alpha val="40000"/>
                    </a:schemeClr>
                  </a:outerShdw>
                </a:effectLst>
                <a:cs typeface="+mn-ea"/>
                <a:sym typeface="+mn-lt"/>
              </a:rPr>
              <a:t>Accept阶段</a:t>
            </a:r>
            <a:endParaRPr lang="zh-CN" sz="1400" dirty="0">
              <a:solidFill>
                <a:srgbClr val="00B050"/>
              </a:solidFill>
              <a:effectLst>
                <a:outerShdw blurRad="38100" dist="19050" dir="2700000" algn="tl" rotWithShape="0">
                  <a:schemeClr val="dk1">
                    <a:alpha val="40000"/>
                  </a:schemeClr>
                </a:outerShdw>
              </a:effectLst>
              <a:cs typeface="+mn-ea"/>
              <a:sym typeface="+mn-lt"/>
            </a:endParaRPr>
          </a:p>
        </p:txBody>
      </p:sp>
      <p:sp>
        <p:nvSpPr>
          <p:cNvPr id="3" name="文本框 2"/>
          <p:cNvSpPr txBox="1"/>
          <p:nvPr/>
        </p:nvSpPr>
        <p:spPr>
          <a:xfrm>
            <a:off x="1421130" y="2090420"/>
            <a:ext cx="9711055" cy="3969385"/>
          </a:xfrm>
          <a:prstGeom prst="rect">
            <a:avLst/>
          </a:prstGeom>
          <a:noFill/>
        </p:spPr>
        <p:txBody>
          <a:bodyPr wrap="square" rtlCol="0">
            <a:spAutoFit/>
          </a:bodyPr>
          <a:p>
            <a:pPr>
              <a:lnSpc>
                <a:spcPct val="150000"/>
              </a:lnSpc>
            </a:pPr>
            <a:r>
              <a:rPr sz="1400" dirty="0">
                <a:solidFill>
                  <a:schemeClr val="tx1">
                    <a:lumMod val="50000"/>
                    <a:lumOff val="50000"/>
                  </a:schemeClr>
                </a:solidFill>
                <a:cs typeface="+mn-ea"/>
                <a:sym typeface="+mn-lt"/>
              </a:rPr>
              <a:t>当一个Proposer接收到超过一半的Acceptor的Prepare响应时，此时它就会发送一个针对[n,v]提案的Accept请求给Acceptor。</a:t>
            </a:r>
            <a:endParaRPr sz="1400" dirty="0">
              <a:solidFill>
                <a:schemeClr val="tx1">
                  <a:lumMod val="50000"/>
                  <a:lumOff val="50000"/>
                </a:schemeClr>
              </a:solidFill>
              <a:cs typeface="+mn-ea"/>
              <a:sym typeface="+mn-lt"/>
            </a:endParaRPr>
          </a:p>
          <a:p>
            <a:pPr>
              <a:lnSpc>
                <a:spcPct val="150000"/>
              </a:lnSpc>
            </a:pPr>
            <a:endParaRPr sz="1400" dirty="0">
              <a:solidFill>
                <a:schemeClr val="tx1">
                  <a:lumMod val="50000"/>
                  <a:lumOff val="50000"/>
                </a:schemeClr>
              </a:solidFill>
              <a:cs typeface="+mn-ea"/>
              <a:sym typeface="+mn-lt"/>
            </a:endParaRPr>
          </a:p>
          <a:p>
            <a:pPr>
              <a:lnSpc>
                <a:spcPct val="150000"/>
              </a:lnSpc>
            </a:pPr>
            <a:r>
              <a:rPr sz="1400" dirty="0">
                <a:solidFill>
                  <a:schemeClr val="tx1">
                    <a:lumMod val="50000"/>
                    <a:lumOff val="50000"/>
                  </a:schemeClr>
                </a:solidFill>
                <a:cs typeface="+mn-ea"/>
                <a:sym typeface="+mn-lt"/>
              </a:rPr>
              <a:t>如果一个Acceptor收到一个编号为n的提案的Accept请求，此时有两种情况。</a:t>
            </a:r>
            <a:endParaRPr sz="1400" dirty="0">
              <a:solidFill>
                <a:schemeClr val="tx1">
                  <a:lumMod val="50000"/>
                  <a:lumOff val="50000"/>
                </a:schemeClr>
              </a:solidFill>
              <a:cs typeface="+mn-ea"/>
              <a:sym typeface="+mn-lt"/>
            </a:endParaRPr>
          </a:p>
          <a:p>
            <a:pPr>
              <a:lnSpc>
                <a:spcPct val="150000"/>
              </a:lnSpc>
            </a:pPr>
            <a:endParaRPr sz="1400" dirty="0">
              <a:solidFill>
                <a:schemeClr val="tx1">
                  <a:lumMod val="50000"/>
                  <a:lumOff val="50000"/>
                </a:schemeClr>
              </a:solidFill>
              <a:cs typeface="+mn-ea"/>
              <a:sym typeface="+mn-lt"/>
            </a:endParaRPr>
          </a:p>
          <a:p>
            <a:pPr>
              <a:lnSpc>
                <a:spcPct val="150000"/>
              </a:lnSpc>
            </a:pPr>
            <a:r>
              <a:rPr lang="en-US" sz="1400" dirty="0">
                <a:solidFill>
                  <a:schemeClr val="tx1">
                    <a:lumMod val="50000"/>
                    <a:lumOff val="50000"/>
                  </a:schemeClr>
                </a:solidFill>
                <a:cs typeface="+mn-ea"/>
                <a:sym typeface="+mn-lt"/>
              </a:rPr>
              <a:t>1.</a:t>
            </a:r>
            <a:r>
              <a:rPr sz="1400" dirty="0">
                <a:solidFill>
                  <a:schemeClr val="tx1">
                    <a:lumMod val="50000"/>
                    <a:lumOff val="50000"/>
                  </a:schemeClr>
                </a:solidFill>
                <a:cs typeface="+mn-ea"/>
                <a:sym typeface="+mn-lt"/>
              </a:rPr>
              <a:t>如果该Acceptor没有对编号大于n的Prepare请求做出过响应，它就会接受该提案，并发送Learn提议给Learner</a:t>
            </a:r>
            <a:endParaRPr sz="1400" dirty="0">
              <a:solidFill>
                <a:schemeClr val="tx1">
                  <a:lumMod val="50000"/>
                  <a:lumOff val="50000"/>
                </a:schemeClr>
              </a:solidFill>
              <a:cs typeface="+mn-ea"/>
              <a:sym typeface="+mn-lt"/>
            </a:endParaRPr>
          </a:p>
          <a:p>
            <a:pPr>
              <a:lnSpc>
                <a:spcPct val="150000"/>
              </a:lnSpc>
            </a:pPr>
            <a:endParaRPr sz="1400" dirty="0">
              <a:solidFill>
                <a:schemeClr val="tx1">
                  <a:lumMod val="50000"/>
                  <a:lumOff val="50000"/>
                </a:schemeClr>
              </a:solidFill>
              <a:cs typeface="+mn-ea"/>
              <a:sym typeface="+mn-lt"/>
            </a:endParaRPr>
          </a:p>
          <a:p>
            <a:pPr>
              <a:lnSpc>
                <a:spcPct val="150000"/>
              </a:lnSpc>
            </a:pPr>
            <a:r>
              <a:rPr lang="en-US" sz="1400" dirty="0">
                <a:solidFill>
                  <a:schemeClr val="tx1">
                    <a:lumMod val="50000"/>
                    <a:lumOff val="50000"/>
                  </a:schemeClr>
                </a:solidFill>
                <a:cs typeface="+mn-ea"/>
                <a:sym typeface="+mn-lt"/>
              </a:rPr>
              <a:t>2.</a:t>
            </a:r>
            <a:r>
              <a:rPr sz="1400" dirty="0">
                <a:solidFill>
                  <a:schemeClr val="tx1">
                    <a:lumMod val="50000"/>
                    <a:lumOff val="50000"/>
                  </a:schemeClr>
                </a:solidFill>
                <a:cs typeface="+mn-ea"/>
                <a:sym typeface="+mn-lt"/>
              </a:rPr>
              <a:t>如果该Acceptor接受过编号大于n的Prepare请求，那么它就会拒绝、不回应或回复error。（如果一个Proposer没有收到过半的回应，那他就会重新进入第一阶段，递增提案号后重新提出Prepare请求）</a:t>
            </a:r>
            <a:endParaRPr sz="1400" dirty="0">
              <a:solidFill>
                <a:schemeClr val="tx1">
                  <a:lumMod val="50000"/>
                  <a:lumOff val="50000"/>
                </a:schemeClr>
              </a:solidFill>
              <a:cs typeface="+mn-ea"/>
              <a:sym typeface="+mn-lt"/>
            </a:endParaRPr>
          </a:p>
          <a:p>
            <a:pPr>
              <a:lnSpc>
                <a:spcPct val="150000"/>
              </a:lnSpc>
            </a:pPr>
            <a:endParaRPr sz="1400" dirty="0">
              <a:solidFill>
                <a:schemeClr val="tx1">
                  <a:lumMod val="50000"/>
                  <a:lumOff val="50000"/>
                </a:schemeClr>
              </a:solidFill>
              <a:cs typeface="+mn-ea"/>
              <a:sym typeface="+mn-lt"/>
            </a:endParaRPr>
          </a:p>
          <a:p>
            <a:pPr>
              <a:lnSpc>
                <a:spcPct val="150000"/>
              </a:lnSpc>
            </a:pPr>
            <a:r>
              <a:rPr sz="1400" dirty="0">
                <a:solidFill>
                  <a:schemeClr val="tx1">
                    <a:lumMod val="50000"/>
                    <a:lumOff val="50000"/>
                  </a:schemeClr>
                </a:solidFill>
                <a:cs typeface="+mn-ea"/>
                <a:sym typeface="+mn-lt"/>
              </a:rPr>
              <a:t>在上述过程中，每一个Proposer都有可能会产生多个提案。但只要每个Proposer都遵循如上述算法运行，就一定能保证算法执行的正确性。</a:t>
            </a:r>
            <a:endParaRPr sz="1400" dirty="0">
              <a:solidFill>
                <a:schemeClr val="tx1">
                  <a:lumMod val="50000"/>
                  <a:lumOff val="50000"/>
                </a:schemeClr>
              </a:solidFill>
              <a:cs typeface="+mn-ea"/>
              <a:sym typeface="+mn-lt"/>
            </a:endParaRPr>
          </a:p>
        </p:txBody>
      </p:sp>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67580" y="305974"/>
            <a:ext cx="687460" cy="847053"/>
            <a:chOff x="1375020" y="1454054"/>
            <a:chExt cx="2486630" cy="3063897"/>
          </a:xfrm>
        </p:grpSpPr>
        <p:pic>
          <p:nvPicPr>
            <p:cNvPr id="12" name="图形 11"/>
            <p:cNvPicPr>
              <a:picLocks noChangeAspect="1"/>
            </p:cNvPicPr>
            <p:nvPr/>
          </p:nvPicPr>
          <p:blipFill rotWithShape="1">
            <a:blip r:embed="rId1">
              <a:extLst>
                <a:ext uri="{96DAC541-7B7A-43D3-8B79-37D633B846F1}">
                  <asvg:svgBlip xmlns:asvg="http://schemas.microsoft.com/office/drawing/2016/SVG/main" r:embed="rId2"/>
                </a:ext>
              </a:extLst>
            </a:blip>
            <a:srcRect r="64401"/>
            <a:stretch>
              <a:fillRect/>
            </a:stretch>
          </p:blipFill>
          <p:spPr>
            <a:xfrm>
              <a:off x="1375020" y="1454054"/>
              <a:ext cx="2159953" cy="1936433"/>
            </a:xfrm>
            <a:prstGeom prst="rect">
              <a:avLst/>
            </a:prstGeom>
          </p:spPr>
        </p:pic>
        <p:pic>
          <p:nvPicPr>
            <p:cNvPr id="13" name="图形 12"/>
            <p:cNvPicPr>
              <a:picLocks noChangeAspect="1"/>
            </p:cNvPicPr>
            <p:nvPr/>
          </p:nvPicPr>
          <p:blipFill rotWithShape="1">
            <a:blip r:embed="rId1">
              <a:extLst>
                <a:ext uri="{96DAC541-7B7A-43D3-8B79-37D633B846F1}">
                  <asvg:svgBlip xmlns:asvg="http://schemas.microsoft.com/office/drawing/2016/SVG/main" r:embed="rId2"/>
                </a:ext>
              </a:extLst>
            </a:blip>
            <a:srcRect l="76272" t="35065"/>
            <a:stretch>
              <a:fillRect/>
            </a:stretch>
          </p:blipFill>
          <p:spPr>
            <a:xfrm rot="16200000">
              <a:off x="1944688" y="2600989"/>
              <a:ext cx="2046509" cy="1787415"/>
            </a:xfrm>
            <a:prstGeom prst="rect">
              <a:avLst/>
            </a:prstGeom>
          </p:spPr>
        </p:pic>
      </p:grpSp>
      <p:sp>
        <p:nvSpPr>
          <p:cNvPr id="16" name="矩形 15"/>
          <p:cNvSpPr/>
          <p:nvPr/>
        </p:nvSpPr>
        <p:spPr>
          <a:xfrm>
            <a:off x="745595" y="454518"/>
            <a:ext cx="238262" cy="238262"/>
          </a:xfrm>
          <a:prstGeom prst="rect">
            <a:avLst/>
          </a:prstGeom>
          <a:solidFill>
            <a:srgbClr val="6F9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1153153" y="454517"/>
            <a:ext cx="2347207" cy="460375"/>
          </a:xfrm>
          <a:prstGeom prst="rect">
            <a:avLst/>
          </a:prstGeom>
          <a:noFill/>
        </p:spPr>
        <p:txBody>
          <a:bodyPr wrap="square" rtlCol="0">
            <a:spAutoFit/>
          </a:bodyPr>
          <a:lstStyle/>
          <a:p>
            <a:r>
              <a:rPr lang="zh-CN" altLang="en-US" sz="2400" dirty="0">
                <a:cs typeface="+mn-ea"/>
                <a:sym typeface="+mn-lt"/>
              </a:rPr>
              <a:t>问题解答</a:t>
            </a:r>
            <a:endParaRPr lang="zh-CN" altLang="en-US" sz="2400" dirty="0">
              <a:cs typeface="+mn-ea"/>
              <a:sym typeface="+mn-lt"/>
            </a:endParaRPr>
          </a:p>
        </p:txBody>
      </p:sp>
      <p:pic>
        <p:nvPicPr>
          <p:cNvPr id="102" name="图片 101"/>
          <p:cNvPicPr/>
          <p:nvPr/>
        </p:nvPicPr>
        <p:blipFill>
          <a:blip r:embed="rId3"/>
          <a:stretch>
            <a:fillRect/>
          </a:stretch>
        </p:blipFill>
        <p:spPr>
          <a:xfrm>
            <a:off x="3249930" y="980440"/>
            <a:ext cx="5692140" cy="5704205"/>
          </a:xfrm>
          <a:prstGeom prst="rect">
            <a:avLst/>
          </a:prstGeom>
          <a:noFill/>
          <a:ln w="9525">
            <a:noFill/>
          </a:ln>
        </p:spPr>
      </p:pic>
    </p:spTree>
    <p:custDataLst>
      <p:tags r:id="rId4"/>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p:transition spd="slow" advClick="0" advTm="0">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iŝľiḓê"/>
          <p:cNvSpPr/>
          <p:nvPr/>
        </p:nvSpPr>
        <p:spPr>
          <a:xfrm>
            <a:off x="983818" y="3786799"/>
            <a:ext cx="452673" cy="394140"/>
          </a:xfrm>
          <a:custGeom>
            <a:avLst/>
            <a:gdLst>
              <a:gd name="connsiteX0" fmla="*/ 24839 w 606022"/>
              <a:gd name="connsiteY0" fmla="*/ 154651 h 527661"/>
              <a:gd name="connsiteX1" fmla="*/ 187786 w 606022"/>
              <a:gd name="connsiteY1" fmla="*/ 154651 h 527661"/>
              <a:gd name="connsiteX2" fmla="*/ 212625 w 606022"/>
              <a:gd name="connsiteY2" fmla="*/ 179452 h 527661"/>
              <a:gd name="connsiteX3" fmla="*/ 212625 w 606022"/>
              <a:gd name="connsiteY3" fmla="*/ 336196 h 527661"/>
              <a:gd name="connsiteX4" fmla="*/ 186792 w 606022"/>
              <a:gd name="connsiteY4" fmla="*/ 360997 h 527661"/>
              <a:gd name="connsiteX5" fmla="*/ 167914 w 606022"/>
              <a:gd name="connsiteY5" fmla="*/ 351076 h 527661"/>
              <a:gd name="connsiteX6" fmla="*/ 157978 w 606022"/>
              <a:gd name="connsiteY6" fmla="*/ 503852 h 527661"/>
              <a:gd name="connsiteX7" fmla="*/ 132145 w 606022"/>
              <a:gd name="connsiteY7" fmla="*/ 527661 h 527661"/>
              <a:gd name="connsiteX8" fmla="*/ 80480 w 606022"/>
              <a:gd name="connsiteY8" fmla="*/ 527661 h 527661"/>
              <a:gd name="connsiteX9" fmla="*/ 54647 w 606022"/>
              <a:gd name="connsiteY9" fmla="*/ 503852 h 527661"/>
              <a:gd name="connsiteX10" fmla="*/ 44711 w 606022"/>
              <a:gd name="connsiteY10" fmla="*/ 352069 h 527661"/>
              <a:gd name="connsiteX11" fmla="*/ 25833 w 606022"/>
              <a:gd name="connsiteY11" fmla="*/ 360997 h 527661"/>
              <a:gd name="connsiteX12" fmla="*/ 994 w 606022"/>
              <a:gd name="connsiteY12" fmla="*/ 336196 h 527661"/>
              <a:gd name="connsiteX13" fmla="*/ 0 w 606022"/>
              <a:gd name="connsiteY13" fmla="*/ 179452 h 527661"/>
              <a:gd name="connsiteX14" fmla="*/ 24839 w 606022"/>
              <a:gd name="connsiteY14" fmla="*/ 154651 h 527661"/>
              <a:gd name="connsiteX15" fmla="*/ 331782 w 606022"/>
              <a:gd name="connsiteY15" fmla="*/ 130920 h 527661"/>
              <a:gd name="connsiteX16" fmla="*/ 444021 w 606022"/>
              <a:gd name="connsiteY16" fmla="*/ 130920 h 527661"/>
              <a:gd name="connsiteX17" fmla="*/ 469846 w 606022"/>
              <a:gd name="connsiteY17" fmla="*/ 157678 h 527661"/>
              <a:gd name="connsiteX18" fmla="*/ 444021 w 606022"/>
              <a:gd name="connsiteY18" fmla="*/ 184435 h 527661"/>
              <a:gd name="connsiteX19" fmla="*/ 331782 w 606022"/>
              <a:gd name="connsiteY19" fmla="*/ 184435 h 527661"/>
              <a:gd name="connsiteX20" fmla="*/ 305957 w 606022"/>
              <a:gd name="connsiteY20" fmla="*/ 157678 h 527661"/>
              <a:gd name="connsiteX21" fmla="*/ 331782 w 606022"/>
              <a:gd name="connsiteY21" fmla="*/ 130920 h 527661"/>
              <a:gd name="connsiteX22" fmla="*/ 503213 w 606022"/>
              <a:gd name="connsiteY22" fmla="*/ 73423 h 527661"/>
              <a:gd name="connsiteX23" fmla="*/ 529572 w 606022"/>
              <a:gd name="connsiteY23" fmla="*/ 99703 h 527661"/>
              <a:gd name="connsiteX24" fmla="*/ 503213 w 606022"/>
              <a:gd name="connsiteY24" fmla="*/ 125983 h 527661"/>
              <a:gd name="connsiteX25" fmla="*/ 476854 w 606022"/>
              <a:gd name="connsiteY25" fmla="*/ 99703 h 527661"/>
              <a:gd name="connsiteX26" fmla="*/ 503213 w 606022"/>
              <a:gd name="connsiteY26" fmla="*/ 73423 h 527661"/>
              <a:gd name="connsiteX27" fmla="*/ 287128 w 606022"/>
              <a:gd name="connsiteY27" fmla="*/ 52570 h 527661"/>
              <a:gd name="connsiteX28" fmla="*/ 282160 w 606022"/>
              <a:gd name="connsiteY28" fmla="*/ 57530 h 527661"/>
              <a:gd name="connsiteX29" fmla="*/ 282160 w 606022"/>
              <a:gd name="connsiteY29" fmla="*/ 221192 h 527661"/>
              <a:gd name="connsiteX30" fmla="*/ 287128 w 606022"/>
              <a:gd name="connsiteY30" fmla="*/ 226152 h 527661"/>
              <a:gd name="connsiteX31" fmla="*/ 547409 w 606022"/>
              <a:gd name="connsiteY31" fmla="*/ 226152 h 527661"/>
              <a:gd name="connsiteX32" fmla="*/ 551383 w 606022"/>
              <a:gd name="connsiteY32" fmla="*/ 221192 h 527661"/>
              <a:gd name="connsiteX33" fmla="*/ 551383 w 606022"/>
              <a:gd name="connsiteY33" fmla="*/ 57530 h 527661"/>
              <a:gd name="connsiteX34" fmla="*/ 547409 w 606022"/>
              <a:gd name="connsiteY34" fmla="*/ 52570 h 527661"/>
              <a:gd name="connsiteX35" fmla="*/ 287128 w 606022"/>
              <a:gd name="connsiteY35" fmla="*/ 0 h 527661"/>
              <a:gd name="connsiteX36" fmla="*/ 547409 w 606022"/>
              <a:gd name="connsiteY36" fmla="*/ 0 h 527661"/>
              <a:gd name="connsiteX37" fmla="*/ 606022 w 606022"/>
              <a:gd name="connsiteY37" fmla="*/ 57530 h 527661"/>
              <a:gd name="connsiteX38" fmla="*/ 606022 w 606022"/>
              <a:gd name="connsiteY38" fmla="*/ 221192 h 527661"/>
              <a:gd name="connsiteX39" fmla="*/ 547409 w 606022"/>
              <a:gd name="connsiteY39" fmla="*/ 278722 h 527661"/>
              <a:gd name="connsiteX40" fmla="*/ 287128 w 606022"/>
              <a:gd name="connsiteY40" fmla="*/ 278722 h 527661"/>
              <a:gd name="connsiteX41" fmla="*/ 229508 w 606022"/>
              <a:gd name="connsiteY41" fmla="*/ 221192 h 527661"/>
              <a:gd name="connsiteX42" fmla="*/ 229508 w 606022"/>
              <a:gd name="connsiteY42" fmla="*/ 57530 h 527661"/>
              <a:gd name="connsiteX43" fmla="*/ 287128 w 606022"/>
              <a:gd name="connsiteY43" fmla="*/ 0 h 527661"/>
              <a:gd name="connsiteX44" fmla="*/ 106313 w 606022"/>
              <a:gd name="connsiteY44" fmla="*/ 0 h 527661"/>
              <a:gd name="connsiteX45" fmla="*/ 175835 w 606022"/>
              <a:gd name="connsiteY45" fmla="*/ 68964 h 527661"/>
              <a:gd name="connsiteX46" fmla="*/ 106313 w 606022"/>
              <a:gd name="connsiteY46" fmla="*/ 137928 h 527661"/>
              <a:gd name="connsiteX47" fmla="*/ 36791 w 606022"/>
              <a:gd name="connsiteY47" fmla="*/ 68964 h 527661"/>
              <a:gd name="connsiteX48" fmla="*/ 106313 w 606022"/>
              <a:gd name="connsiteY48" fmla="*/ 0 h 52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606022" h="527661">
                <a:moveTo>
                  <a:pt x="24839" y="154651"/>
                </a:moveTo>
                <a:cubicBezTo>
                  <a:pt x="35769" y="154651"/>
                  <a:pt x="187786" y="154651"/>
                  <a:pt x="187786" y="154651"/>
                </a:cubicBezTo>
                <a:cubicBezTo>
                  <a:pt x="201696" y="154651"/>
                  <a:pt x="212625" y="166556"/>
                  <a:pt x="212625" y="179452"/>
                </a:cubicBezTo>
                <a:lnTo>
                  <a:pt x="212625" y="336196"/>
                </a:lnTo>
                <a:cubicBezTo>
                  <a:pt x="211631" y="350084"/>
                  <a:pt x="200702" y="360997"/>
                  <a:pt x="186792" y="360997"/>
                </a:cubicBezTo>
                <a:cubicBezTo>
                  <a:pt x="178843" y="360997"/>
                  <a:pt x="171888" y="357029"/>
                  <a:pt x="167914" y="351076"/>
                </a:cubicBezTo>
                <a:lnTo>
                  <a:pt x="157978" y="503852"/>
                </a:lnTo>
                <a:cubicBezTo>
                  <a:pt x="156985" y="517741"/>
                  <a:pt x="146055" y="527661"/>
                  <a:pt x="132145" y="527661"/>
                </a:cubicBezTo>
                <a:lnTo>
                  <a:pt x="80480" y="527661"/>
                </a:lnTo>
                <a:cubicBezTo>
                  <a:pt x="66570" y="527661"/>
                  <a:pt x="55640" y="517741"/>
                  <a:pt x="54647" y="503852"/>
                </a:cubicBezTo>
                <a:lnTo>
                  <a:pt x="44711" y="352069"/>
                </a:lnTo>
                <a:cubicBezTo>
                  <a:pt x="40737" y="357029"/>
                  <a:pt x="33782" y="360997"/>
                  <a:pt x="25833" y="360997"/>
                </a:cubicBezTo>
                <a:cubicBezTo>
                  <a:pt x="11923" y="360997"/>
                  <a:pt x="994" y="350084"/>
                  <a:pt x="994" y="336196"/>
                </a:cubicBezTo>
                <a:lnTo>
                  <a:pt x="0" y="179452"/>
                </a:lnTo>
                <a:cubicBezTo>
                  <a:pt x="0" y="165564"/>
                  <a:pt x="10929" y="154651"/>
                  <a:pt x="24839" y="154651"/>
                </a:cubicBezTo>
                <a:close/>
                <a:moveTo>
                  <a:pt x="331782" y="130920"/>
                </a:moveTo>
                <a:lnTo>
                  <a:pt x="444021" y="130920"/>
                </a:lnTo>
                <a:cubicBezTo>
                  <a:pt x="458920" y="130920"/>
                  <a:pt x="469846" y="142812"/>
                  <a:pt x="469846" y="157678"/>
                </a:cubicBezTo>
                <a:cubicBezTo>
                  <a:pt x="469846" y="172543"/>
                  <a:pt x="458920" y="184435"/>
                  <a:pt x="444021" y="184435"/>
                </a:cubicBezTo>
                <a:lnTo>
                  <a:pt x="331782" y="184435"/>
                </a:lnTo>
                <a:cubicBezTo>
                  <a:pt x="317876" y="184435"/>
                  <a:pt x="305957" y="172543"/>
                  <a:pt x="305957" y="157678"/>
                </a:cubicBezTo>
                <a:cubicBezTo>
                  <a:pt x="305957" y="142812"/>
                  <a:pt x="317876" y="130920"/>
                  <a:pt x="331782" y="130920"/>
                </a:cubicBezTo>
                <a:close/>
                <a:moveTo>
                  <a:pt x="503213" y="73423"/>
                </a:moveTo>
                <a:cubicBezTo>
                  <a:pt x="517771" y="73423"/>
                  <a:pt x="529572" y="85189"/>
                  <a:pt x="529572" y="99703"/>
                </a:cubicBezTo>
                <a:cubicBezTo>
                  <a:pt x="529572" y="114217"/>
                  <a:pt x="517771" y="125983"/>
                  <a:pt x="503213" y="125983"/>
                </a:cubicBezTo>
                <a:cubicBezTo>
                  <a:pt x="488655" y="125983"/>
                  <a:pt x="476854" y="114217"/>
                  <a:pt x="476854" y="99703"/>
                </a:cubicBezTo>
                <a:cubicBezTo>
                  <a:pt x="476854" y="85189"/>
                  <a:pt x="488655" y="73423"/>
                  <a:pt x="503213" y="73423"/>
                </a:cubicBezTo>
                <a:close/>
                <a:moveTo>
                  <a:pt x="287128" y="52570"/>
                </a:moveTo>
                <a:cubicBezTo>
                  <a:pt x="285141" y="52570"/>
                  <a:pt x="282160" y="54554"/>
                  <a:pt x="282160" y="57530"/>
                </a:cubicBezTo>
                <a:lnTo>
                  <a:pt x="282160" y="221192"/>
                </a:lnTo>
                <a:cubicBezTo>
                  <a:pt x="282160" y="224168"/>
                  <a:pt x="285141" y="226152"/>
                  <a:pt x="287128" y="226152"/>
                </a:cubicBezTo>
                <a:lnTo>
                  <a:pt x="547409" y="226152"/>
                </a:lnTo>
                <a:cubicBezTo>
                  <a:pt x="550389" y="226152"/>
                  <a:pt x="551383" y="224168"/>
                  <a:pt x="551383" y="221192"/>
                </a:cubicBezTo>
                <a:lnTo>
                  <a:pt x="551383" y="57530"/>
                </a:lnTo>
                <a:cubicBezTo>
                  <a:pt x="551383" y="54554"/>
                  <a:pt x="550389" y="52570"/>
                  <a:pt x="547409" y="52570"/>
                </a:cubicBezTo>
                <a:close/>
                <a:moveTo>
                  <a:pt x="287128" y="0"/>
                </a:moveTo>
                <a:lnTo>
                  <a:pt x="547409" y="0"/>
                </a:lnTo>
                <a:cubicBezTo>
                  <a:pt x="579199" y="0"/>
                  <a:pt x="606022" y="25789"/>
                  <a:pt x="606022" y="57530"/>
                </a:cubicBezTo>
                <a:lnTo>
                  <a:pt x="606022" y="221192"/>
                </a:lnTo>
                <a:cubicBezTo>
                  <a:pt x="606022" y="252933"/>
                  <a:pt x="579199" y="278722"/>
                  <a:pt x="547409" y="278722"/>
                </a:cubicBezTo>
                <a:lnTo>
                  <a:pt x="287128" y="278722"/>
                </a:lnTo>
                <a:cubicBezTo>
                  <a:pt x="255337" y="278722"/>
                  <a:pt x="229508" y="252933"/>
                  <a:pt x="229508" y="221192"/>
                </a:cubicBezTo>
                <a:lnTo>
                  <a:pt x="229508" y="57530"/>
                </a:lnTo>
                <a:cubicBezTo>
                  <a:pt x="229508" y="25789"/>
                  <a:pt x="255337" y="0"/>
                  <a:pt x="287128" y="0"/>
                </a:cubicBezTo>
                <a:close/>
                <a:moveTo>
                  <a:pt x="106313" y="0"/>
                </a:moveTo>
                <a:cubicBezTo>
                  <a:pt x="144709" y="0"/>
                  <a:pt x="175835" y="30876"/>
                  <a:pt x="175835" y="68964"/>
                </a:cubicBezTo>
                <a:cubicBezTo>
                  <a:pt x="175835" y="107052"/>
                  <a:pt x="144709" y="137928"/>
                  <a:pt x="106313" y="137928"/>
                </a:cubicBezTo>
                <a:cubicBezTo>
                  <a:pt x="67917" y="137928"/>
                  <a:pt x="36791" y="107052"/>
                  <a:pt x="36791" y="68964"/>
                </a:cubicBezTo>
                <a:cubicBezTo>
                  <a:pt x="36791" y="30876"/>
                  <a:pt x="67917" y="0"/>
                  <a:pt x="106313" y="0"/>
                </a:cubicBezTo>
                <a:close/>
              </a:path>
            </a:pathLst>
          </a:custGeom>
          <a:solidFill>
            <a:srgbClr val="A1D2E0"/>
          </a:solidFill>
          <a:ln w="3175"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9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i="1">
              <a:solidFill>
                <a:schemeClr val="tx1"/>
              </a:solidFill>
              <a:cs typeface="+mn-ea"/>
              <a:sym typeface="+mn-lt"/>
            </a:endParaRPr>
          </a:p>
        </p:txBody>
      </p:sp>
      <p:grpSp>
        <p:nvGrpSpPr>
          <p:cNvPr id="12" name="组合 11"/>
          <p:cNvGrpSpPr/>
          <p:nvPr/>
        </p:nvGrpSpPr>
        <p:grpSpPr>
          <a:xfrm>
            <a:off x="267580" y="305974"/>
            <a:ext cx="687460" cy="847053"/>
            <a:chOff x="1375020" y="1454054"/>
            <a:chExt cx="2486630" cy="3063897"/>
          </a:xfrm>
        </p:grpSpPr>
        <p:pic>
          <p:nvPicPr>
            <p:cNvPr id="14" name="图形 13"/>
            <p:cNvPicPr>
              <a:picLocks noChangeAspect="1"/>
            </p:cNvPicPr>
            <p:nvPr/>
          </p:nvPicPr>
          <p:blipFill rotWithShape="1">
            <a:blip r:embed="rId1">
              <a:extLst>
                <a:ext uri="{96DAC541-7B7A-43D3-8B79-37D633B846F1}">
                  <asvg:svgBlip xmlns:asvg="http://schemas.microsoft.com/office/drawing/2016/SVG/main" r:embed="rId2"/>
                </a:ext>
              </a:extLst>
            </a:blip>
            <a:srcRect r="64401"/>
            <a:stretch>
              <a:fillRect/>
            </a:stretch>
          </p:blipFill>
          <p:spPr>
            <a:xfrm>
              <a:off x="1375020" y="1454054"/>
              <a:ext cx="2159953" cy="1936433"/>
            </a:xfrm>
            <a:prstGeom prst="rect">
              <a:avLst/>
            </a:prstGeom>
          </p:spPr>
        </p:pic>
        <p:pic>
          <p:nvPicPr>
            <p:cNvPr id="16" name="图形 15"/>
            <p:cNvPicPr>
              <a:picLocks noChangeAspect="1"/>
            </p:cNvPicPr>
            <p:nvPr/>
          </p:nvPicPr>
          <p:blipFill rotWithShape="1">
            <a:blip r:embed="rId1">
              <a:extLst>
                <a:ext uri="{96DAC541-7B7A-43D3-8B79-37D633B846F1}">
                  <asvg:svgBlip xmlns:asvg="http://schemas.microsoft.com/office/drawing/2016/SVG/main" r:embed="rId2"/>
                </a:ext>
              </a:extLst>
            </a:blip>
            <a:srcRect l="76272" t="35065"/>
            <a:stretch>
              <a:fillRect/>
            </a:stretch>
          </p:blipFill>
          <p:spPr>
            <a:xfrm rot="16200000">
              <a:off x="1944688" y="2600989"/>
              <a:ext cx="2046509" cy="1787415"/>
            </a:xfrm>
            <a:prstGeom prst="rect">
              <a:avLst/>
            </a:prstGeom>
          </p:spPr>
        </p:pic>
      </p:grpSp>
      <p:sp>
        <p:nvSpPr>
          <p:cNvPr id="17" name="矩形 16"/>
          <p:cNvSpPr/>
          <p:nvPr/>
        </p:nvSpPr>
        <p:spPr>
          <a:xfrm>
            <a:off x="745595" y="454518"/>
            <a:ext cx="238262" cy="238262"/>
          </a:xfrm>
          <a:prstGeom prst="rect">
            <a:avLst/>
          </a:prstGeom>
          <a:solidFill>
            <a:srgbClr val="6F9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文本框 17"/>
          <p:cNvSpPr txBox="1"/>
          <p:nvPr/>
        </p:nvSpPr>
        <p:spPr>
          <a:xfrm>
            <a:off x="1153153" y="454517"/>
            <a:ext cx="2347207" cy="460375"/>
          </a:xfrm>
          <a:prstGeom prst="rect">
            <a:avLst/>
          </a:prstGeom>
          <a:noFill/>
        </p:spPr>
        <p:txBody>
          <a:bodyPr wrap="square" rtlCol="0">
            <a:spAutoFit/>
          </a:bodyPr>
          <a:lstStyle/>
          <a:p>
            <a:r>
              <a:rPr lang="zh-CN" altLang="en-US" sz="2400" dirty="0">
                <a:cs typeface="+mn-ea"/>
                <a:sym typeface="+mn-lt"/>
              </a:rPr>
              <a:t>问题解答</a:t>
            </a:r>
            <a:endParaRPr lang="zh-CN" altLang="en-US" sz="2400" dirty="0">
              <a:cs typeface="+mn-ea"/>
              <a:sym typeface="+mn-lt"/>
            </a:endParaRPr>
          </a:p>
        </p:txBody>
      </p:sp>
      <p:sp>
        <p:nvSpPr>
          <p:cNvPr id="2" name="文本框 1"/>
          <p:cNvSpPr txBox="1"/>
          <p:nvPr/>
        </p:nvSpPr>
        <p:spPr>
          <a:xfrm>
            <a:off x="5129530" y="1153160"/>
            <a:ext cx="1932940" cy="414020"/>
          </a:xfrm>
          <a:prstGeom prst="rect">
            <a:avLst/>
          </a:prstGeom>
          <a:noFill/>
        </p:spPr>
        <p:txBody>
          <a:bodyPr wrap="square" rtlCol="0">
            <a:spAutoFit/>
          </a:bodyPr>
          <a:p>
            <a:pPr>
              <a:lnSpc>
                <a:spcPct val="150000"/>
              </a:lnSpc>
            </a:pPr>
            <a:r>
              <a:rPr sz="1400" dirty="0">
                <a:solidFill>
                  <a:srgbClr val="00B050"/>
                </a:solidFill>
                <a:effectLst>
                  <a:outerShdw blurRad="38100" dist="19050" dir="2700000" algn="tl" rotWithShape="0">
                    <a:schemeClr val="dk1">
                      <a:alpha val="40000"/>
                    </a:schemeClr>
                  </a:outerShdw>
                </a:effectLst>
                <a:cs typeface="+mn-ea"/>
                <a:sym typeface="+mn-lt"/>
              </a:rPr>
              <a:t>Learner获取提案阶段</a:t>
            </a:r>
            <a:endParaRPr lang="zh-CN" sz="1400" dirty="0">
              <a:solidFill>
                <a:srgbClr val="00B050"/>
              </a:solidFill>
              <a:effectLst>
                <a:outerShdw blurRad="38100" dist="19050" dir="2700000" algn="tl" rotWithShape="0">
                  <a:schemeClr val="dk1">
                    <a:alpha val="40000"/>
                  </a:schemeClr>
                </a:outerShdw>
              </a:effectLst>
              <a:cs typeface="+mn-ea"/>
              <a:sym typeface="+mn-lt"/>
            </a:endParaRPr>
          </a:p>
        </p:txBody>
      </p:sp>
      <p:sp>
        <p:nvSpPr>
          <p:cNvPr id="3" name="文本框 2"/>
          <p:cNvSpPr txBox="1"/>
          <p:nvPr/>
        </p:nvSpPr>
        <p:spPr>
          <a:xfrm>
            <a:off x="2249170" y="1721485"/>
            <a:ext cx="7693660" cy="737235"/>
          </a:xfrm>
          <a:prstGeom prst="rect">
            <a:avLst/>
          </a:prstGeom>
          <a:noFill/>
        </p:spPr>
        <p:txBody>
          <a:bodyPr wrap="square" rtlCol="0">
            <a:spAutoFit/>
          </a:bodyPr>
          <a:p>
            <a:pPr>
              <a:lnSpc>
                <a:spcPct val="150000"/>
              </a:lnSpc>
            </a:pPr>
            <a:r>
              <a:rPr sz="1400" dirty="0">
                <a:solidFill>
                  <a:schemeClr val="tx1">
                    <a:lumMod val="50000"/>
                    <a:lumOff val="50000"/>
                  </a:schemeClr>
                </a:solidFill>
                <a:cs typeface="+mn-ea"/>
                <a:sym typeface="+mn-lt"/>
              </a:rPr>
              <a:t>在Accept阶段之后Acceptor选定提案后，根据具体的应用场景不同，Learner主要采用以下三种方案来学习选定的提案</a:t>
            </a:r>
            <a:endParaRPr sz="1400" dirty="0">
              <a:solidFill>
                <a:schemeClr val="tx1">
                  <a:lumMod val="50000"/>
                  <a:lumOff val="50000"/>
                </a:schemeClr>
              </a:solidFill>
              <a:cs typeface="+mn-ea"/>
              <a:sym typeface="+mn-lt"/>
            </a:endParaRPr>
          </a:p>
        </p:txBody>
      </p:sp>
      <p:graphicFrame>
        <p:nvGraphicFramePr>
          <p:cNvPr id="5" name="表格 4"/>
          <p:cNvGraphicFramePr/>
          <p:nvPr>
            <p:custDataLst>
              <p:tags r:id="rId3"/>
            </p:custDataLst>
          </p:nvPr>
        </p:nvGraphicFramePr>
        <p:xfrm>
          <a:off x="1858010" y="2542540"/>
          <a:ext cx="8475345" cy="3644900"/>
        </p:xfrm>
        <a:graphic>
          <a:graphicData uri="http://schemas.openxmlformats.org/drawingml/2006/table">
            <a:tbl>
              <a:tblPr firstRow="1" bandRow="1">
                <a:tableStyleId>{5C22544A-7EE6-4342-B048-85BDC9FD1C3A}</a:tableStyleId>
              </a:tblPr>
              <a:tblGrid>
                <a:gridCol w="2825115"/>
                <a:gridCol w="2825115"/>
                <a:gridCol w="2825115"/>
              </a:tblGrid>
              <a:tr h="911225">
                <a:tc>
                  <a:txBody>
                    <a:bodyPr/>
                    <a:p>
                      <a:pPr algn="ctr">
                        <a:buNone/>
                      </a:pPr>
                      <a:r>
                        <a:rPr lang="zh-CN" altLang="en-US"/>
                        <a:t>方案</a:t>
                      </a:r>
                      <a:endParaRPr lang="zh-CN" altLang="en-US"/>
                    </a:p>
                  </a:txBody>
                  <a:tcPr anchor="ctr" anchorCtr="0"/>
                </a:tc>
                <a:tc>
                  <a:txBody>
                    <a:bodyPr/>
                    <a:p>
                      <a:pPr algn="ctr">
                        <a:buNone/>
                      </a:pPr>
                      <a:r>
                        <a:rPr lang="zh-CN" altLang="en-US"/>
                        <a:t>优点</a:t>
                      </a:r>
                      <a:endParaRPr lang="zh-CN" altLang="en-US"/>
                    </a:p>
                  </a:txBody>
                  <a:tcPr anchor="ctr" anchorCtr="0"/>
                </a:tc>
                <a:tc>
                  <a:txBody>
                    <a:bodyPr/>
                    <a:p>
                      <a:pPr algn="ctr">
                        <a:buNone/>
                      </a:pPr>
                      <a:r>
                        <a:rPr lang="zh-CN" altLang="en-US"/>
                        <a:t>缺点</a:t>
                      </a:r>
                      <a:endParaRPr lang="zh-CN" altLang="en-US"/>
                    </a:p>
                  </a:txBody>
                  <a:tcPr anchor="ctr" anchorCtr="0"/>
                </a:tc>
              </a:tr>
              <a:tr h="911225">
                <a:tc>
                  <a:txBody>
                    <a:bodyPr/>
                    <a:p>
                      <a:pPr algn="ctr">
                        <a:buNone/>
                      </a:pPr>
                      <a:r>
                        <a:rPr lang="zh-CN" altLang="en-US"/>
                        <a:t>Acceptor直接将提议发给所有的Learner</a:t>
                      </a:r>
                      <a:endParaRPr lang="zh-CN" altLang="en-US"/>
                    </a:p>
                  </a:txBody>
                  <a:tcPr anchor="ctr" anchorCtr="0"/>
                </a:tc>
                <a:tc>
                  <a:txBody>
                    <a:bodyPr/>
                    <a:p>
                      <a:pPr algn="ctr">
                        <a:buNone/>
                      </a:pPr>
                      <a:r>
                        <a:rPr lang="zh-CN" altLang="en-US"/>
                        <a:t>Learner能够快速获取被选定的提议</a:t>
                      </a:r>
                      <a:endParaRPr lang="zh-CN" altLang="en-US"/>
                    </a:p>
                  </a:txBody>
                  <a:tcPr anchor="ctr" anchorCtr="0"/>
                </a:tc>
                <a:tc>
                  <a:txBody>
                    <a:bodyPr/>
                    <a:p>
                      <a:pPr algn="ctr">
                        <a:buNone/>
                      </a:pPr>
                      <a:r>
                        <a:rPr lang="zh-CN" altLang="en-US"/>
                        <a:t>通信次数过多，每个Acceptor都要和Learn产生通信（M * N）</a:t>
                      </a:r>
                      <a:endParaRPr lang="zh-CN" altLang="en-US"/>
                    </a:p>
                  </a:txBody>
                  <a:tcPr anchor="ctr" anchorCtr="0"/>
                </a:tc>
              </a:tr>
              <a:tr h="911225">
                <a:tc>
                  <a:txBody>
                    <a:bodyPr/>
                    <a:p>
                      <a:pPr algn="ctr">
                        <a:buNone/>
                      </a:pPr>
                      <a:r>
                        <a:rPr lang="zh-CN" altLang="en-US"/>
                        <a:t>Acceptor接受提议后将提议发给主Learner，主Learner再通知其他Learner</a:t>
                      </a:r>
                      <a:endParaRPr lang="zh-CN" altLang="en-US"/>
                    </a:p>
                  </a:txBody>
                  <a:tcPr anchor="ctr" anchorCtr="0"/>
                </a:tc>
                <a:tc>
                  <a:txBody>
                    <a:bodyPr/>
                    <a:p>
                      <a:pPr algn="ctr">
                        <a:buNone/>
                      </a:pPr>
                      <a:r>
                        <a:rPr lang="zh-CN" altLang="en-US"/>
                        <a:t>通信次数减少（M + N - 1）</a:t>
                      </a:r>
                      <a:endParaRPr lang="zh-CN" altLang="en-US"/>
                    </a:p>
                  </a:txBody>
                  <a:tcPr anchor="ctr" anchorCtr="0"/>
                </a:tc>
                <a:tc>
                  <a:txBody>
                    <a:bodyPr/>
                    <a:p>
                      <a:pPr algn="ctr">
                        <a:buNone/>
                      </a:pPr>
                      <a:r>
                        <a:rPr lang="zh-CN" altLang="en-US"/>
                        <a:t>单点问题（主Learner出现故障就会崩溃）</a:t>
                      </a:r>
                      <a:endParaRPr lang="zh-CN" altLang="en-US"/>
                    </a:p>
                  </a:txBody>
                  <a:tcPr anchor="ctr" anchorCtr="0"/>
                </a:tc>
              </a:tr>
              <a:tr h="911225">
                <a:tc>
                  <a:txBody>
                    <a:bodyPr/>
                    <a:p>
                      <a:pPr algn="ctr">
                        <a:buNone/>
                      </a:pPr>
                      <a:r>
                        <a:rPr lang="zh-CN" altLang="en-US"/>
                        <a:t>Acceptor将提议发一个Learner集合，Learener集合再发给其他Learener</a:t>
                      </a:r>
                      <a:endParaRPr lang="zh-CN" altLang="en-US"/>
                    </a:p>
                  </a:txBody>
                  <a:tcPr anchor="ctr" anchorCtr="0"/>
                </a:tc>
                <a:tc>
                  <a:txBody>
                    <a:bodyPr/>
                    <a:p>
                      <a:pPr algn="ctr">
                        <a:buNone/>
                      </a:pPr>
                      <a:r>
                        <a:rPr lang="zh-CN" altLang="en-US"/>
                        <a:t>解决了单点问题，集合中Learner个数越多就越可靠</a:t>
                      </a:r>
                      <a:endParaRPr lang="zh-CN" altLang="en-US"/>
                    </a:p>
                  </a:txBody>
                  <a:tcPr anchor="ctr" anchorCtr="0"/>
                </a:tc>
                <a:tc>
                  <a:txBody>
                    <a:bodyPr/>
                    <a:p>
                      <a:pPr algn="ctr">
                        <a:buNone/>
                      </a:pPr>
                      <a:r>
                        <a:rPr lang="zh-CN" altLang="en-US"/>
                        <a:t>网络通信复杂度变高</a:t>
                      </a:r>
                      <a:endParaRPr lang="zh-CN" altLang="en-US"/>
                    </a:p>
                  </a:txBody>
                  <a:tcPr anchor="ctr" anchorCtr="0"/>
                </a:tc>
              </a:tr>
            </a:tbl>
          </a:graphicData>
        </a:graphic>
      </p:graphicFrame>
    </p:spTree>
    <p:custDataLst>
      <p:tags r:id="rId4"/>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isḷïḑe"/>
          <p:cNvSpPr/>
          <p:nvPr/>
        </p:nvSpPr>
        <p:spPr>
          <a:xfrm>
            <a:off x="1998033" y="4099467"/>
            <a:ext cx="394526" cy="471744"/>
          </a:xfrm>
          <a:custGeom>
            <a:avLst/>
            <a:gdLst>
              <a:gd name="connsiteX0" fmla="*/ 468696 w 506660"/>
              <a:gd name="connsiteY0" fmla="*/ 200990 h 605824"/>
              <a:gd name="connsiteX1" fmla="*/ 506660 w 506660"/>
              <a:gd name="connsiteY1" fmla="*/ 238894 h 605824"/>
              <a:gd name="connsiteX2" fmla="*/ 506660 w 506660"/>
              <a:gd name="connsiteY2" fmla="*/ 415982 h 605824"/>
              <a:gd name="connsiteX3" fmla="*/ 468696 w 506660"/>
              <a:gd name="connsiteY3" fmla="*/ 454037 h 605824"/>
              <a:gd name="connsiteX4" fmla="*/ 430732 w 506660"/>
              <a:gd name="connsiteY4" fmla="*/ 415982 h 605824"/>
              <a:gd name="connsiteX5" fmla="*/ 430732 w 506660"/>
              <a:gd name="connsiteY5" fmla="*/ 238894 h 605824"/>
              <a:gd name="connsiteX6" fmla="*/ 468696 w 506660"/>
              <a:gd name="connsiteY6" fmla="*/ 200990 h 605824"/>
              <a:gd name="connsiteX7" fmla="*/ 101403 w 506660"/>
              <a:gd name="connsiteY7" fmla="*/ 200990 h 605824"/>
              <a:gd name="connsiteX8" fmla="*/ 405399 w 506660"/>
              <a:gd name="connsiteY8" fmla="*/ 200990 h 605824"/>
              <a:gd name="connsiteX9" fmla="*/ 405399 w 506660"/>
              <a:gd name="connsiteY9" fmla="*/ 454049 h 605824"/>
              <a:gd name="connsiteX10" fmla="*/ 380041 w 506660"/>
              <a:gd name="connsiteY10" fmla="*/ 479370 h 605824"/>
              <a:gd name="connsiteX11" fmla="*/ 354682 w 506660"/>
              <a:gd name="connsiteY11" fmla="*/ 479370 h 605824"/>
              <a:gd name="connsiteX12" fmla="*/ 354682 w 506660"/>
              <a:gd name="connsiteY12" fmla="*/ 567918 h 605824"/>
              <a:gd name="connsiteX13" fmla="*/ 316721 w 506660"/>
              <a:gd name="connsiteY13" fmla="*/ 605824 h 605824"/>
              <a:gd name="connsiteX14" fmla="*/ 278759 w 506660"/>
              <a:gd name="connsiteY14" fmla="*/ 567918 h 605824"/>
              <a:gd name="connsiteX15" fmla="*/ 278759 w 506660"/>
              <a:gd name="connsiteY15" fmla="*/ 479370 h 605824"/>
              <a:gd name="connsiteX16" fmla="*/ 228043 w 506660"/>
              <a:gd name="connsiteY16" fmla="*/ 479370 h 605824"/>
              <a:gd name="connsiteX17" fmla="*/ 228043 w 506660"/>
              <a:gd name="connsiteY17" fmla="*/ 567918 h 605824"/>
              <a:gd name="connsiteX18" fmla="*/ 190081 w 506660"/>
              <a:gd name="connsiteY18" fmla="*/ 605824 h 605824"/>
              <a:gd name="connsiteX19" fmla="*/ 152120 w 506660"/>
              <a:gd name="connsiteY19" fmla="*/ 567918 h 605824"/>
              <a:gd name="connsiteX20" fmla="*/ 152120 w 506660"/>
              <a:gd name="connsiteY20" fmla="*/ 479370 h 605824"/>
              <a:gd name="connsiteX21" fmla="*/ 126761 w 506660"/>
              <a:gd name="connsiteY21" fmla="*/ 479370 h 605824"/>
              <a:gd name="connsiteX22" fmla="*/ 101403 w 506660"/>
              <a:gd name="connsiteY22" fmla="*/ 454049 h 605824"/>
              <a:gd name="connsiteX23" fmla="*/ 38111 w 506660"/>
              <a:gd name="connsiteY23" fmla="*/ 200990 h 605824"/>
              <a:gd name="connsiteX24" fmla="*/ 76070 w 506660"/>
              <a:gd name="connsiteY24" fmla="*/ 238894 h 605824"/>
              <a:gd name="connsiteX25" fmla="*/ 76070 w 506660"/>
              <a:gd name="connsiteY25" fmla="*/ 415982 h 605824"/>
              <a:gd name="connsiteX26" fmla="*/ 38111 w 506660"/>
              <a:gd name="connsiteY26" fmla="*/ 454037 h 605824"/>
              <a:gd name="connsiteX27" fmla="*/ 0 w 506660"/>
              <a:gd name="connsiteY27" fmla="*/ 415982 h 605824"/>
              <a:gd name="connsiteX28" fmla="*/ 0 w 506660"/>
              <a:gd name="connsiteY28" fmla="*/ 238894 h 605824"/>
              <a:gd name="connsiteX29" fmla="*/ 38111 w 506660"/>
              <a:gd name="connsiteY29" fmla="*/ 200990 h 605824"/>
              <a:gd name="connsiteX30" fmla="*/ 316721 w 506660"/>
              <a:gd name="connsiteY30" fmla="*/ 93495 h 605824"/>
              <a:gd name="connsiteX31" fmla="*/ 297740 w 506660"/>
              <a:gd name="connsiteY31" fmla="*/ 112444 h 605824"/>
              <a:gd name="connsiteX32" fmla="*/ 316721 w 506660"/>
              <a:gd name="connsiteY32" fmla="*/ 131544 h 605824"/>
              <a:gd name="connsiteX33" fmla="*/ 335702 w 506660"/>
              <a:gd name="connsiteY33" fmla="*/ 112444 h 605824"/>
              <a:gd name="connsiteX34" fmla="*/ 316721 w 506660"/>
              <a:gd name="connsiteY34" fmla="*/ 93495 h 605824"/>
              <a:gd name="connsiteX35" fmla="*/ 189929 w 506660"/>
              <a:gd name="connsiteY35" fmla="*/ 93495 h 605824"/>
              <a:gd name="connsiteX36" fmla="*/ 170949 w 506660"/>
              <a:gd name="connsiteY36" fmla="*/ 112444 h 605824"/>
              <a:gd name="connsiteX37" fmla="*/ 189929 w 506660"/>
              <a:gd name="connsiteY37" fmla="*/ 131544 h 605824"/>
              <a:gd name="connsiteX38" fmla="*/ 209062 w 506660"/>
              <a:gd name="connsiteY38" fmla="*/ 112444 h 605824"/>
              <a:gd name="connsiteX39" fmla="*/ 189929 w 506660"/>
              <a:gd name="connsiteY39" fmla="*/ 93495 h 605824"/>
              <a:gd name="connsiteX40" fmla="*/ 140598 w 506660"/>
              <a:gd name="connsiteY40" fmla="*/ 1 h 605824"/>
              <a:gd name="connsiteX41" fmla="*/ 149538 w 506660"/>
              <a:gd name="connsiteY41" fmla="*/ 3753 h 605824"/>
              <a:gd name="connsiteX42" fmla="*/ 183552 w 506660"/>
              <a:gd name="connsiteY42" fmla="*/ 37557 h 605824"/>
              <a:gd name="connsiteX43" fmla="*/ 185070 w 506660"/>
              <a:gd name="connsiteY43" fmla="*/ 39225 h 605824"/>
              <a:gd name="connsiteX44" fmla="*/ 252945 w 506660"/>
              <a:gd name="connsiteY44" fmla="*/ 24066 h 605824"/>
              <a:gd name="connsiteX45" fmla="*/ 253401 w 506660"/>
              <a:gd name="connsiteY45" fmla="*/ 24066 h 605824"/>
              <a:gd name="connsiteX46" fmla="*/ 253705 w 506660"/>
              <a:gd name="connsiteY46" fmla="*/ 24066 h 605824"/>
              <a:gd name="connsiteX47" fmla="*/ 321732 w 506660"/>
              <a:gd name="connsiteY47" fmla="*/ 39225 h 605824"/>
              <a:gd name="connsiteX48" fmla="*/ 323250 w 506660"/>
              <a:gd name="connsiteY48" fmla="*/ 37557 h 605824"/>
              <a:gd name="connsiteX49" fmla="*/ 357264 w 506660"/>
              <a:gd name="connsiteY49" fmla="*/ 3753 h 605824"/>
              <a:gd name="connsiteX50" fmla="*/ 375030 w 506660"/>
              <a:gd name="connsiteY50" fmla="*/ 3753 h 605824"/>
              <a:gd name="connsiteX51" fmla="*/ 375030 w 506660"/>
              <a:gd name="connsiteY51" fmla="*/ 21489 h 605824"/>
              <a:gd name="connsiteX52" fmla="*/ 342079 w 506660"/>
              <a:gd name="connsiteY52" fmla="*/ 54233 h 605824"/>
              <a:gd name="connsiteX53" fmla="*/ 370626 w 506660"/>
              <a:gd name="connsiteY53" fmla="*/ 79851 h 605824"/>
              <a:gd name="connsiteX54" fmla="*/ 405247 w 506660"/>
              <a:gd name="connsiteY54" fmla="*/ 167774 h 605824"/>
              <a:gd name="connsiteX55" fmla="*/ 405247 w 506660"/>
              <a:gd name="connsiteY55" fmla="*/ 168836 h 605824"/>
              <a:gd name="connsiteX56" fmla="*/ 405399 w 506660"/>
              <a:gd name="connsiteY56" fmla="*/ 175657 h 605824"/>
              <a:gd name="connsiteX57" fmla="*/ 101403 w 506660"/>
              <a:gd name="connsiteY57" fmla="*/ 175657 h 605824"/>
              <a:gd name="connsiteX58" fmla="*/ 101555 w 506660"/>
              <a:gd name="connsiteY58" fmla="*/ 168836 h 605824"/>
              <a:gd name="connsiteX59" fmla="*/ 101555 w 506660"/>
              <a:gd name="connsiteY59" fmla="*/ 167774 h 605824"/>
              <a:gd name="connsiteX60" fmla="*/ 136176 w 506660"/>
              <a:gd name="connsiteY60" fmla="*/ 79851 h 605824"/>
              <a:gd name="connsiteX61" fmla="*/ 164723 w 506660"/>
              <a:gd name="connsiteY61" fmla="*/ 54233 h 605824"/>
              <a:gd name="connsiteX62" fmla="*/ 131772 w 506660"/>
              <a:gd name="connsiteY62" fmla="*/ 21489 h 605824"/>
              <a:gd name="connsiteX63" fmla="*/ 131772 w 506660"/>
              <a:gd name="connsiteY63" fmla="*/ 3753 h 605824"/>
              <a:gd name="connsiteX64" fmla="*/ 140598 w 506660"/>
              <a:gd name="connsiteY64" fmla="*/ 1 h 605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06660" h="605824">
                <a:moveTo>
                  <a:pt x="468696" y="200990"/>
                </a:moveTo>
                <a:cubicBezTo>
                  <a:pt x="489045" y="200990"/>
                  <a:pt x="506660" y="218729"/>
                  <a:pt x="506660" y="238894"/>
                </a:cubicBezTo>
                <a:lnTo>
                  <a:pt x="506660" y="415982"/>
                </a:lnTo>
                <a:cubicBezTo>
                  <a:pt x="506660" y="436298"/>
                  <a:pt x="489045" y="454037"/>
                  <a:pt x="468696" y="454037"/>
                </a:cubicBezTo>
                <a:cubicBezTo>
                  <a:pt x="448499" y="454037"/>
                  <a:pt x="430732" y="436298"/>
                  <a:pt x="430732" y="415982"/>
                </a:cubicBezTo>
                <a:lnTo>
                  <a:pt x="430732" y="238894"/>
                </a:lnTo>
                <a:cubicBezTo>
                  <a:pt x="430732" y="218729"/>
                  <a:pt x="448499" y="200990"/>
                  <a:pt x="468696" y="200990"/>
                </a:cubicBezTo>
                <a:close/>
                <a:moveTo>
                  <a:pt x="101403" y="200990"/>
                </a:moveTo>
                <a:lnTo>
                  <a:pt x="405399" y="200990"/>
                </a:lnTo>
                <a:lnTo>
                  <a:pt x="405399" y="454049"/>
                </a:lnTo>
                <a:cubicBezTo>
                  <a:pt x="405399" y="469212"/>
                  <a:pt x="395225" y="479370"/>
                  <a:pt x="380041" y="479370"/>
                </a:cubicBezTo>
                <a:lnTo>
                  <a:pt x="354682" y="479370"/>
                </a:lnTo>
                <a:lnTo>
                  <a:pt x="354682" y="567918"/>
                </a:lnTo>
                <a:cubicBezTo>
                  <a:pt x="354682" y="588084"/>
                  <a:pt x="337068" y="605824"/>
                  <a:pt x="316721" y="605824"/>
                </a:cubicBezTo>
                <a:cubicBezTo>
                  <a:pt x="296373" y="605824"/>
                  <a:pt x="278759" y="588084"/>
                  <a:pt x="278759" y="567918"/>
                </a:cubicBezTo>
                <a:lnTo>
                  <a:pt x="278759" y="479370"/>
                </a:lnTo>
                <a:lnTo>
                  <a:pt x="228043" y="479370"/>
                </a:lnTo>
                <a:lnTo>
                  <a:pt x="228043" y="567918"/>
                </a:lnTo>
                <a:cubicBezTo>
                  <a:pt x="228043" y="588084"/>
                  <a:pt x="210277" y="605824"/>
                  <a:pt x="190081" y="605824"/>
                </a:cubicBezTo>
                <a:cubicBezTo>
                  <a:pt x="169734" y="605824"/>
                  <a:pt x="152120" y="588084"/>
                  <a:pt x="152120" y="567918"/>
                </a:cubicBezTo>
                <a:lnTo>
                  <a:pt x="152120" y="479370"/>
                </a:lnTo>
                <a:lnTo>
                  <a:pt x="126761" y="479370"/>
                </a:lnTo>
                <a:cubicBezTo>
                  <a:pt x="111425" y="479370"/>
                  <a:pt x="101403" y="469212"/>
                  <a:pt x="101403" y="454049"/>
                </a:cubicBezTo>
                <a:close/>
                <a:moveTo>
                  <a:pt x="38111" y="200990"/>
                </a:moveTo>
                <a:cubicBezTo>
                  <a:pt x="58305" y="200990"/>
                  <a:pt x="76070" y="218729"/>
                  <a:pt x="76070" y="238894"/>
                </a:cubicBezTo>
                <a:lnTo>
                  <a:pt x="76070" y="415982"/>
                </a:lnTo>
                <a:cubicBezTo>
                  <a:pt x="76070" y="436298"/>
                  <a:pt x="58305" y="454037"/>
                  <a:pt x="38111" y="454037"/>
                </a:cubicBezTo>
                <a:cubicBezTo>
                  <a:pt x="17765" y="454037"/>
                  <a:pt x="0" y="436298"/>
                  <a:pt x="0" y="415982"/>
                </a:cubicBezTo>
                <a:lnTo>
                  <a:pt x="0" y="238894"/>
                </a:lnTo>
                <a:cubicBezTo>
                  <a:pt x="0" y="218729"/>
                  <a:pt x="17765" y="200990"/>
                  <a:pt x="38111" y="200990"/>
                </a:cubicBezTo>
                <a:close/>
                <a:moveTo>
                  <a:pt x="316721" y="93495"/>
                </a:moveTo>
                <a:cubicBezTo>
                  <a:pt x="306243" y="93495"/>
                  <a:pt x="297740" y="101984"/>
                  <a:pt x="297740" y="112444"/>
                </a:cubicBezTo>
                <a:cubicBezTo>
                  <a:pt x="297740" y="122903"/>
                  <a:pt x="306243" y="131544"/>
                  <a:pt x="316721" y="131544"/>
                </a:cubicBezTo>
                <a:cubicBezTo>
                  <a:pt x="327198" y="131544"/>
                  <a:pt x="335702" y="122903"/>
                  <a:pt x="335702" y="112444"/>
                </a:cubicBezTo>
                <a:cubicBezTo>
                  <a:pt x="335702" y="101984"/>
                  <a:pt x="327198" y="93495"/>
                  <a:pt x="316721" y="93495"/>
                </a:cubicBezTo>
                <a:close/>
                <a:moveTo>
                  <a:pt x="189929" y="93495"/>
                </a:moveTo>
                <a:cubicBezTo>
                  <a:pt x="179452" y="93495"/>
                  <a:pt x="170949" y="101984"/>
                  <a:pt x="170949" y="112444"/>
                </a:cubicBezTo>
                <a:cubicBezTo>
                  <a:pt x="170949" y="122903"/>
                  <a:pt x="179452" y="131544"/>
                  <a:pt x="189929" y="131544"/>
                </a:cubicBezTo>
                <a:cubicBezTo>
                  <a:pt x="200559" y="131544"/>
                  <a:pt x="209062" y="122903"/>
                  <a:pt x="209062" y="112444"/>
                </a:cubicBezTo>
                <a:cubicBezTo>
                  <a:pt x="209062" y="101984"/>
                  <a:pt x="200559" y="93495"/>
                  <a:pt x="189929" y="93495"/>
                </a:cubicBezTo>
                <a:close/>
                <a:moveTo>
                  <a:pt x="140598" y="1"/>
                </a:moveTo>
                <a:cubicBezTo>
                  <a:pt x="143768" y="1"/>
                  <a:pt x="146957" y="1251"/>
                  <a:pt x="149538" y="3753"/>
                </a:cubicBezTo>
                <a:lnTo>
                  <a:pt x="183552" y="37557"/>
                </a:lnTo>
                <a:lnTo>
                  <a:pt x="185070" y="39225"/>
                </a:lnTo>
                <a:cubicBezTo>
                  <a:pt x="205266" y="29068"/>
                  <a:pt x="227891" y="24066"/>
                  <a:pt x="252945" y="24066"/>
                </a:cubicBezTo>
                <a:cubicBezTo>
                  <a:pt x="253097" y="24066"/>
                  <a:pt x="253249" y="24066"/>
                  <a:pt x="253401" y="24066"/>
                </a:cubicBezTo>
                <a:cubicBezTo>
                  <a:pt x="253553" y="24066"/>
                  <a:pt x="253553" y="24066"/>
                  <a:pt x="253705" y="24066"/>
                </a:cubicBezTo>
                <a:cubicBezTo>
                  <a:pt x="278911" y="24066"/>
                  <a:pt x="301536" y="29068"/>
                  <a:pt x="321732" y="39225"/>
                </a:cubicBezTo>
                <a:lnTo>
                  <a:pt x="323250" y="37557"/>
                </a:lnTo>
                <a:lnTo>
                  <a:pt x="357264" y="3753"/>
                </a:lnTo>
                <a:cubicBezTo>
                  <a:pt x="362427" y="-1250"/>
                  <a:pt x="369867" y="-1250"/>
                  <a:pt x="375030" y="3753"/>
                </a:cubicBezTo>
                <a:cubicBezTo>
                  <a:pt x="380041" y="8907"/>
                  <a:pt x="380041" y="16335"/>
                  <a:pt x="375030" y="21489"/>
                </a:cubicBezTo>
                <a:lnTo>
                  <a:pt x="342079" y="54233"/>
                </a:lnTo>
                <a:cubicBezTo>
                  <a:pt x="352708" y="61357"/>
                  <a:pt x="362275" y="69998"/>
                  <a:pt x="370626" y="79851"/>
                </a:cubicBezTo>
                <a:cubicBezTo>
                  <a:pt x="390670" y="103500"/>
                  <a:pt x="403425" y="134424"/>
                  <a:pt x="405247" y="167774"/>
                </a:cubicBezTo>
                <a:cubicBezTo>
                  <a:pt x="405247" y="168078"/>
                  <a:pt x="405247" y="168532"/>
                  <a:pt x="405247" y="168836"/>
                </a:cubicBezTo>
                <a:cubicBezTo>
                  <a:pt x="405399" y="171109"/>
                  <a:pt x="405399" y="173383"/>
                  <a:pt x="405399" y="175657"/>
                </a:cubicBezTo>
                <a:lnTo>
                  <a:pt x="101403" y="175657"/>
                </a:lnTo>
                <a:cubicBezTo>
                  <a:pt x="101403" y="173383"/>
                  <a:pt x="101403" y="171109"/>
                  <a:pt x="101555" y="168836"/>
                </a:cubicBezTo>
                <a:cubicBezTo>
                  <a:pt x="101555" y="168532"/>
                  <a:pt x="101555" y="168078"/>
                  <a:pt x="101555" y="167774"/>
                </a:cubicBezTo>
                <a:cubicBezTo>
                  <a:pt x="103377" y="134424"/>
                  <a:pt x="116132" y="103500"/>
                  <a:pt x="136176" y="79851"/>
                </a:cubicBezTo>
                <a:cubicBezTo>
                  <a:pt x="144527" y="69998"/>
                  <a:pt x="154094" y="61357"/>
                  <a:pt x="164723" y="54233"/>
                </a:cubicBezTo>
                <a:lnTo>
                  <a:pt x="131772" y="21489"/>
                </a:lnTo>
                <a:cubicBezTo>
                  <a:pt x="126761" y="16335"/>
                  <a:pt x="126761" y="8907"/>
                  <a:pt x="131772" y="3753"/>
                </a:cubicBezTo>
                <a:cubicBezTo>
                  <a:pt x="134278" y="1251"/>
                  <a:pt x="137428" y="1"/>
                  <a:pt x="140598" y="1"/>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cs typeface="+mn-ea"/>
              <a:sym typeface="+mn-lt"/>
            </a:endParaRPr>
          </a:p>
        </p:txBody>
      </p:sp>
      <p:grpSp>
        <p:nvGrpSpPr>
          <p:cNvPr id="9" name="组合 8"/>
          <p:cNvGrpSpPr/>
          <p:nvPr/>
        </p:nvGrpSpPr>
        <p:grpSpPr>
          <a:xfrm>
            <a:off x="267580" y="305974"/>
            <a:ext cx="687460" cy="847053"/>
            <a:chOff x="1375020" y="1454054"/>
            <a:chExt cx="2486630" cy="3063897"/>
          </a:xfrm>
        </p:grpSpPr>
        <p:pic>
          <p:nvPicPr>
            <p:cNvPr id="10" name="图形 9"/>
            <p:cNvPicPr>
              <a:picLocks noChangeAspect="1"/>
            </p:cNvPicPr>
            <p:nvPr/>
          </p:nvPicPr>
          <p:blipFill rotWithShape="1">
            <a:blip r:embed="rId1"/>
            <a:srcRect r="64401"/>
            <a:stretch>
              <a:fillRect/>
            </a:stretch>
          </p:blipFill>
          <p:spPr>
            <a:xfrm>
              <a:off x="1375020" y="1454054"/>
              <a:ext cx="2159953" cy="1936433"/>
            </a:xfrm>
            <a:prstGeom prst="rect">
              <a:avLst/>
            </a:prstGeom>
          </p:spPr>
        </p:pic>
        <p:pic>
          <p:nvPicPr>
            <p:cNvPr id="12" name="图形 11"/>
            <p:cNvPicPr>
              <a:picLocks noChangeAspect="1"/>
            </p:cNvPicPr>
            <p:nvPr/>
          </p:nvPicPr>
          <p:blipFill rotWithShape="1">
            <a:blip r:embed="rId1"/>
            <a:srcRect l="76272" t="35065"/>
            <a:stretch>
              <a:fillRect/>
            </a:stretch>
          </p:blipFill>
          <p:spPr>
            <a:xfrm rot="16200000">
              <a:off x="1944688" y="2600989"/>
              <a:ext cx="2046509" cy="1787415"/>
            </a:xfrm>
            <a:prstGeom prst="rect">
              <a:avLst/>
            </a:prstGeom>
          </p:spPr>
        </p:pic>
      </p:grpSp>
      <p:sp>
        <p:nvSpPr>
          <p:cNvPr id="14" name="矩形 13"/>
          <p:cNvSpPr/>
          <p:nvPr/>
        </p:nvSpPr>
        <p:spPr>
          <a:xfrm>
            <a:off x="745595" y="454518"/>
            <a:ext cx="238262" cy="238262"/>
          </a:xfrm>
          <a:prstGeom prst="rect">
            <a:avLst/>
          </a:prstGeom>
          <a:solidFill>
            <a:srgbClr val="6F9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文本框 14"/>
          <p:cNvSpPr txBox="1"/>
          <p:nvPr/>
        </p:nvSpPr>
        <p:spPr>
          <a:xfrm>
            <a:off x="1153160" y="454660"/>
            <a:ext cx="2671445" cy="460375"/>
          </a:xfrm>
          <a:prstGeom prst="rect">
            <a:avLst/>
          </a:prstGeom>
          <a:noFill/>
        </p:spPr>
        <p:txBody>
          <a:bodyPr wrap="square" rtlCol="0">
            <a:spAutoFit/>
          </a:bodyPr>
          <a:lstStyle/>
          <a:p>
            <a:r>
              <a:rPr lang="zh-CN" altLang="en-US" sz="2400" dirty="0">
                <a:cs typeface="+mn-ea"/>
                <a:sym typeface="+mn-lt"/>
              </a:rPr>
              <a:t>问题解答</a:t>
            </a:r>
            <a:endParaRPr lang="zh-CN" altLang="en-US" sz="2400" dirty="0">
              <a:cs typeface="+mn-ea"/>
              <a:sym typeface="+mn-lt"/>
            </a:endParaRPr>
          </a:p>
        </p:txBody>
      </p:sp>
      <p:sp>
        <p:nvSpPr>
          <p:cNvPr id="18" name="文本框 17"/>
          <p:cNvSpPr txBox="1"/>
          <p:nvPr>
            <p:custDataLst>
              <p:tags r:id="rId2"/>
            </p:custDataLst>
          </p:nvPr>
        </p:nvSpPr>
        <p:spPr>
          <a:xfrm>
            <a:off x="4858627" y="1486031"/>
            <a:ext cx="2474866" cy="506730"/>
          </a:xfrm>
          <a:prstGeom prst="rect">
            <a:avLst/>
          </a:prstGeom>
          <a:solidFill>
            <a:srgbClr val="6F9FBD"/>
          </a:solidFill>
          <a:ln>
            <a:solidFill>
              <a:srgbClr val="6F9FBD"/>
            </a:solidFill>
          </a:ln>
        </p:spPr>
        <p:txBody>
          <a:bodyPr wrap="square" rtlCol="0">
            <a:spAutoFit/>
          </a:bodyPr>
          <a:lstStyle/>
          <a:p>
            <a:pPr algn="ctr">
              <a:lnSpc>
                <a:spcPct val="150000"/>
              </a:lnSpc>
            </a:pPr>
            <a:r>
              <a:rPr lang="en-US" altLang="zh-CN" dirty="0">
                <a:solidFill>
                  <a:schemeClr val="bg1"/>
                </a:solidFill>
                <a:cs typeface="+mn-ea"/>
                <a:sym typeface="+mn-lt"/>
              </a:rPr>
              <a:t>Poxas</a:t>
            </a:r>
            <a:r>
              <a:rPr lang="zh-CN" altLang="en-US" dirty="0">
                <a:solidFill>
                  <a:schemeClr val="bg1"/>
                </a:solidFill>
                <a:cs typeface="+mn-ea"/>
                <a:sym typeface="+mn-lt"/>
              </a:rPr>
              <a:t>算法的</a:t>
            </a:r>
            <a:r>
              <a:rPr lang="zh-CN" altLang="en-US" dirty="0">
                <a:solidFill>
                  <a:schemeClr val="bg1"/>
                </a:solidFill>
                <a:cs typeface="+mn-ea"/>
                <a:sym typeface="+mn-lt"/>
              </a:rPr>
              <a:t>问题</a:t>
            </a:r>
            <a:endParaRPr lang="zh-CN" altLang="en-US" dirty="0">
              <a:solidFill>
                <a:schemeClr val="bg1"/>
              </a:solidFill>
              <a:cs typeface="+mn-ea"/>
              <a:sym typeface="+mn-lt"/>
            </a:endParaRPr>
          </a:p>
        </p:txBody>
      </p:sp>
      <p:sp>
        <p:nvSpPr>
          <p:cNvPr id="21" name="文本框 20"/>
          <p:cNvSpPr txBox="1"/>
          <p:nvPr/>
        </p:nvSpPr>
        <p:spPr>
          <a:xfrm>
            <a:off x="1961515" y="3238500"/>
            <a:ext cx="8268970" cy="1476375"/>
          </a:xfrm>
          <a:prstGeom prst="rect">
            <a:avLst/>
          </a:prstGeom>
          <a:noFill/>
        </p:spPr>
        <p:txBody>
          <a:bodyPr wrap="square" rtlCol="0">
            <a:spAutoFit/>
          </a:bodyPr>
          <a:p>
            <a:pPr>
              <a:lnSpc>
                <a:spcPct val="150000"/>
              </a:lnSpc>
            </a:pPr>
            <a:r>
              <a:rPr sz="2000" dirty="0">
                <a:solidFill>
                  <a:schemeClr val="tx1">
                    <a:lumMod val="50000"/>
                    <a:lumOff val="50000"/>
                  </a:schemeClr>
                </a:solidFill>
                <a:cs typeface="+mn-ea"/>
                <a:sym typeface="+mn-lt"/>
              </a:rPr>
              <a:t>在Paxos算法实际运作的时候还存在这样一种极端的情况——当有两个Proposer依次提出了一系列编号递增的提案，此时就会导致陷入死循环，无法完成第二阶段，也就是无法选定一个提案，如以下场景。</a:t>
            </a:r>
            <a:endParaRPr sz="2000" dirty="0">
              <a:solidFill>
                <a:schemeClr val="tx1">
                  <a:lumMod val="50000"/>
                  <a:lumOff val="50000"/>
                </a:schemeClr>
              </a:solidFill>
              <a:cs typeface="+mn-ea"/>
              <a:sym typeface="+mn-lt"/>
            </a:endParaRPr>
          </a:p>
        </p:txBody>
      </p:sp>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isḷïḑe"/>
          <p:cNvSpPr/>
          <p:nvPr/>
        </p:nvSpPr>
        <p:spPr>
          <a:xfrm>
            <a:off x="1998033" y="4099467"/>
            <a:ext cx="394526" cy="471744"/>
          </a:xfrm>
          <a:custGeom>
            <a:avLst/>
            <a:gdLst>
              <a:gd name="connsiteX0" fmla="*/ 468696 w 506660"/>
              <a:gd name="connsiteY0" fmla="*/ 200990 h 605824"/>
              <a:gd name="connsiteX1" fmla="*/ 506660 w 506660"/>
              <a:gd name="connsiteY1" fmla="*/ 238894 h 605824"/>
              <a:gd name="connsiteX2" fmla="*/ 506660 w 506660"/>
              <a:gd name="connsiteY2" fmla="*/ 415982 h 605824"/>
              <a:gd name="connsiteX3" fmla="*/ 468696 w 506660"/>
              <a:gd name="connsiteY3" fmla="*/ 454037 h 605824"/>
              <a:gd name="connsiteX4" fmla="*/ 430732 w 506660"/>
              <a:gd name="connsiteY4" fmla="*/ 415982 h 605824"/>
              <a:gd name="connsiteX5" fmla="*/ 430732 w 506660"/>
              <a:gd name="connsiteY5" fmla="*/ 238894 h 605824"/>
              <a:gd name="connsiteX6" fmla="*/ 468696 w 506660"/>
              <a:gd name="connsiteY6" fmla="*/ 200990 h 605824"/>
              <a:gd name="connsiteX7" fmla="*/ 101403 w 506660"/>
              <a:gd name="connsiteY7" fmla="*/ 200990 h 605824"/>
              <a:gd name="connsiteX8" fmla="*/ 405399 w 506660"/>
              <a:gd name="connsiteY8" fmla="*/ 200990 h 605824"/>
              <a:gd name="connsiteX9" fmla="*/ 405399 w 506660"/>
              <a:gd name="connsiteY9" fmla="*/ 454049 h 605824"/>
              <a:gd name="connsiteX10" fmla="*/ 380041 w 506660"/>
              <a:gd name="connsiteY10" fmla="*/ 479370 h 605824"/>
              <a:gd name="connsiteX11" fmla="*/ 354682 w 506660"/>
              <a:gd name="connsiteY11" fmla="*/ 479370 h 605824"/>
              <a:gd name="connsiteX12" fmla="*/ 354682 w 506660"/>
              <a:gd name="connsiteY12" fmla="*/ 567918 h 605824"/>
              <a:gd name="connsiteX13" fmla="*/ 316721 w 506660"/>
              <a:gd name="connsiteY13" fmla="*/ 605824 h 605824"/>
              <a:gd name="connsiteX14" fmla="*/ 278759 w 506660"/>
              <a:gd name="connsiteY14" fmla="*/ 567918 h 605824"/>
              <a:gd name="connsiteX15" fmla="*/ 278759 w 506660"/>
              <a:gd name="connsiteY15" fmla="*/ 479370 h 605824"/>
              <a:gd name="connsiteX16" fmla="*/ 228043 w 506660"/>
              <a:gd name="connsiteY16" fmla="*/ 479370 h 605824"/>
              <a:gd name="connsiteX17" fmla="*/ 228043 w 506660"/>
              <a:gd name="connsiteY17" fmla="*/ 567918 h 605824"/>
              <a:gd name="connsiteX18" fmla="*/ 190081 w 506660"/>
              <a:gd name="connsiteY18" fmla="*/ 605824 h 605824"/>
              <a:gd name="connsiteX19" fmla="*/ 152120 w 506660"/>
              <a:gd name="connsiteY19" fmla="*/ 567918 h 605824"/>
              <a:gd name="connsiteX20" fmla="*/ 152120 w 506660"/>
              <a:gd name="connsiteY20" fmla="*/ 479370 h 605824"/>
              <a:gd name="connsiteX21" fmla="*/ 126761 w 506660"/>
              <a:gd name="connsiteY21" fmla="*/ 479370 h 605824"/>
              <a:gd name="connsiteX22" fmla="*/ 101403 w 506660"/>
              <a:gd name="connsiteY22" fmla="*/ 454049 h 605824"/>
              <a:gd name="connsiteX23" fmla="*/ 38111 w 506660"/>
              <a:gd name="connsiteY23" fmla="*/ 200990 h 605824"/>
              <a:gd name="connsiteX24" fmla="*/ 76070 w 506660"/>
              <a:gd name="connsiteY24" fmla="*/ 238894 h 605824"/>
              <a:gd name="connsiteX25" fmla="*/ 76070 w 506660"/>
              <a:gd name="connsiteY25" fmla="*/ 415982 h 605824"/>
              <a:gd name="connsiteX26" fmla="*/ 38111 w 506660"/>
              <a:gd name="connsiteY26" fmla="*/ 454037 h 605824"/>
              <a:gd name="connsiteX27" fmla="*/ 0 w 506660"/>
              <a:gd name="connsiteY27" fmla="*/ 415982 h 605824"/>
              <a:gd name="connsiteX28" fmla="*/ 0 w 506660"/>
              <a:gd name="connsiteY28" fmla="*/ 238894 h 605824"/>
              <a:gd name="connsiteX29" fmla="*/ 38111 w 506660"/>
              <a:gd name="connsiteY29" fmla="*/ 200990 h 605824"/>
              <a:gd name="connsiteX30" fmla="*/ 316721 w 506660"/>
              <a:gd name="connsiteY30" fmla="*/ 93495 h 605824"/>
              <a:gd name="connsiteX31" fmla="*/ 297740 w 506660"/>
              <a:gd name="connsiteY31" fmla="*/ 112444 h 605824"/>
              <a:gd name="connsiteX32" fmla="*/ 316721 w 506660"/>
              <a:gd name="connsiteY32" fmla="*/ 131544 h 605824"/>
              <a:gd name="connsiteX33" fmla="*/ 335702 w 506660"/>
              <a:gd name="connsiteY33" fmla="*/ 112444 h 605824"/>
              <a:gd name="connsiteX34" fmla="*/ 316721 w 506660"/>
              <a:gd name="connsiteY34" fmla="*/ 93495 h 605824"/>
              <a:gd name="connsiteX35" fmla="*/ 189929 w 506660"/>
              <a:gd name="connsiteY35" fmla="*/ 93495 h 605824"/>
              <a:gd name="connsiteX36" fmla="*/ 170949 w 506660"/>
              <a:gd name="connsiteY36" fmla="*/ 112444 h 605824"/>
              <a:gd name="connsiteX37" fmla="*/ 189929 w 506660"/>
              <a:gd name="connsiteY37" fmla="*/ 131544 h 605824"/>
              <a:gd name="connsiteX38" fmla="*/ 209062 w 506660"/>
              <a:gd name="connsiteY38" fmla="*/ 112444 h 605824"/>
              <a:gd name="connsiteX39" fmla="*/ 189929 w 506660"/>
              <a:gd name="connsiteY39" fmla="*/ 93495 h 605824"/>
              <a:gd name="connsiteX40" fmla="*/ 140598 w 506660"/>
              <a:gd name="connsiteY40" fmla="*/ 1 h 605824"/>
              <a:gd name="connsiteX41" fmla="*/ 149538 w 506660"/>
              <a:gd name="connsiteY41" fmla="*/ 3753 h 605824"/>
              <a:gd name="connsiteX42" fmla="*/ 183552 w 506660"/>
              <a:gd name="connsiteY42" fmla="*/ 37557 h 605824"/>
              <a:gd name="connsiteX43" fmla="*/ 185070 w 506660"/>
              <a:gd name="connsiteY43" fmla="*/ 39225 h 605824"/>
              <a:gd name="connsiteX44" fmla="*/ 252945 w 506660"/>
              <a:gd name="connsiteY44" fmla="*/ 24066 h 605824"/>
              <a:gd name="connsiteX45" fmla="*/ 253401 w 506660"/>
              <a:gd name="connsiteY45" fmla="*/ 24066 h 605824"/>
              <a:gd name="connsiteX46" fmla="*/ 253705 w 506660"/>
              <a:gd name="connsiteY46" fmla="*/ 24066 h 605824"/>
              <a:gd name="connsiteX47" fmla="*/ 321732 w 506660"/>
              <a:gd name="connsiteY47" fmla="*/ 39225 h 605824"/>
              <a:gd name="connsiteX48" fmla="*/ 323250 w 506660"/>
              <a:gd name="connsiteY48" fmla="*/ 37557 h 605824"/>
              <a:gd name="connsiteX49" fmla="*/ 357264 w 506660"/>
              <a:gd name="connsiteY49" fmla="*/ 3753 h 605824"/>
              <a:gd name="connsiteX50" fmla="*/ 375030 w 506660"/>
              <a:gd name="connsiteY50" fmla="*/ 3753 h 605824"/>
              <a:gd name="connsiteX51" fmla="*/ 375030 w 506660"/>
              <a:gd name="connsiteY51" fmla="*/ 21489 h 605824"/>
              <a:gd name="connsiteX52" fmla="*/ 342079 w 506660"/>
              <a:gd name="connsiteY52" fmla="*/ 54233 h 605824"/>
              <a:gd name="connsiteX53" fmla="*/ 370626 w 506660"/>
              <a:gd name="connsiteY53" fmla="*/ 79851 h 605824"/>
              <a:gd name="connsiteX54" fmla="*/ 405247 w 506660"/>
              <a:gd name="connsiteY54" fmla="*/ 167774 h 605824"/>
              <a:gd name="connsiteX55" fmla="*/ 405247 w 506660"/>
              <a:gd name="connsiteY55" fmla="*/ 168836 h 605824"/>
              <a:gd name="connsiteX56" fmla="*/ 405399 w 506660"/>
              <a:gd name="connsiteY56" fmla="*/ 175657 h 605824"/>
              <a:gd name="connsiteX57" fmla="*/ 101403 w 506660"/>
              <a:gd name="connsiteY57" fmla="*/ 175657 h 605824"/>
              <a:gd name="connsiteX58" fmla="*/ 101555 w 506660"/>
              <a:gd name="connsiteY58" fmla="*/ 168836 h 605824"/>
              <a:gd name="connsiteX59" fmla="*/ 101555 w 506660"/>
              <a:gd name="connsiteY59" fmla="*/ 167774 h 605824"/>
              <a:gd name="connsiteX60" fmla="*/ 136176 w 506660"/>
              <a:gd name="connsiteY60" fmla="*/ 79851 h 605824"/>
              <a:gd name="connsiteX61" fmla="*/ 164723 w 506660"/>
              <a:gd name="connsiteY61" fmla="*/ 54233 h 605824"/>
              <a:gd name="connsiteX62" fmla="*/ 131772 w 506660"/>
              <a:gd name="connsiteY62" fmla="*/ 21489 h 605824"/>
              <a:gd name="connsiteX63" fmla="*/ 131772 w 506660"/>
              <a:gd name="connsiteY63" fmla="*/ 3753 h 605824"/>
              <a:gd name="connsiteX64" fmla="*/ 140598 w 506660"/>
              <a:gd name="connsiteY64" fmla="*/ 1 h 605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06660" h="605824">
                <a:moveTo>
                  <a:pt x="468696" y="200990"/>
                </a:moveTo>
                <a:cubicBezTo>
                  <a:pt x="489045" y="200990"/>
                  <a:pt x="506660" y="218729"/>
                  <a:pt x="506660" y="238894"/>
                </a:cubicBezTo>
                <a:lnTo>
                  <a:pt x="506660" y="415982"/>
                </a:lnTo>
                <a:cubicBezTo>
                  <a:pt x="506660" y="436298"/>
                  <a:pt x="489045" y="454037"/>
                  <a:pt x="468696" y="454037"/>
                </a:cubicBezTo>
                <a:cubicBezTo>
                  <a:pt x="448499" y="454037"/>
                  <a:pt x="430732" y="436298"/>
                  <a:pt x="430732" y="415982"/>
                </a:cubicBezTo>
                <a:lnTo>
                  <a:pt x="430732" y="238894"/>
                </a:lnTo>
                <a:cubicBezTo>
                  <a:pt x="430732" y="218729"/>
                  <a:pt x="448499" y="200990"/>
                  <a:pt x="468696" y="200990"/>
                </a:cubicBezTo>
                <a:close/>
                <a:moveTo>
                  <a:pt x="101403" y="200990"/>
                </a:moveTo>
                <a:lnTo>
                  <a:pt x="405399" y="200990"/>
                </a:lnTo>
                <a:lnTo>
                  <a:pt x="405399" y="454049"/>
                </a:lnTo>
                <a:cubicBezTo>
                  <a:pt x="405399" y="469212"/>
                  <a:pt x="395225" y="479370"/>
                  <a:pt x="380041" y="479370"/>
                </a:cubicBezTo>
                <a:lnTo>
                  <a:pt x="354682" y="479370"/>
                </a:lnTo>
                <a:lnTo>
                  <a:pt x="354682" y="567918"/>
                </a:lnTo>
                <a:cubicBezTo>
                  <a:pt x="354682" y="588084"/>
                  <a:pt x="337068" y="605824"/>
                  <a:pt x="316721" y="605824"/>
                </a:cubicBezTo>
                <a:cubicBezTo>
                  <a:pt x="296373" y="605824"/>
                  <a:pt x="278759" y="588084"/>
                  <a:pt x="278759" y="567918"/>
                </a:cubicBezTo>
                <a:lnTo>
                  <a:pt x="278759" y="479370"/>
                </a:lnTo>
                <a:lnTo>
                  <a:pt x="228043" y="479370"/>
                </a:lnTo>
                <a:lnTo>
                  <a:pt x="228043" y="567918"/>
                </a:lnTo>
                <a:cubicBezTo>
                  <a:pt x="228043" y="588084"/>
                  <a:pt x="210277" y="605824"/>
                  <a:pt x="190081" y="605824"/>
                </a:cubicBezTo>
                <a:cubicBezTo>
                  <a:pt x="169734" y="605824"/>
                  <a:pt x="152120" y="588084"/>
                  <a:pt x="152120" y="567918"/>
                </a:cubicBezTo>
                <a:lnTo>
                  <a:pt x="152120" y="479370"/>
                </a:lnTo>
                <a:lnTo>
                  <a:pt x="126761" y="479370"/>
                </a:lnTo>
                <a:cubicBezTo>
                  <a:pt x="111425" y="479370"/>
                  <a:pt x="101403" y="469212"/>
                  <a:pt x="101403" y="454049"/>
                </a:cubicBezTo>
                <a:close/>
                <a:moveTo>
                  <a:pt x="38111" y="200990"/>
                </a:moveTo>
                <a:cubicBezTo>
                  <a:pt x="58305" y="200990"/>
                  <a:pt x="76070" y="218729"/>
                  <a:pt x="76070" y="238894"/>
                </a:cubicBezTo>
                <a:lnTo>
                  <a:pt x="76070" y="415982"/>
                </a:lnTo>
                <a:cubicBezTo>
                  <a:pt x="76070" y="436298"/>
                  <a:pt x="58305" y="454037"/>
                  <a:pt x="38111" y="454037"/>
                </a:cubicBezTo>
                <a:cubicBezTo>
                  <a:pt x="17765" y="454037"/>
                  <a:pt x="0" y="436298"/>
                  <a:pt x="0" y="415982"/>
                </a:cubicBezTo>
                <a:lnTo>
                  <a:pt x="0" y="238894"/>
                </a:lnTo>
                <a:cubicBezTo>
                  <a:pt x="0" y="218729"/>
                  <a:pt x="17765" y="200990"/>
                  <a:pt x="38111" y="200990"/>
                </a:cubicBezTo>
                <a:close/>
                <a:moveTo>
                  <a:pt x="316721" y="93495"/>
                </a:moveTo>
                <a:cubicBezTo>
                  <a:pt x="306243" y="93495"/>
                  <a:pt x="297740" y="101984"/>
                  <a:pt x="297740" y="112444"/>
                </a:cubicBezTo>
                <a:cubicBezTo>
                  <a:pt x="297740" y="122903"/>
                  <a:pt x="306243" y="131544"/>
                  <a:pt x="316721" y="131544"/>
                </a:cubicBezTo>
                <a:cubicBezTo>
                  <a:pt x="327198" y="131544"/>
                  <a:pt x="335702" y="122903"/>
                  <a:pt x="335702" y="112444"/>
                </a:cubicBezTo>
                <a:cubicBezTo>
                  <a:pt x="335702" y="101984"/>
                  <a:pt x="327198" y="93495"/>
                  <a:pt x="316721" y="93495"/>
                </a:cubicBezTo>
                <a:close/>
                <a:moveTo>
                  <a:pt x="189929" y="93495"/>
                </a:moveTo>
                <a:cubicBezTo>
                  <a:pt x="179452" y="93495"/>
                  <a:pt x="170949" y="101984"/>
                  <a:pt x="170949" y="112444"/>
                </a:cubicBezTo>
                <a:cubicBezTo>
                  <a:pt x="170949" y="122903"/>
                  <a:pt x="179452" y="131544"/>
                  <a:pt x="189929" y="131544"/>
                </a:cubicBezTo>
                <a:cubicBezTo>
                  <a:pt x="200559" y="131544"/>
                  <a:pt x="209062" y="122903"/>
                  <a:pt x="209062" y="112444"/>
                </a:cubicBezTo>
                <a:cubicBezTo>
                  <a:pt x="209062" y="101984"/>
                  <a:pt x="200559" y="93495"/>
                  <a:pt x="189929" y="93495"/>
                </a:cubicBezTo>
                <a:close/>
                <a:moveTo>
                  <a:pt x="140598" y="1"/>
                </a:moveTo>
                <a:cubicBezTo>
                  <a:pt x="143768" y="1"/>
                  <a:pt x="146957" y="1251"/>
                  <a:pt x="149538" y="3753"/>
                </a:cubicBezTo>
                <a:lnTo>
                  <a:pt x="183552" y="37557"/>
                </a:lnTo>
                <a:lnTo>
                  <a:pt x="185070" y="39225"/>
                </a:lnTo>
                <a:cubicBezTo>
                  <a:pt x="205266" y="29068"/>
                  <a:pt x="227891" y="24066"/>
                  <a:pt x="252945" y="24066"/>
                </a:cubicBezTo>
                <a:cubicBezTo>
                  <a:pt x="253097" y="24066"/>
                  <a:pt x="253249" y="24066"/>
                  <a:pt x="253401" y="24066"/>
                </a:cubicBezTo>
                <a:cubicBezTo>
                  <a:pt x="253553" y="24066"/>
                  <a:pt x="253553" y="24066"/>
                  <a:pt x="253705" y="24066"/>
                </a:cubicBezTo>
                <a:cubicBezTo>
                  <a:pt x="278911" y="24066"/>
                  <a:pt x="301536" y="29068"/>
                  <a:pt x="321732" y="39225"/>
                </a:cubicBezTo>
                <a:lnTo>
                  <a:pt x="323250" y="37557"/>
                </a:lnTo>
                <a:lnTo>
                  <a:pt x="357264" y="3753"/>
                </a:lnTo>
                <a:cubicBezTo>
                  <a:pt x="362427" y="-1250"/>
                  <a:pt x="369867" y="-1250"/>
                  <a:pt x="375030" y="3753"/>
                </a:cubicBezTo>
                <a:cubicBezTo>
                  <a:pt x="380041" y="8907"/>
                  <a:pt x="380041" y="16335"/>
                  <a:pt x="375030" y="21489"/>
                </a:cubicBezTo>
                <a:lnTo>
                  <a:pt x="342079" y="54233"/>
                </a:lnTo>
                <a:cubicBezTo>
                  <a:pt x="352708" y="61357"/>
                  <a:pt x="362275" y="69998"/>
                  <a:pt x="370626" y="79851"/>
                </a:cubicBezTo>
                <a:cubicBezTo>
                  <a:pt x="390670" y="103500"/>
                  <a:pt x="403425" y="134424"/>
                  <a:pt x="405247" y="167774"/>
                </a:cubicBezTo>
                <a:cubicBezTo>
                  <a:pt x="405247" y="168078"/>
                  <a:pt x="405247" y="168532"/>
                  <a:pt x="405247" y="168836"/>
                </a:cubicBezTo>
                <a:cubicBezTo>
                  <a:pt x="405399" y="171109"/>
                  <a:pt x="405399" y="173383"/>
                  <a:pt x="405399" y="175657"/>
                </a:cubicBezTo>
                <a:lnTo>
                  <a:pt x="101403" y="175657"/>
                </a:lnTo>
                <a:cubicBezTo>
                  <a:pt x="101403" y="173383"/>
                  <a:pt x="101403" y="171109"/>
                  <a:pt x="101555" y="168836"/>
                </a:cubicBezTo>
                <a:cubicBezTo>
                  <a:pt x="101555" y="168532"/>
                  <a:pt x="101555" y="168078"/>
                  <a:pt x="101555" y="167774"/>
                </a:cubicBezTo>
                <a:cubicBezTo>
                  <a:pt x="103377" y="134424"/>
                  <a:pt x="116132" y="103500"/>
                  <a:pt x="136176" y="79851"/>
                </a:cubicBezTo>
                <a:cubicBezTo>
                  <a:pt x="144527" y="69998"/>
                  <a:pt x="154094" y="61357"/>
                  <a:pt x="164723" y="54233"/>
                </a:cubicBezTo>
                <a:lnTo>
                  <a:pt x="131772" y="21489"/>
                </a:lnTo>
                <a:cubicBezTo>
                  <a:pt x="126761" y="16335"/>
                  <a:pt x="126761" y="8907"/>
                  <a:pt x="131772" y="3753"/>
                </a:cubicBezTo>
                <a:cubicBezTo>
                  <a:pt x="134278" y="1251"/>
                  <a:pt x="137428" y="1"/>
                  <a:pt x="140598" y="1"/>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cs typeface="+mn-ea"/>
              <a:sym typeface="+mn-lt"/>
            </a:endParaRPr>
          </a:p>
        </p:txBody>
      </p:sp>
      <p:grpSp>
        <p:nvGrpSpPr>
          <p:cNvPr id="9" name="组合 8"/>
          <p:cNvGrpSpPr/>
          <p:nvPr/>
        </p:nvGrpSpPr>
        <p:grpSpPr>
          <a:xfrm>
            <a:off x="267580" y="305974"/>
            <a:ext cx="687460" cy="847053"/>
            <a:chOff x="1375020" y="1454054"/>
            <a:chExt cx="2486630" cy="3063897"/>
          </a:xfrm>
        </p:grpSpPr>
        <p:pic>
          <p:nvPicPr>
            <p:cNvPr id="10" name="图形 9"/>
            <p:cNvPicPr>
              <a:picLocks noChangeAspect="1"/>
            </p:cNvPicPr>
            <p:nvPr/>
          </p:nvPicPr>
          <p:blipFill rotWithShape="1">
            <a:blip r:embed="rId1"/>
            <a:srcRect r="64401"/>
            <a:stretch>
              <a:fillRect/>
            </a:stretch>
          </p:blipFill>
          <p:spPr>
            <a:xfrm>
              <a:off x="1375020" y="1454054"/>
              <a:ext cx="2159953" cy="1936433"/>
            </a:xfrm>
            <a:prstGeom prst="rect">
              <a:avLst/>
            </a:prstGeom>
          </p:spPr>
        </p:pic>
        <p:pic>
          <p:nvPicPr>
            <p:cNvPr id="12" name="图形 11"/>
            <p:cNvPicPr>
              <a:picLocks noChangeAspect="1"/>
            </p:cNvPicPr>
            <p:nvPr/>
          </p:nvPicPr>
          <p:blipFill rotWithShape="1">
            <a:blip r:embed="rId1"/>
            <a:srcRect l="76272" t="35065"/>
            <a:stretch>
              <a:fillRect/>
            </a:stretch>
          </p:blipFill>
          <p:spPr>
            <a:xfrm rot="16200000">
              <a:off x="1944688" y="2600989"/>
              <a:ext cx="2046509" cy="1787415"/>
            </a:xfrm>
            <a:prstGeom prst="rect">
              <a:avLst/>
            </a:prstGeom>
          </p:spPr>
        </p:pic>
      </p:grpSp>
      <p:sp>
        <p:nvSpPr>
          <p:cNvPr id="14" name="矩形 13"/>
          <p:cNvSpPr/>
          <p:nvPr/>
        </p:nvSpPr>
        <p:spPr>
          <a:xfrm>
            <a:off x="745595" y="454518"/>
            <a:ext cx="238262" cy="238262"/>
          </a:xfrm>
          <a:prstGeom prst="rect">
            <a:avLst/>
          </a:prstGeom>
          <a:solidFill>
            <a:srgbClr val="6F9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文本框 14"/>
          <p:cNvSpPr txBox="1"/>
          <p:nvPr/>
        </p:nvSpPr>
        <p:spPr>
          <a:xfrm>
            <a:off x="1153160" y="454660"/>
            <a:ext cx="2671445" cy="460375"/>
          </a:xfrm>
          <a:prstGeom prst="rect">
            <a:avLst/>
          </a:prstGeom>
          <a:noFill/>
        </p:spPr>
        <p:txBody>
          <a:bodyPr wrap="square" rtlCol="0">
            <a:spAutoFit/>
          </a:bodyPr>
          <a:lstStyle/>
          <a:p>
            <a:r>
              <a:rPr lang="zh-CN" altLang="en-US" sz="2400" dirty="0">
                <a:cs typeface="+mn-ea"/>
                <a:sym typeface="+mn-lt"/>
              </a:rPr>
              <a:t>问题解答</a:t>
            </a:r>
            <a:endParaRPr lang="zh-CN" altLang="en-US" sz="2400" dirty="0">
              <a:cs typeface="+mn-ea"/>
              <a:sym typeface="+mn-lt"/>
            </a:endParaRPr>
          </a:p>
        </p:txBody>
      </p:sp>
      <p:sp>
        <p:nvSpPr>
          <p:cNvPr id="18" name="文本框 17"/>
          <p:cNvSpPr txBox="1"/>
          <p:nvPr>
            <p:custDataLst>
              <p:tags r:id="rId2"/>
            </p:custDataLst>
          </p:nvPr>
        </p:nvSpPr>
        <p:spPr>
          <a:xfrm>
            <a:off x="4859262" y="1153291"/>
            <a:ext cx="2474866" cy="506730"/>
          </a:xfrm>
          <a:prstGeom prst="rect">
            <a:avLst/>
          </a:prstGeom>
          <a:solidFill>
            <a:srgbClr val="6F9FBD"/>
          </a:solidFill>
          <a:ln>
            <a:solidFill>
              <a:srgbClr val="6F9FBD"/>
            </a:solidFill>
          </a:ln>
        </p:spPr>
        <p:txBody>
          <a:bodyPr wrap="square" rtlCol="0">
            <a:spAutoFit/>
          </a:bodyPr>
          <a:lstStyle/>
          <a:p>
            <a:pPr algn="ctr">
              <a:lnSpc>
                <a:spcPct val="150000"/>
              </a:lnSpc>
            </a:pPr>
            <a:r>
              <a:rPr lang="en-US" altLang="zh-CN" dirty="0">
                <a:solidFill>
                  <a:schemeClr val="bg1"/>
                </a:solidFill>
                <a:cs typeface="+mn-ea"/>
                <a:sym typeface="+mn-lt"/>
              </a:rPr>
              <a:t>Poxas</a:t>
            </a:r>
            <a:r>
              <a:rPr lang="zh-CN" altLang="en-US" dirty="0">
                <a:solidFill>
                  <a:schemeClr val="bg1"/>
                </a:solidFill>
                <a:cs typeface="+mn-ea"/>
                <a:sym typeface="+mn-lt"/>
              </a:rPr>
              <a:t>算法的</a:t>
            </a:r>
            <a:r>
              <a:rPr lang="zh-CN" altLang="en-US" dirty="0">
                <a:solidFill>
                  <a:schemeClr val="bg1"/>
                </a:solidFill>
                <a:cs typeface="+mn-ea"/>
                <a:sym typeface="+mn-lt"/>
              </a:rPr>
              <a:t>问题</a:t>
            </a:r>
            <a:endParaRPr lang="zh-CN" altLang="en-US" dirty="0">
              <a:solidFill>
                <a:schemeClr val="bg1"/>
              </a:solidFill>
              <a:cs typeface="+mn-ea"/>
              <a:sym typeface="+mn-lt"/>
            </a:endParaRPr>
          </a:p>
        </p:txBody>
      </p:sp>
      <p:sp>
        <p:nvSpPr>
          <p:cNvPr id="21" name="文本框 20"/>
          <p:cNvSpPr txBox="1"/>
          <p:nvPr/>
        </p:nvSpPr>
        <p:spPr>
          <a:xfrm>
            <a:off x="1482090" y="1750695"/>
            <a:ext cx="9227820" cy="5169535"/>
          </a:xfrm>
          <a:prstGeom prst="rect">
            <a:avLst/>
          </a:prstGeom>
          <a:noFill/>
        </p:spPr>
        <p:txBody>
          <a:bodyPr wrap="square" rtlCol="0">
            <a:spAutoFit/>
          </a:bodyPr>
          <a:p>
            <a:pPr>
              <a:lnSpc>
                <a:spcPct val="150000"/>
              </a:lnSpc>
            </a:pPr>
            <a:r>
              <a:rPr sz="2000" dirty="0">
                <a:solidFill>
                  <a:schemeClr val="tx1">
                    <a:lumMod val="50000"/>
                    <a:lumOff val="50000"/>
                  </a:schemeClr>
                </a:solidFill>
                <a:cs typeface="+mn-ea"/>
                <a:sym typeface="+mn-lt"/>
              </a:rPr>
              <a:t>Proposer P1发出编号为n1的Prepare请求，收到过半响应，完成了阶段一的流程。</a:t>
            </a:r>
            <a:endParaRPr sz="2000" dirty="0">
              <a:solidFill>
                <a:schemeClr val="tx1">
                  <a:lumMod val="50000"/>
                  <a:lumOff val="50000"/>
                </a:schemeClr>
              </a:solidFill>
              <a:cs typeface="+mn-ea"/>
              <a:sym typeface="+mn-lt"/>
            </a:endParaRPr>
          </a:p>
          <a:p>
            <a:pPr>
              <a:lnSpc>
                <a:spcPct val="150000"/>
              </a:lnSpc>
            </a:pPr>
            <a:r>
              <a:rPr sz="2000" dirty="0">
                <a:solidFill>
                  <a:schemeClr val="tx1">
                    <a:lumMod val="50000"/>
                    <a:lumOff val="50000"/>
                  </a:schemeClr>
                </a:solidFill>
                <a:cs typeface="+mn-ea"/>
                <a:sym typeface="+mn-lt"/>
              </a:rPr>
              <a:t>同时，Proposer P2发出编号为n2的Prepare请求（n2 &gt; n1），也收到了过半的响应，完成了阶段一的流程，并且Acceptor承诺不再接受编号小于n2的提案。</a:t>
            </a:r>
            <a:endParaRPr sz="2000" dirty="0">
              <a:solidFill>
                <a:schemeClr val="tx1">
                  <a:lumMod val="50000"/>
                  <a:lumOff val="50000"/>
                </a:schemeClr>
              </a:solidFill>
              <a:cs typeface="+mn-ea"/>
              <a:sym typeface="+mn-lt"/>
            </a:endParaRPr>
          </a:p>
          <a:p>
            <a:pPr>
              <a:lnSpc>
                <a:spcPct val="150000"/>
              </a:lnSpc>
            </a:pPr>
            <a:r>
              <a:rPr sz="2000" dirty="0">
                <a:solidFill>
                  <a:schemeClr val="tx1">
                    <a:lumMod val="50000"/>
                    <a:lumOff val="50000"/>
                  </a:schemeClr>
                </a:solidFill>
                <a:cs typeface="+mn-ea"/>
                <a:sym typeface="+mn-lt"/>
              </a:rPr>
              <a:t>P1进入第二阶段时，由于Acceptor不接受小于n2的提案，所以P1重新回到第一阶段，递增提案号为n3后重新发出Prepare请求</a:t>
            </a:r>
            <a:endParaRPr sz="2000" dirty="0">
              <a:solidFill>
                <a:schemeClr val="tx1">
                  <a:lumMod val="50000"/>
                  <a:lumOff val="50000"/>
                </a:schemeClr>
              </a:solidFill>
              <a:cs typeface="+mn-ea"/>
              <a:sym typeface="+mn-lt"/>
            </a:endParaRPr>
          </a:p>
          <a:p>
            <a:pPr>
              <a:lnSpc>
                <a:spcPct val="150000"/>
              </a:lnSpc>
            </a:pPr>
            <a:r>
              <a:rPr sz="2000" dirty="0">
                <a:solidFill>
                  <a:schemeClr val="tx1">
                    <a:lumMod val="50000"/>
                    <a:lumOff val="50000"/>
                  </a:schemeClr>
                </a:solidFill>
                <a:cs typeface="+mn-ea"/>
                <a:sym typeface="+mn-lt"/>
              </a:rPr>
              <a:t>紧接着，P2进入第二阶段，由于Acceptor不接受小于n3的提案，此时它也重新回到第一阶段，递增提案号后重新发出Prepare请求</a:t>
            </a:r>
            <a:endParaRPr sz="2000" dirty="0">
              <a:solidFill>
                <a:schemeClr val="tx1">
                  <a:lumMod val="50000"/>
                  <a:lumOff val="50000"/>
                </a:schemeClr>
              </a:solidFill>
              <a:cs typeface="+mn-ea"/>
              <a:sym typeface="+mn-lt"/>
            </a:endParaRPr>
          </a:p>
          <a:p>
            <a:pPr>
              <a:lnSpc>
                <a:spcPct val="150000"/>
              </a:lnSpc>
            </a:pPr>
            <a:r>
              <a:rPr sz="2000" dirty="0">
                <a:solidFill>
                  <a:schemeClr val="tx1">
                    <a:lumMod val="50000"/>
                    <a:lumOff val="50000"/>
                  </a:schemeClr>
                </a:solidFill>
                <a:cs typeface="+mn-ea"/>
                <a:sym typeface="+mn-lt"/>
              </a:rPr>
              <a:t>于是P1、P2陷入了死循环，谁都无法完成阶段二，这也就导致了没有value能被选定。</a:t>
            </a:r>
            <a:endParaRPr sz="2000" dirty="0">
              <a:solidFill>
                <a:schemeClr val="tx1">
                  <a:lumMod val="50000"/>
                  <a:lumOff val="50000"/>
                </a:schemeClr>
              </a:solidFill>
              <a:cs typeface="+mn-ea"/>
              <a:sym typeface="+mn-lt"/>
            </a:endParaRPr>
          </a:p>
          <a:p>
            <a:pPr>
              <a:lnSpc>
                <a:spcPct val="150000"/>
              </a:lnSpc>
            </a:pPr>
            <a:endParaRPr sz="2000" dirty="0">
              <a:solidFill>
                <a:schemeClr val="tx1">
                  <a:lumMod val="50000"/>
                  <a:lumOff val="50000"/>
                </a:schemeClr>
              </a:solidFill>
              <a:cs typeface="+mn-ea"/>
              <a:sym typeface="+mn-lt"/>
            </a:endParaRPr>
          </a:p>
        </p:txBody>
      </p:sp>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形 1"/>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0"/>
            <a:ext cx="12192000" cy="6857999"/>
          </a:xfrm>
          <a:prstGeom prst="rect">
            <a:avLst/>
          </a:prstGeom>
        </p:spPr>
      </p:pic>
      <p:pic>
        <p:nvPicPr>
          <p:cNvPr id="3" name="图形 2"/>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85988" y="1921855"/>
            <a:ext cx="2657475" cy="2571750"/>
          </a:xfrm>
          <a:prstGeom prst="rect">
            <a:avLst/>
          </a:prstGeom>
        </p:spPr>
      </p:pic>
      <p:sp>
        <p:nvSpPr>
          <p:cNvPr id="4" name="ïṣ1iḓe"/>
          <p:cNvSpPr/>
          <p:nvPr/>
        </p:nvSpPr>
        <p:spPr>
          <a:xfrm>
            <a:off x="3203840" y="3135564"/>
            <a:ext cx="6534333" cy="1417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eaLnBrk="1" hangingPunct="1">
              <a:spcBef>
                <a:spcPct val="0"/>
              </a:spcBef>
              <a:buFontTx/>
              <a:buNone/>
            </a:pPr>
            <a:r>
              <a:rPr lang="en-US" altLang="zh-CN" b="1" dirty="0">
                <a:cs typeface="+mn-ea"/>
                <a:sym typeface="+mn-lt"/>
              </a:rPr>
              <a:t> </a:t>
            </a:r>
            <a:endParaRPr lang="zh-CN" altLang="en-US" dirty="0">
              <a:cs typeface="+mn-ea"/>
              <a:sym typeface="+mn-lt"/>
            </a:endParaRPr>
          </a:p>
        </p:txBody>
      </p:sp>
      <p:sp>
        <p:nvSpPr>
          <p:cNvPr id="5" name="îšḷídè"/>
          <p:cNvSpPr/>
          <p:nvPr/>
        </p:nvSpPr>
        <p:spPr>
          <a:xfrm rot="8520000">
            <a:off x="9023967" y="2533259"/>
            <a:ext cx="1680836" cy="1680836"/>
          </a:xfrm>
          <a:prstGeom prst="teardrop">
            <a:avLst/>
          </a:prstGeom>
          <a:solidFill>
            <a:srgbClr val="6F9FBD"/>
          </a:solidFill>
          <a:ln w="22225" cap="rnd">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lvl="0" algn="l" defTabSz="913765"/>
            <a:endParaRPr lang="zh-CN" altLang="en-US" sz="2000" b="1" dirty="0">
              <a:solidFill>
                <a:schemeClr val="bg1"/>
              </a:solidFill>
              <a:cs typeface="+mn-ea"/>
              <a:sym typeface="+mn-lt"/>
            </a:endParaRPr>
          </a:p>
        </p:txBody>
      </p:sp>
      <p:sp>
        <p:nvSpPr>
          <p:cNvPr id="7" name="iconfont-11910-5686862"/>
          <p:cNvSpPr>
            <a:spLocks noChangeAspect="1"/>
          </p:cNvSpPr>
          <p:nvPr/>
        </p:nvSpPr>
        <p:spPr bwMode="auto">
          <a:xfrm rot="16200000">
            <a:off x="671011" y="5880849"/>
            <a:ext cx="320765" cy="366309"/>
          </a:xfrm>
          <a:custGeom>
            <a:avLst/>
            <a:gdLst>
              <a:gd name="T0" fmla="*/ 4621 w 9242"/>
              <a:gd name="T1" fmla="*/ 10555 h 10555"/>
              <a:gd name="T2" fmla="*/ 4034 w 9242"/>
              <a:gd name="T3" fmla="*/ 10285 h 10555"/>
              <a:gd name="T4" fmla="*/ 244 w 9242"/>
              <a:gd name="T5" fmla="*/ 5872 h 10555"/>
              <a:gd name="T6" fmla="*/ 127 w 9242"/>
              <a:gd name="T7" fmla="*/ 5043 h 10555"/>
              <a:gd name="T8" fmla="*/ 831 w 9242"/>
              <a:gd name="T9" fmla="*/ 4592 h 10555"/>
              <a:gd name="T10" fmla="*/ 2221 w 9242"/>
              <a:gd name="T11" fmla="*/ 4592 h 10555"/>
              <a:gd name="T12" fmla="*/ 2221 w 9242"/>
              <a:gd name="T13" fmla="*/ 1200 h 10555"/>
              <a:gd name="T14" fmla="*/ 3421 w 9242"/>
              <a:gd name="T15" fmla="*/ 0 h 10555"/>
              <a:gd name="T16" fmla="*/ 5821 w 9242"/>
              <a:gd name="T17" fmla="*/ 0 h 10555"/>
              <a:gd name="T18" fmla="*/ 7021 w 9242"/>
              <a:gd name="T19" fmla="*/ 1200 h 10555"/>
              <a:gd name="T20" fmla="*/ 7021 w 9242"/>
              <a:gd name="T21" fmla="*/ 4591 h 10555"/>
              <a:gd name="T22" fmla="*/ 8411 w 9242"/>
              <a:gd name="T23" fmla="*/ 4591 h 10555"/>
              <a:gd name="T24" fmla="*/ 9115 w 9242"/>
              <a:gd name="T25" fmla="*/ 5042 h 10555"/>
              <a:gd name="T26" fmla="*/ 8999 w 9242"/>
              <a:gd name="T27" fmla="*/ 5871 h 10555"/>
              <a:gd name="T28" fmla="*/ 5209 w 9242"/>
              <a:gd name="T29" fmla="*/ 10285 h 10555"/>
              <a:gd name="T30" fmla="*/ 4621 w 9242"/>
              <a:gd name="T31" fmla="*/ 10555 h 10555"/>
              <a:gd name="T32" fmla="*/ 886 w 9242"/>
              <a:gd name="T33" fmla="*/ 5392 h 10555"/>
              <a:gd name="T34" fmla="*/ 4621 w 9242"/>
              <a:gd name="T35" fmla="*/ 9742 h 10555"/>
              <a:gd name="T36" fmla="*/ 8356 w 9242"/>
              <a:gd name="T37" fmla="*/ 5392 h 10555"/>
              <a:gd name="T38" fmla="*/ 6221 w 9242"/>
              <a:gd name="T39" fmla="*/ 5392 h 10555"/>
              <a:gd name="T40" fmla="*/ 6221 w 9242"/>
              <a:gd name="T41" fmla="*/ 1200 h 10555"/>
              <a:gd name="T42" fmla="*/ 5821 w 9242"/>
              <a:gd name="T43" fmla="*/ 800 h 10555"/>
              <a:gd name="T44" fmla="*/ 3421 w 9242"/>
              <a:gd name="T45" fmla="*/ 800 h 10555"/>
              <a:gd name="T46" fmla="*/ 3021 w 9242"/>
              <a:gd name="T47" fmla="*/ 1200 h 10555"/>
              <a:gd name="T48" fmla="*/ 3021 w 9242"/>
              <a:gd name="T49" fmla="*/ 5391 h 10555"/>
              <a:gd name="T50" fmla="*/ 886 w 9242"/>
              <a:gd name="T51" fmla="*/ 5391 h 10555"/>
              <a:gd name="T52" fmla="*/ 886 w 9242"/>
              <a:gd name="T53" fmla="*/ 5392 h 10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242" h="10555">
                <a:moveTo>
                  <a:pt x="4621" y="10555"/>
                </a:moveTo>
                <a:cubicBezTo>
                  <a:pt x="4395" y="10555"/>
                  <a:pt x="4181" y="10456"/>
                  <a:pt x="4034" y="10285"/>
                </a:cubicBezTo>
                <a:lnTo>
                  <a:pt x="244" y="5872"/>
                </a:lnTo>
                <a:cubicBezTo>
                  <a:pt x="44" y="5640"/>
                  <a:pt x="0" y="5322"/>
                  <a:pt x="127" y="5043"/>
                </a:cubicBezTo>
                <a:cubicBezTo>
                  <a:pt x="255" y="4765"/>
                  <a:pt x="525" y="4592"/>
                  <a:pt x="831" y="4592"/>
                </a:cubicBezTo>
                <a:lnTo>
                  <a:pt x="2221" y="4592"/>
                </a:lnTo>
                <a:lnTo>
                  <a:pt x="2221" y="1200"/>
                </a:lnTo>
                <a:cubicBezTo>
                  <a:pt x="2221" y="539"/>
                  <a:pt x="2760" y="0"/>
                  <a:pt x="3421" y="0"/>
                </a:cubicBezTo>
                <a:lnTo>
                  <a:pt x="5821" y="0"/>
                </a:lnTo>
                <a:cubicBezTo>
                  <a:pt x="6482" y="0"/>
                  <a:pt x="7021" y="539"/>
                  <a:pt x="7021" y="1200"/>
                </a:cubicBezTo>
                <a:lnTo>
                  <a:pt x="7021" y="4591"/>
                </a:lnTo>
                <a:lnTo>
                  <a:pt x="8411" y="4591"/>
                </a:lnTo>
                <a:cubicBezTo>
                  <a:pt x="8717" y="4591"/>
                  <a:pt x="8987" y="4764"/>
                  <a:pt x="9115" y="5042"/>
                </a:cubicBezTo>
                <a:cubicBezTo>
                  <a:pt x="9242" y="5321"/>
                  <a:pt x="9199" y="5639"/>
                  <a:pt x="8999" y="5871"/>
                </a:cubicBezTo>
                <a:lnTo>
                  <a:pt x="5209" y="10285"/>
                </a:lnTo>
                <a:cubicBezTo>
                  <a:pt x="5061" y="10457"/>
                  <a:pt x="4847" y="10555"/>
                  <a:pt x="4621" y="10555"/>
                </a:cubicBezTo>
                <a:close/>
                <a:moveTo>
                  <a:pt x="886" y="5392"/>
                </a:moveTo>
                <a:lnTo>
                  <a:pt x="4621" y="9742"/>
                </a:lnTo>
                <a:lnTo>
                  <a:pt x="8356" y="5392"/>
                </a:lnTo>
                <a:lnTo>
                  <a:pt x="6221" y="5392"/>
                </a:lnTo>
                <a:lnTo>
                  <a:pt x="6221" y="1200"/>
                </a:lnTo>
                <a:cubicBezTo>
                  <a:pt x="6221" y="980"/>
                  <a:pt x="6041" y="800"/>
                  <a:pt x="5821" y="800"/>
                </a:cubicBezTo>
                <a:lnTo>
                  <a:pt x="3421" y="800"/>
                </a:lnTo>
                <a:cubicBezTo>
                  <a:pt x="3201" y="800"/>
                  <a:pt x="3021" y="980"/>
                  <a:pt x="3021" y="1200"/>
                </a:cubicBezTo>
                <a:lnTo>
                  <a:pt x="3021" y="5391"/>
                </a:lnTo>
                <a:lnTo>
                  <a:pt x="886" y="5391"/>
                </a:lnTo>
                <a:lnTo>
                  <a:pt x="886" y="5392"/>
                </a:lnTo>
                <a:close/>
              </a:path>
            </a:pathLst>
          </a:custGeom>
          <a:solidFill>
            <a:schemeClr val="bg1"/>
          </a:solidFill>
          <a:ln>
            <a:solidFill>
              <a:schemeClr val="bg1"/>
            </a:solidFill>
          </a:ln>
        </p:spPr>
        <p:txBody>
          <a:bodyPr/>
          <a:lstStyle/>
          <a:p>
            <a:endParaRPr lang="zh-CN" altLang="en-US">
              <a:cs typeface="+mn-ea"/>
              <a:sym typeface="+mn-lt"/>
            </a:endParaRPr>
          </a:p>
        </p:txBody>
      </p:sp>
      <p:sp>
        <p:nvSpPr>
          <p:cNvPr id="8" name="iconfont-1054-809968"/>
          <p:cNvSpPr>
            <a:spLocks noChangeAspect="1"/>
          </p:cNvSpPr>
          <p:nvPr/>
        </p:nvSpPr>
        <p:spPr bwMode="auto">
          <a:xfrm>
            <a:off x="627322" y="1050753"/>
            <a:ext cx="304842" cy="304842"/>
          </a:xfrm>
          <a:custGeom>
            <a:avLst/>
            <a:gdLst>
              <a:gd name="T0" fmla="*/ 7991 w 12800"/>
              <a:gd name="T1" fmla="*/ 4785 h 12800"/>
              <a:gd name="T2" fmla="*/ 7237 w 12800"/>
              <a:gd name="T3" fmla="*/ 4281 h 12800"/>
              <a:gd name="T4" fmla="*/ 6348 w 12800"/>
              <a:gd name="T5" fmla="*/ 4105 h 12800"/>
              <a:gd name="T6" fmla="*/ 5458 w 12800"/>
              <a:gd name="T7" fmla="*/ 4281 h 12800"/>
              <a:gd name="T8" fmla="*/ 4704 w 12800"/>
              <a:gd name="T9" fmla="*/ 4785 h 12800"/>
              <a:gd name="T10" fmla="*/ 4200 w 12800"/>
              <a:gd name="T11" fmla="*/ 5538 h 12800"/>
              <a:gd name="T12" fmla="*/ 4023 w 12800"/>
              <a:gd name="T13" fmla="*/ 6426 h 12800"/>
              <a:gd name="T14" fmla="*/ 4200 w 12800"/>
              <a:gd name="T15" fmla="*/ 7314 h 12800"/>
              <a:gd name="T16" fmla="*/ 4704 w 12800"/>
              <a:gd name="T17" fmla="*/ 8067 h 12800"/>
              <a:gd name="T18" fmla="*/ 5458 w 12800"/>
              <a:gd name="T19" fmla="*/ 8571 h 12800"/>
              <a:gd name="T20" fmla="*/ 6348 w 12800"/>
              <a:gd name="T21" fmla="*/ 8747 h 12800"/>
              <a:gd name="T22" fmla="*/ 7237 w 12800"/>
              <a:gd name="T23" fmla="*/ 8571 h 12800"/>
              <a:gd name="T24" fmla="*/ 7991 w 12800"/>
              <a:gd name="T25" fmla="*/ 8067 h 12800"/>
              <a:gd name="T26" fmla="*/ 8495 w 12800"/>
              <a:gd name="T27" fmla="*/ 7314 h 12800"/>
              <a:gd name="T28" fmla="*/ 8672 w 12800"/>
              <a:gd name="T29" fmla="*/ 6426 h 12800"/>
              <a:gd name="T30" fmla="*/ 8495 w 12800"/>
              <a:gd name="T31" fmla="*/ 5538 h 12800"/>
              <a:gd name="T32" fmla="*/ 7991 w 12800"/>
              <a:gd name="T33" fmla="*/ 4785 h 12800"/>
              <a:gd name="T34" fmla="*/ 11482 w 12800"/>
              <a:gd name="T35" fmla="*/ 5844 h 12800"/>
              <a:gd name="T36" fmla="*/ 6947 w 12800"/>
              <a:gd name="T37" fmla="*/ 1317 h 12800"/>
              <a:gd name="T38" fmla="*/ 6947 w 12800"/>
              <a:gd name="T39" fmla="*/ 0 h 12800"/>
              <a:gd name="T40" fmla="*/ 5880 w 12800"/>
              <a:gd name="T41" fmla="*/ 0 h 12800"/>
              <a:gd name="T42" fmla="*/ 5880 w 12800"/>
              <a:gd name="T43" fmla="*/ 1334 h 12800"/>
              <a:gd name="T44" fmla="*/ 1318 w 12800"/>
              <a:gd name="T45" fmla="*/ 5844 h 12800"/>
              <a:gd name="T46" fmla="*/ 0 w 12800"/>
              <a:gd name="T47" fmla="*/ 5844 h 12800"/>
              <a:gd name="T48" fmla="*/ 0 w 12800"/>
              <a:gd name="T49" fmla="*/ 6933 h 12800"/>
              <a:gd name="T50" fmla="*/ 1318 w 12800"/>
              <a:gd name="T51" fmla="*/ 6933 h 12800"/>
              <a:gd name="T52" fmla="*/ 5857 w 12800"/>
              <a:gd name="T53" fmla="*/ 11466 h 12800"/>
              <a:gd name="T54" fmla="*/ 5857 w 12800"/>
              <a:gd name="T55" fmla="*/ 12800 h 12800"/>
              <a:gd name="T56" fmla="*/ 6947 w 12800"/>
              <a:gd name="T57" fmla="*/ 12800 h 12800"/>
              <a:gd name="T58" fmla="*/ 6947 w 12800"/>
              <a:gd name="T59" fmla="*/ 11483 h 12800"/>
              <a:gd name="T60" fmla="*/ 11482 w 12800"/>
              <a:gd name="T61" fmla="*/ 6933 h 12800"/>
              <a:gd name="T62" fmla="*/ 12800 w 12800"/>
              <a:gd name="T63" fmla="*/ 6933 h 12800"/>
              <a:gd name="T64" fmla="*/ 12800 w 12800"/>
              <a:gd name="T65" fmla="*/ 5844 h 12800"/>
              <a:gd name="T66" fmla="*/ 11482 w 12800"/>
              <a:gd name="T67" fmla="*/ 5844 h 12800"/>
              <a:gd name="T68" fmla="*/ 6400 w 12800"/>
              <a:gd name="T69" fmla="*/ 10589 h 12800"/>
              <a:gd name="T70" fmla="*/ 2214 w 12800"/>
              <a:gd name="T71" fmla="*/ 6409 h 12800"/>
              <a:gd name="T72" fmla="*/ 6400 w 12800"/>
              <a:gd name="T73" fmla="*/ 2206 h 12800"/>
              <a:gd name="T74" fmla="*/ 10586 w 12800"/>
              <a:gd name="T75" fmla="*/ 6409 h 12800"/>
              <a:gd name="T76" fmla="*/ 6400 w 12800"/>
              <a:gd name="T77" fmla="*/ 10589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800" h="12800">
                <a:moveTo>
                  <a:pt x="7991" y="4785"/>
                </a:moveTo>
                <a:cubicBezTo>
                  <a:pt x="7776" y="4570"/>
                  <a:pt x="7518" y="4398"/>
                  <a:pt x="7237" y="4281"/>
                </a:cubicBezTo>
                <a:cubicBezTo>
                  <a:pt x="6956" y="4165"/>
                  <a:pt x="6652" y="4105"/>
                  <a:pt x="6348" y="4105"/>
                </a:cubicBezTo>
                <a:cubicBezTo>
                  <a:pt x="6043" y="4105"/>
                  <a:pt x="5739" y="4165"/>
                  <a:pt x="5458" y="4281"/>
                </a:cubicBezTo>
                <a:cubicBezTo>
                  <a:pt x="5177" y="4398"/>
                  <a:pt x="4919" y="4570"/>
                  <a:pt x="4704" y="4785"/>
                </a:cubicBezTo>
                <a:cubicBezTo>
                  <a:pt x="4489" y="4999"/>
                  <a:pt x="4317" y="5257"/>
                  <a:pt x="4200" y="5538"/>
                </a:cubicBezTo>
                <a:cubicBezTo>
                  <a:pt x="4084" y="5819"/>
                  <a:pt x="4023" y="6122"/>
                  <a:pt x="4023" y="6426"/>
                </a:cubicBezTo>
                <a:cubicBezTo>
                  <a:pt x="4023" y="6730"/>
                  <a:pt x="4084" y="7033"/>
                  <a:pt x="4200" y="7314"/>
                </a:cubicBezTo>
                <a:cubicBezTo>
                  <a:pt x="4317" y="7595"/>
                  <a:pt x="4489" y="7853"/>
                  <a:pt x="4704" y="8067"/>
                </a:cubicBezTo>
                <a:cubicBezTo>
                  <a:pt x="4919" y="8282"/>
                  <a:pt x="5177" y="8454"/>
                  <a:pt x="5458" y="8571"/>
                </a:cubicBezTo>
                <a:cubicBezTo>
                  <a:pt x="5739" y="8687"/>
                  <a:pt x="6043" y="8747"/>
                  <a:pt x="6348" y="8747"/>
                </a:cubicBezTo>
                <a:cubicBezTo>
                  <a:pt x="6652" y="8747"/>
                  <a:pt x="6956" y="8687"/>
                  <a:pt x="7237" y="8571"/>
                </a:cubicBezTo>
                <a:cubicBezTo>
                  <a:pt x="7518" y="8454"/>
                  <a:pt x="7776" y="8282"/>
                  <a:pt x="7991" y="8067"/>
                </a:cubicBezTo>
                <a:cubicBezTo>
                  <a:pt x="8206" y="7853"/>
                  <a:pt x="8379" y="7595"/>
                  <a:pt x="8495" y="7314"/>
                </a:cubicBezTo>
                <a:cubicBezTo>
                  <a:pt x="8611" y="7034"/>
                  <a:pt x="8672" y="6730"/>
                  <a:pt x="8672" y="6426"/>
                </a:cubicBezTo>
                <a:cubicBezTo>
                  <a:pt x="8672" y="6122"/>
                  <a:pt x="8611" y="5819"/>
                  <a:pt x="8495" y="5538"/>
                </a:cubicBezTo>
                <a:cubicBezTo>
                  <a:pt x="8379" y="5257"/>
                  <a:pt x="8207" y="5000"/>
                  <a:pt x="7991" y="4785"/>
                </a:cubicBezTo>
                <a:close/>
                <a:moveTo>
                  <a:pt x="11482" y="5844"/>
                </a:moveTo>
                <a:cubicBezTo>
                  <a:pt x="11274" y="3350"/>
                  <a:pt x="9445" y="1490"/>
                  <a:pt x="6947" y="1317"/>
                </a:cubicBezTo>
                <a:lnTo>
                  <a:pt x="6947" y="0"/>
                </a:lnTo>
                <a:lnTo>
                  <a:pt x="5880" y="0"/>
                </a:lnTo>
                <a:lnTo>
                  <a:pt x="5880" y="1334"/>
                </a:lnTo>
                <a:cubicBezTo>
                  <a:pt x="3452" y="1559"/>
                  <a:pt x="1526" y="3402"/>
                  <a:pt x="1318" y="5844"/>
                </a:cubicBezTo>
                <a:lnTo>
                  <a:pt x="0" y="5844"/>
                </a:lnTo>
                <a:lnTo>
                  <a:pt x="0" y="6933"/>
                </a:lnTo>
                <a:lnTo>
                  <a:pt x="1318" y="6933"/>
                </a:lnTo>
                <a:cubicBezTo>
                  <a:pt x="1526" y="9375"/>
                  <a:pt x="3429" y="11224"/>
                  <a:pt x="5857" y="11466"/>
                </a:cubicBezTo>
                <a:lnTo>
                  <a:pt x="5857" y="12800"/>
                </a:lnTo>
                <a:lnTo>
                  <a:pt x="6947" y="12800"/>
                </a:lnTo>
                <a:lnTo>
                  <a:pt x="6947" y="11483"/>
                </a:lnTo>
                <a:cubicBezTo>
                  <a:pt x="9444" y="11310"/>
                  <a:pt x="11274" y="9427"/>
                  <a:pt x="11482" y="6933"/>
                </a:cubicBezTo>
                <a:lnTo>
                  <a:pt x="12800" y="6933"/>
                </a:lnTo>
                <a:lnTo>
                  <a:pt x="12800" y="5844"/>
                </a:lnTo>
                <a:lnTo>
                  <a:pt x="11482" y="5844"/>
                </a:lnTo>
                <a:close/>
                <a:moveTo>
                  <a:pt x="6400" y="10589"/>
                </a:moveTo>
                <a:cubicBezTo>
                  <a:pt x="4093" y="10589"/>
                  <a:pt x="2214" y="8695"/>
                  <a:pt x="2214" y="6409"/>
                </a:cubicBezTo>
                <a:cubicBezTo>
                  <a:pt x="2214" y="4122"/>
                  <a:pt x="4111" y="2206"/>
                  <a:pt x="6400" y="2206"/>
                </a:cubicBezTo>
                <a:cubicBezTo>
                  <a:pt x="8707" y="2206"/>
                  <a:pt x="10586" y="4122"/>
                  <a:pt x="10586" y="6409"/>
                </a:cubicBezTo>
                <a:cubicBezTo>
                  <a:pt x="10586" y="8695"/>
                  <a:pt x="8707" y="10589"/>
                  <a:pt x="6400" y="10589"/>
                </a:cubicBezTo>
                <a:close/>
              </a:path>
            </a:pathLst>
          </a:custGeom>
          <a:solidFill>
            <a:schemeClr val="bg1"/>
          </a:solidFill>
          <a:ln>
            <a:solidFill>
              <a:schemeClr val="bg1"/>
            </a:solidFill>
          </a:ln>
        </p:spPr>
        <p:txBody>
          <a:bodyPr/>
          <a:lstStyle/>
          <a:p>
            <a:endParaRPr lang="zh-CN" altLang="en-US">
              <a:cs typeface="+mn-ea"/>
              <a:sym typeface="+mn-lt"/>
            </a:endParaRPr>
          </a:p>
        </p:txBody>
      </p:sp>
      <p:sp>
        <p:nvSpPr>
          <p:cNvPr id="11" name="文本框 10"/>
          <p:cNvSpPr txBox="1"/>
          <p:nvPr/>
        </p:nvSpPr>
        <p:spPr>
          <a:xfrm>
            <a:off x="9283465" y="2696386"/>
            <a:ext cx="1448082" cy="1323439"/>
          </a:xfrm>
          <a:prstGeom prst="rect">
            <a:avLst/>
          </a:prstGeom>
          <a:noFill/>
        </p:spPr>
        <p:txBody>
          <a:bodyPr wrap="square" rtlCol="0">
            <a:spAutoFit/>
          </a:bodyPr>
          <a:lstStyle/>
          <a:p>
            <a:r>
              <a:rPr lang="en-US" altLang="zh-CN" sz="8000" b="1" u="sng" dirty="0">
                <a:solidFill>
                  <a:schemeClr val="bg1"/>
                </a:solidFill>
                <a:cs typeface="+mn-ea"/>
                <a:sym typeface="+mn-lt"/>
              </a:rPr>
              <a:t>02</a:t>
            </a:r>
            <a:endParaRPr lang="zh-CN" altLang="en-US" sz="8000" b="1" u="sng" dirty="0">
              <a:solidFill>
                <a:schemeClr val="bg1"/>
              </a:solidFill>
              <a:cs typeface="+mn-ea"/>
              <a:sym typeface="+mn-lt"/>
            </a:endParaRPr>
          </a:p>
        </p:txBody>
      </p:sp>
      <p:sp>
        <p:nvSpPr>
          <p:cNvPr id="12" name="文本框 11"/>
          <p:cNvSpPr txBox="1"/>
          <p:nvPr/>
        </p:nvSpPr>
        <p:spPr>
          <a:xfrm>
            <a:off x="4166235" y="3512820"/>
            <a:ext cx="4251325" cy="706755"/>
          </a:xfrm>
          <a:prstGeom prst="rect">
            <a:avLst/>
          </a:prstGeom>
          <a:noFill/>
        </p:spPr>
        <p:txBody>
          <a:bodyPr wrap="square" rtlCol="0">
            <a:spAutoFit/>
          </a:bodyPr>
          <a:lstStyle/>
          <a:p>
            <a:r>
              <a:rPr lang="zh-CN" altLang="en-US" sz="4000" dirty="0">
                <a:cs typeface="+mn-ea"/>
                <a:sym typeface="+mn-lt"/>
              </a:rPr>
              <a:t>其它</a:t>
            </a:r>
            <a:r>
              <a:rPr lang="zh-CN" altLang="en-US" sz="4000" dirty="0">
                <a:cs typeface="+mn-ea"/>
                <a:sym typeface="+mn-lt"/>
              </a:rPr>
              <a:t>的一致性</a:t>
            </a:r>
            <a:r>
              <a:rPr lang="zh-CN" altLang="en-US" sz="4000" dirty="0">
                <a:cs typeface="+mn-ea"/>
                <a:sym typeface="+mn-lt"/>
              </a:rPr>
              <a:t>算法</a:t>
            </a:r>
            <a:endParaRPr lang="zh-CN" altLang="en-US" sz="4000" dirty="0">
              <a:cs typeface="+mn-ea"/>
              <a:sym typeface="+mn-lt"/>
            </a:endParaRPr>
          </a:p>
        </p:txBody>
      </p:sp>
      <p:sp>
        <p:nvSpPr>
          <p:cNvPr id="13" name="íślïḑê"/>
          <p:cNvSpPr txBox="1"/>
          <p:nvPr/>
        </p:nvSpPr>
        <p:spPr>
          <a:xfrm>
            <a:off x="3612144" y="3533808"/>
            <a:ext cx="369548" cy="300258"/>
          </a:xfrm>
          <a:prstGeom prst="rect">
            <a:avLst/>
          </a:prstGeom>
          <a:noFill/>
        </p:spPr>
        <p:txBody>
          <a:bodyPr wrap="square" lIns="91440" tIns="45720" rIns="91440" bIns="45720">
            <a:prstTxWarp prst="textPlain">
              <a:avLst/>
            </a:prstTxWarp>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500" b="0" i="0" u="none" strike="noStrike" kern="1200" cap="none" spc="0" normalizeH="0" baseline="0" noProof="0" dirty="0">
                <a:ln>
                  <a:noFill/>
                </a:ln>
                <a:solidFill>
                  <a:srgbClr val="6F9FBD"/>
                </a:solidFill>
                <a:effectLst/>
                <a:uLnTx/>
                <a:uFillTx/>
                <a:cs typeface="+mn-ea"/>
                <a:sym typeface="+mn-lt"/>
              </a:rPr>
              <a:t>“</a:t>
            </a:r>
            <a:endParaRPr kumimoji="0" lang="en-US" altLang="zh-CN" sz="500" b="0" i="0" u="none" strike="noStrike" kern="1200" cap="none" spc="0" normalizeH="0" baseline="0" noProof="0" dirty="0">
              <a:ln>
                <a:noFill/>
              </a:ln>
              <a:solidFill>
                <a:srgbClr val="6F9FBD"/>
              </a:solidFill>
              <a:effectLst/>
              <a:uLnTx/>
              <a:uFillTx/>
              <a:cs typeface="+mn-ea"/>
              <a:sym typeface="+mn-lt"/>
            </a:endParaRPr>
          </a:p>
        </p:txBody>
      </p:sp>
      <p:sp>
        <p:nvSpPr>
          <p:cNvPr id="14" name="íślïḑê"/>
          <p:cNvSpPr txBox="1"/>
          <p:nvPr/>
        </p:nvSpPr>
        <p:spPr>
          <a:xfrm rot="10800000">
            <a:off x="8601407" y="4009940"/>
            <a:ext cx="369548" cy="300258"/>
          </a:xfrm>
          <a:prstGeom prst="rect">
            <a:avLst/>
          </a:prstGeom>
          <a:noFill/>
        </p:spPr>
        <p:txBody>
          <a:bodyPr wrap="square" lIns="91440" tIns="45720" rIns="91440" bIns="45720">
            <a:prstTxWarp prst="textPlain">
              <a:avLst/>
            </a:prstTxWarp>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500" b="0" i="0" u="none" strike="noStrike" kern="1200" cap="none" spc="0" normalizeH="0" baseline="0" noProof="0" dirty="0">
                <a:ln>
                  <a:noFill/>
                </a:ln>
                <a:solidFill>
                  <a:srgbClr val="6F9FBD"/>
                </a:solidFill>
                <a:effectLst/>
                <a:uLnTx/>
                <a:uFillTx/>
                <a:cs typeface="+mn-ea"/>
                <a:sym typeface="+mn-lt"/>
              </a:rPr>
              <a:t>“</a:t>
            </a:r>
            <a:endParaRPr kumimoji="0" lang="en-US" altLang="zh-CN" sz="500" b="0" i="0" u="none" strike="noStrike" kern="1200" cap="none" spc="0" normalizeH="0" baseline="0" noProof="0" dirty="0">
              <a:ln>
                <a:noFill/>
              </a:ln>
              <a:solidFill>
                <a:srgbClr val="6F9FBD"/>
              </a:solidFill>
              <a:effectLst/>
              <a:uLnTx/>
              <a:uFillTx/>
              <a:cs typeface="+mn-ea"/>
              <a:sym typeface="+mn-lt"/>
            </a:endParaRPr>
          </a:p>
        </p:txBody>
      </p:sp>
      <p:pic>
        <p:nvPicPr>
          <p:cNvPr id="18" name="图形 17"/>
          <p:cNvPicPr>
            <a:picLocks noChangeAspect="1"/>
          </p:cNvPicPr>
          <p:nvPr/>
        </p:nvPicPr>
        <p:blipFill rotWithShape="1">
          <a:blip r:embed="rId5">
            <a:extLst>
              <a:ext uri="{96DAC541-7B7A-43D3-8B79-37D633B846F1}">
                <asvg:svgBlip xmlns:asvg="http://schemas.microsoft.com/office/drawing/2016/SVG/main" r:embed="rId6"/>
              </a:ext>
            </a:extLst>
          </a:blip>
          <a:srcRect l="76272" t="35065"/>
          <a:stretch>
            <a:fillRect/>
          </a:stretch>
        </p:blipFill>
        <p:spPr>
          <a:xfrm rot="16200000">
            <a:off x="10845796" y="958515"/>
            <a:ext cx="909276" cy="794159"/>
          </a:xfrm>
          <a:prstGeom prst="rect">
            <a:avLst/>
          </a:prstGeom>
        </p:spPr>
      </p:pic>
      <p:cxnSp>
        <p:nvCxnSpPr>
          <p:cNvPr id="19" name="直接连接符 18"/>
          <p:cNvCxnSpPr/>
          <p:nvPr/>
        </p:nvCxnSpPr>
        <p:spPr>
          <a:xfrm>
            <a:off x="4653058" y="4303249"/>
            <a:ext cx="3292868"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4653058" y="3428999"/>
            <a:ext cx="3292868"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6717914" y="-887204"/>
            <a:ext cx="1788160" cy="1788160"/>
          </a:xfrm>
          <a:prstGeom prst="ellipse">
            <a:avLst/>
          </a:prstGeom>
          <a:solidFill>
            <a:schemeClr val="bg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椭圆 22"/>
          <p:cNvSpPr/>
          <p:nvPr/>
        </p:nvSpPr>
        <p:spPr>
          <a:xfrm>
            <a:off x="11421994" y="5261725"/>
            <a:ext cx="1788160" cy="1788160"/>
          </a:xfrm>
          <a:prstGeom prst="ellipse">
            <a:avLst/>
          </a:prstGeom>
          <a:solidFill>
            <a:schemeClr val="bg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椭圆 23"/>
          <p:cNvSpPr/>
          <p:nvPr/>
        </p:nvSpPr>
        <p:spPr>
          <a:xfrm>
            <a:off x="7695298" y="216146"/>
            <a:ext cx="1030024" cy="1030024"/>
          </a:xfrm>
          <a:prstGeom prst="ellipse">
            <a:avLst/>
          </a:prstGeom>
          <a:solidFill>
            <a:schemeClr val="bg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椭圆 24"/>
          <p:cNvSpPr/>
          <p:nvPr/>
        </p:nvSpPr>
        <p:spPr>
          <a:xfrm>
            <a:off x="10854017" y="5135554"/>
            <a:ext cx="380080" cy="380080"/>
          </a:xfrm>
          <a:prstGeom prst="ellipse">
            <a:avLst/>
          </a:prstGeom>
          <a:solidFill>
            <a:schemeClr val="bg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椭圆 25"/>
          <p:cNvSpPr/>
          <p:nvPr/>
        </p:nvSpPr>
        <p:spPr>
          <a:xfrm>
            <a:off x="11110394" y="4572231"/>
            <a:ext cx="233449" cy="233449"/>
          </a:xfrm>
          <a:prstGeom prst="ellipse">
            <a:avLst/>
          </a:prstGeom>
          <a:solidFill>
            <a:schemeClr val="bg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ïŝḻîḋe"/>
          <p:cNvSpPr/>
          <p:nvPr/>
        </p:nvSpPr>
        <p:spPr bwMode="auto">
          <a:xfrm>
            <a:off x="4086383" y="1615440"/>
            <a:ext cx="7414737" cy="3962399"/>
          </a:xfrm>
          <a:prstGeom prst="rect">
            <a:avLst/>
          </a:prstGeom>
          <a:solidFill>
            <a:schemeClr val="bg1">
              <a:lumMod val="95000"/>
              <a:alpha val="40000"/>
            </a:schemeClr>
          </a:solidFill>
          <a:ln w="3175">
            <a:solidFill>
              <a:schemeClr val="bg1">
                <a:lumMod val="75000"/>
              </a:schemeClr>
            </a:solidFill>
            <a:miter lim="800000"/>
          </a:ln>
        </p:spPr>
        <p:txBody>
          <a:bodyPr wrap="square" lIns="90000" tIns="46800" rIns="90000" bIns="4680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60000"/>
              </a:lnSpc>
              <a:buFont typeface="Arial" panose="020B0604020202020204" pitchFamily="34" charset="0"/>
              <a:buChar char="•"/>
            </a:pPr>
            <a:endParaRPr lang="en-US" altLang="zh-CN" sz="1000" dirty="0">
              <a:cs typeface="+mn-ea"/>
              <a:sym typeface="+mn-lt"/>
            </a:endParaRPr>
          </a:p>
        </p:txBody>
      </p:sp>
      <p:pic>
        <p:nvPicPr>
          <p:cNvPr id="3" name="图形 2"/>
          <p:cNvPicPr>
            <a:picLocks noChangeAspect="1"/>
          </p:cNvPicPr>
          <p:nvPr/>
        </p:nvPicPr>
        <p:blipFill rotWithShape="1">
          <a:blip r:embed="rId1">
            <a:extLst>
              <a:ext uri="{96DAC541-7B7A-43D3-8B79-37D633B846F1}">
                <asvg:svgBlip xmlns:asvg="http://schemas.microsoft.com/office/drawing/2016/SVG/main" r:embed="rId2"/>
              </a:ext>
            </a:extLst>
          </a:blip>
          <a:srcRect r="64401"/>
          <a:stretch>
            <a:fillRect/>
          </a:stretch>
        </p:blipFill>
        <p:spPr>
          <a:xfrm>
            <a:off x="1234380" y="1695124"/>
            <a:ext cx="2159953" cy="1936433"/>
          </a:xfrm>
          <a:prstGeom prst="rect">
            <a:avLst/>
          </a:prstGeom>
        </p:spPr>
      </p:pic>
      <p:grpSp>
        <p:nvGrpSpPr>
          <p:cNvPr id="4" name="íŝ1iďê"/>
          <p:cNvGrpSpPr/>
          <p:nvPr/>
        </p:nvGrpSpPr>
        <p:grpSpPr>
          <a:xfrm>
            <a:off x="4719269" y="2232183"/>
            <a:ext cx="2753462" cy="1039211"/>
            <a:chOff x="5530341" y="1621650"/>
            <a:chExt cx="2753462" cy="1039211"/>
          </a:xfrm>
        </p:grpSpPr>
        <p:sp>
          <p:nvSpPr>
            <p:cNvPr id="5" name="ïŝḻîḋe"/>
            <p:cNvSpPr/>
            <p:nvPr/>
          </p:nvSpPr>
          <p:spPr bwMode="auto">
            <a:xfrm>
              <a:off x="5532105" y="1860909"/>
              <a:ext cx="2751698" cy="799952"/>
            </a:xfrm>
            <a:prstGeom prst="rect">
              <a:avLst/>
            </a:prstGeom>
            <a:solidFill>
              <a:schemeClr val="bg1">
                <a:lumMod val="95000"/>
                <a:alpha val="40000"/>
              </a:schemeClr>
            </a:solidFill>
            <a:ln w="3175">
              <a:solidFill>
                <a:schemeClr val="bg1">
                  <a:lumMod val="75000"/>
                </a:schemeClr>
              </a:solidFill>
              <a:miter lim="800000"/>
            </a:ln>
          </p:spPr>
          <p:txBody>
            <a:bodyPr wrap="square" lIns="90000" tIns="46800" rIns="90000" bIns="4680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60000"/>
                </a:lnSpc>
                <a:buFont typeface="Arial" panose="020B0604020202020204" pitchFamily="34" charset="0"/>
                <a:buChar char="•"/>
              </a:pPr>
              <a:endParaRPr lang="en-US" altLang="zh-CN" sz="1000" dirty="0">
                <a:cs typeface="+mn-ea"/>
                <a:sym typeface="+mn-lt"/>
              </a:endParaRPr>
            </a:p>
          </p:txBody>
        </p:sp>
        <p:sp>
          <p:nvSpPr>
            <p:cNvPr id="6" name="ïSľîḍè"/>
            <p:cNvSpPr/>
            <p:nvPr/>
          </p:nvSpPr>
          <p:spPr bwMode="auto">
            <a:xfrm>
              <a:off x="5530341" y="1860909"/>
              <a:ext cx="2752838" cy="799952"/>
            </a:xfrm>
            <a:prstGeom prst="rect">
              <a:avLst/>
            </a:prstGeom>
            <a:noFill/>
            <a:ln w="3175">
              <a:noFill/>
              <a:miter lim="800000"/>
            </a:ln>
            <a:extLst>
              <a:ext uri="{909E8E84-426E-40DD-AFC4-6F175D3DCCD1}">
                <a14:hiddenFill xmlns:a14="http://schemas.microsoft.com/office/drawing/2010/main">
                  <a:solidFill>
                    <a:srgbClr val="FFFFFF"/>
                  </a:solidFill>
                </a14:hiddenFill>
              </a:ext>
            </a:extLst>
          </p:spPr>
          <p:txBody>
            <a:bodyPr wrap="square" lIns="90000" tIns="46800" rIns="90000" bIns="4680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60000"/>
                </a:lnSpc>
                <a:buFont typeface="Arial" panose="020B0604020202020204" pitchFamily="34" charset="0"/>
                <a:buChar char="•"/>
              </a:pPr>
              <a:r>
                <a:rPr lang="en-US" altLang="zh-CN" sz="1000" dirty="0">
                  <a:cs typeface="+mn-ea"/>
                  <a:sym typeface="+mn-lt"/>
                </a:rPr>
                <a:t> </a:t>
              </a:r>
              <a:endParaRPr lang="en-US" altLang="zh-CN" sz="1000" dirty="0">
                <a:cs typeface="+mn-ea"/>
                <a:sym typeface="+mn-lt"/>
              </a:endParaRPr>
            </a:p>
          </p:txBody>
        </p:sp>
        <p:sp>
          <p:nvSpPr>
            <p:cNvPr id="7" name="íşḷíḓê"/>
            <p:cNvSpPr/>
            <p:nvPr/>
          </p:nvSpPr>
          <p:spPr>
            <a:xfrm>
              <a:off x="6716401" y="1621650"/>
              <a:ext cx="383106" cy="383112"/>
            </a:xfrm>
            <a:prstGeom prst="ellipse">
              <a:avLst/>
            </a:prstGeom>
            <a:solidFill>
              <a:schemeClr val="tx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lang="en-US" altLang="zh-CN" sz="1600" b="1" dirty="0">
                  <a:solidFill>
                    <a:schemeClr val="bg1"/>
                  </a:solidFill>
                  <a:cs typeface="+mn-ea"/>
                  <a:sym typeface="+mn-lt"/>
                </a:rPr>
                <a:t>1</a:t>
              </a:r>
              <a:endParaRPr lang="zh-CN" altLang="en-US" sz="1600" b="1" dirty="0">
                <a:solidFill>
                  <a:schemeClr val="bg1"/>
                </a:solidFill>
                <a:cs typeface="+mn-ea"/>
                <a:sym typeface="+mn-lt"/>
              </a:endParaRPr>
            </a:p>
          </p:txBody>
        </p:sp>
      </p:grpSp>
      <p:pic>
        <p:nvPicPr>
          <p:cNvPr id="8" name="图形 7"/>
          <p:cNvPicPr>
            <a:picLocks noChangeAspect="1"/>
          </p:cNvPicPr>
          <p:nvPr/>
        </p:nvPicPr>
        <p:blipFill rotWithShape="1">
          <a:blip r:embed="rId1">
            <a:extLst>
              <a:ext uri="{96DAC541-7B7A-43D3-8B79-37D633B846F1}">
                <asvg:svgBlip xmlns:asvg="http://schemas.microsoft.com/office/drawing/2016/SVG/main" r:embed="rId2"/>
              </a:ext>
            </a:extLst>
          </a:blip>
          <a:srcRect l="76272" t="35065"/>
          <a:stretch>
            <a:fillRect/>
          </a:stretch>
        </p:blipFill>
        <p:spPr>
          <a:xfrm rot="16200000">
            <a:off x="1804048" y="2842059"/>
            <a:ext cx="2046509" cy="1787415"/>
          </a:xfrm>
          <a:prstGeom prst="rect">
            <a:avLst/>
          </a:prstGeom>
        </p:spPr>
      </p:pic>
      <p:sp>
        <p:nvSpPr>
          <p:cNvPr id="9" name="矩形 8"/>
          <p:cNvSpPr/>
          <p:nvPr/>
        </p:nvSpPr>
        <p:spPr>
          <a:xfrm>
            <a:off x="2012573" y="3822968"/>
            <a:ext cx="568960" cy="568960"/>
          </a:xfrm>
          <a:prstGeom prst="rect">
            <a:avLst/>
          </a:prstGeom>
          <a:solidFill>
            <a:srgbClr val="6F9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4" name="组合 13"/>
          <p:cNvGrpSpPr/>
          <p:nvPr/>
        </p:nvGrpSpPr>
        <p:grpSpPr>
          <a:xfrm>
            <a:off x="1488624" y="4648945"/>
            <a:ext cx="1905709" cy="852187"/>
            <a:chOff x="1964792" y="4034694"/>
            <a:chExt cx="1499768" cy="670660"/>
          </a:xfrm>
        </p:grpSpPr>
        <p:sp>
          <p:nvSpPr>
            <p:cNvPr id="10" name="íşḷíḓê"/>
            <p:cNvSpPr/>
            <p:nvPr/>
          </p:nvSpPr>
          <p:spPr>
            <a:xfrm>
              <a:off x="1964792" y="4037399"/>
              <a:ext cx="667944" cy="667955"/>
            </a:xfrm>
            <a:prstGeom prst="ellipse">
              <a:avLst/>
            </a:prstGeom>
            <a:solidFill>
              <a:schemeClr val="tx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lang="en-US" altLang="zh-CN" sz="2400" b="1" dirty="0">
                  <a:solidFill>
                    <a:schemeClr val="bg1"/>
                  </a:solidFill>
                  <a:cs typeface="+mn-ea"/>
                  <a:sym typeface="+mn-lt"/>
                </a:rPr>
                <a:t> </a:t>
              </a:r>
              <a:endParaRPr lang="zh-CN" altLang="en-US" sz="2400" b="1" dirty="0">
                <a:solidFill>
                  <a:schemeClr val="bg1"/>
                </a:solidFill>
                <a:cs typeface="+mn-ea"/>
                <a:sym typeface="+mn-lt"/>
              </a:endParaRPr>
            </a:p>
          </p:txBody>
        </p:sp>
        <p:sp>
          <p:nvSpPr>
            <p:cNvPr id="11" name="íşḷíḓê"/>
            <p:cNvSpPr/>
            <p:nvPr/>
          </p:nvSpPr>
          <p:spPr>
            <a:xfrm>
              <a:off x="2796616" y="4034694"/>
              <a:ext cx="667944" cy="667955"/>
            </a:xfrm>
            <a:prstGeom prst="ellipse">
              <a:avLst/>
            </a:prstGeom>
            <a:solidFill>
              <a:schemeClr val="tx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lang="en-US" altLang="zh-CN" sz="2400" b="1" dirty="0">
                  <a:solidFill>
                    <a:schemeClr val="bg1"/>
                  </a:solidFill>
                  <a:cs typeface="+mn-ea"/>
                  <a:sym typeface="+mn-lt"/>
                </a:rPr>
                <a:t> </a:t>
              </a:r>
              <a:endParaRPr lang="zh-CN" altLang="en-US" sz="2400" b="1" dirty="0">
                <a:solidFill>
                  <a:schemeClr val="bg1"/>
                </a:solidFill>
                <a:cs typeface="+mn-ea"/>
                <a:sym typeface="+mn-lt"/>
              </a:endParaRPr>
            </a:p>
          </p:txBody>
        </p:sp>
        <p:sp>
          <p:nvSpPr>
            <p:cNvPr id="12" name="文本框 11"/>
            <p:cNvSpPr txBox="1"/>
            <p:nvPr/>
          </p:nvSpPr>
          <p:spPr>
            <a:xfrm>
              <a:off x="2052807" y="4168616"/>
              <a:ext cx="423061" cy="460210"/>
            </a:xfrm>
            <a:prstGeom prst="rect">
              <a:avLst/>
            </a:prstGeom>
            <a:noFill/>
          </p:spPr>
          <p:txBody>
            <a:bodyPr wrap="square" rtlCol="0">
              <a:spAutoFit/>
            </a:bodyPr>
            <a:lstStyle/>
            <a:p>
              <a:r>
                <a:rPr lang="zh-CN" altLang="en-US" sz="3200" dirty="0">
                  <a:solidFill>
                    <a:schemeClr val="bg1"/>
                  </a:solidFill>
                  <a:cs typeface="+mn-ea"/>
                  <a:sym typeface="+mn-lt"/>
                </a:rPr>
                <a:t>目</a:t>
              </a:r>
              <a:endParaRPr lang="zh-CN" altLang="en-US" sz="3200" dirty="0">
                <a:solidFill>
                  <a:schemeClr val="bg1"/>
                </a:solidFill>
                <a:cs typeface="+mn-ea"/>
                <a:sym typeface="+mn-lt"/>
              </a:endParaRPr>
            </a:p>
          </p:txBody>
        </p:sp>
        <p:sp>
          <p:nvSpPr>
            <p:cNvPr id="13" name="文本框 12"/>
            <p:cNvSpPr txBox="1"/>
            <p:nvPr/>
          </p:nvSpPr>
          <p:spPr>
            <a:xfrm>
              <a:off x="2878100" y="4168616"/>
              <a:ext cx="423061" cy="460210"/>
            </a:xfrm>
            <a:prstGeom prst="rect">
              <a:avLst/>
            </a:prstGeom>
            <a:noFill/>
          </p:spPr>
          <p:txBody>
            <a:bodyPr wrap="square" rtlCol="0">
              <a:spAutoFit/>
            </a:bodyPr>
            <a:lstStyle/>
            <a:p>
              <a:r>
                <a:rPr lang="zh-CN" altLang="en-US" sz="3200" dirty="0">
                  <a:solidFill>
                    <a:schemeClr val="bg1"/>
                  </a:solidFill>
                  <a:cs typeface="+mn-ea"/>
                  <a:sym typeface="+mn-lt"/>
                </a:rPr>
                <a:t>录</a:t>
              </a:r>
              <a:endParaRPr lang="zh-CN" altLang="en-US" sz="3200" dirty="0">
                <a:solidFill>
                  <a:schemeClr val="bg1"/>
                </a:solidFill>
                <a:cs typeface="+mn-ea"/>
                <a:sym typeface="+mn-lt"/>
              </a:endParaRPr>
            </a:p>
          </p:txBody>
        </p:sp>
      </p:grpSp>
      <p:sp>
        <p:nvSpPr>
          <p:cNvPr id="15" name="文本框 14"/>
          <p:cNvSpPr txBox="1"/>
          <p:nvPr/>
        </p:nvSpPr>
        <p:spPr>
          <a:xfrm>
            <a:off x="4933031" y="2641392"/>
            <a:ext cx="2751698" cy="460375"/>
          </a:xfrm>
          <a:prstGeom prst="rect">
            <a:avLst/>
          </a:prstGeom>
          <a:noFill/>
        </p:spPr>
        <p:txBody>
          <a:bodyPr wrap="square" rtlCol="0">
            <a:spAutoFit/>
          </a:bodyPr>
          <a:lstStyle/>
          <a:p>
            <a:r>
              <a:rPr lang="zh-CN" altLang="en-US" sz="2400" dirty="0">
                <a:cs typeface="+mn-ea"/>
                <a:sym typeface="+mn-lt"/>
              </a:rPr>
              <a:t>拜占庭</a:t>
            </a:r>
            <a:r>
              <a:rPr lang="zh-CN" altLang="en-US" sz="2400" dirty="0">
                <a:cs typeface="+mn-ea"/>
                <a:sym typeface="+mn-lt"/>
              </a:rPr>
              <a:t>将军问题</a:t>
            </a:r>
            <a:endParaRPr lang="zh-CN" altLang="en-US" sz="2400" dirty="0">
              <a:cs typeface="+mn-ea"/>
              <a:sym typeface="+mn-lt"/>
            </a:endParaRPr>
          </a:p>
        </p:txBody>
      </p:sp>
      <p:grpSp>
        <p:nvGrpSpPr>
          <p:cNvPr id="16" name="íŝ1iďê"/>
          <p:cNvGrpSpPr/>
          <p:nvPr/>
        </p:nvGrpSpPr>
        <p:grpSpPr>
          <a:xfrm>
            <a:off x="8249309" y="2232183"/>
            <a:ext cx="2753462" cy="1039211"/>
            <a:chOff x="5530341" y="1621650"/>
            <a:chExt cx="2753462" cy="1039211"/>
          </a:xfrm>
        </p:grpSpPr>
        <p:sp>
          <p:nvSpPr>
            <p:cNvPr id="17" name="ïŝḻîḋe"/>
            <p:cNvSpPr/>
            <p:nvPr/>
          </p:nvSpPr>
          <p:spPr bwMode="auto">
            <a:xfrm>
              <a:off x="5532105" y="1860909"/>
              <a:ext cx="2751698" cy="799952"/>
            </a:xfrm>
            <a:prstGeom prst="rect">
              <a:avLst/>
            </a:prstGeom>
            <a:solidFill>
              <a:schemeClr val="bg1">
                <a:lumMod val="95000"/>
                <a:alpha val="40000"/>
              </a:schemeClr>
            </a:solidFill>
            <a:ln w="3175">
              <a:solidFill>
                <a:schemeClr val="bg1">
                  <a:lumMod val="75000"/>
                </a:schemeClr>
              </a:solidFill>
              <a:miter lim="800000"/>
            </a:ln>
          </p:spPr>
          <p:txBody>
            <a:bodyPr wrap="square" lIns="90000" tIns="46800" rIns="90000" bIns="4680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60000"/>
                </a:lnSpc>
                <a:buFont typeface="Arial" panose="020B0604020202020204" pitchFamily="34" charset="0"/>
                <a:buChar char="•"/>
              </a:pPr>
              <a:endParaRPr lang="en-US" altLang="zh-CN" sz="1000" dirty="0">
                <a:cs typeface="+mn-ea"/>
                <a:sym typeface="+mn-lt"/>
              </a:endParaRPr>
            </a:p>
          </p:txBody>
        </p:sp>
        <p:sp>
          <p:nvSpPr>
            <p:cNvPr id="18" name="ïSľîḍè"/>
            <p:cNvSpPr/>
            <p:nvPr/>
          </p:nvSpPr>
          <p:spPr bwMode="auto">
            <a:xfrm>
              <a:off x="5530341" y="1860909"/>
              <a:ext cx="2752838" cy="799952"/>
            </a:xfrm>
            <a:prstGeom prst="rect">
              <a:avLst/>
            </a:prstGeom>
            <a:noFill/>
            <a:ln w="3175">
              <a:noFill/>
              <a:miter lim="800000"/>
            </a:ln>
            <a:extLst>
              <a:ext uri="{909E8E84-426E-40DD-AFC4-6F175D3DCCD1}">
                <a14:hiddenFill xmlns:a14="http://schemas.microsoft.com/office/drawing/2010/main">
                  <a:solidFill>
                    <a:srgbClr val="FFFFFF"/>
                  </a:solidFill>
                </a14:hiddenFill>
              </a:ext>
            </a:extLst>
          </p:spPr>
          <p:txBody>
            <a:bodyPr wrap="square" lIns="90000" tIns="46800" rIns="90000" bIns="4680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60000"/>
                </a:lnSpc>
                <a:buFont typeface="Arial" panose="020B0604020202020204" pitchFamily="34" charset="0"/>
                <a:buChar char="•"/>
              </a:pPr>
              <a:r>
                <a:rPr lang="en-US" altLang="zh-CN" sz="1000" dirty="0">
                  <a:cs typeface="+mn-ea"/>
                  <a:sym typeface="+mn-lt"/>
                </a:rPr>
                <a:t> </a:t>
              </a:r>
              <a:endParaRPr lang="en-US" altLang="zh-CN" sz="1000" dirty="0">
                <a:cs typeface="+mn-ea"/>
                <a:sym typeface="+mn-lt"/>
              </a:endParaRPr>
            </a:p>
          </p:txBody>
        </p:sp>
        <p:sp>
          <p:nvSpPr>
            <p:cNvPr id="19" name="íşḷíḓê"/>
            <p:cNvSpPr/>
            <p:nvPr/>
          </p:nvSpPr>
          <p:spPr>
            <a:xfrm>
              <a:off x="6716401" y="1621650"/>
              <a:ext cx="383106" cy="383112"/>
            </a:xfrm>
            <a:prstGeom prst="ellipse">
              <a:avLst/>
            </a:prstGeom>
            <a:solidFill>
              <a:schemeClr val="tx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lang="en-US" altLang="zh-CN" sz="1600" b="1" dirty="0">
                  <a:solidFill>
                    <a:schemeClr val="bg1"/>
                  </a:solidFill>
                  <a:cs typeface="+mn-ea"/>
                  <a:sym typeface="+mn-lt"/>
                </a:rPr>
                <a:t>2</a:t>
              </a:r>
              <a:endParaRPr lang="zh-CN" altLang="en-US" sz="1600" b="1" dirty="0">
                <a:solidFill>
                  <a:schemeClr val="bg1"/>
                </a:solidFill>
                <a:cs typeface="+mn-ea"/>
                <a:sym typeface="+mn-lt"/>
              </a:endParaRPr>
            </a:p>
          </p:txBody>
        </p:sp>
      </p:grpSp>
      <p:sp>
        <p:nvSpPr>
          <p:cNvPr id="20" name="文本框 19"/>
          <p:cNvSpPr txBox="1"/>
          <p:nvPr/>
        </p:nvSpPr>
        <p:spPr>
          <a:xfrm>
            <a:off x="8470265" y="2641600"/>
            <a:ext cx="2340610" cy="460375"/>
          </a:xfrm>
          <a:prstGeom prst="rect">
            <a:avLst/>
          </a:prstGeom>
          <a:noFill/>
        </p:spPr>
        <p:txBody>
          <a:bodyPr wrap="square" rtlCol="0">
            <a:spAutoFit/>
          </a:bodyPr>
          <a:lstStyle/>
          <a:p>
            <a:pPr algn="ctr"/>
            <a:r>
              <a:rPr lang="zh-CN" altLang="en-US" sz="2400" dirty="0">
                <a:cs typeface="+mn-ea"/>
                <a:sym typeface="+mn-lt"/>
              </a:rPr>
              <a:t>问题解答</a:t>
            </a:r>
            <a:r>
              <a:rPr lang="en-US" altLang="zh-CN" sz="2400" dirty="0">
                <a:cs typeface="+mn-ea"/>
                <a:sym typeface="+mn-lt"/>
              </a:rPr>
              <a:t>(Paxos)</a:t>
            </a:r>
            <a:endParaRPr lang="en-US" altLang="zh-CN" sz="2400" dirty="0">
              <a:cs typeface="+mn-ea"/>
              <a:sym typeface="+mn-lt"/>
            </a:endParaRPr>
          </a:p>
        </p:txBody>
      </p:sp>
      <p:grpSp>
        <p:nvGrpSpPr>
          <p:cNvPr id="21" name="íŝ1iďê"/>
          <p:cNvGrpSpPr/>
          <p:nvPr/>
        </p:nvGrpSpPr>
        <p:grpSpPr>
          <a:xfrm>
            <a:off x="5597525" y="3975735"/>
            <a:ext cx="4393565" cy="1012825"/>
            <a:chOff x="5530341" y="1648313"/>
            <a:chExt cx="2753462" cy="1012548"/>
          </a:xfrm>
        </p:grpSpPr>
        <p:sp>
          <p:nvSpPr>
            <p:cNvPr id="22" name="ïŝḻîḋe"/>
            <p:cNvSpPr/>
            <p:nvPr/>
          </p:nvSpPr>
          <p:spPr bwMode="auto">
            <a:xfrm>
              <a:off x="5532105" y="1860909"/>
              <a:ext cx="2751698" cy="799952"/>
            </a:xfrm>
            <a:prstGeom prst="rect">
              <a:avLst/>
            </a:prstGeom>
            <a:solidFill>
              <a:schemeClr val="bg1">
                <a:lumMod val="95000"/>
                <a:alpha val="40000"/>
              </a:schemeClr>
            </a:solidFill>
            <a:ln w="3175">
              <a:solidFill>
                <a:schemeClr val="bg1">
                  <a:lumMod val="75000"/>
                </a:schemeClr>
              </a:solidFill>
              <a:miter lim="800000"/>
            </a:ln>
          </p:spPr>
          <p:txBody>
            <a:bodyPr wrap="square" lIns="90000" tIns="46800" rIns="90000" bIns="4680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60000"/>
                </a:lnSpc>
                <a:buFont typeface="Arial" panose="020B0604020202020204" pitchFamily="34" charset="0"/>
                <a:buChar char="•"/>
              </a:pPr>
              <a:endParaRPr lang="en-US" altLang="zh-CN" sz="1000" dirty="0">
                <a:cs typeface="+mn-ea"/>
                <a:sym typeface="+mn-lt"/>
              </a:endParaRPr>
            </a:p>
          </p:txBody>
        </p:sp>
        <p:sp>
          <p:nvSpPr>
            <p:cNvPr id="23" name="ïSľîḍè"/>
            <p:cNvSpPr/>
            <p:nvPr/>
          </p:nvSpPr>
          <p:spPr bwMode="auto">
            <a:xfrm>
              <a:off x="5530341" y="1860909"/>
              <a:ext cx="2752838" cy="799952"/>
            </a:xfrm>
            <a:prstGeom prst="rect">
              <a:avLst/>
            </a:prstGeom>
            <a:noFill/>
            <a:ln w="3175">
              <a:noFill/>
              <a:miter lim="800000"/>
            </a:ln>
            <a:extLst>
              <a:ext uri="{909E8E84-426E-40DD-AFC4-6F175D3DCCD1}">
                <a14:hiddenFill xmlns:a14="http://schemas.microsoft.com/office/drawing/2010/main">
                  <a:solidFill>
                    <a:srgbClr val="FFFFFF"/>
                  </a:solidFill>
                </a14:hiddenFill>
              </a:ext>
            </a:extLst>
          </p:spPr>
          <p:txBody>
            <a:bodyPr wrap="square" lIns="90000" tIns="46800" rIns="90000" bIns="4680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60000"/>
                </a:lnSpc>
                <a:buFont typeface="Arial" panose="020B0604020202020204" pitchFamily="34" charset="0"/>
                <a:buChar char="•"/>
              </a:pPr>
              <a:r>
                <a:rPr lang="en-US" altLang="zh-CN" sz="1000" dirty="0">
                  <a:cs typeface="+mn-ea"/>
                  <a:sym typeface="+mn-lt"/>
                </a:rPr>
                <a:t> </a:t>
              </a:r>
              <a:endParaRPr lang="en-US" altLang="zh-CN" sz="1000" dirty="0">
                <a:cs typeface="+mn-ea"/>
                <a:sym typeface="+mn-lt"/>
              </a:endParaRPr>
            </a:p>
          </p:txBody>
        </p:sp>
        <p:sp>
          <p:nvSpPr>
            <p:cNvPr id="24" name="íşḷíḓê"/>
            <p:cNvSpPr/>
            <p:nvPr/>
          </p:nvSpPr>
          <p:spPr>
            <a:xfrm>
              <a:off x="6783905" y="1648313"/>
              <a:ext cx="245539" cy="382800"/>
            </a:xfrm>
            <a:prstGeom prst="ellipse">
              <a:avLst/>
            </a:prstGeom>
            <a:solidFill>
              <a:schemeClr val="tx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lang="en-US" altLang="zh-CN" sz="1600" b="1" dirty="0">
                  <a:solidFill>
                    <a:schemeClr val="bg1"/>
                  </a:solidFill>
                  <a:cs typeface="+mn-ea"/>
                  <a:sym typeface="+mn-lt"/>
                </a:rPr>
                <a:t>3</a:t>
              </a:r>
              <a:endParaRPr lang="zh-CN" altLang="en-US" sz="1600" b="1" dirty="0">
                <a:solidFill>
                  <a:schemeClr val="bg1"/>
                </a:solidFill>
                <a:cs typeface="+mn-ea"/>
                <a:sym typeface="+mn-lt"/>
              </a:endParaRPr>
            </a:p>
          </p:txBody>
        </p:sp>
      </p:grpSp>
      <p:sp>
        <p:nvSpPr>
          <p:cNvPr id="25" name="文本框 24"/>
          <p:cNvSpPr txBox="1"/>
          <p:nvPr/>
        </p:nvSpPr>
        <p:spPr>
          <a:xfrm>
            <a:off x="5993765" y="4358640"/>
            <a:ext cx="3599180" cy="460375"/>
          </a:xfrm>
          <a:prstGeom prst="rect">
            <a:avLst/>
          </a:prstGeom>
          <a:noFill/>
        </p:spPr>
        <p:txBody>
          <a:bodyPr wrap="square" rtlCol="0">
            <a:spAutoFit/>
          </a:bodyPr>
          <a:lstStyle/>
          <a:p>
            <a:r>
              <a:rPr lang="zh-CN" altLang="en-US" sz="2400" dirty="0">
                <a:cs typeface="+mn-ea"/>
                <a:sym typeface="+mn-lt"/>
              </a:rPr>
              <a:t>其它</a:t>
            </a:r>
            <a:r>
              <a:rPr lang="zh-CN" altLang="en-US" sz="2400" dirty="0">
                <a:cs typeface="+mn-ea"/>
                <a:sym typeface="+mn-lt"/>
              </a:rPr>
              <a:t>常见一致性算法</a:t>
            </a:r>
            <a:r>
              <a:rPr lang="zh-CN" altLang="en-US" sz="2400" dirty="0">
                <a:cs typeface="+mn-ea"/>
                <a:sym typeface="+mn-lt"/>
              </a:rPr>
              <a:t>介绍</a:t>
            </a:r>
            <a:endParaRPr lang="zh-CN" altLang="en-US" sz="2400" dirty="0">
              <a:cs typeface="+mn-ea"/>
              <a:sym typeface="+mn-lt"/>
            </a:endParaRPr>
          </a:p>
        </p:txBody>
      </p:sp>
      <p:grpSp>
        <p:nvGrpSpPr>
          <p:cNvPr id="33" name="组合 32"/>
          <p:cNvGrpSpPr/>
          <p:nvPr/>
        </p:nvGrpSpPr>
        <p:grpSpPr>
          <a:xfrm>
            <a:off x="4086383" y="1589319"/>
            <a:ext cx="448540" cy="105805"/>
            <a:chOff x="10533138" y="858625"/>
            <a:chExt cx="853190" cy="201257"/>
          </a:xfrm>
        </p:grpSpPr>
        <p:sp>
          <p:nvSpPr>
            <p:cNvPr id="34" name="椭圆 33"/>
            <p:cNvSpPr/>
            <p:nvPr/>
          </p:nvSpPr>
          <p:spPr>
            <a:xfrm>
              <a:off x="10533138" y="858625"/>
              <a:ext cx="201257" cy="20125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椭圆 34"/>
            <p:cNvSpPr/>
            <p:nvPr/>
          </p:nvSpPr>
          <p:spPr>
            <a:xfrm>
              <a:off x="10859574" y="858625"/>
              <a:ext cx="201257" cy="20125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椭圆 35"/>
            <p:cNvSpPr/>
            <p:nvPr/>
          </p:nvSpPr>
          <p:spPr>
            <a:xfrm>
              <a:off x="11185071" y="858625"/>
              <a:ext cx="201257" cy="20125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7" name="组合 36"/>
          <p:cNvGrpSpPr/>
          <p:nvPr/>
        </p:nvGrpSpPr>
        <p:grpSpPr>
          <a:xfrm>
            <a:off x="11052580" y="1562537"/>
            <a:ext cx="448540" cy="105805"/>
            <a:chOff x="10533138" y="858625"/>
            <a:chExt cx="853190" cy="201257"/>
          </a:xfrm>
        </p:grpSpPr>
        <p:sp>
          <p:nvSpPr>
            <p:cNvPr id="38" name="椭圆 37"/>
            <p:cNvSpPr/>
            <p:nvPr/>
          </p:nvSpPr>
          <p:spPr>
            <a:xfrm>
              <a:off x="10533138" y="858625"/>
              <a:ext cx="201257" cy="20125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9" name="椭圆 38"/>
            <p:cNvSpPr/>
            <p:nvPr/>
          </p:nvSpPr>
          <p:spPr>
            <a:xfrm>
              <a:off x="10859574" y="858625"/>
              <a:ext cx="201257" cy="20125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椭圆 39"/>
            <p:cNvSpPr/>
            <p:nvPr/>
          </p:nvSpPr>
          <p:spPr>
            <a:xfrm>
              <a:off x="11185071" y="858625"/>
              <a:ext cx="201257" cy="20125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41" name="组合 40"/>
          <p:cNvGrpSpPr/>
          <p:nvPr/>
        </p:nvGrpSpPr>
        <p:grpSpPr>
          <a:xfrm>
            <a:off x="4086629" y="5509267"/>
            <a:ext cx="448540" cy="105805"/>
            <a:chOff x="10533138" y="858625"/>
            <a:chExt cx="853190" cy="201257"/>
          </a:xfrm>
        </p:grpSpPr>
        <p:sp>
          <p:nvSpPr>
            <p:cNvPr id="42" name="椭圆 41"/>
            <p:cNvSpPr/>
            <p:nvPr/>
          </p:nvSpPr>
          <p:spPr>
            <a:xfrm>
              <a:off x="10533138" y="858625"/>
              <a:ext cx="201257" cy="20125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3" name="椭圆 42"/>
            <p:cNvSpPr/>
            <p:nvPr/>
          </p:nvSpPr>
          <p:spPr>
            <a:xfrm>
              <a:off x="10859574" y="858625"/>
              <a:ext cx="201257" cy="20125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椭圆 43"/>
            <p:cNvSpPr/>
            <p:nvPr/>
          </p:nvSpPr>
          <p:spPr>
            <a:xfrm>
              <a:off x="11185071" y="858625"/>
              <a:ext cx="201257" cy="20125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45" name="组合 44"/>
          <p:cNvGrpSpPr/>
          <p:nvPr/>
        </p:nvGrpSpPr>
        <p:grpSpPr>
          <a:xfrm>
            <a:off x="11052580" y="5551057"/>
            <a:ext cx="448540" cy="105805"/>
            <a:chOff x="10533138" y="858625"/>
            <a:chExt cx="853190" cy="201257"/>
          </a:xfrm>
        </p:grpSpPr>
        <p:sp>
          <p:nvSpPr>
            <p:cNvPr id="46" name="椭圆 45"/>
            <p:cNvSpPr/>
            <p:nvPr/>
          </p:nvSpPr>
          <p:spPr>
            <a:xfrm>
              <a:off x="10533138" y="858625"/>
              <a:ext cx="201257" cy="20125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7" name="椭圆 46"/>
            <p:cNvSpPr/>
            <p:nvPr/>
          </p:nvSpPr>
          <p:spPr>
            <a:xfrm>
              <a:off x="10859574" y="858625"/>
              <a:ext cx="201257" cy="20125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椭圆 47"/>
            <p:cNvSpPr/>
            <p:nvPr/>
          </p:nvSpPr>
          <p:spPr>
            <a:xfrm>
              <a:off x="11185071" y="858625"/>
              <a:ext cx="201257" cy="20125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14"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randombar(horizontal)">
                                      <p:cBhvr>
                                        <p:cTn id="13" dur="500"/>
                                        <p:tgtEl>
                                          <p:spTgt spid="9"/>
                                        </p:tgtEl>
                                      </p:cBhvr>
                                    </p:animEffect>
                                  </p:childTnLst>
                                </p:cTn>
                              </p:par>
                              <p:par>
                                <p:cTn id="14" presetID="14" presetClass="entr" presetSubtype="1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randombar(horizontal)">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1000"/>
                                        <p:tgtEl>
                                          <p:spTgt spid="15"/>
                                        </p:tgtEl>
                                      </p:cBhvr>
                                    </p:animEffect>
                                    <p:anim calcmode="lin" valueType="num">
                                      <p:cBhvr>
                                        <p:cTn id="27" dur="1000" fill="hold"/>
                                        <p:tgtEl>
                                          <p:spTgt spid="15"/>
                                        </p:tgtEl>
                                        <p:attrNameLst>
                                          <p:attrName>ppt_x</p:attrName>
                                        </p:attrNameLst>
                                      </p:cBhvr>
                                      <p:tavLst>
                                        <p:tav tm="0">
                                          <p:val>
                                            <p:strVal val="#ppt_x"/>
                                          </p:val>
                                        </p:tav>
                                        <p:tav tm="100000">
                                          <p:val>
                                            <p:strVal val="#ppt_x"/>
                                          </p:val>
                                        </p:tav>
                                      </p:tavLst>
                                    </p:anim>
                                    <p:anim calcmode="lin" valueType="num">
                                      <p:cBhvr>
                                        <p:cTn id="2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1000"/>
                                        <p:tgtEl>
                                          <p:spTgt spid="16"/>
                                        </p:tgtEl>
                                      </p:cBhvr>
                                    </p:animEffect>
                                    <p:anim calcmode="lin" valueType="num">
                                      <p:cBhvr>
                                        <p:cTn id="34" dur="1000" fill="hold"/>
                                        <p:tgtEl>
                                          <p:spTgt spid="16"/>
                                        </p:tgtEl>
                                        <p:attrNameLst>
                                          <p:attrName>ppt_x</p:attrName>
                                        </p:attrNameLst>
                                      </p:cBhvr>
                                      <p:tavLst>
                                        <p:tav tm="0">
                                          <p:val>
                                            <p:strVal val="#ppt_x"/>
                                          </p:val>
                                        </p:tav>
                                        <p:tav tm="100000">
                                          <p:val>
                                            <p:strVal val="#ppt_x"/>
                                          </p:val>
                                        </p:tav>
                                      </p:tavLst>
                                    </p:anim>
                                    <p:anim calcmode="lin" valueType="num">
                                      <p:cBhvr>
                                        <p:cTn id="35" dur="1000" fill="hold"/>
                                        <p:tgtEl>
                                          <p:spTgt spid="16"/>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1000"/>
                                        <p:tgtEl>
                                          <p:spTgt spid="20"/>
                                        </p:tgtEl>
                                      </p:cBhvr>
                                    </p:animEffect>
                                    <p:anim calcmode="lin" valueType="num">
                                      <p:cBhvr>
                                        <p:cTn id="39" dur="1000" fill="hold"/>
                                        <p:tgtEl>
                                          <p:spTgt spid="20"/>
                                        </p:tgtEl>
                                        <p:attrNameLst>
                                          <p:attrName>ppt_x</p:attrName>
                                        </p:attrNameLst>
                                      </p:cBhvr>
                                      <p:tavLst>
                                        <p:tav tm="0">
                                          <p:val>
                                            <p:strVal val="#ppt_x"/>
                                          </p:val>
                                        </p:tav>
                                        <p:tav tm="100000">
                                          <p:val>
                                            <p:strVal val="#ppt_x"/>
                                          </p:val>
                                        </p:tav>
                                      </p:tavLst>
                                    </p:anim>
                                    <p:anim calcmode="lin" valueType="num">
                                      <p:cBhvr>
                                        <p:cTn id="40"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1000"/>
                                        <p:tgtEl>
                                          <p:spTgt spid="21"/>
                                        </p:tgtEl>
                                      </p:cBhvr>
                                    </p:animEffect>
                                    <p:anim calcmode="lin" valueType="num">
                                      <p:cBhvr>
                                        <p:cTn id="46" dur="1000" fill="hold"/>
                                        <p:tgtEl>
                                          <p:spTgt spid="21"/>
                                        </p:tgtEl>
                                        <p:attrNameLst>
                                          <p:attrName>ppt_x</p:attrName>
                                        </p:attrNameLst>
                                      </p:cBhvr>
                                      <p:tavLst>
                                        <p:tav tm="0">
                                          <p:val>
                                            <p:strVal val="#ppt_x"/>
                                          </p:val>
                                        </p:tav>
                                        <p:tav tm="100000">
                                          <p:val>
                                            <p:strVal val="#ppt_x"/>
                                          </p:val>
                                        </p:tav>
                                      </p:tavLst>
                                    </p:anim>
                                    <p:anim calcmode="lin" valueType="num">
                                      <p:cBhvr>
                                        <p:cTn id="47" dur="1000" fill="hold"/>
                                        <p:tgtEl>
                                          <p:spTgt spid="21"/>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fade">
                                      <p:cBhvr>
                                        <p:cTn id="50" dur="1000"/>
                                        <p:tgtEl>
                                          <p:spTgt spid="25"/>
                                        </p:tgtEl>
                                      </p:cBhvr>
                                    </p:animEffect>
                                    <p:anim calcmode="lin" valueType="num">
                                      <p:cBhvr>
                                        <p:cTn id="51" dur="1000" fill="hold"/>
                                        <p:tgtEl>
                                          <p:spTgt spid="25"/>
                                        </p:tgtEl>
                                        <p:attrNameLst>
                                          <p:attrName>ppt_x</p:attrName>
                                        </p:attrNameLst>
                                      </p:cBhvr>
                                      <p:tavLst>
                                        <p:tav tm="0">
                                          <p:val>
                                            <p:strVal val="#ppt_x"/>
                                          </p:val>
                                        </p:tav>
                                        <p:tav tm="100000">
                                          <p:val>
                                            <p:strVal val="#ppt_x"/>
                                          </p:val>
                                        </p:tav>
                                      </p:tavLst>
                                    </p:anim>
                                    <p:anim calcmode="lin" valueType="num">
                                      <p:cBhvr>
                                        <p:cTn id="52"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5" grpId="0"/>
      <p:bldP spid="20" grpId="0"/>
      <p:bldP spid="2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ṩḷïdé"/>
          <p:cNvSpPr/>
          <p:nvPr/>
        </p:nvSpPr>
        <p:spPr bwMode="auto">
          <a:xfrm>
            <a:off x="-12862" y="829140"/>
            <a:ext cx="12205024" cy="4489450"/>
          </a:xfrm>
          <a:custGeom>
            <a:avLst/>
            <a:gdLst>
              <a:gd name="T0" fmla="*/ 0 w 2828"/>
              <a:gd name="T1" fmla="*/ 856 h 1032"/>
              <a:gd name="T2" fmla="*/ 660 w 2828"/>
              <a:gd name="T3" fmla="*/ 540 h 1032"/>
              <a:gd name="T4" fmla="*/ 1232 w 2828"/>
              <a:gd name="T5" fmla="*/ 720 h 1032"/>
              <a:gd name="T6" fmla="*/ 1772 w 2828"/>
              <a:gd name="T7" fmla="*/ 320 h 1032"/>
              <a:gd name="T8" fmla="*/ 2315 w 2828"/>
              <a:gd name="T9" fmla="*/ 479 h 1032"/>
              <a:gd name="T10" fmla="*/ 2828 w 2828"/>
              <a:gd name="T11" fmla="*/ 0 h 1032"/>
            </a:gdLst>
            <a:ahLst/>
            <a:cxnLst>
              <a:cxn ang="0">
                <a:pos x="T0" y="T1"/>
              </a:cxn>
              <a:cxn ang="0">
                <a:pos x="T2" y="T3"/>
              </a:cxn>
              <a:cxn ang="0">
                <a:pos x="T4" y="T5"/>
              </a:cxn>
              <a:cxn ang="0">
                <a:pos x="T6" y="T7"/>
              </a:cxn>
              <a:cxn ang="0">
                <a:pos x="T8" y="T9"/>
              </a:cxn>
              <a:cxn ang="0">
                <a:pos x="T10" y="T11"/>
              </a:cxn>
            </a:cxnLst>
            <a:rect l="0" t="0" r="r" b="b"/>
            <a:pathLst>
              <a:path w="2828" h="1032">
                <a:moveTo>
                  <a:pt x="0" y="856"/>
                </a:moveTo>
                <a:cubicBezTo>
                  <a:pt x="420" y="1032"/>
                  <a:pt x="464" y="536"/>
                  <a:pt x="660" y="540"/>
                </a:cubicBezTo>
                <a:cubicBezTo>
                  <a:pt x="856" y="544"/>
                  <a:pt x="976" y="736"/>
                  <a:pt x="1232" y="720"/>
                </a:cubicBezTo>
                <a:cubicBezTo>
                  <a:pt x="1488" y="704"/>
                  <a:pt x="1508" y="352"/>
                  <a:pt x="1772" y="320"/>
                </a:cubicBezTo>
                <a:cubicBezTo>
                  <a:pt x="2036" y="288"/>
                  <a:pt x="2063" y="491"/>
                  <a:pt x="2315" y="479"/>
                </a:cubicBezTo>
                <a:cubicBezTo>
                  <a:pt x="2567" y="467"/>
                  <a:pt x="2572" y="84"/>
                  <a:pt x="2828" y="0"/>
                </a:cubicBezTo>
              </a:path>
            </a:pathLst>
          </a:custGeom>
          <a:noFill/>
          <a:ln w="3175" cap="flat">
            <a:solidFill>
              <a:schemeClr val="tx1">
                <a:lumMod val="50000"/>
                <a:lumOff val="50000"/>
              </a:schemeClr>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cs typeface="+mn-ea"/>
              <a:sym typeface="+mn-lt"/>
            </a:endParaRPr>
          </a:p>
        </p:txBody>
      </p:sp>
      <p:sp>
        <p:nvSpPr>
          <p:cNvPr id="32" name="íṣ1íďê"/>
          <p:cNvSpPr/>
          <p:nvPr/>
        </p:nvSpPr>
        <p:spPr>
          <a:xfrm>
            <a:off x="2736811" y="2784935"/>
            <a:ext cx="892180" cy="892180"/>
          </a:xfrm>
          <a:prstGeom prst="ellipse">
            <a:avLst/>
          </a:prstGeom>
          <a:solidFill>
            <a:schemeClr val="bg1"/>
          </a:solidFill>
          <a:ln w="3175" cap="rnd">
            <a:noFill/>
            <a:prstDash val="solid"/>
            <a:round/>
          </a:ln>
          <a:effectLst>
            <a:outerShdw blurRad="127000" dist="38100" dir="5400000" sx="101000" sy="101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i="1" dirty="0">
              <a:solidFill>
                <a:schemeClr val="tx1"/>
              </a:solidFill>
              <a:cs typeface="+mn-ea"/>
              <a:sym typeface="+mn-lt"/>
            </a:endParaRPr>
          </a:p>
        </p:txBody>
      </p:sp>
      <p:sp>
        <p:nvSpPr>
          <p:cNvPr id="33" name="ís1îḓé"/>
          <p:cNvSpPr/>
          <p:nvPr/>
        </p:nvSpPr>
        <p:spPr>
          <a:xfrm>
            <a:off x="2979497" y="3075921"/>
            <a:ext cx="405535" cy="310203"/>
          </a:xfrm>
          <a:custGeom>
            <a:avLst/>
            <a:gdLst>
              <a:gd name="connsiteX0" fmla="*/ 361794 w 551492"/>
              <a:gd name="connsiteY0" fmla="*/ 308363 h 421851"/>
              <a:gd name="connsiteX1" fmla="*/ 530845 w 551492"/>
              <a:gd name="connsiteY1" fmla="*/ 308363 h 421851"/>
              <a:gd name="connsiteX2" fmla="*/ 551492 w 551492"/>
              <a:gd name="connsiteY2" fmla="*/ 329044 h 421851"/>
              <a:gd name="connsiteX3" fmla="*/ 551492 w 551492"/>
              <a:gd name="connsiteY3" fmla="*/ 362650 h 421851"/>
              <a:gd name="connsiteX4" fmla="*/ 530845 w 551492"/>
              <a:gd name="connsiteY4" fmla="*/ 383331 h 421851"/>
              <a:gd name="connsiteX5" fmla="*/ 378570 w 551492"/>
              <a:gd name="connsiteY5" fmla="*/ 383331 h 421851"/>
              <a:gd name="connsiteX6" fmla="*/ 378570 w 551492"/>
              <a:gd name="connsiteY6" fmla="*/ 369113 h 421851"/>
              <a:gd name="connsiteX7" fmla="*/ 361794 w 551492"/>
              <a:gd name="connsiteY7" fmla="*/ 308363 h 421851"/>
              <a:gd name="connsiteX8" fmla="*/ 313904 w 551492"/>
              <a:gd name="connsiteY8" fmla="*/ 172924 h 421851"/>
              <a:gd name="connsiteX9" fmla="*/ 530832 w 551492"/>
              <a:gd name="connsiteY9" fmla="*/ 172924 h 421851"/>
              <a:gd name="connsiteX10" fmla="*/ 551492 w 551492"/>
              <a:gd name="connsiteY10" fmla="*/ 193548 h 421851"/>
              <a:gd name="connsiteX11" fmla="*/ 551492 w 551492"/>
              <a:gd name="connsiteY11" fmla="*/ 225772 h 421851"/>
              <a:gd name="connsiteX12" fmla="*/ 530832 w 551492"/>
              <a:gd name="connsiteY12" fmla="*/ 247685 h 421851"/>
              <a:gd name="connsiteX13" fmla="*/ 271293 w 551492"/>
              <a:gd name="connsiteY13" fmla="*/ 247685 h 421851"/>
              <a:gd name="connsiteX14" fmla="*/ 271293 w 551492"/>
              <a:gd name="connsiteY14" fmla="*/ 227061 h 421851"/>
              <a:gd name="connsiteX15" fmla="*/ 272584 w 551492"/>
              <a:gd name="connsiteY15" fmla="*/ 224483 h 421851"/>
              <a:gd name="connsiteX16" fmla="*/ 313904 w 551492"/>
              <a:gd name="connsiteY16" fmla="*/ 172924 h 421851"/>
              <a:gd name="connsiteX17" fmla="*/ 281648 w 551492"/>
              <a:gd name="connsiteY17" fmla="*/ 36241 h 421851"/>
              <a:gd name="connsiteX18" fmla="*/ 530834 w 551492"/>
              <a:gd name="connsiteY18" fmla="*/ 36241 h 421851"/>
              <a:gd name="connsiteX19" fmla="*/ 551492 w 551492"/>
              <a:gd name="connsiteY19" fmla="*/ 58154 h 421851"/>
              <a:gd name="connsiteX20" fmla="*/ 551492 w 551492"/>
              <a:gd name="connsiteY20" fmla="*/ 90378 h 421851"/>
              <a:gd name="connsiteX21" fmla="*/ 530834 w 551492"/>
              <a:gd name="connsiteY21" fmla="*/ 111002 h 421851"/>
              <a:gd name="connsiteX22" fmla="*/ 308761 w 551492"/>
              <a:gd name="connsiteY22" fmla="*/ 111002 h 421851"/>
              <a:gd name="connsiteX23" fmla="*/ 295850 w 551492"/>
              <a:gd name="connsiteY23" fmla="*/ 96823 h 421851"/>
              <a:gd name="connsiteX24" fmla="*/ 281648 w 551492"/>
              <a:gd name="connsiteY24" fmla="*/ 36241 h 421851"/>
              <a:gd name="connsiteX25" fmla="*/ 176987 w 551492"/>
              <a:gd name="connsiteY25" fmla="*/ 0 h 421851"/>
              <a:gd name="connsiteX26" fmla="*/ 271294 w 551492"/>
              <a:gd name="connsiteY26" fmla="*/ 117396 h 421851"/>
              <a:gd name="connsiteX27" fmla="*/ 276461 w 551492"/>
              <a:gd name="connsiteY27" fmla="*/ 117396 h 421851"/>
              <a:gd name="connsiteX28" fmla="*/ 290672 w 551492"/>
              <a:gd name="connsiteY28" fmla="*/ 152228 h 421851"/>
              <a:gd name="connsiteX29" fmla="*/ 262251 w 551492"/>
              <a:gd name="connsiteY29" fmla="*/ 199960 h 421851"/>
              <a:gd name="connsiteX30" fmla="*/ 257083 w 551492"/>
              <a:gd name="connsiteY30" fmla="*/ 197380 h 421851"/>
              <a:gd name="connsiteX31" fmla="*/ 224786 w 551492"/>
              <a:gd name="connsiteY31" fmla="*/ 247692 h 421851"/>
              <a:gd name="connsiteX32" fmla="*/ 219619 w 551492"/>
              <a:gd name="connsiteY32" fmla="*/ 259303 h 421851"/>
              <a:gd name="connsiteX33" fmla="*/ 241581 w 551492"/>
              <a:gd name="connsiteY33" fmla="*/ 279944 h 421851"/>
              <a:gd name="connsiteX34" fmla="*/ 263543 w 551492"/>
              <a:gd name="connsiteY34" fmla="*/ 279944 h 421851"/>
              <a:gd name="connsiteX35" fmla="*/ 352682 w 551492"/>
              <a:gd name="connsiteY35" fmla="*/ 368958 h 421851"/>
              <a:gd name="connsiteX36" fmla="*/ 352682 w 551492"/>
              <a:gd name="connsiteY36" fmla="*/ 393470 h 421851"/>
              <a:gd name="connsiteX37" fmla="*/ 325553 w 551492"/>
              <a:gd name="connsiteY37" fmla="*/ 421851 h 421851"/>
              <a:gd name="connsiteX38" fmla="*/ 28421 w 551492"/>
              <a:gd name="connsiteY38" fmla="*/ 421851 h 421851"/>
              <a:gd name="connsiteX39" fmla="*/ 0 w 551492"/>
              <a:gd name="connsiteY39" fmla="*/ 393470 h 421851"/>
              <a:gd name="connsiteX40" fmla="*/ 0 w 551492"/>
              <a:gd name="connsiteY40" fmla="*/ 368958 h 421851"/>
              <a:gd name="connsiteX41" fmla="*/ 89139 w 551492"/>
              <a:gd name="connsiteY41" fmla="*/ 279944 h 421851"/>
              <a:gd name="connsiteX42" fmla="*/ 112393 w 551492"/>
              <a:gd name="connsiteY42" fmla="*/ 279944 h 421851"/>
              <a:gd name="connsiteX43" fmla="*/ 133063 w 551492"/>
              <a:gd name="connsiteY43" fmla="*/ 259303 h 421851"/>
              <a:gd name="connsiteX44" fmla="*/ 127896 w 551492"/>
              <a:gd name="connsiteY44" fmla="*/ 247692 h 421851"/>
              <a:gd name="connsiteX45" fmla="*/ 95599 w 551492"/>
              <a:gd name="connsiteY45" fmla="*/ 198670 h 421851"/>
              <a:gd name="connsiteX46" fmla="*/ 91723 w 551492"/>
              <a:gd name="connsiteY46" fmla="*/ 199960 h 421851"/>
              <a:gd name="connsiteX47" fmla="*/ 63302 w 551492"/>
              <a:gd name="connsiteY47" fmla="*/ 152228 h 421851"/>
              <a:gd name="connsiteX48" fmla="*/ 78804 w 551492"/>
              <a:gd name="connsiteY48" fmla="*/ 117396 h 421851"/>
              <a:gd name="connsiteX49" fmla="*/ 81388 w 551492"/>
              <a:gd name="connsiteY49" fmla="*/ 117396 h 421851"/>
              <a:gd name="connsiteX50" fmla="*/ 176987 w 551492"/>
              <a:gd name="connsiteY50" fmla="*/ 0 h 421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551492" h="421851">
                <a:moveTo>
                  <a:pt x="361794" y="308363"/>
                </a:moveTo>
                <a:lnTo>
                  <a:pt x="530845" y="308363"/>
                </a:lnTo>
                <a:cubicBezTo>
                  <a:pt x="541168" y="308363"/>
                  <a:pt x="551492" y="317411"/>
                  <a:pt x="551492" y="329044"/>
                </a:cubicBezTo>
                <a:lnTo>
                  <a:pt x="551492" y="362650"/>
                </a:lnTo>
                <a:cubicBezTo>
                  <a:pt x="551492" y="374283"/>
                  <a:pt x="541168" y="383331"/>
                  <a:pt x="530845" y="383331"/>
                </a:cubicBezTo>
                <a:lnTo>
                  <a:pt x="378570" y="383331"/>
                </a:lnTo>
                <a:lnTo>
                  <a:pt x="378570" y="369113"/>
                </a:lnTo>
                <a:cubicBezTo>
                  <a:pt x="378570" y="347140"/>
                  <a:pt x="372118" y="326459"/>
                  <a:pt x="361794" y="308363"/>
                </a:cubicBezTo>
                <a:close/>
                <a:moveTo>
                  <a:pt x="313904" y="172924"/>
                </a:moveTo>
                <a:lnTo>
                  <a:pt x="530832" y="172924"/>
                </a:lnTo>
                <a:cubicBezTo>
                  <a:pt x="541162" y="172924"/>
                  <a:pt x="551492" y="181947"/>
                  <a:pt x="551492" y="193548"/>
                </a:cubicBezTo>
                <a:lnTo>
                  <a:pt x="551492" y="225772"/>
                </a:lnTo>
                <a:cubicBezTo>
                  <a:pt x="551492" y="237373"/>
                  <a:pt x="541162" y="247685"/>
                  <a:pt x="530832" y="247685"/>
                </a:cubicBezTo>
                <a:lnTo>
                  <a:pt x="271293" y="247685"/>
                </a:lnTo>
                <a:lnTo>
                  <a:pt x="271293" y="227061"/>
                </a:lnTo>
                <a:cubicBezTo>
                  <a:pt x="271293" y="225772"/>
                  <a:pt x="272584" y="225772"/>
                  <a:pt x="272584" y="224483"/>
                </a:cubicBezTo>
                <a:cubicBezTo>
                  <a:pt x="293244" y="218038"/>
                  <a:pt x="307448" y="194837"/>
                  <a:pt x="313904" y="172924"/>
                </a:cubicBezTo>
                <a:close/>
                <a:moveTo>
                  <a:pt x="281648" y="36241"/>
                </a:moveTo>
                <a:lnTo>
                  <a:pt x="530834" y="36241"/>
                </a:lnTo>
                <a:cubicBezTo>
                  <a:pt x="541163" y="36241"/>
                  <a:pt x="551492" y="46553"/>
                  <a:pt x="551492" y="58154"/>
                </a:cubicBezTo>
                <a:lnTo>
                  <a:pt x="551492" y="90378"/>
                </a:lnTo>
                <a:cubicBezTo>
                  <a:pt x="551492" y="101979"/>
                  <a:pt x="541163" y="111002"/>
                  <a:pt x="530834" y="111002"/>
                </a:cubicBezTo>
                <a:lnTo>
                  <a:pt x="308761" y="111002"/>
                </a:lnTo>
                <a:cubicBezTo>
                  <a:pt x="304888" y="104557"/>
                  <a:pt x="301015" y="99401"/>
                  <a:pt x="295850" y="96823"/>
                </a:cubicBezTo>
                <a:cubicBezTo>
                  <a:pt x="293268" y="72333"/>
                  <a:pt x="288104" y="52998"/>
                  <a:pt x="281648" y="36241"/>
                </a:cubicBezTo>
                <a:close/>
                <a:moveTo>
                  <a:pt x="176987" y="0"/>
                </a:moveTo>
                <a:cubicBezTo>
                  <a:pt x="257083" y="0"/>
                  <a:pt x="270002" y="64503"/>
                  <a:pt x="271294" y="117396"/>
                </a:cubicBezTo>
                <a:cubicBezTo>
                  <a:pt x="272586" y="117396"/>
                  <a:pt x="273878" y="117396"/>
                  <a:pt x="276461" y="117396"/>
                </a:cubicBezTo>
                <a:cubicBezTo>
                  <a:pt x="289380" y="117396"/>
                  <a:pt x="290672" y="132877"/>
                  <a:pt x="290672" y="152228"/>
                </a:cubicBezTo>
                <a:cubicBezTo>
                  <a:pt x="290672" y="171579"/>
                  <a:pt x="275169" y="199960"/>
                  <a:pt x="262251" y="199960"/>
                </a:cubicBezTo>
                <a:cubicBezTo>
                  <a:pt x="260959" y="199960"/>
                  <a:pt x="258375" y="198670"/>
                  <a:pt x="257083" y="197380"/>
                </a:cubicBezTo>
                <a:cubicBezTo>
                  <a:pt x="249332" y="216731"/>
                  <a:pt x="237705" y="233502"/>
                  <a:pt x="224786" y="247692"/>
                </a:cubicBezTo>
                <a:cubicBezTo>
                  <a:pt x="220911" y="250272"/>
                  <a:pt x="219619" y="254143"/>
                  <a:pt x="219619" y="259303"/>
                </a:cubicBezTo>
                <a:cubicBezTo>
                  <a:pt x="219619" y="270913"/>
                  <a:pt x="228662" y="279944"/>
                  <a:pt x="241581" y="279944"/>
                </a:cubicBezTo>
                <a:lnTo>
                  <a:pt x="263543" y="279944"/>
                </a:lnTo>
                <a:cubicBezTo>
                  <a:pt x="312634" y="279944"/>
                  <a:pt x="352682" y="319936"/>
                  <a:pt x="352682" y="368958"/>
                </a:cubicBezTo>
                <a:lnTo>
                  <a:pt x="352682" y="393470"/>
                </a:lnTo>
                <a:cubicBezTo>
                  <a:pt x="352682" y="408950"/>
                  <a:pt x="341055" y="421851"/>
                  <a:pt x="325553" y="421851"/>
                </a:cubicBezTo>
                <a:lnTo>
                  <a:pt x="28421" y="421851"/>
                </a:lnTo>
                <a:cubicBezTo>
                  <a:pt x="12919" y="421851"/>
                  <a:pt x="0" y="408950"/>
                  <a:pt x="0" y="393470"/>
                </a:cubicBezTo>
                <a:lnTo>
                  <a:pt x="0" y="368958"/>
                </a:lnTo>
                <a:cubicBezTo>
                  <a:pt x="0" y="319936"/>
                  <a:pt x="40048" y="279944"/>
                  <a:pt x="89139" y="279944"/>
                </a:cubicBezTo>
                <a:lnTo>
                  <a:pt x="112393" y="279944"/>
                </a:lnTo>
                <a:cubicBezTo>
                  <a:pt x="124020" y="279944"/>
                  <a:pt x="133063" y="270913"/>
                  <a:pt x="133063" y="259303"/>
                </a:cubicBezTo>
                <a:cubicBezTo>
                  <a:pt x="133063" y="254143"/>
                  <a:pt x="131771" y="250272"/>
                  <a:pt x="127896" y="247692"/>
                </a:cubicBezTo>
                <a:cubicBezTo>
                  <a:pt x="114977" y="234792"/>
                  <a:pt x="104642" y="216731"/>
                  <a:pt x="95599" y="198670"/>
                </a:cubicBezTo>
                <a:cubicBezTo>
                  <a:pt x="94307" y="199960"/>
                  <a:pt x="93015" y="199960"/>
                  <a:pt x="91723" y="199960"/>
                </a:cubicBezTo>
                <a:cubicBezTo>
                  <a:pt x="78804" y="199960"/>
                  <a:pt x="63302" y="171579"/>
                  <a:pt x="63302" y="152228"/>
                </a:cubicBezTo>
                <a:cubicBezTo>
                  <a:pt x="63302" y="132877"/>
                  <a:pt x="65886" y="117396"/>
                  <a:pt x="78804" y="117396"/>
                </a:cubicBezTo>
                <a:cubicBezTo>
                  <a:pt x="80096" y="117396"/>
                  <a:pt x="80096" y="117396"/>
                  <a:pt x="81388" y="117396"/>
                </a:cubicBezTo>
                <a:cubicBezTo>
                  <a:pt x="82680" y="64503"/>
                  <a:pt x="93015" y="0"/>
                  <a:pt x="176987" y="0"/>
                </a:cubicBezTo>
                <a:close/>
              </a:path>
            </a:pathLst>
          </a:custGeom>
          <a:solidFill>
            <a:srgbClr val="6F9FBD"/>
          </a:solidFill>
          <a:ln w="3175"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8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i="1">
              <a:solidFill>
                <a:schemeClr val="tx1"/>
              </a:solidFill>
              <a:cs typeface="+mn-ea"/>
              <a:sym typeface="+mn-lt"/>
            </a:endParaRPr>
          </a:p>
        </p:txBody>
      </p:sp>
      <p:sp>
        <p:nvSpPr>
          <p:cNvPr id="20" name="iŝḷíḋè"/>
          <p:cNvSpPr/>
          <p:nvPr/>
        </p:nvSpPr>
        <p:spPr>
          <a:xfrm>
            <a:off x="8017891" y="1883875"/>
            <a:ext cx="892180" cy="892180"/>
          </a:xfrm>
          <a:prstGeom prst="ellipse">
            <a:avLst/>
          </a:prstGeom>
          <a:solidFill>
            <a:schemeClr val="bg1"/>
          </a:solidFill>
          <a:ln w="3175" cap="rnd">
            <a:noFill/>
            <a:prstDash val="solid"/>
            <a:round/>
          </a:ln>
          <a:effectLst>
            <a:outerShdw blurRad="127000" dist="38100" dir="5400000" sx="101000" sy="101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i="1">
              <a:solidFill>
                <a:schemeClr val="tx1"/>
              </a:solidFill>
              <a:cs typeface="+mn-ea"/>
              <a:sym typeface="+mn-lt"/>
            </a:endParaRPr>
          </a:p>
        </p:txBody>
      </p:sp>
      <p:sp>
        <p:nvSpPr>
          <p:cNvPr id="21" name="iŝļîďé"/>
          <p:cNvSpPr/>
          <p:nvPr/>
        </p:nvSpPr>
        <p:spPr>
          <a:xfrm>
            <a:off x="8261212" y="2174861"/>
            <a:ext cx="405535" cy="310203"/>
          </a:xfrm>
          <a:custGeom>
            <a:avLst/>
            <a:gdLst>
              <a:gd name="connsiteX0" fmla="*/ 361794 w 551492"/>
              <a:gd name="connsiteY0" fmla="*/ 308363 h 421851"/>
              <a:gd name="connsiteX1" fmla="*/ 530845 w 551492"/>
              <a:gd name="connsiteY1" fmla="*/ 308363 h 421851"/>
              <a:gd name="connsiteX2" fmla="*/ 551492 w 551492"/>
              <a:gd name="connsiteY2" fmla="*/ 329044 h 421851"/>
              <a:gd name="connsiteX3" fmla="*/ 551492 w 551492"/>
              <a:gd name="connsiteY3" fmla="*/ 362650 h 421851"/>
              <a:gd name="connsiteX4" fmla="*/ 530845 w 551492"/>
              <a:gd name="connsiteY4" fmla="*/ 383331 h 421851"/>
              <a:gd name="connsiteX5" fmla="*/ 378570 w 551492"/>
              <a:gd name="connsiteY5" fmla="*/ 383331 h 421851"/>
              <a:gd name="connsiteX6" fmla="*/ 378570 w 551492"/>
              <a:gd name="connsiteY6" fmla="*/ 369113 h 421851"/>
              <a:gd name="connsiteX7" fmla="*/ 361794 w 551492"/>
              <a:gd name="connsiteY7" fmla="*/ 308363 h 421851"/>
              <a:gd name="connsiteX8" fmla="*/ 313904 w 551492"/>
              <a:gd name="connsiteY8" fmla="*/ 172924 h 421851"/>
              <a:gd name="connsiteX9" fmla="*/ 530832 w 551492"/>
              <a:gd name="connsiteY9" fmla="*/ 172924 h 421851"/>
              <a:gd name="connsiteX10" fmla="*/ 551492 w 551492"/>
              <a:gd name="connsiteY10" fmla="*/ 193548 h 421851"/>
              <a:gd name="connsiteX11" fmla="*/ 551492 w 551492"/>
              <a:gd name="connsiteY11" fmla="*/ 225772 h 421851"/>
              <a:gd name="connsiteX12" fmla="*/ 530832 w 551492"/>
              <a:gd name="connsiteY12" fmla="*/ 247685 h 421851"/>
              <a:gd name="connsiteX13" fmla="*/ 271293 w 551492"/>
              <a:gd name="connsiteY13" fmla="*/ 247685 h 421851"/>
              <a:gd name="connsiteX14" fmla="*/ 271293 w 551492"/>
              <a:gd name="connsiteY14" fmla="*/ 227061 h 421851"/>
              <a:gd name="connsiteX15" fmla="*/ 272584 w 551492"/>
              <a:gd name="connsiteY15" fmla="*/ 224483 h 421851"/>
              <a:gd name="connsiteX16" fmla="*/ 313904 w 551492"/>
              <a:gd name="connsiteY16" fmla="*/ 172924 h 421851"/>
              <a:gd name="connsiteX17" fmla="*/ 281648 w 551492"/>
              <a:gd name="connsiteY17" fmla="*/ 36241 h 421851"/>
              <a:gd name="connsiteX18" fmla="*/ 530834 w 551492"/>
              <a:gd name="connsiteY18" fmla="*/ 36241 h 421851"/>
              <a:gd name="connsiteX19" fmla="*/ 551492 w 551492"/>
              <a:gd name="connsiteY19" fmla="*/ 58154 h 421851"/>
              <a:gd name="connsiteX20" fmla="*/ 551492 w 551492"/>
              <a:gd name="connsiteY20" fmla="*/ 90378 h 421851"/>
              <a:gd name="connsiteX21" fmla="*/ 530834 w 551492"/>
              <a:gd name="connsiteY21" fmla="*/ 111002 h 421851"/>
              <a:gd name="connsiteX22" fmla="*/ 308761 w 551492"/>
              <a:gd name="connsiteY22" fmla="*/ 111002 h 421851"/>
              <a:gd name="connsiteX23" fmla="*/ 295850 w 551492"/>
              <a:gd name="connsiteY23" fmla="*/ 96823 h 421851"/>
              <a:gd name="connsiteX24" fmla="*/ 281648 w 551492"/>
              <a:gd name="connsiteY24" fmla="*/ 36241 h 421851"/>
              <a:gd name="connsiteX25" fmla="*/ 176987 w 551492"/>
              <a:gd name="connsiteY25" fmla="*/ 0 h 421851"/>
              <a:gd name="connsiteX26" fmla="*/ 271294 w 551492"/>
              <a:gd name="connsiteY26" fmla="*/ 117396 h 421851"/>
              <a:gd name="connsiteX27" fmla="*/ 276461 w 551492"/>
              <a:gd name="connsiteY27" fmla="*/ 117396 h 421851"/>
              <a:gd name="connsiteX28" fmla="*/ 290672 w 551492"/>
              <a:gd name="connsiteY28" fmla="*/ 152228 h 421851"/>
              <a:gd name="connsiteX29" fmla="*/ 262251 w 551492"/>
              <a:gd name="connsiteY29" fmla="*/ 199960 h 421851"/>
              <a:gd name="connsiteX30" fmla="*/ 257083 w 551492"/>
              <a:gd name="connsiteY30" fmla="*/ 197380 h 421851"/>
              <a:gd name="connsiteX31" fmla="*/ 224786 w 551492"/>
              <a:gd name="connsiteY31" fmla="*/ 247692 h 421851"/>
              <a:gd name="connsiteX32" fmla="*/ 219619 w 551492"/>
              <a:gd name="connsiteY32" fmla="*/ 259303 h 421851"/>
              <a:gd name="connsiteX33" fmla="*/ 241581 w 551492"/>
              <a:gd name="connsiteY33" fmla="*/ 279944 h 421851"/>
              <a:gd name="connsiteX34" fmla="*/ 263543 w 551492"/>
              <a:gd name="connsiteY34" fmla="*/ 279944 h 421851"/>
              <a:gd name="connsiteX35" fmla="*/ 352682 w 551492"/>
              <a:gd name="connsiteY35" fmla="*/ 368958 h 421851"/>
              <a:gd name="connsiteX36" fmla="*/ 352682 w 551492"/>
              <a:gd name="connsiteY36" fmla="*/ 393470 h 421851"/>
              <a:gd name="connsiteX37" fmla="*/ 325553 w 551492"/>
              <a:gd name="connsiteY37" fmla="*/ 421851 h 421851"/>
              <a:gd name="connsiteX38" fmla="*/ 28421 w 551492"/>
              <a:gd name="connsiteY38" fmla="*/ 421851 h 421851"/>
              <a:gd name="connsiteX39" fmla="*/ 0 w 551492"/>
              <a:gd name="connsiteY39" fmla="*/ 393470 h 421851"/>
              <a:gd name="connsiteX40" fmla="*/ 0 w 551492"/>
              <a:gd name="connsiteY40" fmla="*/ 368958 h 421851"/>
              <a:gd name="connsiteX41" fmla="*/ 89139 w 551492"/>
              <a:gd name="connsiteY41" fmla="*/ 279944 h 421851"/>
              <a:gd name="connsiteX42" fmla="*/ 112393 w 551492"/>
              <a:gd name="connsiteY42" fmla="*/ 279944 h 421851"/>
              <a:gd name="connsiteX43" fmla="*/ 133063 w 551492"/>
              <a:gd name="connsiteY43" fmla="*/ 259303 h 421851"/>
              <a:gd name="connsiteX44" fmla="*/ 127896 w 551492"/>
              <a:gd name="connsiteY44" fmla="*/ 247692 h 421851"/>
              <a:gd name="connsiteX45" fmla="*/ 95599 w 551492"/>
              <a:gd name="connsiteY45" fmla="*/ 198670 h 421851"/>
              <a:gd name="connsiteX46" fmla="*/ 91723 w 551492"/>
              <a:gd name="connsiteY46" fmla="*/ 199960 h 421851"/>
              <a:gd name="connsiteX47" fmla="*/ 63302 w 551492"/>
              <a:gd name="connsiteY47" fmla="*/ 152228 h 421851"/>
              <a:gd name="connsiteX48" fmla="*/ 78804 w 551492"/>
              <a:gd name="connsiteY48" fmla="*/ 117396 h 421851"/>
              <a:gd name="connsiteX49" fmla="*/ 81388 w 551492"/>
              <a:gd name="connsiteY49" fmla="*/ 117396 h 421851"/>
              <a:gd name="connsiteX50" fmla="*/ 176987 w 551492"/>
              <a:gd name="connsiteY50" fmla="*/ 0 h 421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551492" h="421851">
                <a:moveTo>
                  <a:pt x="361794" y="308363"/>
                </a:moveTo>
                <a:lnTo>
                  <a:pt x="530845" y="308363"/>
                </a:lnTo>
                <a:cubicBezTo>
                  <a:pt x="541168" y="308363"/>
                  <a:pt x="551492" y="317411"/>
                  <a:pt x="551492" y="329044"/>
                </a:cubicBezTo>
                <a:lnTo>
                  <a:pt x="551492" y="362650"/>
                </a:lnTo>
                <a:cubicBezTo>
                  <a:pt x="551492" y="374283"/>
                  <a:pt x="541168" y="383331"/>
                  <a:pt x="530845" y="383331"/>
                </a:cubicBezTo>
                <a:lnTo>
                  <a:pt x="378570" y="383331"/>
                </a:lnTo>
                <a:lnTo>
                  <a:pt x="378570" y="369113"/>
                </a:lnTo>
                <a:cubicBezTo>
                  <a:pt x="378570" y="347140"/>
                  <a:pt x="372118" y="326459"/>
                  <a:pt x="361794" y="308363"/>
                </a:cubicBezTo>
                <a:close/>
                <a:moveTo>
                  <a:pt x="313904" y="172924"/>
                </a:moveTo>
                <a:lnTo>
                  <a:pt x="530832" y="172924"/>
                </a:lnTo>
                <a:cubicBezTo>
                  <a:pt x="541162" y="172924"/>
                  <a:pt x="551492" y="181947"/>
                  <a:pt x="551492" y="193548"/>
                </a:cubicBezTo>
                <a:lnTo>
                  <a:pt x="551492" y="225772"/>
                </a:lnTo>
                <a:cubicBezTo>
                  <a:pt x="551492" y="237373"/>
                  <a:pt x="541162" y="247685"/>
                  <a:pt x="530832" y="247685"/>
                </a:cubicBezTo>
                <a:lnTo>
                  <a:pt x="271293" y="247685"/>
                </a:lnTo>
                <a:lnTo>
                  <a:pt x="271293" y="227061"/>
                </a:lnTo>
                <a:cubicBezTo>
                  <a:pt x="271293" y="225772"/>
                  <a:pt x="272584" y="225772"/>
                  <a:pt x="272584" y="224483"/>
                </a:cubicBezTo>
                <a:cubicBezTo>
                  <a:pt x="293244" y="218038"/>
                  <a:pt x="307448" y="194837"/>
                  <a:pt x="313904" y="172924"/>
                </a:cubicBezTo>
                <a:close/>
                <a:moveTo>
                  <a:pt x="281648" y="36241"/>
                </a:moveTo>
                <a:lnTo>
                  <a:pt x="530834" y="36241"/>
                </a:lnTo>
                <a:cubicBezTo>
                  <a:pt x="541163" y="36241"/>
                  <a:pt x="551492" y="46553"/>
                  <a:pt x="551492" y="58154"/>
                </a:cubicBezTo>
                <a:lnTo>
                  <a:pt x="551492" y="90378"/>
                </a:lnTo>
                <a:cubicBezTo>
                  <a:pt x="551492" y="101979"/>
                  <a:pt x="541163" y="111002"/>
                  <a:pt x="530834" y="111002"/>
                </a:cubicBezTo>
                <a:lnTo>
                  <a:pt x="308761" y="111002"/>
                </a:lnTo>
                <a:cubicBezTo>
                  <a:pt x="304888" y="104557"/>
                  <a:pt x="301015" y="99401"/>
                  <a:pt x="295850" y="96823"/>
                </a:cubicBezTo>
                <a:cubicBezTo>
                  <a:pt x="293268" y="72333"/>
                  <a:pt x="288104" y="52998"/>
                  <a:pt x="281648" y="36241"/>
                </a:cubicBezTo>
                <a:close/>
                <a:moveTo>
                  <a:pt x="176987" y="0"/>
                </a:moveTo>
                <a:cubicBezTo>
                  <a:pt x="257083" y="0"/>
                  <a:pt x="270002" y="64503"/>
                  <a:pt x="271294" y="117396"/>
                </a:cubicBezTo>
                <a:cubicBezTo>
                  <a:pt x="272586" y="117396"/>
                  <a:pt x="273878" y="117396"/>
                  <a:pt x="276461" y="117396"/>
                </a:cubicBezTo>
                <a:cubicBezTo>
                  <a:pt x="289380" y="117396"/>
                  <a:pt x="290672" y="132877"/>
                  <a:pt x="290672" y="152228"/>
                </a:cubicBezTo>
                <a:cubicBezTo>
                  <a:pt x="290672" y="171579"/>
                  <a:pt x="275169" y="199960"/>
                  <a:pt x="262251" y="199960"/>
                </a:cubicBezTo>
                <a:cubicBezTo>
                  <a:pt x="260959" y="199960"/>
                  <a:pt x="258375" y="198670"/>
                  <a:pt x="257083" y="197380"/>
                </a:cubicBezTo>
                <a:cubicBezTo>
                  <a:pt x="249332" y="216731"/>
                  <a:pt x="237705" y="233502"/>
                  <a:pt x="224786" y="247692"/>
                </a:cubicBezTo>
                <a:cubicBezTo>
                  <a:pt x="220911" y="250272"/>
                  <a:pt x="219619" y="254143"/>
                  <a:pt x="219619" y="259303"/>
                </a:cubicBezTo>
                <a:cubicBezTo>
                  <a:pt x="219619" y="270913"/>
                  <a:pt x="228662" y="279944"/>
                  <a:pt x="241581" y="279944"/>
                </a:cubicBezTo>
                <a:lnTo>
                  <a:pt x="263543" y="279944"/>
                </a:lnTo>
                <a:cubicBezTo>
                  <a:pt x="312634" y="279944"/>
                  <a:pt x="352682" y="319936"/>
                  <a:pt x="352682" y="368958"/>
                </a:cubicBezTo>
                <a:lnTo>
                  <a:pt x="352682" y="393470"/>
                </a:lnTo>
                <a:cubicBezTo>
                  <a:pt x="352682" y="408950"/>
                  <a:pt x="341055" y="421851"/>
                  <a:pt x="325553" y="421851"/>
                </a:cubicBezTo>
                <a:lnTo>
                  <a:pt x="28421" y="421851"/>
                </a:lnTo>
                <a:cubicBezTo>
                  <a:pt x="12919" y="421851"/>
                  <a:pt x="0" y="408950"/>
                  <a:pt x="0" y="393470"/>
                </a:cubicBezTo>
                <a:lnTo>
                  <a:pt x="0" y="368958"/>
                </a:lnTo>
                <a:cubicBezTo>
                  <a:pt x="0" y="319936"/>
                  <a:pt x="40048" y="279944"/>
                  <a:pt x="89139" y="279944"/>
                </a:cubicBezTo>
                <a:lnTo>
                  <a:pt x="112393" y="279944"/>
                </a:lnTo>
                <a:cubicBezTo>
                  <a:pt x="124020" y="279944"/>
                  <a:pt x="133063" y="270913"/>
                  <a:pt x="133063" y="259303"/>
                </a:cubicBezTo>
                <a:cubicBezTo>
                  <a:pt x="133063" y="254143"/>
                  <a:pt x="131771" y="250272"/>
                  <a:pt x="127896" y="247692"/>
                </a:cubicBezTo>
                <a:cubicBezTo>
                  <a:pt x="114977" y="234792"/>
                  <a:pt x="104642" y="216731"/>
                  <a:pt x="95599" y="198670"/>
                </a:cubicBezTo>
                <a:cubicBezTo>
                  <a:pt x="94307" y="199960"/>
                  <a:pt x="93015" y="199960"/>
                  <a:pt x="91723" y="199960"/>
                </a:cubicBezTo>
                <a:cubicBezTo>
                  <a:pt x="78804" y="199960"/>
                  <a:pt x="63302" y="171579"/>
                  <a:pt x="63302" y="152228"/>
                </a:cubicBezTo>
                <a:cubicBezTo>
                  <a:pt x="63302" y="132877"/>
                  <a:pt x="65886" y="117396"/>
                  <a:pt x="78804" y="117396"/>
                </a:cubicBezTo>
                <a:cubicBezTo>
                  <a:pt x="80096" y="117396"/>
                  <a:pt x="80096" y="117396"/>
                  <a:pt x="81388" y="117396"/>
                </a:cubicBezTo>
                <a:cubicBezTo>
                  <a:pt x="82680" y="64503"/>
                  <a:pt x="93015" y="0"/>
                  <a:pt x="176987" y="0"/>
                </a:cubicBezTo>
                <a:close/>
              </a:path>
            </a:pathLst>
          </a:custGeom>
          <a:solidFill>
            <a:srgbClr val="6F9FBD"/>
          </a:solidFill>
          <a:ln w="3175"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8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i="1">
              <a:solidFill>
                <a:schemeClr val="tx1"/>
              </a:solidFill>
              <a:cs typeface="+mn-ea"/>
              <a:sym typeface="+mn-lt"/>
            </a:endParaRPr>
          </a:p>
        </p:txBody>
      </p:sp>
      <p:grpSp>
        <p:nvGrpSpPr>
          <p:cNvPr id="11" name="组合 10"/>
          <p:cNvGrpSpPr/>
          <p:nvPr/>
        </p:nvGrpSpPr>
        <p:grpSpPr>
          <a:xfrm>
            <a:off x="267580" y="305974"/>
            <a:ext cx="687460" cy="847053"/>
            <a:chOff x="1375020" y="1454054"/>
            <a:chExt cx="2486630" cy="3063897"/>
          </a:xfrm>
        </p:grpSpPr>
        <p:pic>
          <p:nvPicPr>
            <p:cNvPr id="12" name="图形 11"/>
            <p:cNvPicPr>
              <a:picLocks noChangeAspect="1"/>
            </p:cNvPicPr>
            <p:nvPr/>
          </p:nvPicPr>
          <p:blipFill rotWithShape="1">
            <a:blip r:embed="rId1">
              <a:extLst>
                <a:ext uri="{96DAC541-7B7A-43D3-8B79-37D633B846F1}">
                  <asvg:svgBlip xmlns:asvg="http://schemas.microsoft.com/office/drawing/2016/SVG/main" r:embed="rId2"/>
                </a:ext>
              </a:extLst>
            </a:blip>
            <a:srcRect r="64401"/>
            <a:stretch>
              <a:fillRect/>
            </a:stretch>
          </p:blipFill>
          <p:spPr>
            <a:xfrm>
              <a:off x="1375020" y="1454054"/>
              <a:ext cx="2159953" cy="1936433"/>
            </a:xfrm>
            <a:prstGeom prst="rect">
              <a:avLst/>
            </a:prstGeom>
          </p:spPr>
        </p:pic>
        <p:pic>
          <p:nvPicPr>
            <p:cNvPr id="13" name="图形 12"/>
            <p:cNvPicPr>
              <a:picLocks noChangeAspect="1"/>
            </p:cNvPicPr>
            <p:nvPr/>
          </p:nvPicPr>
          <p:blipFill rotWithShape="1">
            <a:blip r:embed="rId1">
              <a:extLst>
                <a:ext uri="{96DAC541-7B7A-43D3-8B79-37D633B846F1}">
                  <asvg:svgBlip xmlns:asvg="http://schemas.microsoft.com/office/drawing/2016/SVG/main" r:embed="rId2"/>
                </a:ext>
              </a:extLst>
            </a:blip>
            <a:srcRect l="76272" t="35065"/>
            <a:stretch>
              <a:fillRect/>
            </a:stretch>
          </p:blipFill>
          <p:spPr>
            <a:xfrm rot="16200000">
              <a:off x="1944688" y="2600989"/>
              <a:ext cx="2046509" cy="1787415"/>
            </a:xfrm>
            <a:prstGeom prst="rect">
              <a:avLst/>
            </a:prstGeom>
          </p:spPr>
        </p:pic>
      </p:grpSp>
      <p:sp>
        <p:nvSpPr>
          <p:cNvPr id="16" name="矩形 15"/>
          <p:cNvSpPr/>
          <p:nvPr/>
        </p:nvSpPr>
        <p:spPr>
          <a:xfrm>
            <a:off x="745595" y="454518"/>
            <a:ext cx="238262" cy="238262"/>
          </a:xfrm>
          <a:prstGeom prst="rect">
            <a:avLst/>
          </a:prstGeom>
          <a:solidFill>
            <a:srgbClr val="6F9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1153160" y="454660"/>
            <a:ext cx="2635250" cy="460375"/>
          </a:xfrm>
          <a:prstGeom prst="rect">
            <a:avLst/>
          </a:prstGeom>
          <a:noFill/>
        </p:spPr>
        <p:txBody>
          <a:bodyPr wrap="square" rtlCol="0">
            <a:spAutoFit/>
          </a:bodyPr>
          <a:lstStyle/>
          <a:p>
            <a:r>
              <a:rPr lang="zh-CN" altLang="en-US" sz="2400" dirty="0">
                <a:cs typeface="+mn-ea"/>
                <a:sym typeface="+mn-lt"/>
              </a:rPr>
              <a:t>其它的一致性</a:t>
            </a:r>
            <a:r>
              <a:rPr lang="zh-CN" altLang="en-US" sz="2400" dirty="0">
                <a:cs typeface="+mn-ea"/>
                <a:sym typeface="+mn-lt"/>
              </a:rPr>
              <a:t>算法</a:t>
            </a:r>
            <a:endParaRPr lang="zh-CN" altLang="en-US" sz="2400" dirty="0">
              <a:cs typeface="+mn-ea"/>
              <a:sym typeface="+mn-lt"/>
            </a:endParaRPr>
          </a:p>
        </p:txBody>
      </p:sp>
      <p:sp>
        <p:nvSpPr>
          <p:cNvPr id="23" name="文本框 22"/>
          <p:cNvSpPr txBox="1"/>
          <p:nvPr/>
        </p:nvSpPr>
        <p:spPr>
          <a:xfrm>
            <a:off x="1918970" y="4000500"/>
            <a:ext cx="2527300" cy="1383665"/>
          </a:xfrm>
          <a:prstGeom prst="rect">
            <a:avLst/>
          </a:prstGeom>
          <a:noFill/>
        </p:spPr>
        <p:txBody>
          <a:bodyPr wrap="square" rtlCol="0">
            <a:spAutoFit/>
          </a:bodyPr>
          <a:lstStyle/>
          <a:p>
            <a:pPr algn="ctr">
              <a:lnSpc>
                <a:spcPct val="150000"/>
              </a:lnSpc>
            </a:pPr>
            <a:r>
              <a:rPr sz="1400" dirty="0">
                <a:solidFill>
                  <a:schemeClr val="tx1">
                    <a:lumMod val="50000"/>
                    <a:lumOff val="50000"/>
                  </a:schemeClr>
                </a:solidFill>
                <a:cs typeface="+mn-ea"/>
                <a:sym typeface="+mn-lt"/>
              </a:rPr>
              <a:t>从上面可以看出，Paxos算法相对来说较为复杂且难以理解，因此在后来又出现了一种用于替代Paxos的算法——Raft</a:t>
            </a:r>
            <a:endParaRPr sz="1400" dirty="0">
              <a:solidFill>
                <a:schemeClr val="tx1">
                  <a:lumMod val="50000"/>
                  <a:lumOff val="50000"/>
                </a:schemeClr>
              </a:solidFill>
              <a:cs typeface="+mn-ea"/>
              <a:sym typeface="+mn-lt"/>
            </a:endParaRPr>
          </a:p>
        </p:txBody>
      </p:sp>
      <p:sp>
        <p:nvSpPr>
          <p:cNvPr id="24" name="文本框 23"/>
          <p:cNvSpPr txBox="1"/>
          <p:nvPr/>
        </p:nvSpPr>
        <p:spPr>
          <a:xfrm>
            <a:off x="6624955" y="3770630"/>
            <a:ext cx="3678555" cy="2030095"/>
          </a:xfrm>
          <a:prstGeom prst="rect">
            <a:avLst/>
          </a:prstGeom>
          <a:noFill/>
        </p:spPr>
        <p:txBody>
          <a:bodyPr wrap="square" rtlCol="0">
            <a:spAutoFit/>
          </a:bodyPr>
          <a:lstStyle/>
          <a:p>
            <a:pPr algn="ctr">
              <a:lnSpc>
                <a:spcPct val="150000"/>
              </a:lnSpc>
            </a:pPr>
            <a:r>
              <a:rPr sz="1400" dirty="0">
                <a:solidFill>
                  <a:schemeClr val="tx1">
                    <a:lumMod val="50000"/>
                    <a:lumOff val="50000"/>
                  </a:schemeClr>
                </a:solidFill>
                <a:cs typeface="+mn-ea"/>
                <a:sym typeface="+mn-lt"/>
              </a:rPr>
              <a:t>Raft算法是一种简单易懂的共识算法，所谓共识，就是多个节点对某个事情达成一致的看法，即使是在部分节点故障、网络延时、网络分割的情况下。它依靠状态机和主从同步的方式，在各个节点之间实现数据的一致性。</a:t>
            </a:r>
            <a:endParaRPr lang="zh-CN" altLang="en-US" sz="1400" dirty="0">
              <a:solidFill>
                <a:schemeClr val="tx1">
                  <a:lumMod val="50000"/>
                  <a:lumOff val="50000"/>
                </a:schemeClr>
              </a:solidFill>
              <a:cs typeface="+mn-ea"/>
              <a:sym typeface="+mn-lt"/>
            </a:endParaRPr>
          </a:p>
        </p:txBody>
      </p:sp>
      <p:sp>
        <p:nvSpPr>
          <p:cNvPr id="28" name="文本框 27"/>
          <p:cNvSpPr txBox="1"/>
          <p:nvPr/>
        </p:nvSpPr>
        <p:spPr>
          <a:xfrm>
            <a:off x="4442460" y="1153160"/>
            <a:ext cx="3294380" cy="553085"/>
          </a:xfrm>
          <a:prstGeom prst="rect">
            <a:avLst/>
          </a:prstGeom>
          <a:solidFill>
            <a:srgbClr val="6F9FBD"/>
          </a:solidFill>
        </p:spPr>
        <p:txBody>
          <a:bodyPr wrap="square" rtlCol="0">
            <a:spAutoFit/>
          </a:bodyPr>
          <a:lstStyle/>
          <a:p>
            <a:pPr algn="ctr">
              <a:lnSpc>
                <a:spcPct val="150000"/>
              </a:lnSpc>
            </a:pPr>
            <a:r>
              <a:rPr lang="en-US" altLang="zh-CN" sz="2000" dirty="0">
                <a:solidFill>
                  <a:schemeClr val="bg1"/>
                </a:solidFill>
                <a:cs typeface="+mn-ea"/>
                <a:sym typeface="+mn-lt"/>
              </a:rPr>
              <a:t>R</a:t>
            </a:r>
            <a:r>
              <a:rPr lang="en-US" sz="2000" dirty="0">
                <a:solidFill>
                  <a:schemeClr val="bg1"/>
                </a:solidFill>
                <a:cs typeface="+mn-ea"/>
                <a:sym typeface="+mn-lt"/>
              </a:rPr>
              <a:t>aft</a:t>
            </a:r>
            <a:r>
              <a:rPr lang="zh-CN" altLang="en-US" sz="2000" dirty="0">
                <a:solidFill>
                  <a:schemeClr val="bg1"/>
                </a:solidFill>
                <a:cs typeface="+mn-ea"/>
                <a:sym typeface="+mn-lt"/>
              </a:rPr>
              <a:t>算法</a:t>
            </a:r>
            <a:endParaRPr lang="zh-CN" altLang="en-US" sz="2000" dirty="0">
              <a:solidFill>
                <a:schemeClr val="bg1"/>
              </a:solidFill>
              <a:cs typeface="+mn-ea"/>
              <a:sym typeface="+mn-lt"/>
            </a:endParaRPr>
          </a:p>
        </p:txBody>
      </p:sp>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ṩḷïdé"/>
          <p:cNvSpPr/>
          <p:nvPr/>
        </p:nvSpPr>
        <p:spPr bwMode="auto">
          <a:xfrm>
            <a:off x="-12862" y="829140"/>
            <a:ext cx="12205024" cy="4489450"/>
          </a:xfrm>
          <a:custGeom>
            <a:avLst/>
            <a:gdLst>
              <a:gd name="T0" fmla="*/ 0 w 2828"/>
              <a:gd name="T1" fmla="*/ 856 h 1032"/>
              <a:gd name="T2" fmla="*/ 660 w 2828"/>
              <a:gd name="T3" fmla="*/ 540 h 1032"/>
              <a:gd name="T4" fmla="*/ 1232 w 2828"/>
              <a:gd name="T5" fmla="*/ 720 h 1032"/>
              <a:gd name="T6" fmla="*/ 1772 w 2828"/>
              <a:gd name="T7" fmla="*/ 320 h 1032"/>
              <a:gd name="T8" fmla="*/ 2315 w 2828"/>
              <a:gd name="T9" fmla="*/ 479 h 1032"/>
              <a:gd name="T10" fmla="*/ 2828 w 2828"/>
              <a:gd name="T11" fmla="*/ 0 h 1032"/>
            </a:gdLst>
            <a:ahLst/>
            <a:cxnLst>
              <a:cxn ang="0">
                <a:pos x="T0" y="T1"/>
              </a:cxn>
              <a:cxn ang="0">
                <a:pos x="T2" y="T3"/>
              </a:cxn>
              <a:cxn ang="0">
                <a:pos x="T4" y="T5"/>
              </a:cxn>
              <a:cxn ang="0">
                <a:pos x="T6" y="T7"/>
              </a:cxn>
              <a:cxn ang="0">
                <a:pos x="T8" y="T9"/>
              </a:cxn>
              <a:cxn ang="0">
                <a:pos x="T10" y="T11"/>
              </a:cxn>
            </a:cxnLst>
            <a:rect l="0" t="0" r="r" b="b"/>
            <a:pathLst>
              <a:path w="2828" h="1032">
                <a:moveTo>
                  <a:pt x="0" y="856"/>
                </a:moveTo>
                <a:cubicBezTo>
                  <a:pt x="420" y="1032"/>
                  <a:pt x="464" y="536"/>
                  <a:pt x="660" y="540"/>
                </a:cubicBezTo>
                <a:cubicBezTo>
                  <a:pt x="856" y="544"/>
                  <a:pt x="976" y="736"/>
                  <a:pt x="1232" y="720"/>
                </a:cubicBezTo>
                <a:cubicBezTo>
                  <a:pt x="1488" y="704"/>
                  <a:pt x="1508" y="352"/>
                  <a:pt x="1772" y="320"/>
                </a:cubicBezTo>
                <a:cubicBezTo>
                  <a:pt x="2036" y="288"/>
                  <a:pt x="2063" y="491"/>
                  <a:pt x="2315" y="479"/>
                </a:cubicBezTo>
                <a:cubicBezTo>
                  <a:pt x="2567" y="467"/>
                  <a:pt x="2572" y="84"/>
                  <a:pt x="2828" y="0"/>
                </a:cubicBezTo>
              </a:path>
            </a:pathLst>
          </a:custGeom>
          <a:noFill/>
          <a:ln w="3175" cap="flat">
            <a:solidFill>
              <a:schemeClr val="tx1">
                <a:lumMod val="50000"/>
                <a:lumOff val="50000"/>
              </a:schemeClr>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cs typeface="+mn-ea"/>
              <a:sym typeface="+mn-lt"/>
            </a:endParaRPr>
          </a:p>
        </p:txBody>
      </p:sp>
      <p:sp>
        <p:nvSpPr>
          <p:cNvPr id="32" name="íṣ1íďê"/>
          <p:cNvSpPr/>
          <p:nvPr/>
        </p:nvSpPr>
        <p:spPr>
          <a:xfrm>
            <a:off x="2736811" y="2784935"/>
            <a:ext cx="892180" cy="892180"/>
          </a:xfrm>
          <a:prstGeom prst="ellipse">
            <a:avLst/>
          </a:prstGeom>
          <a:solidFill>
            <a:schemeClr val="bg1"/>
          </a:solidFill>
          <a:ln w="3175" cap="rnd">
            <a:noFill/>
            <a:prstDash val="solid"/>
            <a:round/>
          </a:ln>
          <a:effectLst>
            <a:outerShdw blurRad="127000" dist="38100" dir="5400000" sx="101000" sy="101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i="1" dirty="0">
              <a:solidFill>
                <a:schemeClr val="tx1"/>
              </a:solidFill>
              <a:cs typeface="+mn-ea"/>
              <a:sym typeface="+mn-lt"/>
            </a:endParaRPr>
          </a:p>
        </p:txBody>
      </p:sp>
      <p:sp>
        <p:nvSpPr>
          <p:cNvPr id="33" name="ís1îḓé"/>
          <p:cNvSpPr/>
          <p:nvPr/>
        </p:nvSpPr>
        <p:spPr>
          <a:xfrm>
            <a:off x="2979497" y="3075921"/>
            <a:ext cx="405535" cy="310203"/>
          </a:xfrm>
          <a:custGeom>
            <a:avLst/>
            <a:gdLst>
              <a:gd name="connsiteX0" fmla="*/ 361794 w 551492"/>
              <a:gd name="connsiteY0" fmla="*/ 308363 h 421851"/>
              <a:gd name="connsiteX1" fmla="*/ 530845 w 551492"/>
              <a:gd name="connsiteY1" fmla="*/ 308363 h 421851"/>
              <a:gd name="connsiteX2" fmla="*/ 551492 w 551492"/>
              <a:gd name="connsiteY2" fmla="*/ 329044 h 421851"/>
              <a:gd name="connsiteX3" fmla="*/ 551492 w 551492"/>
              <a:gd name="connsiteY3" fmla="*/ 362650 h 421851"/>
              <a:gd name="connsiteX4" fmla="*/ 530845 w 551492"/>
              <a:gd name="connsiteY4" fmla="*/ 383331 h 421851"/>
              <a:gd name="connsiteX5" fmla="*/ 378570 w 551492"/>
              <a:gd name="connsiteY5" fmla="*/ 383331 h 421851"/>
              <a:gd name="connsiteX6" fmla="*/ 378570 w 551492"/>
              <a:gd name="connsiteY6" fmla="*/ 369113 h 421851"/>
              <a:gd name="connsiteX7" fmla="*/ 361794 w 551492"/>
              <a:gd name="connsiteY7" fmla="*/ 308363 h 421851"/>
              <a:gd name="connsiteX8" fmla="*/ 313904 w 551492"/>
              <a:gd name="connsiteY8" fmla="*/ 172924 h 421851"/>
              <a:gd name="connsiteX9" fmla="*/ 530832 w 551492"/>
              <a:gd name="connsiteY9" fmla="*/ 172924 h 421851"/>
              <a:gd name="connsiteX10" fmla="*/ 551492 w 551492"/>
              <a:gd name="connsiteY10" fmla="*/ 193548 h 421851"/>
              <a:gd name="connsiteX11" fmla="*/ 551492 w 551492"/>
              <a:gd name="connsiteY11" fmla="*/ 225772 h 421851"/>
              <a:gd name="connsiteX12" fmla="*/ 530832 w 551492"/>
              <a:gd name="connsiteY12" fmla="*/ 247685 h 421851"/>
              <a:gd name="connsiteX13" fmla="*/ 271293 w 551492"/>
              <a:gd name="connsiteY13" fmla="*/ 247685 h 421851"/>
              <a:gd name="connsiteX14" fmla="*/ 271293 w 551492"/>
              <a:gd name="connsiteY14" fmla="*/ 227061 h 421851"/>
              <a:gd name="connsiteX15" fmla="*/ 272584 w 551492"/>
              <a:gd name="connsiteY15" fmla="*/ 224483 h 421851"/>
              <a:gd name="connsiteX16" fmla="*/ 313904 w 551492"/>
              <a:gd name="connsiteY16" fmla="*/ 172924 h 421851"/>
              <a:gd name="connsiteX17" fmla="*/ 281648 w 551492"/>
              <a:gd name="connsiteY17" fmla="*/ 36241 h 421851"/>
              <a:gd name="connsiteX18" fmla="*/ 530834 w 551492"/>
              <a:gd name="connsiteY18" fmla="*/ 36241 h 421851"/>
              <a:gd name="connsiteX19" fmla="*/ 551492 w 551492"/>
              <a:gd name="connsiteY19" fmla="*/ 58154 h 421851"/>
              <a:gd name="connsiteX20" fmla="*/ 551492 w 551492"/>
              <a:gd name="connsiteY20" fmla="*/ 90378 h 421851"/>
              <a:gd name="connsiteX21" fmla="*/ 530834 w 551492"/>
              <a:gd name="connsiteY21" fmla="*/ 111002 h 421851"/>
              <a:gd name="connsiteX22" fmla="*/ 308761 w 551492"/>
              <a:gd name="connsiteY22" fmla="*/ 111002 h 421851"/>
              <a:gd name="connsiteX23" fmla="*/ 295850 w 551492"/>
              <a:gd name="connsiteY23" fmla="*/ 96823 h 421851"/>
              <a:gd name="connsiteX24" fmla="*/ 281648 w 551492"/>
              <a:gd name="connsiteY24" fmla="*/ 36241 h 421851"/>
              <a:gd name="connsiteX25" fmla="*/ 176987 w 551492"/>
              <a:gd name="connsiteY25" fmla="*/ 0 h 421851"/>
              <a:gd name="connsiteX26" fmla="*/ 271294 w 551492"/>
              <a:gd name="connsiteY26" fmla="*/ 117396 h 421851"/>
              <a:gd name="connsiteX27" fmla="*/ 276461 w 551492"/>
              <a:gd name="connsiteY27" fmla="*/ 117396 h 421851"/>
              <a:gd name="connsiteX28" fmla="*/ 290672 w 551492"/>
              <a:gd name="connsiteY28" fmla="*/ 152228 h 421851"/>
              <a:gd name="connsiteX29" fmla="*/ 262251 w 551492"/>
              <a:gd name="connsiteY29" fmla="*/ 199960 h 421851"/>
              <a:gd name="connsiteX30" fmla="*/ 257083 w 551492"/>
              <a:gd name="connsiteY30" fmla="*/ 197380 h 421851"/>
              <a:gd name="connsiteX31" fmla="*/ 224786 w 551492"/>
              <a:gd name="connsiteY31" fmla="*/ 247692 h 421851"/>
              <a:gd name="connsiteX32" fmla="*/ 219619 w 551492"/>
              <a:gd name="connsiteY32" fmla="*/ 259303 h 421851"/>
              <a:gd name="connsiteX33" fmla="*/ 241581 w 551492"/>
              <a:gd name="connsiteY33" fmla="*/ 279944 h 421851"/>
              <a:gd name="connsiteX34" fmla="*/ 263543 w 551492"/>
              <a:gd name="connsiteY34" fmla="*/ 279944 h 421851"/>
              <a:gd name="connsiteX35" fmla="*/ 352682 w 551492"/>
              <a:gd name="connsiteY35" fmla="*/ 368958 h 421851"/>
              <a:gd name="connsiteX36" fmla="*/ 352682 w 551492"/>
              <a:gd name="connsiteY36" fmla="*/ 393470 h 421851"/>
              <a:gd name="connsiteX37" fmla="*/ 325553 w 551492"/>
              <a:gd name="connsiteY37" fmla="*/ 421851 h 421851"/>
              <a:gd name="connsiteX38" fmla="*/ 28421 w 551492"/>
              <a:gd name="connsiteY38" fmla="*/ 421851 h 421851"/>
              <a:gd name="connsiteX39" fmla="*/ 0 w 551492"/>
              <a:gd name="connsiteY39" fmla="*/ 393470 h 421851"/>
              <a:gd name="connsiteX40" fmla="*/ 0 w 551492"/>
              <a:gd name="connsiteY40" fmla="*/ 368958 h 421851"/>
              <a:gd name="connsiteX41" fmla="*/ 89139 w 551492"/>
              <a:gd name="connsiteY41" fmla="*/ 279944 h 421851"/>
              <a:gd name="connsiteX42" fmla="*/ 112393 w 551492"/>
              <a:gd name="connsiteY42" fmla="*/ 279944 h 421851"/>
              <a:gd name="connsiteX43" fmla="*/ 133063 w 551492"/>
              <a:gd name="connsiteY43" fmla="*/ 259303 h 421851"/>
              <a:gd name="connsiteX44" fmla="*/ 127896 w 551492"/>
              <a:gd name="connsiteY44" fmla="*/ 247692 h 421851"/>
              <a:gd name="connsiteX45" fmla="*/ 95599 w 551492"/>
              <a:gd name="connsiteY45" fmla="*/ 198670 h 421851"/>
              <a:gd name="connsiteX46" fmla="*/ 91723 w 551492"/>
              <a:gd name="connsiteY46" fmla="*/ 199960 h 421851"/>
              <a:gd name="connsiteX47" fmla="*/ 63302 w 551492"/>
              <a:gd name="connsiteY47" fmla="*/ 152228 h 421851"/>
              <a:gd name="connsiteX48" fmla="*/ 78804 w 551492"/>
              <a:gd name="connsiteY48" fmla="*/ 117396 h 421851"/>
              <a:gd name="connsiteX49" fmla="*/ 81388 w 551492"/>
              <a:gd name="connsiteY49" fmla="*/ 117396 h 421851"/>
              <a:gd name="connsiteX50" fmla="*/ 176987 w 551492"/>
              <a:gd name="connsiteY50" fmla="*/ 0 h 421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551492" h="421851">
                <a:moveTo>
                  <a:pt x="361794" y="308363"/>
                </a:moveTo>
                <a:lnTo>
                  <a:pt x="530845" y="308363"/>
                </a:lnTo>
                <a:cubicBezTo>
                  <a:pt x="541168" y="308363"/>
                  <a:pt x="551492" y="317411"/>
                  <a:pt x="551492" y="329044"/>
                </a:cubicBezTo>
                <a:lnTo>
                  <a:pt x="551492" y="362650"/>
                </a:lnTo>
                <a:cubicBezTo>
                  <a:pt x="551492" y="374283"/>
                  <a:pt x="541168" y="383331"/>
                  <a:pt x="530845" y="383331"/>
                </a:cubicBezTo>
                <a:lnTo>
                  <a:pt x="378570" y="383331"/>
                </a:lnTo>
                <a:lnTo>
                  <a:pt x="378570" y="369113"/>
                </a:lnTo>
                <a:cubicBezTo>
                  <a:pt x="378570" y="347140"/>
                  <a:pt x="372118" y="326459"/>
                  <a:pt x="361794" y="308363"/>
                </a:cubicBezTo>
                <a:close/>
                <a:moveTo>
                  <a:pt x="313904" y="172924"/>
                </a:moveTo>
                <a:lnTo>
                  <a:pt x="530832" y="172924"/>
                </a:lnTo>
                <a:cubicBezTo>
                  <a:pt x="541162" y="172924"/>
                  <a:pt x="551492" y="181947"/>
                  <a:pt x="551492" y="193548"/>
                </a:cubicBezTo>
                <a:lnTo>
                  <a:pt x="551492" y="225772"/>
                </a:lnTo>
                <a:cubicBezTo>
                  <a:pt x="551492" y="237373"/>
                  <a:pt x="541162" y="247685"/>
                  <a:pt x="530832" y="247685"/>
                </a:cubicBezTo>
                <a:lnTo>
                  <a:pt x="271293" y="247685"/>
                </a:lnTo>
                <a:lnTo>
                  <a:pt x="271293" y="227061"/>
                </a:lnTo>
                <a:cubicBezTo>
                  <a:pt x="271293" y="225772"/>
                  <a:pt x="272584" y="225772"/>
                  <a:pt x="272584" y="224483"/>
                </a:cubicBezTo>
                <a:cubicBezTo>
                  <a:pt x="293244" y="218038"/>
                  <a:pt x="307448" y="194837"/>
                  <a:pt x="313904" y="172924"/>
                </a:cubicBezTo>
                <a:close/>
                <a:moveTo>
                  <a:pt x="281648" y="36241"/>
                </a:moveTo>
                <a:lnTo>
                  <a:pt x="530834" y="36241"/>
                </a:lnTo>
                <a:cubicBezTo>
                  <a:pt x="541163" y="36241"/>
                  <a:pt x="551492" y="46553"/>
                  <a:pt x="551492" y="58154"/>
                </a:cubicBezTo>
                <a:lnTo>
                  <a:pt x="551492" y="90378"/>
                </a:lnTo>
                <a:cubicBezTo>
                  <a:pt x="551492" y="101979"/>
                  <a:pt x="541163" y="111002"/>
                  <a:pt x="530834" y="111002"/>
                </a:cubicBezTo>
                <a:lnTo>
                  <a:pt x="308761" y="111002"/>
                </a:lnTo>
                <a:cubicBezTo>
                  <a:pt x="304888" y="104557"/>
                  <a:pt x="301015" y="99401"/>
                  <a:pt x="295850" y="96823"/>
                </a:cubicBezTo>
                <a:cubicBezTo>
                  <a:pt x="293268" y="72333"/>
                  <a:pt x="288104" y="52998"/>
                  <a:pt x="281648" y="36241"/>
                </a:cubicBezTo>
                <a:close/>
                <a:moveTo>
                  <a:pt x="176987" y="0"/>
                </a:moveTo>
                <a:cubicBezTo>
                  <a:pt x="257083" y="0"/>
                  <a:pt x="270002" y="64503"/>
                  <a:pt x="271294" y="117396"/>
                </a:cubicBezTo>
                <a:cubicBezTo>
                  <a:pt x="272586" y="117396"/>
                  <a:pt x="273878" y="117396"/>
                  <a:pt x="276461" y="117396"/>
                </a:cubicBezTo>
                <a:cubicBezTo>
                  <a:pt x="289380" y="117396"/>
                  <a:pt x="290672" y="132877"/>
                  <a:pt x="290672" y="152228"/>
                </a:cubicBezTo>
                <a:cubicBezTo>
                  <a:pt x="290672" y="171579"/>
                  <a:pt x="275169" y="199960"/>
                  <a:pt x="262251" y="199960"/>
                </a:cubicBezTo>
                <a:cubicBezTo>
                  <a:pt x="260959" y="199960"/>
                  <a:pt x="258375" y="198670"/>
                  <a:pt x="257083" y="197380"/>
                </a:cubicBezTo>
                <a:cubicBezTo>
                  <a:pt x="249332" y="216731"/>
                  <a:pt x="237705" y="233502"/>
                  <a:pt x="224786" y="247692"/>
                </a:cubicBezTo>
                <a:cubicBezTo>
                  <a:pt x="220911" y="250272"/>
                  <a:pt x="219619" y="254143"/>
                  <a:pt x="219619" y="259303"/>
                </a:cubicBezTo>
                <a:cubicBezTo>
                  <a:pt x="219619" y="270913"/>
                  <a:pt x="228662" y="279944"/>
                  <a:pt x="241581" y="279944"/>
                </a:cubicBezTo>
                <a:lnTo>
                  <a:pt x="263543" y="279944"/>
                </a:lnTo>
                <a:cubicBezTo>
                  <a:pt x="312634" y="279944"/>
                  <a:pt x="352682" y="319936"/>
                  <a:pt x="352682" y="368958"/>
                </a:cubicBezTo>
                <a:lnTo>
                  <a:pt x="352682" y="393470"/>
                </a:lnTo>
                <a:cubicBezTo>
                  <a:pt x="352682" y="408950"/>
                  <a:pt x="341055" y="421851"/>
                  <a:pt x="325553" y="421851"/>
                </a:cubicBezTo>
                <a:lnTo>
                  <a:pt x="28421" y="421851"/>
                </a:lnTo>
                <a:cubicBezTo>
                  <a:pt x="12919" y="421851"/>
                  <a:pt x="0" y="408950"/>
                  <a:pt x="0" y="393470"/>
                </a:cubicBezTo>
                <a:lnTo>
                  <a:pt x="0" y="368958"/>
                </a:lnTo>
                <a:cubicBezTo>
                  <a:pt x="0" y="319936"/>
                  <a:pt x="40048" y="279944"/>
                  <a:pt x="89139" y="279944"/>
                </a:cubicBezTo>
                <a:lnTo>
                  <a:pt x="112393" y="279944"/>
                </a:lnTo>
                <a:cubicBezTo>
                  <a:pt x="124020" y="279944"/>
                  <a:pt x="133063" y="270913"/>
                  <a:pt x="133063" y="259303"/>
                </a:cubicBezTo>
                <a:cubicBezTo>
                  <a:pt x="133063" y="254143"/>
                  <a:pt x="131771" y="250272"/>
                  <a:pt x="127896" y="247692"/>
                </a:cubicBezTo>
                <a:cubicBezTo>
                  <a:pt x="114977" y="234792"/>
                  <a:pt x="104642" y="216731"/>
                  <a:pt x="95599" y="198670"/>
                </a:cubicBezTo>
                <a:cubicBezTo>
                  <a:pt x="94307" y="199960"/>
                  <a:pt x="93015" y="199960"/>
                  <a:pt x="91723" y="199960"/>
                </a:cubicBezTo>
                <a:cubicBezTo>
                  <a:pt x="78804" y="199960"/>
                  <a:pt x="63302" y="171579"/>
                  <a:pt x="63302" y="152228"/>
                </a:cubicBezTo>
                <a:cubicBezTo>
                  <a:pt x="63302" y="132877"/>
                  <a:pt x="65886" y="117396"/>
                  <a:pt x="78804" y="117396"/>
                </a:cubicBezTo>
                <a:cubicBezTo>
                  <a:pt x="80096" y="117396"/>
                  <a:pt x="80096" y="117396"/>
                  <a:pt x="81388" y="117396"/>
                </a:cubicBezTo>
                <a:cubicBezTo>
                  <a:pt x="82680" y="64503"/>
                  <a:pt x="93015" y="0"/>
                  <a:pt x="176987" y="0"/>
                </a:cubicBezTo>
                <a:close/>
              </a:path>
            </a:pathLst>
          </a:custGeom>
          <a:solidFill>
            <a:srgbClr val="6F9FBD"/>
          </a:solidFill>
          <a:ln w="3175"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8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i="1">
              <a:solidFill>
                <a:schemeClr val="tx1"/>
              </a:solidFill>
              <a:cs typeface="+mn-ea"/>
              <a:sym typeface="+mn-lt"/>
            </a:endParaRPr>
          </a:p>
        </p:txBody>
      </p:sp>
      <p:sp>
        <p:nvSpPr>
          <p:cNvPr id="20" name="iŝḷíḋè"/>
          <p:cNvSpPr/>
          <p:nvPr/>
        </p:nvSpPr>
        <p:spPr>
          <a:xfrm>
            <a:off x="8017891" y="1883875"/>
            <a:ext cx="892180" cy="892180"/>
          </a:xfrm>
          <a:prstGeom prst="ellipse">
            <a:avLst/>
          </a:prstGeom>
          <a:solidFill>
            <a:schemeClr val="bg1"/>
          </a:solidFill>
          <a:ln w="3175" cap="rnd">
            <a:noFill/>
            <a:prstDash val="solid"/>
            <a:round/>
          </a:ln>
          <a:effectLst>
            <a:outerShdw blurRad="127000" dist="38100" dir="5400000" sx="101000" sy="101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i="1">
              <a:solidFill>
                <a:schemeClr val="tx1"/>
              </a:solidFill>
              <a:cs typeface="+mn-ea"/>
              <a:sym typeface="+mn-lt"/>
            </a:endParaRPr>
          </a:p>
        </p:txBody>
      </p:sp>
      <p:sp>
        <p:nvSpPr>
          <p:cNvPr id="21" name="iŝļîďé"/>
          <p:cNvSpPr/>
          <p:nvPr/>
        </p:nvSpPr>
        <p:spPr>
          <a:xfrm>
            <a:off x="8261212" y="2174861"/>
            <a:ext cx="405535" cy="310203"/>
          </a:xfrm>
          <a:custGeom>
            <a:avLst/>
            <a:gdLst>
              <a:gd name="connsiteX0" fmla="*/ 361794 w 551492"/>
              <a:gd name="connsiteY0" fmla="*/ 308363 h 421851"/>
              <a:gd name="connsiteX1" fmla="*/ 530845 w 551492"/>
              <a:gd name="connsiteY1" fmla="*/ 308363 h 421851"/>
              <a:gd name="connsiteX2" fmla="*/ 551492 w 551492"/>
              <a:gd name="connsiteY2" fmla="*/ 329044 h 421851"/>
              <a:gd name="connsiteX3" fmla="*/ 551492 w 551492"/>
              <a:gd name="connsiteY3" fmla="*/ 362650 h 421851"/>
              <a:gd name="connsiteX4" fmla="*/ 530845 w 551492"/>
              <a:gd name="connsiteY4" fmla="*/ 383331 h 421851"/>
              <a:gd name="connsiteX5" fmla="*/ 378570 w 551492"/>
              <a:gd name="connsiteY5" fmla="*/ 383331 h 421851"/>
              <a:gd name="connsiteX6" fmla="*/ 378570 w 551492"/>
              <a:gd name="connsiteY6" fmla="*/ 369113 h 421851"/>
              <a:gd name="connsiteX7" fmla="*/ 361794 w 551492"/>
              <a:gd name="connsiteY7" fmla="*/ 308363 h 421851"/>
              <a:gd name="connsiteX8" fmla="*/ 313904 w 551492"/>
              <a:gd name="connsiteY8" fmla="*/ 172924 h 421851"/>
              <a:gd name="connsiteX9" fmla="*/ 530832 w 551492"/>
              <a:gd name="connsiteY9" fmla="*/ 172924 h 421851"/>
              <a:gd name="connsiteX10" fmla="*/ 551492 w 551492"/>
              <a:gd name="connsiteY10" fmla="*/ 193548 h 421851"/>
              <a:gd name="connsiteX11" fmla="*/ 551492 w 551492"/>
              <a:gd name="connsiteY11" fmla="*/ 225772 h 421851"/>
              <a:gd name="connsiteX12" fmla="*/ 530832 w 551492"/>
              <a:gd name="connsiteY12" fmla="*/ 247685 h 421851"/>
              <a:gd name="connsiteX13" fmla="*/ 271293 w 551492"/>
              <a:gd name="connsiteY13" fmla="*/ 247685 h 421851"/>
              <a:gd name="connsiteX14" fmla="*/ 271293 w 551492"/>
              <a:gd name="connsiteY14" fmla="*/ 227061 h 421851"/>
              <a:gd name="connsiteX15" fmla="*/ 272584 w 551492"/>
              <a:gd name="connsiteY15" fmla="*/ 224483 h 421851"/>
              <a:gd name="connsiteX16" fmla="*/ 313904 w 551492"/>
              <a:gd name="connsiteY16" fmla="*/ 172924 h 421851"/>
              <a:gd name="connsiteX17" fmla="*/ 281648 w 551492"/>
              <a:gd name="connsiteY17" fmla="*/ 36241 h 421851"/>
              <a:gd name="connsiteX18" fmla="*/ 530834 w 551492"/>
              <a:gd name="connsiteY18" fmla="*/ 36241 h 421851"/>
              <a:gd name="connsiteX19" fmla="*/ 551492 w 551492"/>
              <a:gd name="connsiteY19" fmla="*/ 58154 h 421851"/>
              <a:gd name="connsiteX20" fmla="*/ 551492 w 551492"/>
              <a:gd name="connsiteY20" fmla="*/ 90378 h 421851"/>
              <a:gd name="connsiteX21" fmla="*/ 530834 w 551492"/>
              <a:gd name="connsiteY21" fmla="*/ 111002 h 421851"/>
              <a:gd name="connsiteX22" fmla="*/ 308761 w 551492"/>
              <a:gd name="connsiteY22" fmla="*/ 111002 h 421851"/>
              <a:gd name="connsiteX23" fmla="*/ 295850 w 551492"/>
              <a:gd name="connsiteY23" fmla="*/ 96823 h 421851"/>
              <a:gd name="connsiteX24" fmla="*/ 281648 w 551492"/>
              <a:gd name="connsiteY24" fmla="*/ 36241 h 421851"/>
              <a:gd name="connsiteX25" fmla="*/ 176987 w 551492"/>
              <a:gd name="connsiteY25" fmla="*/ 0 h 421851"/>
              <a:gd name="connsiteX26" fmla="*/ 271294 w 551492"/>
              <a:gd name="connsiteY26" fmla="*/ 117396 h 421851"/>
              <a:gd name="connsiteX27" fmla="*/ 276461 w 551492"/>
              <a:gd name="connsiteY27" fmla="*/ 117396 h 421851"/>
              <a:gd name="connsiteX28" fmla="*/ 290672 w 551492"/>
              <a:gd name="connsiteY28" fmla="*/ 152228 h 421851"/>
              <a:gd name="connsiteX29" fmla="*/ 262251 w 551492"/>
              <a:gd name="connsiteY29" fmla="*/ 199960 h 421851"/>
              <a:gd name="connsiteX30" fmla="*/ 257083 w 551492"/>
              <a:gd name="connsiteY30" fmla="*/ 197380 h 421851"/>
              <a:gd name="connsiteX31" fmla="*/ 224786 w 551492"/>
              <a:gd name="connsiteY31" fmla="*/ 247692 h 421851"/>
              <a:gd name="connsiteX32" fmla="*/ 219619 w 551492"/>
              <a:gd name="connsiteY32" fmla="*/ 259303 h 421851"/>
              <a:gd name="connsiteX33" fmla="*/ 241581 w 551492"/>
              <a:gd name="connsiteY33" fmla="*/ 279944 h 421851"/>
              <a:gd name="connsiteX34" fmla="*/ 263543 w 551492"/>
              <a:gd name="connsiteY34" fmla="*/ 279944 h 421851"/>
              <a:gd name="connsiteX35" fmla="*/ 352682 w 551492"/>
              <a:gd name="connsiteY35" fmla="*/ 368958 h 421851"/>
              <a:gd name="connsiteX36" fmla="*/ 352682 w 551492"/>
              <a:gd name="connsiteY36" fmla="*/ 393470 h 421851"/>
              <a:gd name="connsiteX37" fmla="*/ 325553 w 551492"/>
              <a:gd name="connsiteY37" fmla="*/ 421851 h 421851"/>
              <a:gd name="connsiteX38" fmla="*/ 28421 w 551492"/>
              <a:gd name="connsiteY38" fmla="*/ 421851 h 421851"/>
              <a:gd name="connsiteX39" fmla="*/ 0 w 551492"/>
              <a:gd name="connsiteY39" fmla="*/ 393470 h 421851"/>
              <a:gd name="connsiteX40" fmla="*/ 0 w 551492"/>
              <a:gd name="connsiteY40" fmla="*/ 368958 h 421851"/>
              <a:gd name="connsiteX41" fmla="*/ 89139 w 551492"/>
              <a:gd name="connsiteY41" fmla="*/ 279944 h 421851"/>
              <a:gd name="connsiteX42" fmla="*/ 112393 w 551492"/>
              <a:gd name="connsiteY42" fmla="*/ 279944 h 421851"/>
              <a:gd name="connsiteX43" fmla="*/ 133063 w 551492"/>
              <a:gd name="connsiteY43" fmla="*/ 259303 h 421851"/>
              <a:gd name="connsiteX44" fmla="*/ 127896 w 551492"/>
              <a:gd name="connsiteY44" fmla="*/ 247692 h 421851"/>
              <a:gd name="connsiteX45" fmla="*/ 95599 w 551492"/>
              <a:gd name="connsiteY45" fmla="*/ 198670 h 421851"/>
              <a:gd name="connsiteX46" fmla="*/ 91723 w 551492"/>
              <a:gd name="connsiteY46" fmla="*/ 199960 h 421851"/>
              <a:gd name="connsiteX47" fmla="*/ 63302 w 551492"/>
              <a:gd name="connsiteY47" fmla="*/ 152228 h 421851"/>
              <a:gd name="connsiteX48" fmla="*/ 78804 w 551492"/>
              <a:gd name="connsiteY48" fmla="*/ 117396 h 421851"/>
              <a:gd name="connsiteX49" fmla="*/ 81388 w 551492"/>
              <a:gd name="connsiteY49" fmla="*/ 117396 h 421851"/>
              <a:gd name="connsiteX50" fmla="*/ 176987 w 551492"/>
              <a:gd name="connsiteY50" fmla="*/ 0 h 421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551492" h="421851">
                <a:moveTo>
                  <a:pt x="361794" y="308363"/>
                </a:moveTo>
                <a:lnTo>
                  <a:pt x="530845" y="308363"/>
                </a:lnTo>
                <a:cubicBezTo>
                  <a:pt x="541168" y="308363"/>
                  <a:pt x="551492" y="317411"/>
                  <a:pt x="551492" y="329044"/>
                </a:cubicBezTo>
                <a:lnTo>
                  <a:pt x="551492" y="362650"/>
                </a:lnTo>
                <a:cubicBezTo>
                  <a:pt x="551492" y="374283"/>
                  <a:pt x="541168" y="383331"/>
                  <a:pt x="530845" y="383331"/>
                </a:cubicBezTo>
                <a:lnTo>
                  <a:pt x="378570" y="383331"/>
                </a:lnTo>
                <a:lnTo>
                  <a:pt x="378570" y="369113"/>
                </a:lnTo>
                <a:cubicBezTo>
                  <a:pt x="378570" y="347140"/>
                  <a:pt x="372118" y="326459"/>
                  <a:pt x="361794" y="308363"/>
                </a:cubicBezTo>
                <a:close/>
                <a:moveTo>
                  <a:pt x="313904" y="172924"/>
                </a:moveTo>
                <a:lnTo>
                  <a:pt x="530832" y="172924"/>
                </a:lnTo>
                <a:cubicBezTo>
                  <a:pt x="541162" y="172924"/>
                  <a:pt x="551492" y="181947"/>
                  <a:pt x="551492" y="193548"/>
                </a:cubicBezTo>
                <a:lnTo>
                  <a:pt x="551492" y="225772"/>
                </a:lnTo>
                <a:cubicBezTo>
                  <a:pt x="551492" y="237373"/>
                  <a:pt x="541162" y="247685"/>
                  <a:pt x="530832" y="247685"/>
                </a:cubicBezTo>
                <a:lnTo>
                  <a:pt x="271293" y="247685"/>
                </a:lnTo>
                <a:lnTo>
                  <a:pt x="271293" y="227061"/>
                </a:lnTo>
                <a:cubicBezTo>
                  <a:pt x="271293" y="225772"/>
                  <a:pt x="272584" y="225772"/>
                  <a:pt x="272584" y="224483"/>
                </a:cubicBezTo>
                <a:cubicBezTo>
                  <a:pt x="293244" y="218038"/>
                  <a:pt x="307448" y="194837"/>
                  <a:pt x="313904" y="172924"/>
                </a:cubicBezTo>
                <a:close/>
                <a:moveTo>
                  <a:pt x="281648" y="36241"/>
                </a:moveTo>
                <a:lnTo>
                  <a:pt x="530834" y="36241"/>
                </a:lnTo>
                <a:cubicBezTo>
                  <a:pt x="541163" y="36241"/>
                  <a:pt x="551492" y="46553"/>
                  <a:pt x="551492" y="58154"/>
                </a:cubicBezTo>
                <a:lnTo>
                  <a:pt x="551492" y="90378"/>
                </a:lnTo>
                <a:cubicBezTo>
                  <a:pt x="551492" y="101979"/>
                  <a:pt x="541163" y="111002"/>
                  <a:pt x="530834" y="111002"/>
                </a:cubicBezTo>
                <a:lnTo>
                  <a:pt x="308761" y="111002"/>
                </a:lnTo>
                <a:cubicBezTo>
                  <a:pt x="304888" y="104557"/>
                  <a:pt x="301015" y="99401"/>
                  <a:pt x="295850" y="96823"/>
                </a:cubicBezTo>
                <a:cubicBezTo>
                  <a:pt x="293268" y="72333"/>
                  <a:pt x="288104" y="52998"/>
                  <a:pt x="281648" y="36241"/>
                </a:cubicBezTo>
                <a:close/>
                <a:moveTo>
                  <a:pt x="176987" y="0"/>
                </a:moveTo>
                <a:cubicBezTo>
                  <a:pt x="257083" y="0"/>
                  <a:pt x="270002" y="64503"/>
                  <a:pt x="271294" y="117396"/>
                </a:cubicBezTo>
                <a:cubicBezTo>
                  <a:pt x="272586" y="117396"/>
                  <a:pt x="273878" y="117396"/>
                  <a:pt x="276461" y="117396"/>
                </a:cubicBezTo>
                <a:cubicBezTo>
                  <a:pt x="289380" y="117396"/>
                  <a:pt x="290672" y="132877"/>
                  <a:pt x="290672" y="152228"/>
                </a:cubicBezTo>
                <a:cubicBezTo>
                  <a:pt x="290672" y="171579"/>
                  <a:pt x="275169" y="199960"/>
                  <a:pt x="262251" y="199960"/>
                </a:cubicBezTo>
                <a:cubicBezTo>
                  <a:pt x="260959" y="199960"/>
                  <a:pt x="258375" y="198670"/>
                  <a:pt x="257083" y="197380"/>
                </a:cubicBezTo>
                <a:cubicBezTo>
                  <a:pt x="249332" y="216731"/>
                  <a:pt x="237705" y="233502"/>
                  <a:pt x="224786" y="247692"/>
                </a:cubicBezTo>
                <a:cubicBezTo>
                  <a:pt x="220911" y="250272"/>
                  <a:pt x="219619" y="254143"/>
                  <a:pt x="219619" y="259303"/>
                </a:cubicBezTo>
                <a:cubicBezTo>
                  <a:pt x="219619" y="270913"/>
                  <a:pt x="228662" y="279944"/>
                  <a:pt x="241581" y="279944"/>
                </a:cubicBezTo>
                <a:lnTo>
                  <a:pt x="263543" y="279944"/>
                </a:lnTo>
                <a:cubicBezTo>
                  <a:pt x="312634" y="279944"/>
                  <a:pt x="352682" y="319936"/>
                  <a:pt x="352682" y="368958"/>
                </a:cubicBezTo>
                <a:lnTo>
                  <a:pt x="352682" y="393470"/>
                </a:lnTo>
                <a:cubicBezTo>
                  <a:pt x="352682" y="408950"/>
                  <a:pt x="341055" y="421851"/>
                  <a:pt x="325553" y="421851"/>
                </a:cubicBezTo>
                <a:lnTo>
                  <a:pt x="28421" y="421851"/>
                </a:lnTo>
                <a:cubicBezTo>
                  <a:pt x="12919" y="421851"/>
                  <a:pt x="0" y="408950"/>
                  <a:pt x="0" y="393470"/>
                </a:cubicBezTo>
                <a:lnTo>
                  <a:pt x="0" y="368958"/>
                </a:lnTo>
                <a:cubicBezTo>
                  <a:pt x="0" y="319936"/>
                  <a:pt x="40048" y="279944"/>
                  <a:pt x="89139" y="279944"/>
                </a:cubicBezTo>
                <a:lnTo>
                  <a:pt x="112393" y="279944"/>
                </a:lnTo>
                <a:cubicBezTo>
                  <a:pt x="124020" y="279944"/>
                  <a:pt x="133063" y="270913"/>
                  <a:pt x="133063" y="259303"/>
                </a:cubicBezTo>
                <a:cubicBezTo>
                  <a:pt x="133063" y="254143"/>
                  <a:pt x="131771" y="250272"/>
                  <a:pt x="127896" y="247692"/>
                </a:cubicBezTo>
                <a:cubicBezTo>
                  <a:pt x="114977" y="234792"/>
                  <a:pt x="104642" y="216731"/>
                  <a:pt x="95599" y="198670"/>
                </a:cubicBezTo>
                <a:cubicBezTo>
                  <a:pt x="94307" y="199960"/>
                  <a:pt x="93015" y="199960"/>
                  <a:pt x="91723" y="199960"/>
                </a:cubicBezTo>
                <a:cubicBezTo>
                  <a:pt x="78804" y="199960"/>
                  <a:pt x="63302" y="171579"/>
                  <a:pt x="63302" y="152228"/>
                </a:cubicBezTo>
                <a:cubicBezTo>
                  <a:pt x="63302" y="132877"/>
                  <a:pt x="65886" y="117396"/>
                  <a:pt x="78804" y="117396"/>
                </a:cubicBezTo>
                <a:cubicBezTo>
                  <a:pt x="80096" y="117396"/>
                  <a:pt x="80096" y="117396"/>
                  <a:pt x="81388" y="117396"/>
                </a:cubicBezTo>
                <a:cubicBezTo>
                  <a:pt x="82680" y="64503"/>
                  <a:pt x="93015" y="0"/>
                  <a:pt x="176987" y="0"/>
                </a:cubicBezTo>
                <a:close/>
              </a:path>
            </a:pathLst>
          </a:custGeom>
          <a:solidFill>
            <a:srgbClr val="6F9FBD"/>
          </a:solidFill>
          <a:ln w="3175"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8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i="1">
              <a:solidFill>
                <a:schemeClr val="tx1"/>
              </a:solidFill>
              <a:cs typeface="+mn-ea"/>
              <a:sym typeface="+mn-lt"/>
            </a:endParaRPr>
          </a:p>
        </p:txBody>
      </p:sp>
      <p:grpSp>
        <p:nvGrpSpPr>
          <p:cNvPr id="11" name="组合 10"/>
          <p:cNvGrpSpPr/>
          <p:nvPr/>
        </p:nvGrpSpPr>
        <p:grpSpPr>
          <a:xfrm>
            <a:off x="267580" y="305974"/>
            <a:ext cx="687460" cy="847053"/>
            <a:chOff x="1375020" y="1454054"/>
            <a:chExt cx="2486630" cy="3063897"/>
          </a:xfrm>
        </p:grpSpPr>
        <p:pic>
          <p:nvPicPr>
            <p:cNvPr id="12" name="图形 11"/>
            <p:cNvPicPr>
              <a:picLocks noChangeAspect="1"/>
            </p:cNvPicPr>
            <p:nvPr/>
          </p:nvPicPr>
          <p:blipFill rotWithShape="1">
            <a:blip r:embed="rId1">
              <a:extLst>
                <a:ext uri="{96DAC541-7B7A-43D3-8B79-37D633B846F1}">
                  <asvg:svgBlip xmlns:asvg="http://schemas.microsoft.com/office/drawing/2016/SVG/main" r:embed="rId2"/>
                </a:ext>
              </a:extLst>
            </a:blip>
            <a:srcRect r="64401"/>
            <a:stretch>
              <a:fillRect/>
            </a:stretch>
          </p:blipFill>
          <p:spPr>
            <a:xfrm>
              <a:off x="1375020" y="1454054"/>
              <a:ext cx="2159953" cy="1936433"/>
            </a:xfrm>
            <a:prstGeom prst="rect">
              <a:avLst/>
            </a:prstGeom>
          </p:spPr>
        </p:pic>
        <p:pic>
          <p:nvPicPr>
            <p:cNvPr id="13" name="图形 12"/>
            <p:cNvPicPr>
              <a:picLocks noChangeAspect="1"/>
            </p:cNvPicPr>
            <p:nvPr/>
          </p:nvPicPr>
          <p:blipFill rotWithShape="1">
            <a:blip r:embed="rId1">
              <a:extLst>
                <a:ext uri="{96DAC541-7B7A-43D3-8B79-37D633B846F1}">
                  <asvg:svgBlip xmlns:asvg="http://schemas.microsoft.com/office/drawing/2016/SVG/main" r:embed="rId2"/>
                </a:ext>
              </a:extLst>
            </a:blip>
            <a:srcRect l="76272" t="35065"/>
            <a:stretch>
              <a:fillRect/>
            </a:stretch>
          </p:blipFill>
          <p:spPr>
            <a:xfrm rot="16200000">
              <a:off x="1944688" y="2600989"/>
              <a:ext cx="2046509" cy="1787415"/>
            </a:xfrm>
            <a:prstGeom prst="rect">
              <a:avLst/>
            </a:prstGeom>
          </p:spPr>
        </p:pic>
      </p:grpSp>
      <p:sp>
        <p:nvSpPr>
          <p:cNvPr id="16" name="矩形 15"/>
          <p:cNvSpPr/>
          <p:nvPr/>
        </p:nvSpPr>
        <p:spPr>
          <a:xfrm>
            <a:off x="745595" y="454518"/>
            <a:ext cx="238262" cy="238262"/>
          </a:xfrm>
          <a:prstGeom prst="rect">
            <a:avLst/>
          </a:prstGeom>
          <a:solidFill>
            <a:srgbClr val="6F9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1153160" y="454660"/>
            <a:ext cx="2700020" cy="460375"/>
          </a:xfrm>
          <a:prstGeom prst="rect">
            <a:avLst/>
          </a:prstGeom>
          <a:noFill/>
        </p:spPr>
        <p:txBody>
          <a:bodyPr wrap="square" rtlCol="0">
            <a:spAutoFit/>
          </a:bodyPr>
          <a:lstStyle/>
          <a:p>
            <a:r>
              <a:rPr lang="zh-CN" altLang="en-US" sz="2400" dirty="0">
                <a:cs typeface="+mn-ea"/>
                <a:sym typeface="+mn-lt"/>
              </a:rPr>
              <a:t>其它的一致性算法</a:t>
            </a:r>
            <a:endParaRPr lang="zh-CN" altLang="en-US" sz="2400" dirty="0">
              <a:cs typeface="+mn-ea"/>
              <a:sym typeface="+mn-lt"/>
            </a:endParaRPr>
          </a:p>
        </p:txBody>
      </p:sp>
      <p:sp>
        <p:nvSpPr>
          <p:cNvPr id="23" name="文本框 22"/>
          <p:cNvSpPr txBox="1"/>
          <p:nvPr/>
        </p:nvSpPr>
        <p:spPr>
          <a:xfrm>
            <a:off x="1918970" y="4000500"/>
            <a:ext cx="2651760" cy="2676525"/>
          </a:xfrm>
          <a:prstGeom prst="rect">
            <a:avLst/>
          </a:prstGeom>
          <a:noFill/>
        </p:spPr>
        <p:txBody>
          <a:bodyPr wrap="square" rtlCol="0">
            <a:spAutoFit/>
          </a:bodyPr>
          <a:lstStyle/>
          <a:p>
            <a:pPr algn="ctr">
              <a:lnSpc>
                <a:spcPct val="150000"/>
              </a:lnSpc>
            </a:pPr>
            <a:r>
              <a:rPr sz="1400" dirty="0">
                <a:solidFill>
                  <a:schemeClr val="tx1">
                    <a:lumMod val="50000"/>
                    <a:lumOff val="50000"/>
                  </a:schemeClr>
                </a:solidFill>
                <a:cs typeface="+mn-ea"/>
                <a:sym typeface="+mn-lt"/>
              </a:rPr>
              <a:t>ZAB 协议定义：ZAB 协议是为分布式协调服务 Zookeeper 专门设计的一种支持 崩溃恢复 和 原子广播 协议。</a:t>
            </a:r>
            <a:endParaRPr sz="1400" dirty="0">
              <a:solidFill>
                <a:schemeClr val="tx1">
                  <a:lumMod val="50000"/>
                  <a:lumOff val="50000"/>
                </a:schemeClr>
              </a:solidFill>
              <a:cs typeface="+mn-ea"/>
              <a:sym typeface="+mn-lt"/>
            </a:endParaRPr>
          </a:p>
          <a:p>
            <a:pPr algn="ctr">
              <a:lnSpc>
                <a:spcPct val="150000"/>
              </a:lnSpc>
            </a:pPr>
            <a:r>
              <a:rPr sz="1400" dirty="0">
                <a:solidFill>
                  <a:schemeClr val="tx1">
                    <a:lumMod val="50000"/>
                    <a:lumOff val="50000"/>
                  </a:schemeClr>
                </a:solidFill>
                <a:cs typeface="+mn-ea"/>
                <a:sym typeface="+mn-lt"/>
              </a:rPr>
              <a:t>基于该协议，Zookeeper 实现了一种 主备模式 的系统架构来保持集群中各个副本之间数据一致性。</a:t>
            </a:r>
            <a:endParaRPr sz="1400" dirty="0">
              <a:solidFill>
                <a:schemeClr val="tx1">
                  <a:lumMod val="50000"/>
                  <a:lumOff val="50000"/>
                </a:schemeClr>
              </a:solidFill>
              <a:cs typeface="+mn-ea"/>
              <a:sym typeface="+mn-lt"/>
            </a:endParaRPr>
          </a:p>
        </p:txBody>
      </p:sp>
      <p:sp>
        <p:nvSpPr>
          <p:cNvPr id="24" name="文本框 23"/>
          <p:cNvSpPr txBox="1"/>
          <p:nvPr/>
        </p:nvSpPr>
        <p:spPr>
          <a:xfrm>
            <a:off x="6816725" y="3075940"/>
            <a:ext cx="4608830" cy="3969385"/>
          </a:xfrm>
          <a:prstGeom prst="rect">
            <a:avLst/>
          </a:prstGeom>
          <a:noFill/>
        </p:spPr>
        <p:txBody>
          <a:bodyPr wrap="square" rtlCol="0">
            <a:spAutoFit/>
          </a:bodyPr>
          <a:lstStyle/>
          <a:p>
            <a:pPr algn="ctr">
              <a:lnSpc>
                <a:spcPct val="150000"/>
              </a:lnSpc>
            </a:pPr>
            <a:r>
              <a:rPr lang="zh-CN" sz="1400" dirty="0">
                <a:solidFill>
                  <a:schemeClr val="tx1">
                    <a:lumMod val="50000"/>
                    <a:lumOff val="50000"/>
                  </a:schemeClr>
                </a:solidFill>
                <a:cs typeface="+mn-ea"/>
                <a:sym typeface="+mn-lt"/>
              </a:rPr>
              <a:t>在</a:t>
            </a:r>
            <a:r>
              <a:rPr lang="en-US" altLang="zh-CN" sz="1400" dirty="0">
                <a:solidFill>
                  <a:schemeClr val="tx1">
                    <a:lumMod val="50000"/>
                    <a:lumOff val="50000"/>
                  </a:schemeClr>
                </a:solidFill>
                <a:cs typeface="+mn-ea"/>
                <a:sym typeface="+mn-lt"/>
              </a:rPr>
              <a:t>ZAB</a:t>
            </a:r>
            <a:r>
              <a:rPr lang="zh-CN" altLang="en-US" sz="1400" dirty="0">
                <a:solidFill>
                  <a:schemeClr val="tx1">
                    <a:lumMod val="50000"/>
                    <a:lumOff val="50000"/>
                  </a:schemeClr>
                </a:solidFill>
                <a:cs typeface="+mn-ea"/>
                <a:sym typeface="+mn-lt"/>
              </a:rPr>
              <a:t>协议的设计中，</a:t>
            </a:r>
            <a:r>
              <a:rPr sz="1400" dirty="0">
                <a:solidFill>
                  <a:schemeClr val="tx1">
                    <a:lumMod val="50000"/>
                    <a:lumOff val="50000"/>
                  </a:schemeClr>
                </a:solidFill>
                <a:cs typeface="+mn-ea"/>
                <a:sym typeface="+mn-lt"/>
              </a:rPr>
              <a:t>所有客户端写入数据都是写入到 主进程（称为 Leader）中，然后，由 Leader 复制到备份进程（称为 Follower）中。从而保证数据一致性。从设计上看，和 Raft 类似。</a:t>
            </a:r>
            <a:endParaRPr sz="1400" dirty="0">
              <a:solidFill>
                <a:schemeClr val="tx1">
                  <a:lumMod val="50000"/>
                  <a:lumOff val="50000"/>
                </a:schemeClr>
              </a:solidFill>
              <a:cs typeface="+mn-ea"/>
              <a:sym typeface="+mn-lt"/>
            </a:endParaRPr>
          </a:p>
          <a:p>
            <a:pPr algn="ctr">
              <a:lnSpc>
                <a:spcPct val="150000"/>
              </a:lnSpc>
            </a:pPr>
            <a:r>
              <a:rPr sz="1400" dirty="0">
                <a:solidFill>
                  <a:schemeClr val="tx1">
                    <a:lumMod val="50000"/>
                    <a:lumOff val="50000"/>
                  </a:schemeClr>
                </a:solidFill>
                <a:cs typeface="+mn-ea"/>
                <a:sym typeface="+mn-lt"/>
              </a:rPr>
              <a:t>那么复制过程又是如何的呢？复制过程类似 2PC，ZAB 只需要 Follower 有一半以上返回 Ack 信息就可以执行提交，大大减小了同步阻塞。也提高了可用性。</a:t>
            </a:r>
            <a:endParaRPr sz="1400" dirty="0">
              <a:solidFill>
                <a:schemeClr val="tx1">
                  <a:lumMod val="50000"/>
                  <a:lumOff val="50000"/>
                </a:schemeClr>
              </a:solidFill>
              <a:cs typeface="+mn-ea"/>
              <a:sym typeface="+mn-lt"/>
            </a:endParaRPr>
          </a:p>
          <a:p>
            <a:pPr algn="ctr">
              <a:lnSpc>
                <a:spcPct val="150000"/>
              </a:lnSpc>
            </a:pPr>
            <a:r>
              <a:rPr sz="1400" dirty="0">
                <a:solidFill>
                  <a:schemeClr val="tx1">
                    <a:lumMod val="50000"/>
                    <a:lumOff val="50000"/>
                  </a:schemeClr>
                </a:solidFill>
                <a:cs typeface="+mn-ea"/>
                <a:sym typeface="+mn-lt"/>
              </a:rPr>
              <a:t> 消息广播 和 崩溃恢复</a:t>
            </a:r>
            <a:r>
              <a:rPr lang="zh-CN" sz="1400" dirty="0">
                <a:solidFill>
                  <a:schemeClr val="tx1">
                    <a:lumMod val="50000"/>
                    <a:lumOff val="50000"/>
                  </a:schemeClr>
                </a:solidFill>
                <a:cs typeface="+mn-ea"/>
                <a:sym typeface="+mn-lt"/>
              </a:rPr>
              <a:t>：</a:t>
            </a:r>
            <a:r>
              <a:rPr sz="1400" dirty="0">
                <a:solidFill>
                  <a:schemeClr val="tx1">
                    <a:lumMod val="50000"/>
                    <a:lumOff val="50000"/>
                  </a:schemeClr>
                </a:solidFill>
                <a:cs typeface="+mn-ea"/>
                <a:sym typeface="+mn-lt"/>
              </a:rPr>
              <a:t>整个 Zookeeper 就是在这两个模式之间切换。 简而言之，当 Leader 服务可以正常使用，就进入消息广播模式，当 Leader 不可用时，则进入崩溃恢复模式。</a:t>
            </a:r>
            <a:endParaRPr sz="1400" dirty="0">
              <a:solidFill>
                <a:schemeClr val="tx1">
                  <a:lumMod val="50000"/>
                  <a:lumOff val="50000"/>
                </a:schemeClr>
              </a:solidFill>
              <a:cs typeface="+mn-ea"/>
              <a:sym typeface="+mn-lt"/>
            </a:endParaRPr>
          </a:p>
          <a:p>
            <a:pPr algn="ctr">
              <a:lnSpc>
                <a:spcPct val="150000"/>
              </a:lnSpc>
            </a:pPr>
            <a:endParaRPr sz="1400" dirty="0">
              <a:solidFill>
                <a:schemeClr val="tx1">
                  <a:lumMod val="50000"/>
                  <a:lumOff val="50000"/>
                </a:schemeClr>
              </a:solidFill>
              <a:cs typeface="+mn-ea"/>
              <a:sym typeface="+mn-lt"/>
            </a:endParaRPr>
          </a:p>
        </p:txBody>
      </p:sp>
      <p:sp>
        <p:nvSpPr>
          <p:cNvPr id="28" name="文本框 27"/>
          <p:cNvSpPr txBox="1"/>
          <p:nvPr/>
        </p:nvSpPr>
        <p:spPr>
          <a:xfrm>
            <a:off x="4448810" y="1153160"/>
            <a:ext cx="3294380" cy="553085"/>
          </a:xfrm>
          <a:prstGeom prst="rect">
            <a:avLst/>
          </a:prstGeom>
          <a:solidFill>
            <a:srgbClr val="6F9FBD"/>
          </a:solidFill>
        </p:spPr>
        <p:txBody>
          <a:bodyPr wrap="square" rtlCol="0">
            <a:spAutoFit/>
          </a:bodyPr>
          <a:lstStyle/>
          <a:p>
            <a:pPr algn="ctr">
              <a:lnSpc>
                <a:spcPct val="150000"/>
              </a:lnSpc>
            </a:pPr>
            <a:r>
              <a:rPr lang="en-US" sz="2000" dirty="0">
                <a:solidFill>
                  <a:schemeClr val="bg1"/>
                </a:solidFill>
                <a:cs typeface="+mn-ea"/>
                <a:sym typeface="+mn-lt"/>
              </a:rPr>
              <a:t>ZAB</a:t>
            </a:r>
            <a:r>
              <a:rPr lang="zh-CN" altLang="en-US" sz="2000" dirty="0">
                <a:solidFill>
                  <a:schemeClr val="bg1"/>
                </a:solidFill>
                <a:cs typeface="+mn-ea"/>
                <a:sym typeface="+mn-lt"/>
              </a:rPr>
              <a:t>协议</a:t>
            </a:r>
            <a:endParaRPr lang="zh-CN" altLang="en-US" sz="2000" dirty="0">
              <a:solidFill>
                <a:schemeClr val="bg1"/>
              </a:solidFill>
              <a:cs typeface="+mn-ea"/>
              <a:sym typeface="+mn-lt"/>
            </a:endParaRPr>
          </a:p>
        </p:txBody>
      </p:sp>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ṩḷïdé"/>
          <p:cNvSpPr/>
          <p:nvPr/>
        </p:nvSpPr>
        <p:spPr bwMode="auto">
          <a:xfrm>
            <a:off x="-12862" y="829140"/>
            <a:ext cx="12205024" cy="4489450"/>
          </a:xfrm>
          <a:custGeom>
            <a:avLst/>
            <a:gdLst>
              <a:gd name="T0" fmla="*/ 0 w 2828"/>
              <a:gd name="T1" fmla="*/ 856 h 1032"/>
              <a:gd name="T2" fmla="*/ 660 w 2828"/>
              <a:gd name="T3" fmla="*/ 540 h 1032"/>
              <a:gd name="T4" fmla="*/ 1232 w 2828"/>
              <a:gd name="T5" fmla="*/ 720 h 1032"/>
              <a:gd name="T6" fmla="*/ 1772 w 2828"/>
              <a:gd name="T7" fmla="*/ 320 h 1032"/>
              <a:gd name="T8" fmla="*/ 2315 w 2828"/>
              <a:gd name="T9" fmla="*/ 479 h 1032"/>
              <a:gd name="T10" fmla="*/ 2828 w 2828"/>
              <a:gd name="T11" fmla="*/ 0 h 1032"/>
            </a:gdLst>
            <a:ahLst/>
            <a:cxnLst>
              <a:cxn ang="0">
                <a:pos x="T0" y="T1"/>
              </a:cxn>
              <a:cxn ang="0">
                <a:pos x="T2" y="T3"/>
              </a:cxn>
              <a:cxn ang="0">
                <a:pos x="T4" y="T5"/>
              </a:cxn>
              <a:cxn ang="0">
                <a:pos x="T6" y="T7"/>
              </a:cxn>
              <a:cxn ang="0">
                <a:pos x="T8" y="T9"/>
              </a:cxn>
              <a:cxn ang="0">
                <a:pos x="T10" y="T11"/>
              </a:cxn>
            </a:cxnLst>
            <a:rect l="0" t="0" r="r" b="b"/>
            <a:pathLst>
              <a:path w="2828" h="1032">
                <a:moveTo>
                  <a:pt x="0" y="856"/>
                </a:moveTo>
                <a:cubicBezTo>
                  <a:pt x="420" y="1032"/>
                  <a:pt x="464" y="536"/>
                  <a:pt x="660" y="540"/>
                </a:cubicBezTo>
                <a:cubicBezTo>
                  <a:pt x="856" y="544"/>
                  <a:pt x="976" y="736"/>
                  <a:pt x="1232" y="720"/>
                </a:cubicBezTo>
                <a:cubicBezTo>
                  <a:pt x="1488" y="704"/>
                  <a:pt x="1508" y="352"/>
                  <a:pt x="1772" y="320"/>
                </a:cubicBezTo>
                <a:cubicBezTo>
                  <a:pt x="2036" y="288"/>
                  <a:pt x="2063" y="491"/>
                  <a:pt x="2315" y="479"/>
                </a:cubicBezTo>
                <a:cubicBezTo>
                  <a:pt x="2567" y="467"/>
                  <a:pt x="2572" y="84"/>
                  <a:pt x="2828" y="0"/>
                </a:cubicBezTo>
              </a:path>
            </a:pathLst>
          </a:custGeom>
          <a:noFill/>
          <a:ln w="3175" cap="flat">
            <a:solidFill>
              <a:schemeClr val="tx1">
                <a:lumMod val="50000"/>
                <a:lumOff val="50000"/>
              </a:schemeClr>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cs typeface="+mn-ea"/>
              <a:sym typeface="+mn-lt"/>
            </a:endParaRPr>
          </a:p>
        </p:txBody>
      </p:sp>
      <p:sp>
        <p:nvSpPr>
          <p:cNvPr id="32" name="íṣ1íďê"/>
          <p:cNvSpPr/>
          <p:nvPr/>
        </p:nvSpPr>
        <p:spPr>
          <a:xfrm>
            <a:off x="2736811" y="2784935"/>
            <a:ext cx="892180" cy="892180"/>
          </a:xfrm>
          <a:prstGeom prst="ellipse">
            <a:avLst/>
          </a:prstGeom>
          <a:solidFill>
            <a:schemeClr val="bg1"/>
          </a:solidFill>
          <a:ln w="3175" cap="rnd">
            <a:noFill/>
            <a:prstDash val="solid"/>
            <a:round/>
          </a:ln>
          <a:effectLst>
            <a:outerShdw blurRad="127000" dist="38100" dir="5400000" sx="101000" sy="101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i="1" dirty="0">
              <a:solidFill>
                <a:schemeClr val="tx1"/>
              </a:solidFill>
              <a:cs typeface="+mn-ea"/>
              <a:sym typeface="+mn-lt"/>
            </a:endParaRPr>
          </a:p>
        </p:txBody>
      </p:sp>
      <p:sp>
        <p:nvSpPr>
          <p:cNvPr id="33" name="ís1îḓé"/>
          <p:cNvSpPr/>
          <p:nvPr/>
        </p:nvSpPr>
        <p:spPr>
          <a:xfrm>
            <a:off x="2979497" y="3075921"/>
            <a:ext cx="405535" cy="310203"/>
          </a:xfrm>
          <a:custGeom>
            <a:avLst/>
            <a:gdLst>
              <a:gd name="connsiteX0" fmla="*/ 361794 w 551492"/>
              <a:gd name="connsiteY0" fmla="*/ 308363 h 421851"/>
              <a:gd name="connsiteX1" fmla="*/ 530845 w 551492"/>
              <a:gd name="connsiteY1" fmla="*/ 308363 h 421851"/>
              <a:gd name="connsiteX2" fmla="*/ 551492 w 551492"/>
              <a:gd name="connsiteY2" fmla="*/ 329044 h 421851"/>
              <a:gd name="connsiteX3" fmla="*/ 551492 w 551492"/>
              <a:gd name="connsiteY3" fmla="*/ 362650 h 421851"/>
              <a:gd name="connsiteX4" fmla="*/ 530845 w 551492"/>
              <a:gd name="connsiteY4" fmla="*/ 383331 h 421851"/>
              <a:gd name="connsiteX5" fmla="*/ 378570 w 551492"/>
              <a:gd name="connsiteY5" fmla="*/ 383331 h 421851"/>
              <a:gd name="connsiteX6" fmla="*/ 378570 w 551492"/>
              <a:gd name="connsiteY6" fmla="*/ 369113 h 421851"/>
              <a:gd name="connsiteX7" fmla="*/ 361794 w 551492"/>
              <a:gd name="connsiteY7" fmla="*/ 308363 h 421851"/>
              <a:gd name="connsiteX8" fmla="*/ 313904 w 551492"/>
              <a:gd name="connsiteY8" fmla="*/ 172924 h 421851"/>
              <a:gd name="connsiteX9" fmla="*/ 530832 w 551492"/>
              <a:gd name="connsiteY9" fmla="*/ 172924 h 421851"/>
              <a:gd name="connsiteX10" fmla="*/ 551492 w 551492"/>
              <a:gd name="connsiteY10" fmla="*/ 193548 h 421851"/>
              <a:gd name="connsiteX11" fmla="*/ 551492 w 551492"/>
              <a:gd name="connsiteY11" fmla="*/ 225772 h 421851"/>
              <a:gd name="connsiteX12" fmla="*/ 530832 w 551492"/>
              <a:gd name="connsiteY12" fmla="*/ 247685 h 421851"/>
              <a:gd name="connsiteX13" fmla="*/ 271293 w 551492"/>
              <a:gd name="connsiteY13" fmla="*/ 247685 h 421851"/>
              <a:gd name="connsiteX14" fmla="*/ 271293 w 551492"/>
              <a:gd name="connsiteY14" fmla="*/ 227061 h 421851"/>
              <a:gd name="connsiteX15" fmla="*/ 272584 w 551492"/>
              <a:gd name="connsiteY15" fmla="*/ 224483 h 421851"/>
              <a:gd name="connsiteX16" fmla="*/ 313904 w 551492"/>
              <a:gd name="connsiteY16" fmla="*/ 172924 h 421851"/>
              <a:gd name="connsiteX17" fmla="*/ 281648 w 551492"/>
              <a:gd name="connsiteY17" fmla="*/ 36241 h 421851"/>
              <a:gd name="connsiteX18" fmla="*/ 530834 w 551492"/>
              <a:gd name="connsiteY18" fmla="*/ 36241 h 421851"/>
              <a:gd name="connsiteX19" fmla="*/ 551492 w 551492"/>
              <a:gd name="connsiteY19" fmla="*/ 58154 h 421851"/>
              <a:gd name="connsiteX20" fmla="*/ 551492 w 551492"/>
              <a:gd name="connsiteY20" fmla="*/ 90378 h 421851"/>
              <a:gd name="connsiteX21" fmla="*/ 530834 w 551492"/>
              <a:gd name="connsiteY21" fmla="*/ 111002 h 421851"/>
              <a:gd name="connsiteX22" fmla="*/ 308761 w 551492"/>
              <a:gd name="connsiteY22" fmla="*/ 111002 h 421851"/>
              <a:gd name="connsiteX23" fmla="*/ 295850 w 551492"/>
              <a:gd name="connsiteY23" fmla="*/ 96823 h 421851"/>
              <a:gd name="connsiteX24" fmla="*/ 281648 w 551492"/>
              <a:gd name="connsiteY24" fmla="*/ 36241 h 421851"/>
              <a:gd name="connsiteX25" fmla="*/ 176987 w 551492"/>
              <a:gd name="connsiteY25" fmla="*/ 0 h 421851"/>
              <a:gd name="connsiteX26" fmla="*/ 271294 w 551492"/>
              <a:gd name="connsiteY26" fmla="*/ 117396 h 421851"/>
              <a:gd name="connsiteX27" fmla="*/ 276461 w 551492"/>
              <a:gd name="connsiteY27" fmla="*/ 117396 h 421851"/>
              <a:gd name="connsiteX28" fmla="*/ 290672 w 551492"/>
              <a:gd name="connsiteY28" fmla="*/ 152228 h 421851"/>
              <a:gd name="connsiteX29" fmla="*/ 262251 w 551492"/>
              <a:gd name="connsiteY29" fmla="*/ 199960 h 421851"/>
              <a:gd name="connsiteX30" fmla="*/ 257083 w 551492"/>
              <a:gd name="connsiteY30" fmla="*/ 197380 h 421851"/>
              <a:gd name="connsiteX31" fmla="*/ 224786 w 551492"/>
              <a:gd name="connsiteY31" fmla="*/ 247692 h 421851"/>
              <a:gd name="connsiteX32" fmla="*/ 219619 w 551492"/>
              <a:gd name="connsiteY32" fmla="*/ 259303 h 421851"/>
              <a:gd name="connsiteX33" fmla="*/ 241581 w 551492"/>
              <a:gd name="connsiteY33" fmla="*/ 279944 h 421851"/>
              <a:gd name="connsiteX34" fmla="*/ 263543 w 551492"/>
              <a:gd name="connsiteY34" fmla="*/ 279944 h 421851"/>
              <a:gd name="connsiteX35" fmla="*/ 352682 w 551492"/>
              <a:gd name="connsiteY35" fmla="*/ 368958 h 421851"/>
              <a:gd name="connsiteX36" fmla="*/ 352682 w 551492"/>
              <a:gd name="connsiteY36" fmla="*/ 393470 h 421851"/>
              <a:gd name="connsiteX37" fmla="*/ 325553 w 551492"/>
              <a:gd name="connsiteY37" fmla="*/ 421851 h 421851"/>
              <a:gd name="connsiteX38" fmla="*/ 28421 w 551492"/>
              <a:gd name="connsiteY38" fmla="*/ 421851 h 421851"/>
              <a:gd name="connsiteX39" fmla="*/ 0 w 551492"/>
              <a:gd name="connsiteY39" fmla="*/ 393470 h 421851"/>
              <a:gd name="connsiteX40" fmla="*/ 0 w 551492"/>
              <a:gd name="connsiteY40" fmla="*/ 368958 h 421851"/>
              <a:gd name="connsiteX41" fmla="*/ 89139 w 551492"/>
              <a:gd name="connsiteY41" fmla="*/ 279944 h 421851"/>
              <a:gd name="connsiteX42" fmla="*/ 112393 w 551492"/>
              <a:gd name="connsiteY42" fmla="*/ 279944 h 421851"/>
              <a:gd name="connsiteX43" fmla="*/ 133063 w 551492"/>
              <a:gd name="connsiteY43" fmla="*/ 259303 h 421851"/>
              <a:gd name="connsiteX44" fmla="*/ 127896 w 551492"/>
              <a:gd name="connsiteY44" fmla="*/ 247692 h 421851"/>
              <a:gd name="connsiteX45" fmla="*/ 95599 w 551492"/>
              <a:gd name="connsiteY45" fmla="*/ 198670 h 421851"/>
              <a:gd name="connsiteX46" fmla="*/ 91723 w 551492"/>
              <a:gd name="connsiteY46" fmla="*/ 199960 h 421851"/>
              <a:gd name="connsiteX47" fmla="*/ 63302 w 551492"/>
              <a:gd name="connsiteY47" fmla="*/ 152228 h 421851"/>
              <a:gd name="connsiteX48" fmla="*/ 78804 w 551492"/>
              <a:gd name="connsiteY48" fmla="*/ 117396 h 421851"/>
              <a:gd name="connsiteX49" fmla="*/ 81388 w 551492"/>
              <a:gd name="connsiteY49" fmla="*/ 117396 h 421851"/>
              <a:gd name="connsiteX50" fmla="*/ 176987 w 551492"/>
              <a:gd name="connsiteY50" fmla="*/ 0 h 421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551492" h="421851">
                <a:moveTo>
                  <a:pt x="361794" y="308363"/>
                </a:moveTo>
                <a:lnTo>
                  <a:pt x="530845" y="308363"/>
                </a:lnTo>
                <a:cubicBezTo>
                  <a:pt x="541168" y="308363"/>
                  <a:pt x="551492" y="317411"/>
                  <a:pt x="551492" y="329044"/>
                </a:cubicBezTo>
                <a:lnTo>
                  <a:pt x="551492" y="362650"/>
                </a:lnTo>
                <a:cubicBezTo>
                  <a:pt x="551492" y="374283"/>
                  <a:pt x="541168" y="383331"/>
                  <a:pt x="530845" y="383331"/>
                </a:cubicBezTo>
                <a:lnTo>
                  <a:pt x="378570" y="383331"/>
                </a:lnTo>
                <a:lnTo>
                  <a:pt x="378570" y="369113"/>
                </a:lnTo>
                <a:cubicBezTo>
                  <a:pt x="378570" y="347140"/>
                  <a:pt x="372118" y="326459"/>
                  <a:pt x="361794" y="308363"/>
                </a:cubicBezTo>
                <a:close/>
                <a:moveTo>
                  <a:pt x="313904" y="172924"/>
                </a:moveTo>
                <a:lnTo>
                  <a:pt x="530832" y="172924"/>
                </a:lnTo>
                <a:cubicBezTo>
                  <a:pt x="541162" y="172924"/>
                  <a:pt x="551492" y="181947"/>
                  <a:pt x="551492" y="193548"/>
                </a:cubicBezTo>
                <a:lnTo>
                  <a:pt x="551492" y="225772"/>
                </a:lnTo>
                <a:cubicBezTo>
                  <a:pt x="551492" y="237373"/>
                  <a:pt x="541162" y="247685"/>
                  <a:pt x="530832" y="247685"/>
                </a:cubicBezTo>
                <a:lnTo>
                  <a:pt x="271293" y="247685"/>
                </a:lnTo>
                <a:lnTo>
                  <a:pt x="271293" y="227061"/>
                </a:lnTo>
                <a:cubicBezTo>
                  <a:pt x="271293" y="225772"/>
                  <a:pt x="272584" y="225772"/>
                  <a:pt x="272584" y="224483"/>
                </a:cubicBezTo>
                <a:cubicBezTo>
                  <a:pt x="293244" y="218038"/>
                  <a:pt x="307448" y="194837"/>
                  <a:pt x="313904" y="172924"/>
                </a:cubicBezTo>
                <a:close/>
                <a:moveTo>
                  <a:pt x="281648" y="36241"/>
                </a:moveTo>
                <a:lnTo>
                  <a:pt x="530834" y="36241"/>
                </a:lnTo>
                <a:cubicBezTo>
                  <a:pt x="541163" y="36241"/>
                  <a:pt x="551492" y="46553"/>
                  <a:pt x="551492" y="58154"/>
                </a:cubicBezTo>
                <a:lnTo>
                  <a:pt x="551492" y="90378"/>
                </a:lnTo>
                <a:cubicBezTo>
                  <a:pt x="551492" y="101979"/>
                  <a:pt x="541163" y="111002"/>
                  <a:pt x="530834" y="111002"/>
                </a:cubicBezTo>
                <a:lnTo>
                  <a:pt x="308761" y="111002"/>
                </a:lnTo>
                <a:cubicBezTo>
                  <a:pt x="304888" y="104557"/>
                  <a:pt x="301015" y="99401"/>
                  <a:pt x="295850" y="96823"/>
                </a:cubicBezTo>
                <a:cubicBezTo>
                  <a:pt x="293268" y="72333"/>
                  <a:pt x="288104" y="52998"/>
                  <a:pt x="281648" y="36241"/>
                </a:cubicBezTo>
                <a:close/>
                <a:moveTo>
                  <a:pt x="176987" y="0"/>
                </a:moveTo>
                <a:cubicBezTo>
                  <a:pt x="257083" y="0"/>
                  <a:pt x="270002" y="64503"/>
                  <a:pt x="271294" y="117396"/>
                </a:cubicBezTo>
                <a:cubicBezTo>
                  <a:pt x="272586" y="117396"/>
                  <a:pt x="273878" y="117396"/>
                  <a:pt x="276461" y="117396"/>
                </a:cubicBezTo>
                <a:cubicBezTo>
                  <a:pt x="289380" y="117396"/>
                  <a:pt x="290672" y="132877"/>
                  <a:pt x="290672" y="152228"/>
                </a:cubicBezTo>
                <a:cubicBezTo>
                  <a:pt x="290672" y="171579"/>
                  <a:pt x="275169" y="199960"/>
                  <a:pt x="262251" y="199960"/>
                </a:cubicBezTo>
                <a:cubicBezTo>
                  <a:pt x="260959" y="199960"/>
                  <a:pt x="258375" y="198670"/>
                  <a:pt x="257083" y="197380"/>
                </a:cubicBezTo>
                <a:cubicBezTo>
                  <a:pt x="249332" y="216731"/>
                  <a:pt x="237705" y="233502"/>
                  <a:pt x="224786" y="247692"/>
                </a:cubicBezTo>
                <a:cubicBezTo>
                  <a:pt x="220911" y="250272"/>
                  <a:pt x="219619" y="254143"/>
                  <a:pt x="219619" y="259303"/>
                </a:cubicBezTo>
                <a:cubicBezTo>
                  <a:pt x="219619" y="270913"/>
                  <a:pt x="228662" y="279944"/>
                  <a:pt x="241581" y="279944"/>
                </a:cubicBezTo>
                <a:lnTo>
                  <a:pt x="263543" y="279944"/>
                </a:lnTo>
                <a:cubicBezTo>
                  <a:pt x="312634" y="279944"/>
                  <a:pt x="352682" y="319936"/>
                  <a:pt x="352682" y="368958"/>
                </a:cubicBezTo>
                <a:lnTo>
                  <a:pt x="352682" y="393470"/>
                </a:lnTo>
                <a:cubicBezTo>
                  <a:pt x="352682" y="408950"/>
                  <a:pt x="341055" y="421851"/>
                  <a:pt x="325553" y="421851"/>
                </a:cubicBezTo>
                <a:lnTo>
                  <a:pt x="28421" y="421851"/>
                </a:lnTo>
                <a:cubicBezTo>
                  <a:pt x="12919" y="421851"/>
                  <a:pt x="0" y="408950"/>
                  <a:pt x="0" y="393470"/>
                </a:cubicBezTo>
                <a:lnTo>
                  <a:pt x="0" y="368958"/>
                </a:lnTo>
                <a:cubicBezTo>
                  <a:pt x="0" y="319936"/>
                  <a:pt x="40048" y="279944"/>
                  <a:pt x="89139" y="279944"/>
                </a:cubicBezTo>
                <a:lnTo>
                  <a:pt x="112393" y="279944"/>
                </a:lnTo>
                <a:cubicBezTo>
                  <a:pt x="124020" y="279944"/>
                  <a:pt x="133063" y="270913"/>
                  <a:pt x="133063" y="259303"/>
                </a:cubicBezTo>
                <a:cubicBezTo>
                  <a:pt x="133063" y="254143"/>
                  <a:pt x="131771" y="250272"/>
                  <a:pt x="127896" y="247692"/>
                </a:cubicBezTo>
                <a:cubicBezTo>
                  <a:pt x="114977" y="234792"/>
                  <a:pt x="104642" y="216731"/>
                  <a:pt x="95599" y="198670"/>
                </a:cubicBezTo>
                <a:cubicBezTo>
                  <a:pt x="94307" y="199960"/>
                  <a:pt x="93015" y="199960"/>
                  <a:pt x="91723" y="199960"/>
                </a:cubicBezTo>
                <a:cubicBezTo>
                  <a:pt x="78804" y="199960"/>
                  <a:pt x="63302" y="171579"/>
                  <a:pt x="63302" y="152228"/>
                </a:cubicBezTo>
                <a:cubicBezTo>
                  <a:pt x="63302" y="132877"/>
                  <a:pt x="65886" y="117396"/>
                  <a:pt x="78804" y="117396"/>
                </a:cubicBezTo>
                <a:cubicBezTo>
                  <a:pt x="80096" y="117396"/>
                  <a:pt x="80096" y="117396"/>
                  <a:pt x="81388" y="117396"/>
                </a:cubicBezTo>
                <a:cubicBezTo>
                  <a:pt x="82680" y="64503"/>
                  <a:pt x="93015" y="0"/>
                  <a:pt x="176987" y="0"/>
                </a:cubicBezTo>
                <a:close/>
              </a:path>
            </a:pathLst>
          </a:custGeom>
          <a:solidFill>
            <a:srgbClr val="6F9FBD"/>
          </a:solidFill>
          <a:ln w="3175"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8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i="1">
              <a:solidFill>
                <a:schemeClr val="tx1"/>
              </a:solidFill>
              <a:cs typeface="+mn-ea"/>
              <a:sym typeface="+mn-lt"/>
            </a:endParaRPr>
          </a:p>
        </p:txBody>
      </p:sp>
      <p:sp>
        <p:nvSpPr>
          <p:cNvPr id="20" name="iŝḷíḋè"/>
          <p:cNvSpPr/>
          <p:nvPr/>
        </p:nvSpPr>
        <p:spPr>
          <a:xfrm>
            <a:off x="8017891" y="1883875"/>
            <a:ext cx="892180" cy="892180"/>
          </a:xfrm>
          <a:prstGeom prst="ellipse">
            <a:avLst/>
          </a:prstGeom>
          <a:solidFill>
            <a:schemeClr val="bg1"/>
          </a:solidFill>
          <a:ln w="3175" cap="rnd">
            <a:noFill/>
            <a:prstDash val="solid"/>
            <a:round/>
          </a:ln>
          <a:effectLst>
            <a:outerShdw blurRad="127000" dist="38100" dir="5400000" sx="101000" sy="101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i="1">
              <a:solidFill>
                <a:schemeClr val="tx1"/>
              </a:solidFill>
              <a:cs typeface="+mn-ea"/>
              <a:sym typeface="+mn-lt"/>
            </a:endParaRPr>
          </a:p>
        </p:txBody>
      </p:sp>
      <p:sp>
        <p:nvSpPr>
          <p:cNvPr id="21" name="iŝļîďé"/>
          <p:cNvSpPr/>
          <p:nvPr/>
        </p:nvSpPr>
        <p:spPr>
          <a:xfrm>
            <a:off x="8261212" y="2174861"/>
            <a:ext cx="405535" cy="310203"/>
          </a:xfrm>
          <a:custGeom>
            <a:avLst/>
            <a:gdLst>
              <a:gd name="connsiteX0" fmla="*/ 361794 w 551492"/>
              <a:gd name="connsiteY0" fmla="*/ 308363 h 421851"/>
              <a:gd name="connsiteX1" fmla="*/ 530845 w 551492"/>
              <a:gd name="connsiteY1" fmla="*/ 308363 h 421851"/>
              <a:gd name="connsiteX2" fmla="*/ 551492 w 551492"/>
              <a:gd name="connsiteY2" fmla="*/ 329044 h 421851"/>
              <a:gd name="connsiteX3" fmla="*/ 551492 w 551492"/>
              <a:gd name="connsiteY3" fmla="*/ 362650 h 421851"/>
              <a:gd name="connsiteX4" fmla="*/ 530845 w 551492"/>
              <a:gd name="connsiteY4" fmla="*/ 383331 h 421851"/>
              <a:gd name="connsiteX5" fmla="*/ 378570 w 551492"/>
              <a:gd name="connsiteY5" fmla="*/ 383331 h 421851"/>
              <a:gd name="connsiteX6" fmla="*/ 378570 w 551492"/>
              <a:gd name="connsiteY6" fmla="*/ 369113 h 421851"/>
              <a:gd name="connsiteX7" fmla="*/ 361794 w 551492"/>
              <a:gd name="connsiteY7" fmla="*/ 308363 h 421851"/>
              <a:gd name="connsiteX8" fmla="*/ 313904 w 551492"/>
              <a:gd name="connsiteY8" fmla="*/ 172924 h 421851"/>
              <a:gd name="connsiteX9" fmla="*/ 530832 w 551492"/>
              <a:gd name="connsiteY9" fmla="*/ 172924 h 421851"/>
              <a:gd name="connsiteX10" fmla="*/ 551492 w 551492"/>
              <a:gd name="connsiteY10" fmla="*/ 193548 h 421851"/>
              <a:gd name="connsiteX11" fmla="*/ 551492 w 551492"/>
              <a:gd name="connsiteY11" fmla="*/ 225772 h 421851"/>
              <a:gd name="connsiteX12" fmla="*/ 530832 w 551492"/>
              <a:gd name="connsiteY12" fmla="*/ 247685 h 421851"/>
              <a:gd name="connsiteX13" fmla="*/ 271293 w 551492"/>
              <a:gd name="connsiteY13" fmla="*/ 247685 h 421851"/>
              <a:gd name="connsiteX14" fmla="*/ 271293 w 551492"/>
              <a:gd name="connsiteY14" fmla="*/ 227061 h 421851"/>
              <a:gd name="connsiteX15" fmla="*/ 272584 w 551492"/>
              <a:gd name="connsiteY15" fmla="*/ 224483 h 421851"/>
              <a:gd name="connsiteX16" fmla="*/ 313904 w 551492"/>
              <a:gd name="connsiteY16" fmla="*/ 172924 h 421851"/>
              <a:gd name="connsiteX17" fmla="*/ 281648 w 551492"/>
              <a:gd name="connsiteY17" fmla="*/ 36241 h 421851"/>
              <a:gd name="connsiteX18" fmla="*/ 530834 w 551492"/>
              <a:gd name="connsiteY18" fmla="*/ 36241 h 421851"/>
              <a:gd name="connsiteX19" fmla="*/ 551492 w 551492"/>
              <a:gd name="connsiteY19" fmla="*/ 58154 h 421851"/>
              <a:gd name="connsiteX20" fmla="*/ 551492 w 551492"/>
              <a:gd name="connsiteY20" fmla="*/ 90378 h 421851"/>
              <a:gd name="connsiteX21" fmla="*/ 530834 w 551492"/>
              <a:gd name="connsiteY21" fmla="*/ 111002 h 421851"/>
              <a:gd name="connsiteX22" fmla="*/ 308761 w 551492"/>
              <a:gd name="connsiteY22" fmla="*/ 111002 h 421851"/>
              <a:gd name="connsiteX23" fmla="*/ 295850 w 551492"/>
              <a:gd name="connsiteY23" fmla="*/ 96823 h 421851"/>
              <a:gd name="connsiteX24" fmla="*/ 281648 w 551492"/>
              <a:gd name="connsiteY24" fmla="*/ 36241 h 421851"/>
              <a:gd name="connsiteX25" fmla="*/ 176987 w 551492"/>
              <a:gd name="connsiteY25" fmla="*/ 0 h 421851"/>
              <a:gd name="connsiteX26" fmla="*/ 271294 w 551492"/>
              <a:gd name="connsiteY26" fmla="*/ 117396 h 421851"/>
              <a:gd name="connsiteX27" fmla="*/ 276461 w 551492"/>
              <a:gd name="connsiteY27" fmla="*/ 117396 h 421851"/>
              <a:gd name="connsiteX28" fmla="*/ 290672 w 551492"/>
              <a:gd name="connsiteY28" fmla="*/ 152228 h 421851"/>
              <a:gd name="connsiteX29" fmla="*/ 262251 w 551492"/>
              <a:gd name="connsiteY29" fmla="*/ 199960 h 421851"/>
              <a:gd name="connsiteX30" fmla="*/ 257083 w 551492"/>
              <a:gd name="connsiteY30" fmla="*/ 197380 h 421851"/>
              <a:gd name="connsiteX31" fmla="*/ 224786 w 551492"/>
              <a:gd name="connsiteY31" fmla="*/ 247692 h 421851"/>
              <a:gd name="connsiteX32" fmla="*/ 219619 w 551492"/>
              <a:gd name="connsiteY32" fmla="*/ 259303 h 421851"/>
              <a:gd name="connsiteX33" fmla="*/ 241581 w 551492"/>
              <a:gd name="connsiteY33" fmla="*/ 279944 h 421851"/>
              <a:gd name="connsiteX34" fmla="*/ 263543 w 551492"/>
              <a:gd name="connsiteY34" fmla="*/ 279944 h 421851"/>
              <a:gd name="connsiteX35" fmla="*/ 352682 w 551492"/>
              <a:gd name="connsiteY35" fmla="*/ 368958 h 421851"/>
              <a:gd name="connsiteX36" fmla="*/ 352682 w 551492"/>
              <a:gd name="connsiteY36" fmla="*/ 393470 h 421851"/>
              <a:gd name="connsiteX37" fmla="*/ 325553 w 551492"/>
              <a:gd name="connsiteY37" fmla="*/ 421851 h 421851"/>
              <a:gd name="connsiteX38" fmla="*/ 28421 w 551492"/>
              <a:gd name="connsiteY38" fmla="*/ 421851 h 421851"/>
              <a:gd name="connsiteX39" fmla="*/ 0 w 551492"/>
              <a:gd name="connsiteY39" fmla="*/ 393470 h 421851"/>
              <a:gd name="connsiteX40" fmla="*/ 0 w 551492"/>
              <a:gd name="connsiteY40" fmla="*/ 368958 h 421851"/>
              <a:gd name="connsiteX41" fmla="*/ 89139 w 551492"/>
              <a:gd name="connsiteY41" fmla="*/ 279944 h 421851"/>
              <a:gd name="connsiteX42" fmla="*/ 112393 w 551492"/>
              <a:gd name="connsiteY42" fmla="*/ 279944 h 421851"/>
              <a:gd name="connsiteX43" fmla="*/ 133063 w 551492"/>
              <a:gd name="connsiteY43" fmla="*/ 259303 h 421851"/>
              <a:gd name="connsiteX44" fmla="*/ 127896 w 551492"/>
              <a:gd name="connsiteY44" fmla="*/ 247692 h 421851"/>
              <a:gd name="connsiteX45" fmla="*/ 95599 w 551492"/>
              <a:gd name="connsiteY45" fmla="*/ 198670 h 421851"/>
              <a:gd name="connsiteX46" fmla="*/ 91723 w 551492"/>
              <a:gd name="connsiteY46" fmla="*/ 199960 h 421851"/>
              <a:gd name="connsiteX47" fmla="*/ 63302 w 551492"/>
              <a:gd name="connsiteY47" fmla="*/ 152228 h 421851"/>
              <a:gd name="connsiteX48" fmla="*/ 78804 w 551492"/>
              <a:gd name="connsiteY48" fmla="*/ 117396 h 421851"/>
              <a:gd name="connsiteX49" fmla="*/ 81388 w 551492"/>
              <a:gd name="connsiteY49" fmla="*/ 117396 h 421851"/>
              <a:gd name="connsiteX50" fmla="*/ 176987 w 551492"/>
              <a:gd name="connsiteY50" fmla="*/ 0 h 421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551492" h="421851">
                <a:moveTo>
                  <a:pt x="361794" y="308363"/>
                </a:moveTo>
                <a:lnTo>
                  <a:pt x="530845" y="308363"/>
                </a:lnTo>
                <a:cubicBezTo>
                  <a:pt x="541168" y="308363"/>
                  <a:pt x="551492" y="317411"/>
                  <a:pt x="551492" y="329044"/>
                </a:cubicBezTo>
                <a:lnTo>
                  <a:pt x="551492" y="362650"/>
                </a:lnTo>
                <a:cubicBezTo>
                  <a:pt x="551492" y="374283"/>
                  <a:pt x="541168" y="383331"/>
                  <a:pt x="530845" y="383331"/>
                </a:cubicBezTo>
                <a:lnTo>
                  <a:pt x="378570" y="383331"/>
                </a:lnTo>
                <a:lnTo>
                  <a:pt x="378570" y="369113"/>
                </a:lnTo>
                <a:cubicBezTo>
                  <a:pt x="378570" y="347140"/>
                  <a:pt x="372118" y="326459"/>
                  <a:pt x="361794" y="308363"/>
                </a:cubicBezTo>
                <a:close/>
                <a:moveTo>
                  <a:pt x="313904" y="172924"/>
                </a:moveTo>
                <a:lnTo>
                  <a:pt x="530832" y="172924"/>
                </a:lnTo>
                <a:cubicBezTo>
                  <a:pt x="541162" y="172924"/>
                  <a:pt x="551492" y="181947"/>
                  <a:pt x="551492" y="193548"/>
                </a:cubicBezTo>
                <a:lnTo>
                  <a:pt x="551492" y="225772"/>
                </a:lnTo>
                <a:cubicBezTo>
                  <a:pt x="551492" y="237373"/>
                  <a:pt x="541162" y="247685"/>
                  <a:pt x="530832" y="247685"/>
                </a:cubicBezTo>
                <a:lnTo>
                  <a:pt x="271293" y="247685"/>
                </a:lnTo>
                <a:lnTo>
                  <a:pt x="271293" y="227061"/>
                </a:lnTo>
                <a:cubicBezTo>
                  <a:pt x="271293" y="225772"/>
                  <a:pt x="272584" y="225772"/>
                  <a:pt x="272584" y="224483"/>
                </a:cubicBezTo>
                <a:cubicBezTo>
                  <a:pt x="293244" y="218038"/>
                  <a:pt x="307448" y="194837"/>
                  <a:pt x="313904" y="172924"/>
                </a:cubicBezTo>
                <a:close/>
                <a:moveTo>
                  <a:pt x="281648" y="36241"/>
                </a:moveTo>
                <a:lnTo>
                  <a:pt x="530834" y="36241"/>
                </a:lnTo>
                <a:cubicBezTo>
                  <a:pt x="541163" y="36241"/>
                  <a:pt x="551492" y="46553"/>
                  <a:pt x="551492" y="58154"/>
                </a:cubicBezTo>
                <a:lnTo>
                  <a:pt x="551492" y="90378"/>
                </a:lnTo>
                <a:cubicBezTo>
                  <a:pt x="551492" y="101979"/>
                  <a:pt x="541163" y="111002"/>
                  <a:pt x="530834" y="111002"/>
                </a:cubicBezTo>
                <a:lnTo>
                  <a:pt x="308761" y="111002"/>
                </a:lnTo>
                <a:cubicBezTo>
                  <a:pt x="304888" y="104557"/>
                  <a:pt x="301015" y="99401"/>
                  <a:pt x="295850" y="96823"/>
                </a:cubicBezTo>
                <a:cubicBezTo>
                  <a:pt x="293268" y="72333"/>
                  <a:pt x="288104" y="52998"/>
                  <a:pt x="281648" y="36241"/>
                </a:cubicBezTo>
                <a:close/>
                <a:moveTo>
                  <a:pt x="176987" y="0"/>
                </a:moveTo>
                <a:cubicBezTo>
                  <a:pt x="257083" y="0"/>
                  <a:pt x="270002" y="64503"/>
                  <a:pt x="271294" y="117396"/>
                </a:cubicBezTo>
                <a:cubicBezTo>
                  <a:pt x="272586" y="117396"/>
                  <a:pt x="273878" y="117396"/>
                  <a:pt x="276461" y="117396"/>
                </a:cubicBezTo>
                <a:cubicBezTo>
                  <a:pt x="289380" y="117396"/>
                  <a:pt x="290672" y="132877"/>
                  <a:pt x="290672" y="152228"/>
                </a:cubicBezTo>
                <a:cubicBezTo>
                  <a:pt x="290672" y="171579"/>
                  <a:pt x="275169" y="199960"/>
                  <a:pt x="262251" y="199960"/>
                </a:cubicBezTo>
                <a:cubicBezTo>
                  <a:pt x="260959" y="199960"/>
                  <a:pt x="258375" y="198670"/>
                  <a:pt x="257083" y="197380"/>
                </a:cubicBezTo>
                <a:cubicBezTo>
                  <a:pt x="249332" y="216731"/>
                  <a:pt x="237705" y="233502"/>
                  <a:pt x="224786" y="247692"/>
                </a:cubicBezTo>
                <a:cubicBezTo>
                  <a:pt x="220911" y="250272"/>
                  <a:pt x="219619" y="254143"/>
                  <a:pt x="219619" y="259303"/>
                </a:cubicBezTo>
                <a:cubicBezTo>
                  <a:pt x="219619" y="270913"/>
                  <a:pt x="228662" y="279944"/>
                  <a:pt x="241581" y="279944"/>
                </a:cubicBezTo>
                <a:lnTo>
                  <a:pt x="263543" y="279944"/>
                </a:lnTo>
                <a:cubicBezTo>
                  <a:pt x="312634" y="279944"/>
                  <a:pt x="352682" y="319936"/>
                  <a:pt x="352682" y="368958"/>
                </a:cubicBezTo>
                <a:lnTo>
                  <a:pt x="352682" y="393470"/>
                </a:lnTo>
                <a:cubicBezTo>
                  <a:pt x="352682" y="408950"/>
                  <a:pt x="341055" y="421851"/>
                  <a:pt x="325553" y="421851"/>
                </a:cubicBezTo>
                <a:lnTo>
                  <a:pt x="28421" y="421851"/>
                </a:lnTo>
                <a:cubicBezTo>
                  <a:pt x="12919" y="421851"/>
                  <a:pt x="0" y="408950"/>
                  <a:pt x="0" y="393470"/>
                </a:cubicBezTo>
                <a:lnTo>
                  <a:pt x="0" y="368958"/>
                </a:lnTo>
                <a:cubicBezTo>
                  <a:pt x="0" y="319936"/>
                  <a:pt x="40048" y="279944"/>
                  <a:pt x="89139" y="279944"/>
                </a:cubicBezTo>
                <a:lnTo>
                  <a:pt x="112393" y="279944"/>
                </a:lnTo>
                <a:cubicBezTo>
                  <a:pt x="124020" y="279944"/>
                  <a:pt x="133063" y="270913"/>
                  <a:pt x="133063" y="259303"/>
                </a:cubicBezTo>
                <a:cubicBezTo>
                  <a:pt x="133063" y="254143"/>
                  <a:pt x="131771" y="250272"/>
                  <a:pt x="127896" y="247692"/>
                </a:cubicBezTo>
                <a:cubicBezTo>
                  <a:pt x="114977" y="234792"/>
                  <a:pt x="104642" y="216731"/>
                  <a:pt x="95599" y="198670"/>
                </a:cubicBezTo>
                <a:cubicBezTo>
                  <a:pt x="94307" y="199960"/>
                  <a:pt x="93015" y="199960"/>
                  <a:pt x="91723" y="199960"/>
                </a:cubicBezTo>
                <a:cubicBezTo>
                  <a:pt x="78804" y="199960"/>
                  <a:pt x="63302" y="171579"/>
                  <a:pt x="63302" y="152228"/>
                </a:cubicBezTo>
                <a:cubicBezTo>
                  <a:pt x="63302" y="132877"/>
                  <a:pt x="65886" y="117396"/>
                  <a:pt x="78804" y="117396"/>
                </a:cubicBezTo>
                <a:cubicBezTo>
                  <a:pt x="80096" y="117396"/>
                  <a:pt x="80096" y="117396"/>
                  <a:pt x="81388" y="117396"/>
                </a:cubicBezTo>
                <a:cubicBezTo>
                  <a:pt x="82680" y="64503"/>
                  <a:pt x="93015" y="0"/>
                  <a:pt x="176987" y="0"/>
                </a:cubicBezTo>
                <a:close/>
              </a:path>
            </a:pathLst>
          </a:custGeom>
          <a:solidFill>
            <a:srgbClr val="6F9FBD"/>
          </a:solidFill>
          <a:ln w="3175"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8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i="1">
              <a:solidFill>
                <a:schemeClr val="tx1"/>
              </a:solidFill>
              <a:cs typeface="+mn-ea"/>
              <a:sym typeface="+mn-lt"/>
            </a:endParaRPr>
          </a:p>
        </p:txBody>
      </p:sp>
      <p:grpSp>
        <p:nvGrpSpPr>
          <p:cNvPr id="11" name="组合 10"/>
          <p:cNvGrpSpPr/>
          <p:nvPr/>
        </p:nvGrpSpPr>
        <p:grpSpPr>
          <a:xfrm>
            <a:off x="267580" y="305974"/>
            <a:ext cx="687460" cy="847053"/>
            <a:chOff x="1375020" y="1454054"/>
            <a:chExt cx="2486630" cy="3063897"/>
          </a:xfrm>
        </p:grpSpPr>
        <p:pic>
          <p:nvPicPr>
            <p:cNvPr id="12" name="图形 11"/>
            <p:cNvPicPr>
              <a:picLocks noChangeAspect="1"/>
            </p:cNvPicPr>
            <p:nvPr/>
          </p:nvPicPr>
          <p:blipFill rotWithShape="1">
            <a:blip r:embed="rId1">
              <a:extLst>
                <a:ext uri="{96DAC541-7B7A-43D3-8B79-37D633B846F1}">
                  <asvg:svgBlip xmlns:asvg="http://schemas.microsoft.com/office/drawing/2016/SVG/main" r:embed="rId2"/>
                </a:ext>
              </a:extLst>
            </a:blip>
            <a:srcRect r="64401"/>
            <a:stretch>
              <a:fillRect/>
            </a:stretch>
          </p:blipFill>
          <p:spPr>
            <a:xfrm>
              <a:off x="1375020" y="1454054"/>
              <a:ext cx="2159953" cy="1936433"/>
            </a:xfrm>
            <a:prstGeom prst="rect">
              <a:avLst/>
            </a:prstGeom>
          </p:spPr>
        </p:pic>
        <p:pic>
          <p:nvPicPr>
            <p:cNvPr id="13" name="图形 12"/>
            <p:cNvPicPr>
              <a:picLocks noChangeAspect="1"/>
            </p:cNvPicPr>
            <p:nvPr/>
          </p:nvPicPr>
          <p:blipFill rotWithShape="1">
            <a:blip r:embed="rId1">
              <a:extLst>
                <a:ext uri="{96DAC541-7B7A-43D3-8B79-37D633B846F1}">
                  <asvg:svgBlip xmlns:asvg="http://schemas.microsoft.com/office/drawing/2016/SVG/main" r:embed="rId2"/>
                </a:ext>
              </a:extLst>
            </a:blip>
            <a:srcRect l="76272" t="35065"/>
            <a:stretch>
              <a:fillRect/>
            </a:stretch>
          </p:blipFill>
          <p:spPr>
            <a:xfrm rot="16200000">
              <a:off x="1944688" y="2600989"/>
              <a:ext cx="2046509" cy="1787415"/>
            </a:xfrm>
            <a:prstGeom prst="rect">
              <a:avLst/>
            </a:prstGeom>
          </p:spPr>
        </p:pic>
      </p:grpSp>
      <p:sp>
        <p:nvSpPr>
          <p:cNvPr id="16" name="矩形 15"/>
          <p:cNvSpPr/>
          <p:nvPr/>
        </p:nvSpPr>
        <p:spPr>
          <a:xfrm>
            <a:off x="745595" y="454518"/>
            <a:ext cx="238262" cy="238262"/>
          </a:xfrm>
          <a:prstGeom prst="rect">
            <a:avLst/>
          </a:prstGeom>
          <a:solidFill>
            <a:srgbClr val="6F9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1153160" y="454660"/>
            <a:ext cx="2691130" cy="460375"/>
          </a:xfrm>
          <a:prstGeom prst="rect">
            <a:avLst/>
          </a:prstGeom>
          <a:noFill/>
        </p:spPr>
        <p:txBody>
          <a:bodyPr wrap="square" rtlCol="0">
            <a:spAutoFit/>
          </a:bodyPr>
          <a:lstStyle/>
          <a:p>
            <a:r>
              <a:rPr lang="zh-CN" altLang="en-US" sz="2400" dirty="0">
                <a:cs typeface="+mn-ea"/>
                <a:sym typeface="+mn-lt"/>
              </a:rPr>
              <a:t>其它的一致性算法</a:t>
            </a:r>
            <a:endParaRPr lang="zh-CN" altLang="en-US" sz="2400" dirty="0">
              <a:cs typeface="+mn-ea"/>
              <a:sym typeface="+mn-lt"/>
            </a:endParaRPr>
          </a:p>
        </p:txBody>
      </p:sp>
      <p:sp>
        <p:nvSpPr>
          <p:cNvPr id="23" name="文本框 22"/>
          <p:cNvSpPr txBox="1"/>
          <p:nvPr/>
        </p:nvSpPr>
        <p:spPr>
          <a:xfrm>
            <a:off x="1918970" y="4000500"/>
            <a:ext cx="2527300" cy="1706880"/>
          </a:xfrm>
          <a:prstGeom prst="rect">
            <a:avLst/>
          </a:prstGeom>
          <a:noFill/>
        </p:spPr>
        <p:txBody>
          <a:bodyPr wrap="square" rtlCol="0">
            <a:spAutoFit/>
          </a:bodyPr>
          <a:lstStyle/>
          <a:p>
            <a:pPr algn="ctr">
              <a:lnSpc>
                <a:spcPct val="150000"/>
              </a:lnSpc>
            </a:pPr>
            <a:r>
              <a:rPr sz="1400" dirty="0">
                <a:solidFill>
                  <a:schemeClr val="tx1">
                    <a:lumMod val="50000"/>
                    <a:lumOff val="50000"/>
                  </a:schemeClr>
                </a:solidFill>
                <a:cs typeface="+mn-ea"/>
                <a:sym typeface="+mn-lt"/>
              </a:rPr>
              <a:t>拜占庭容错是分布式协议的一种属性，如果这种协议可以解决不可信任环境下的分布式一致性问题，那么它就是拜占庭容错。</a:t>
            </a:r>
            <a:endParaRPr sz="1400" dirty="0">
              <a:solidFill>
                <a:schemeClr val="tx1">
                  <a:lumMod val="50000"/>
                  <a:lumOff val="50000"/>
                </a:schemeClr>
              </a:solidFill>
              <a:cs typeface="+mn-ea"/>
              <a:sym typeface="+mn-lt"/>
            </a:endParaRPr>
          </a:p>
        </p:txBody>
      </p:sp>
      <p:sp>
        <p:nvSpPr>
          <p:cNvPr id="24" name="文本框 23"/>
          <p:cNvSpPr txBox="1"/>
          <p:nvPr/>
        </p:nvSpPr>
        <p:spPr>
          <a:xfrm>
            <a:off x="6624955" y="3224530"/>
            <a:ext cx="4780280" cy="3322955"/>
          </a:xfrm>
          <a:prstGeom prst="rect">
            <a:avLst/>
          </a:prstGeom>
          <a:noFill/>
        </p:spPr>
        <p:txBody>
          <a:bodyPr wrap="square" rtlCol="0">
            <a:spAutoFit/>
          </a:bodyPr>
          <a:lstStyle/>
          <a:p>
            <a:pPr algn="ctr">
              <a:lnSpc>
                <a:spcPct val="150000"/>
              </a:lnSpc>
            </a:pPr>
            <a:r>
              <a:rPr sz="1400" dirty="0">
                <a:solidFill>
                  <a:schemeClr val="tx1">
                    <a:lumMod val="50000"/>
                    <a:lumOff val="50000"/>
                  </a:schemeClr>
                </a:solidFill>
                <a:cs typeface="+mn-ea"/>
                <a:sym typeface="+mn-lt"/>
              </a:rPr>
              <a:t>PBFT（Practical Byzantine Fault Tolerance）</a:t>
            </a:r>
            <a:endParaRPr sz="1400" dirty="0">
              <a:solidFill>
                <a:schemeClr val="tx1">
                  <a:lumMod val="50000"/>
                  <a:lumOff val="50000"/>
                </a:schemeClr>
              </a:solidFill>
              <a:cs typeface="+mn-ea"/>
              <a:sym typeface="+mn-lt"/>
            </a:endParaRPr>
          </a:p>
          <a:p>
            <a:pPr algn="ctr">
              <a:lnSpc>
                <a:spcPct val="150000"/>
              </a:lnSpc>
            </a:pPr>
            <a:r>
              <a:rPr sz="1400" dirty="0">
                <a:solidFill>
                  <a:schemeClr val="tx1">
                    <a:lumMod val="50000"/>
                    <a:lumOff val="50000"/>
                  </a:schemeClr>
                </a:solidFill>
                <a:cs typeface="+mn-ea"/>
                <a:sym typeface="+mn-lt"/>
              </a:rPr>
              <a:t>PBFT是拜占庭容错的一种实现。它的性能很高并且低延时，能够解决不信任节点的问题。</a:t>
            </a:r>
            <a:endParaRPr sz="1400" dirty="0">
              <a:solidFill>
                <a:schemeClr val="tx1">
                  <a:lumMod val="50000"/>
                  <a:lumOff val="50000"/>
                </a:schemeClr>
              </a:solidFill>
              <a:cs typeface="+mn-ea"/>
              <a:sym typeface="+mn-lt"/>
            </a:endParaRPr>
          </a:p>
          <a:p>
            <a:pPr algn="ctr">
              <a:lnSpc>
                <a:spcPct val="150000"/>
              </a:lnSpc>
            </a:pPr>
            <a:r>
              <a:rPr sz="1400" dirty="0">
                <a:solidFill>
                  <a:schemeClr val="tx1">
                    <a:lumMod val="50000"/>
                    <a:lumOff val="50000"/>
                  </a:schemeClr>
                </a:solidFill>
                <a:cs typeface="+mn-ea"/>
                <a:sym typeface="+mn-lt"/>
              </a:rPr>
              <a:t>其有如下几个特征：</a:t>
            </a:r>
            <a:endParaRPr sz="1400" dirty="0">
              <a:solidFill>
                <a:schemeClr val="tx1">
                  <a:lumMod val="50000"/>
                  <a:lumOff val="50000"/>
                </a:schemeClr>
              </a:solidFill>
              <a:cs typeface="+mn-ea"/>
              <a:sym typeface="+mn-lt"/>
            </a:endParaRPr>
          </a:p>
          <a:p>
            <a:pPr algn="ctr">
              <a:lnSpc>
                <a:spcPct val="150000"/>
              </a:lnSpc>
            </a:pPr>
            <a:r>
              <a:rPr sz="1400" dirty="0">
                <a:solidFill>
                  <a:schemeClr val="tx1">
                    <a:lumMod val="50000"/>
                    <a:lumOff val="50000"/>
                  </a:schemeClr>
                </a:solidFill>
                <a:cs typeface="+mn-ea"/>
                <a:sym typeface="+mn-lt"/>
              </a:rPr>
              <a:t>1. 同一时间只有一个Leader向外发送消息，其它节点只是被动接收消息。</a:t>
            </a:r>
            <a:endParaRPr sz="1400" dirty="0">
              <a:solidFill>
                <a:schemeClr val="tx1">
                  <a:lumMod val="50000"/>
                  <a:lumOff val="50000"/>
                </a:schemeClr>
              </a:solidFill>
              <a:cs typeface="+mn-ea"/>
              <a:sym typeface="+mn-lt"/>
            </a:endParaRPr>
          </a:p>
          <a:p>
            <a:pPr algn="ctr">
              <a:lnSpc>
                <a:spcPct val="150000"/>
              </a:lnSpc>
            </a:pPr>
            <a:r>
              <a:rPr sz="1400" dirty="0">
                <a:solidFill>
                  <a:schemeClr val="tx1">
                    <a:lumMod val="50000"/>
                    <a:lumOff val="50000"/>
                  </a:schemeClr>
                </a:solidFill>
                <a:cs typeface="+mn-ea"/>
                <a:sym typeface="+mn-lt"/>
              </a:rPr>
              <a:t>2. 所有的节点互相之间通信，并且将其收到的消息转发给其他节点，从而达成多数共识。</a:t>
            </a:r>
            <a:endParaRPr sz="1400" dirty="0">
              <a:solidFill>
                <a:schemeClr val="tx1">
                  <a:lumMod val="50000"/>
                  <a:lumOff val="50000"/>
                </a:schemeClr>
              </a:solidFill>
              <a:cs typeface="+mn-ea"/>
              <a:sym typeface="+mn-lt"/>
            </a:endParaRPr>
          </a:p>
          <a:p>
            <a:pPr algn="ctr">
              <a:lnSpc>
                <a:spcPct val="150000"/>
              </a:lnSpc>
            </a:pPr>
            <a:r>
              <a:rPr sz="1400" dirty="0">
                <a:solidFill>
                  <a:schemeClr val="tx1">
                    <a:lumMod val="50000"/>
                    <a:lumOff val="50000"/>
                  </a:schemeClr>
                </a:solidFill>
                <a:cs typeface="+mn-ea"/>
                <a:sym typeface="+mn-lt"/>
              </a:rPr>
              <a:t>3. 节点之间的消息需要保证：A：节点收到的消息确实是某个节点转发的。B：消息在发送过程中不会被篡改。</a:t>
            </a:r>
            <a:endParaRPr sz="1400" dirty="0">
              <a:solidFill>
                <a:schemeClr val="tx1">
                  <a:lumMod val="50000"/>
                  <a:lumOff val="50000"/>
                </a:schemeClr>
              </a:solidFill>
              <a:cs typeface="+mn-ea"/>
              <a:sym typeface="+mn-lt"/>
            </a:endParaRPr>
          </a:p>
        </p:txBody>
      </p:sp>
      <p:sp>
        <p:nvSpPr>
          <p:cNvPr id="28" name="文本框 27"/>
          <p:cNvSpPr txBox="1"/>
          <p:nvPr/>
        </p:nvSpPr>
        <p:spPr>
          <a:xfrm>
            <a:off x="4442460" y="1153160"/>
            <a:ext cx="3294380" cy="553085"/>
          </a:xfrm>
          <a:prstGeom prst="rect">
            <a:avLst/>
          </a:prstGeom>
          <a:solidFill>
            <a:srgbClr val="6F9FBD"/>
          </a:solidFill>
        </p:spPr>
        <p:txBody>
          <a:bodyPr wrap="square" rtlCol="0">
            <a:spAutoFit/>
          </a:bodyPr>
          <a:lstStyle/>
          <a:p>
            <a:pPr algn="ctr">
              <a:lnSpc>
                <a:spcPct val="150000"/>
              </a:lnSpc>
            </a:pPr>
            <a:r>
              <a:rPr sz="2000" dirty="0">
                <a:solidFill>
                  <a:schemeClr val="bg1"/>
                </a:solidFill>
                <a:cs typeface="+mn-ea"/>
                <a:sym typeface="+mn-lt"/>
              </a:rPr>
              <a:t>拜占庭容错BFT</a:t>
            </a:r>
            <a:endParaRPr sz="2000" dirty="0">
              <a:solidFill>
                <a:schemeClr val="bg1"/>
              </a:solidFill>
              <a:cs typeface="+mn-ea"/>
              <a:sym typeface="+mn-lt"/>
            </a:endParaRPr>
          </a:p>
        </p:txBody>
      </p:sp>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isḷïḑe"/>
          <p:cNvSpPr/>
          <p:nvPr/>
        </p:nvSpPr>
        <p:spPr>
          <a:xfrm>
            <a:off x="1998033" y="4099467"/>
            <a:ext cx="394526" cy="471744"/>
          </a:xfrm>
          <a:custGeom>
            <a:avLst/>
            <a:gdLst>
              <a:gd name="connsiteX0" fmla="*/ 468696 w 506660"/>
              <a:gd name="connsiteY0" fmla="*/ 200990 h 605824"/>
              <a:gd name="connsiteX1" fmla="*/ 506660 w 506660"/>
              <a:gd name="connsiteY1" fmla="*/ 238894 h 605824"/>
              <a:gd name="connsiteX2" fmla="*/ 506660 w 506660"/>
              <a:gd name="connsiteY2" fmla="*/ 415982 h 605824"/>
              <a:gd name="connsiteX3" fmla="*/ 468696 w 506660"/>
              <a:gd name="connsiteY3" fmla="*/ 454037 h 605824"/>
              <a:gd name="connsiteX4" fmla="*/ 430732 w 506660"/>
              <a:gd name="connsiteY4" fmla="*/ 415982 h 605824"/>
              <a:gd name="connsiteX5" fmla="*/ 430732 w 506660"/>
              <a:gd name="connsiteY5" fmla="*/ 238894 h 605824"/>
              <a:gd name="connsiteX6" fmla="*/ 468696 w 506660"/>
              <a:gd name="connsiteY6" fmla="*/ 200990 h 605824"/>
              <a:gd name="connsiteX7" fmla="*/ 101403 w 506660"/>
              <a:gd name="connsiteY7" fmla="*/ 200990 h 605824"/>
              <a:gd name="connsiteX8" fmla="*/ 405399 w 506660"/>
              <a:gd name="connsiteY8" fmla="*/ 200990 h 605824"/>
              <a:gd name="connsiteX9" fmla="*/ 405399 w 506660"/>
              <a:gd name="connsiteY9" fmla="*/ 454049 h 605824"/>
              <a:gd name="connsiteX10" fmla="*/ 380041 w 506660"/>
              <a:gd name="connsiteY10" fmla="*/ 479370 h 605824"/>
              <a:gd name="connsiteX11" fmla="*/ 354682 w 506660"/>
              <a:gd name="connsiteY11" fmla="*/ 479370 h 605824"/>
              <a:gd name="connsiteX12" fmla="*/ 354682 w 506660"/>
              <a:gd name="connsiteY12" fmla="*/ 567918 h 605824"/>
              <a:gd name="connsiteX13" fmla="*/ 316721 w 506660"/>
              <a:gd name="connsiteY13" fmla="*/ 605824 h 605824"/>
              <a:gd name="connsiteX14" fmla="*/ 278759 w 506660"/>
              <a:gd name="connsiteY14" fmla="*/ 567918 h 605824"/>
              <a:gd name="connsiteX15" fmla="*/ 278759 w 506660"/>
              <a:gd name="connsiteY15" fmla="*/ 479370 h 605824"/>
              <a:gd name="connsiteX16" fmla="*/ 228043 w 506660"/>
              <a:gd name="connsiteY16" fmla="*/ 479370 h 605824"/>
              <a:gd name="connsiteX17" fmla="*/ 228043 w 506660"/>
              <a:gd name="connsiteY17" fmla="*/ 567918 h 605824"/>
              <a:gd name="connsiteX18" fmla="*/ 190081 w 506660"/>
              <a:gd name="connsiteY18" fmla="*/ 605824 h 605824"/>
              <a:gd name="connsiteX19" fmla="*/ 152120 w 506660"/>
              <a:gd name="connsiteY19" fmla="*/ 567918 h 605824"/>
              <a:gd name="connsiteX20" fmla="*/ 152120 w 506660"/>
              <a:gd name="connsiteY20" fmla="*/ 479370 h 605824"/>
              <a:gd name="connsiteX21" fmla="*/ 126761 w 506660"/>
              <a:gd name="connsiteY21" fmla="*/ 479370 h 605824"/>
              <a:gd name="connsiteX22" fmla="*/ 101403 w 506660"/>
              <a:gd name="connsiteY22" fmla="*/ 454049 h 605824"/>
              <a:gd name="connsiteX23" fmla="*/ 38111 w 506660"/>
              <a:gd name="connsiteY23" fmla="*/ 200990 h 605824"/>
              <a:gd name="connsiteX24" fmla="*/ 76070 w 506660"/>
              <a:gd name="connsiteY24" fmla="*/ 238894 h 605824"/>
              <a:gd name="connsiteX25" fmla="*/ 76070 w 506660"/>
              <a:gd name="connsiteY25" fmla="*/ 415982 h 605824"/>
              <a:gd name="connsiteX26" fmla="*/ 38111 w 506660"/>
              <a:gd name="connsiteY26" fmla="*/ 454037 h 605824"/>
              <a:gd name="connsiteX27" fmla="*/ 0 w 506660"/>
              <a:gd name="connsiteY27" fmla="*/ 415982 h 605824"/>
              <a:gd name="connsiteX28" fmla="*/ 0 w 506660"/>
              <a:gd name="connsiteY28" fmla="*/ 238894 h 605824"/>
              <a:gd name="connsiteX29" fmla="*/ 38111 w 506660"/>
              <a:gd name="connsiteY29" fmla="*/ 200990 h 605824"/>
              <a:gd name="connsiteX30" fmla="*/ 316721 w 506660"/>
              <a:gd name="connsiteY30" fmla="*/ 93495 h 605824"/>
              <a:gd name="connsiteX31" fmla="*/ 297740 w 506660"/>
              <a:gd name="connsiteY31" fmla="*/ 112444 h 605824"/>
              <a:gd name="connsiteX32" fmla="*/ 316721 w 506660"/>
              <a:gd name="connsiteY32" fmla="*/ 131544 h 605824"/>
              <a:gd name="connsiteX33" fmla="*/ 335702 w 506660"/>
              <a:gd name="connsiteY33" fmla="*/ 112444 h 605824"/>
              <a:gd name="connsiteX34" fmla="*/ 316721 w 506660"/>
              <a:gd name="connsiteY34" fmla="*/ 93495 h 605824"/>
              <a:gd name="connsiteX35" fmla="*/ 189929 w 506660"/>
              <a:gd name="connsiteY35" fmla="*/ 93495 h 605824"/>
              <a:gd name="connsiteX36" fmla="*/ 170949 w 506660"/>
              <a:gd name="connsiteY36" fmla="*/ 112444 h 605824"/>
              <a:gd name="connsiteX37" fmla="*/ 189929 w 506660"/>
              <a:gd name="connsiteY37" fmla="*/ 131544 h 605824"/>
              <a:gd name="connsiteX38" fmla="*/ 209062 w 506660"/>
              <a:gd name="connsiteY38" fmla="*/ 112444 h 605824"/>
              <a:gd name="connsiteX39" fmla="*/ 189929 w 506660"/>
              <a:gd name="connsiteY39" fmla="*/ 93495 h 605824"/>
              <a:gd name="connsiteX40" fmla="*/ 140598 w 506660"/>
              <a:gd name="connsiteY40" fmla="*/ 1 h 605824"/>
              <a:gd name="connsiteX41" fmla="*/ 149538 w 506660"/>
              <a:gd name="connsiteY41" fmla="*/ 3753 h 605824"/>
              <a:gd name="connsiteX42" fmla="*/ 183552 w 506660"/>
              <a:gd name="connsiteY42" fmla="*/ 37557 h 605824"/>
              <a:gd name="connsiteX43" fmla="*/ 185070 w 506660"/>
              <a:gd name="connsiteY43" fmla="*/ 39225 h 605824"/>
              <a:gd name="connsiteX44" fmla="*/ 252945 w 506660"/>
              <a:gd name="connsiteY44" fmla="*/ 24066 h 605824"/>
              <a:gd name="connsiteX45" fmla="*/ 253401 w 506660"/>
              <a:gd name="connsiteY45" fmla="*/ 24066 h 605824"/>
              <a:gd name="connsiteX46" fmla="*/ 253705 w 506660"/>
              <a:gd name="connsiteY46" fmla="*/ 24066 h 605824"/>
              <a:gd name="connsiteX47" fmla="*/ 321732 w 506660"/>
              <a:gd name="connsiteY47" fmla="*/ 39225 h 605824"/>
              <a:gd name="connsiteX48" fmla="*/ 323250 w 506660"/>
              <a:gd name="connsiteY48" fmla="*/ 37557 h 605824"/>
              <a:gd name="connsiteX49" fmla="*/ 357264 w 506660"/>
              <a:gd name="connsiteY49" fmla="*/ 3753 h 605824"/>
              <a:gd name="connsiteX50" fmla="*/ 375030 w 506660"/>
              <a:gd name="connsiteY50" fmla="*/ 3753 h 605824"/>
              <a:gd name="connsiteX51" fmla="*/ 375030 w 506660"/>
              <a:gd name="connsiteY51" fmla="*/ 21489 h 605824"/>
              <a:gd name="connsiteX52" fmla="*/ 342079 w 506660"/>
              <a:gd name="connsiteY52" fmla="*/ 54233 h 605824"/>
              <a:gd name="connsiteX53" fmla="*/ 370626 w 506660"/>
              <a:gd name="connsiteY53" fmla="*/ 79851 h 605824"/>
              <a:gd name="connsiteX54" fmla="*/ 405247 w 506660"/>
              <a:gd name="connsiteY54" fmla="*/ 167774 h 605824"/>
              <a:gd name="connsiteX55" fmla="*/ 405247 w 506660"/>
              <a:gd name="connsiteY55" fmla="*/ 168836 h 605824"/>
              <a:gd name="connsiteX56" fmla="*/ 405399 w 506660"/>
              <a:gd name="connsiteY56" fmla="*/ 175657 h 605824"/>
              <a:gd name="connsiteX57" fmla="*/ 101403 w 506660"/>
              <a:gd name="connsiteY57" fmla="*/ 175657 h 605824"/>
              <a:gd name="connsiteX58" fmla="*/ 101555 w 506660"/>
              <a:gd name="connsiteY58" fmla="*/ 168836 h 605824"/>
              <a:gd name="connsiteX59" fmla="*/ 101555 w 506660"/>
              <a:gd name="connsiteY59" fmla="*/ 167774 h 605824"/>
              <a:gd name="connsiteX60" fmla="*/ 136176 w 506660"/>
              <a:gd name="connsiteY60" fmla="*/ 79851 h 605824"/>
              <a:gd name="connsiteX61" fmla="*/ 164723 w 506660"/>
              <a:gd name="connsiteY61" fmla="*/ 54233 h 605824"/>
              <a:gd name="connsiteX62" fmla="*/ 131772 w 506660"/>
              <a:gd name="connsiteY62" fmla="*/ 21489 h 605824"/>
              <a:gd name="connsiteX63" fmla="*/ 131772 w 506660"/>
              <a:gd name="connsiteY63" fmla="*/ 3753 h 605824"/>
              <a:gd name="connsiteX64" fmla="*/ 140598 w 506660"/>
              <a:gd name="connsiteY64" fmla="*/ 1 h 605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06660" h="605824">
                <a:moveTo>
                  <a:pt x="468696" y="200990"/>
                </a:moveTo>
                <a:cubicBezTo>
                  <a:pt x="489045" y="200990"/>
                  <a:pt x="506660" y="218729"/>
                  <a:pt x="506660" y="238894"/>
                </a:cubicBezTo>
                <a:lnTo>
                  <a:pt x="506660" y="415982"/>
                </a:lnTo>
                <a:cubicBezTo>
                  <a:pt x="506660" y="436298"/>
                  <a:pt x="489045" y="454037"/>
                  <a:pt x="468696" y="454037"/>
                </a:cubicBezTo>
                <a:cubicBezTo>
                  <a:pt x="448499" y="454037"/>
                  <a:pt x="430732" y="436298"/>
                  <a:pt x="430732" y="415982"/>
                </a:cubicBezTo>
                <a:lnTo>
                  <a:pt x="430732" y="238894"/>
                </a:lnTo>
                <a:cubicBezTo>
                  <a:pt x="430732" y="218729"/>
                  <a:pt x="448499" y="200990"/>
                  <a:pt x="468696" y="200990"/>
                </a:cubicBezTo>
                <a:close/>
                <a:moveTo>
                  <a:pt x="101403" y="200990"/>
                </a:moveTo>
                <a:lnTo>
                  <a:pt x="405399" y="200990"/>
                </a:lnTo>
                <a:lnTo>
                  <a:pt x="405399" y="454049"/>
                </a:lnTo>
                <a:cubicBezTo>
                  <a:pt x="405399" y="469212"/>
                  <a:pt x="395225" y="479370"/>
                  <a:pt x="380041" y="479370"/>
                </a:cubicBezTo>
                <a:lnTo>
                  <a:pt x="354682" y="479370"/>
                </a:lnTo>
                <a:lnTo>
                  <a:pt x="354682" y="567918"/>
                </a:lnTo>
                <a:cubicBezTo>
                  <a:pt x="354682" y="588084"/>
                  <a:pt x="337068" y="605824"/>
                  <a:pt x="316721" y="605824"/>
                </a:cubicBezTo>
                <a:cubicBezTo>
                  <a:pt x="296373" y="605824"/>
                  <a:pt x="278759" y="588084"/>
                  <a:pt x="278759" y="567918"/>
                </a:cubicBezTo>
                <a:lnTo>
                  <a:pt x="278759" y="479370"/>
                </a:lnTo>
                <a:lnTo>
                  <a:pt x="228043" y="479370"/>
                </a:lnTo>
                <a:lnTo>
                  <a:pt x="228043" y="567918"/>
                </a:lnTo>
                <a:cubicBezTo>
                  <a:pt x="228043" y="588084"/>
                  <a:pt x="210277" y="605824"/>
                  <a:pt x="190081" y="605824"/>
                </a:cubicBezTo>
                <a:cubicBezTo>
                  <a:pt x="169734" y="605824"/>
                  <a:pt x="152120" y="588084"/>
                  <a:pt x="152120" y="567918"/>
                </a:cubicBezTo>
                <a:lnTo>
                  <a:pt x="152120" y="479370"/>
                </a:lnTo>
                <a:lnTo>
                  <a:pt x="126761" y="479370"/>
                </a:lnTo>
                <a:cubicBezTo>
                  <a:pt x="111425" y="479370"/>
                  <a:pt x="101403" y="469212"/>
                  <a:pt x="101403" y="454049"/>
                </a:cubicBezTo>
                <a:close/>
                <a:moveTo>
                  <a:pt x="38111" y="200990"/>
                </a:moveTo>
                <a:cubicBezTo>
                  <a:pt x="58305" y="200990"/>
                  <a:pt x="76070" y="218729"/>
                  <a:pt x="76070" y="238894"/>
                </a:cubicBezTo>
                <a:lnTo>
                  <a:pt x="76070" y="415982"/>
                </a:lnTo>
                <a:cubicBezTo>
                  <a:pt x="76070" y="436298"/>
                  <a:pt x="58305" y="454037"/>
                  <a:pt x="38111" y="454037"/>
                </a:cubicBezTo>
                <a:cubicBezTo>
                  <a:pt x="17765" y="454037"/>
                  <a:pt x="0" y="436298"/>
                  <a:pt x="0" y="415982"/>
                </a:cubicBezTo>
                <a:lnTo>
                  <a:pt x="0" y="238894"/>
                </a:lnTo>
                <a:cubicBezTo>
                  <a:pt x="0" y="218729"/>
                  <a:pt x="17765" y="200990"/>
                  <a:pt x="38111" y="200990"/>
                </a:cubicBezTo>
                <a:close/>
                <a:moveTo>
                  <a:pt x="316721" y="93495"/>
                </a:moveTo>
                <a:cubicBezTo>
                  <a:pt x="306243" y="93495"/>
                  <a:pt x="297740" y="101984"/>
                  <a:pt x="297740" y="112444"/>
                </a:cubicBezTo>
                <a:cubicBezTo>
                  <a:pt x="297740" y="122903"/>
                  <a:pt x="306243" y="131544"/>
                  <a:pt x="316721" y="131544"/>
                </a:cubicBezTo>
                <a:cubicBezTo>
                  <a:pt x="327198" y="131544"/>
                  <a:pt x="335702" y="122903"/>
                  <a:pt x="335702" y="112444"/>
                </a:cubicBezTo>
                <a:cubicBezTo>
                  <a:pt x="335702" y="101984"/>
                  <a:pt x="327198" y="93495"/>
                  <a:pt x="316721" y="93495"/>
                </a:cubicBezTo>
                <a:close/>
                <a:moveTo>
                  <a:pt x="189929" y="93495"/>
                </a:moveTo>
                <a:cubicBezTo>
                  <a:pt x="179452" y="93495"/>
                  <a:pt x="170949" y="101984"/>
                  <a:pt x="170949" y="112444"/>
                </a:cubicBezTo>
                <a:cubicBezTo>
                  <a:pt x="170949" y="122903"/>
                  <a:pt x="179452" y="131544"/>
                  <a:pt x="189929" y="131544"/>
                </a:cubicBezTo>
                <a:cubicBezTo>
                  <a:pt x="200559" y="131544"/>
                  <a:pt x="209062" y="122903"/>
                  <a:pt x="209062" y="112444"/>
                </a:cubicBezTo>
                <a:cubicBezTo>
                  <a:pt x="209062" y="101984"/>
                  <a:pt x="200559" y="93495"/>
                  <a:pt x="189929" y="93495"/>
                </a:cubicBezTo>
                <a:close/>
                <a:moveTo>
                  <a:pt x="140598" y="1"/>
                </a:moveTo>
                <a:cubicBezTo>
                  <a:pt x="143768" y="1"/>
                  <a:pt x="146957" y="1251"/>
                  <a:pt x="149538" y="3753"/>
                </a:cubicBezTo>
                <a:lnTo>
                  <a:pt x="183552" y="37557"/>
                </a:lnTo>
                <a:lnTo>
                  <a:pt x="185070" y="39225"/>
                </a:lnTo>
                <a:cubicBezTo>
                  <a:pt x="205266" y="29068"/>
                  <a:pt x="227891" y="24066"/>
                  <a:pt x="252945" y="24066"/>
                </a:cubicBezTo>
                <a:cubicBezTo>
                  <a:pt x="253097" y="24066"/>
                  <a:pt x="253249" y="24066"/>
                  <a:pt x="253401" y="24066"/>
                </a:cubicBezTo>
                <a:cubicBezTo>
                  <a:pt x="253553" y="24066"/>
                  <a:pt x="253553" y="24066"/>
                  <a:pt x="253705" y="24066"/>
                </a:cubicBezTo>
                <a:cubicBezTo>
                  <a:pt x="278911" y="24066"/>
                  <a:pt x="301536" y="29068"/>
                  <a:pt x="321732" y="39225"/>
                </a:cubicBezTo>
                <a:lnTo>
                  <a:pt x="323250" y="37557"/>
                </a:lnTo>
                <a:lnTo>
                  <a:pt x="357264" y="3753"/>
                </a:lnTo>
                <a:cubicBezTo>
                  <a:pt x="362427" y="-1250"/>
                  <a:pt x="369867" y="-1250"/>
                  <a:pt x="375030" y="3753"/>
                </a:cubicBezTo>
                <a:cubicBezTo>
                  <a:pt x="380041" y="8907"/>
                  <a:pt x="380041" y="16335"/>
                  <a:pt x="375030" y="21489"/>
                </a:cubicBezTo>
                <a:lnTo>
                  <a:pt x="342079" y="54233"/>
                </a:lnTo>
                <a:cubicBezTo>
                  <a:pt x="352708" y="61357"/>
                  <a:pt x="362275" y="69998"/>
                  <a:pt x="370626" y="79851"/>
                </a:cubicBezTo>
                <a:cubicBezTo>
                  <a:pt x="390670" y="103500"/>
                  <a:pt x="403425" y="134424"/>
                  <a:pt x="405247" y="167774"/>
                </a:cubicBezTo>
                <a:cubicBezTo>
                  <a:pt x="405247" y="168078"/>
                  <a:pt x="405247" y="168532"/>
                  <a:pt x="405247" y="168836"/>
                </a:cubicBezTo>
                <a:cubicBezTo>
                  <a:pt x="405399" y="171109"/>
                  <a:pt x="405399" y="173383"/>
                  <a:pt x="405399" y="175657"/>
                </a:cubicBezTo>
                <a:lnTo>
                  <a:pt x="101403" y="175657"/>
                </a:lnTo>
                <a:cubicBezTo>
                  <a:pt x="101403" y="173383"/>
                  <a:pt x="101403" y="171109"/>
                  <a:pt x="101555" y="168836"/>
                </a:cubicBezTo>
                <a:cubicBezTo>
                  <a:pt x="101555" y="168532"/>
                  <a:pt x="101555" y="168078"/>
                  <a:pt x="101555" y="167774"/>
                </a:cubicBezTo>
                <a:cubicBezTo>
                  <a:pt x="103377" y="134424"/>
                  <a:pt x="116132" y="103500"/>
                  <a:pt x="136176" y="79851"/>
                </a:cubicBezTo>
                <a:cubicBezTo>
                  <a:pt x="144527" y="69998"/>
                  <a:pt x="154094" y="61357"/>
                  <a:pt x="164723" y="54233"/>
                </a:cubicBezTo>
                <a:lnTo>
                  <a:pt x="131772" y="21489"/>
                </a:lnTo>
                <a:cubicBezTo>
                  <a:pt x="126761" y="16335"/>
                  <a:pt x="126761" y="8907"/>
                  <a:pt x="131772" y="3753"/>
                </a:cubicBezTo>
                <a:cubicBezTo>
                  <a:pt x="134278" y="1251"/>
                  <a:pt x="137428" y="1"/>
                  <a:pt x="140598" y="1"/>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cs typeface="+mn-ea"/>
              <a:sym typeface="+mn-lt"/>
            </a:endParaRPr>
          </a:p>
        </p:txBody>
      </p:sp>
      <p:grpSp>
        <p:nvGrpSpPr>
          <p:cNvPr id="9" name="组合 8"/>
          <p:cNvGrpSpPr/>
          <p:nvPr/>
        </p:nvGrpSpPr>
        <p:grpSpPr>
          <a:xfrm>
            <a:off x="267580" y="305974"/>
            <a:ext cx="687460" cy="847053"/>
            <a:chOff x="1375020" y="1454054"/>
            <a:chExt cx="2486630" cy="3063897"/>
          </a:xfrm>
        </p:grpSpPr>
        <p:pic>
          <p:nvPicPr>
            <p:cNvPr id="10" name="图形 9"/>
            <p:cNvPicPr>
              <a:picLocks noChangeAspect="1"/>
            </p:cNvPicPr>
            <p:nvPr/>
          </p:nvPicPr>
          <p:blipFill rotWithShape="1">
            <a:blip r:embed="rId1"/>
            <a:srcRect r="64401"/>
            <a:stretch>
              <a:fillRect/>
            </a:stretch>
          </p:blipFill>
          <p:spPr>
            <a:xfrm>
              <a:off x="1375020" y="1454054"/>
              <a:ext cx="2159953" cy="1936433"/>
            </a:xfrm>
            <a:prstGeom prst="rect">
              <a:avLst/>
            </a:prstGeom>
          </p:spPr>
        </p:pic>
        <p:pic>
          <p:nvPicPr>
            <p:cNvPr id="12" name="图形 11"/>
            <p:cNvPicPr>
              <a:picLocks noChangeAspect="1"/>
            </p:cNvPicPr>
            <p:nvPr/>
          </p:nvPicPr>
          <p:blipFill rotWithShape="1">
            <a:blip r:embed="rId1"/>
            <a:srcRect l="76272" t="35065"/>
            <a:stretch>
              <a:fillRect/>
            </a:stretch>
          </p:blipFill>
          <p:spPr>
            <a:xfrm rot="16200000">
              <a:off x="1944688" y="2600989"/>
              <a:ext cx="2046509" cy="1787415"/>
            </a:xfrm>
            <a:prstGeom prst="rect">
              <a:avLst/>
            </a:prstGeom>
          </p:spPr>
        </p:pic>
      </p:grpSp>
      <p:sp>
        <p:nvSpPr>
          <p:cNvPr id="14" name="矩形 13"/>
          <p:cNvSpPr/>
          <p:nvPr/>
        </p:nvSpPr>
        <p:spPr>
          <a:xfrm>
            <a:off x="745595" y="454518"/>
            <a:ext cx="238262" cy="238262"/>
          </a:xfrm>
          <a:prstGeom prst="rect">
            <a:avLst/>
          </a:prstGeom>
          <a:solidFill>
            <a:srgbClr val="6F9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文本框 14"/>
          <p:cNvSpPr txBox="1"/>
          <p:nvPr/>
        </p:nvSpPr>
        <p:spPr>
          <a:xfrm>
            <a:off x="1153160" y="454660"/>
            <a:ext cx="2671445" cy="460375"/>
          </a:xfrm>
          <a:prstGeom prst="rect">
            <a:avLst/>
          </a:prstGeom>
          <a:noFill/>
        </p:spPr>
        <p:txBody>
          <a:bodyPr wrap="square" rtlCol="0">
            <a:spAutoFit/>
          </a:bodyPr>
          <a:lstStyle/>
          <a:p>
            <a:r>
              <a:rPr lang="zh-CN" altLang="en-US" sz="2400" dirty="0">
                <a:cs typeface="+mn-ea"/>
                <a:sym typeface="+mn-lt"/>
              </a:rPr>
              <a:t>其它的一致性算法</a:t>
            </a:r>
            <a:endParaRPr lang="zh-CN" altLang="en-US" sz="2400" dirty="0">
              <a:cs typeface="+mn-ea"/>
              <a:sym typeface="+mn-lt"/>
            </a:endParaRPr>
          </a:p>
        </p:txBody>
      </p:sp>
      <p:sp>
        <p:nvSpPr>
          <p:cNvPr id="18" name="文本框 17"/>
          <p:cNvSpPr txBox="1"/>
          <p:nvPr>
            <p:custDataLst>
              <p:tags r:id="rId2"/>
            </p:custDataLst>
          </p:nvPr>
        </p:nvSpPr>
        <p:spPr>
          <a:xfrm>
            <a:off x="4859262" y="1153291"/>
            <a:ext cx="2474866" cy="506730"/>
          </a:xfrm>
          <a:prstGeom prst="rect">
            <a:avLst/>
          </a:prstGeom>
          <a:solidFill>
            <a:srgbClr val="6F9FBD"/>
          </a:solidFill>
          <a:ln>
            <a:solidFill>
              <a:srgbClr val="6F9FBD"/>
            </a:solidFill>
          </a:ln>
        </p:spPr>
        <p:txBody>
          <a:bodyPr wrap="square" rtlCol="0">
            <a:spAutoFit/>
          </a:bodyPr>
          <a:lstStyle/>
          <a:p>
            <a:pPr algn="ctr">
              <a:lnSpc>
                <a:spcPct val="150000"/>
              </a:lnSpc>
            </a:pPr>
            <a:r>
              <a:rPr lang="en-US" altLang="zh-CN" dirty="0">
                <a:solidFill>
                  <a:schemeClr val="bg1"/>
                </a:solidFill>
                <a:cs typeface="+mn-ea"/>
                <a:sym typeface="+mn-lt"/>
              </a:rPr>
              <a:t>PBFT</a:t>
            </a:r>
            <a:r>
              <a:rPr lang="zh-CN" altLang="en-US" dirty="0">
                <a:solidFill>
                  <a:schemeClr val="bg1"/>
                </a:solidFill>
                <a:cs typeface="+mn-ea"/>
                <a:sym typeface="+mn-lt"/>
              </a:rPr>
              <a:t>的工作</a:t>
            </a:r>
            <a:r>
              <a:rPr lang="zh-CN" altLang="en-US" dirty="0">
                <a:solidFill>
                  <a:schemeClr val="bg1"/>
                </a:solidFill>
                <a:cs typeface="+mn-ea"/>
                <a:sym typeface="+mn-lt"/>
              </a:rPr>
              <a:t>流程</a:t>
            </a:r>
            <a:endParaRPr lang="zh-CN" altLang="en-US" dirty="0">
              <a:solidFill>
                <a:schemeClr val="bg1"/>
              </a:solidFill>
              <a:cs typeface="+mn-ea"/>
              <a:sym typeface="+mn-lt"/>
            </a:endParaRPr>
          </a:p>
        </p:txBody>
      </p:sp>
      <p:sp>
        <p:nvSpPr>
          <p:cNvPr id="21" name="文本框 20"/>
          <p:cNvSpPr txBox="1"/>
          <p:nvPr/>
        </p:nvSpPr>
        <p:spPr>
          <a:xfrm>
            <a:off x="1153160" y="1750695"/>
            <a:ext cx="10064750" cy="4707890"/>
          </a:xfrm>
          <a:prstGeom prst="rect">
            <a:avLst/>
          </a:prstGeom>
          <a:noFill/>
        </p:spPr>
        <p:txBody>
          <a:bodyPr wrap="square" rtlCol="0">
            <a:spAutoFit/>
          </a:bodyPr>
          <a:p>
            <a:pPr>
              <a:lnSpc>
                <a:spcPct val="150000"/>
              </a:lnSpc>
            </a:pPr>
            <a:r>
              <a:rPr sz="2000" dirty="0">
                <a:solidFill>
                  <a:schemeClr val="tx1">
                    <a:lumMod val="50000"/>
                    <a:lumOff val="50000"/>
                  </a:schemeClr>
                </a:solidFill>
                <a:cs typeface="+mn-ea"/>
                <a:sym typeface="+mn-lt"/>
              </a:rPr>
              <a:t>如果想让PBFT正常工作，那么恶意节点个数不能大于总节点个数的1/3。</a:t>
            </a:r>
            <a:endParaRPr sz="2000" dirty="0">
              <a:solidFill>
                <a:schemeClr val="tx1">
                  <a:lumMod val="50000"/>
                  <a:lumOff val="50000"/>
                </a:schemeClr>
              </a:solidFill>
              <a:cs typeface="+mn-ea"/>
              <a:sym typeface="+mn-lt"/>
            </a:endParaRPr>
          </a:p>
          <a:p>
            <a:pPr>
              <a:lnSpc>
                <a:spcPct val="150000"/>
              </a:lnSpc>
            </a:pPr>
            <a:r>
              <a:rPr sz="2000" dirty="0">
                <a:solidFill>
                  <a:schemeClr val="tx1">
                    <a:lumMod val="50000"/>
                    <a:lumOff val="50000"/>
                  </a:schemeClr>
                </a:solidFill>
                <a:cs typeface="+mn-ea"/>
                <a:sym typeface="+mn-lt"/>
              </a:rPr>
              <a:t>正常来讲，节点个数越多，恶意节点所占有的比率就会越低，系统就会越稳定，但是因为所有的节点之间需要两两通信，节点个数的增多会带来节点之间通信的压力。</a:t>
            </a:r>
            <a:endParaRPr sz="2000" dirty="0">
              <a:solidFill>
                <a:schemeClr val="tx1">
                  <a:lumMod val="50000"/>
                  <a:lumOff val="50000"/>
                </a:schemeClr>
              </a:solidFill>
              <a:cs typeface="+mn-ea"/>
              <a:sym typeface="+mn-lt"/>
            </a:endParaRPr>
          </a:p>
          <a:p>
            <a:pPr>
              <a:lnSpc>
                <a:spcPct val="150000"/>
              </a:lnSpc>
            </a:pPr>
            <a:r>
              <a:rPr sz="2000" dirty="0">
                <a:solidFill>
                  <a:schemeClr val="tx1">
                    <a:lumMod val="50000"/>
                    <a:lumOff val="50000"/>
                  </a:schemeClr>
                </a:solidFill>
                <a:cs typeface="+mn-ea"/>
                <a:sym typeface="+mn-lt"/>
              </a:rPr>
              <a:t>下面看下PBFT的工作流程：</a:t>
            </a:r>
            <a:endParaRPr sz="2000" dirty="0">
              <a:solidFill>
                <a:schemeClr val="tx1">
                  <a:lumMod val="50000"/>
                  <a:lumOff val="50000"/>
                </a:schemeClr>
              </a:solidFill>
              <a:cs typeface="+mn-ea"/>
              <a:sym typeface="+mn-lt"/>
            </a:endParaRPr>
          </a:p>
          <a:p>
            <a:pPr>
              <a:lnSpc>
                <a:spcPct val="150000"/>
              </a:lnSpc>
            </a:pPr>
            <a:r>
              <a:rPr sz="2000" dirty="0">
                <a:solidFill>
                  <a:schemeClr val="tx1">
                    <a:lumMod val="50000"/>
                    <a:lumOff val="50000"/>
                  </a:schemeClr>
                </a:solidFill>
                <a:cs typeface="+mn-ea"/>
                <a:sym typeface="+mn-lt"/>
              </a:rPr>
              <a:t>客户端发给服务器说我要执行命令A。</a:t>
            </a:r>
            <a:endParaRPr sz="2000" dirty="0">
              <a:solidFill>
                <a:schemeClr val="tx1">
                  <a:lumMod val="50000"/>
                  <a:lumOff val="50000"/>
                </a:schemeClr>
              </a:solidFill>
              <a:cs typeface="+mn-ea"/>
              <a:sym typeface="+mn-lt"/>
            </a:endParaRPr>
          </a:p>
          <a:p>
            <a:pPr>
              <a:lnSpc>
                <a:spcPct val="150000"/>
              </a:lnSpc>
            </a:pPr>
            <a:r>
              <a:rPr sz="2000" dirty="0">
                <a:solidFill>
                  <a:schemeClr val="tx1">
                    <a:lumMod val="50000"/>
                    <a:lumOff val="50000"/>
                  </a:schemeClr>
                </a:solidFill>
                <a:cs typeface="+mn-ea"/>
                <a:sym typeface="+mn-lt"/>
              </a:rPr>
              <a:t>Leader将该命令分发给所有被动节点。</a:t>
            </a:r>
            <a:endParaRPr sz="2000" dirty="0">
              <a:solidFill>
                <a:schemeClr val="tx1">
                  <a:lumMod val="50000"/>
                  <a:lumOff val="50000"/>
                </a:schemeClr>
              </a:solidFill>
              <a:cs typeface="+mn-ea"/>
              <a:sym typeface="+mn-lt"/>
            </a:endParaRPr>
          </a:p>
          <a:p>
            <a:pPr>
              <a:lnSpc>
                <a:spcPct val="150000"/>
              </a:lnSpc>
            </a:pPr>
            <a:r>
              <a:rPr sz="2000" dirty="0">
                <a:solidFill>
                  <a:schemeClr val="tx1">
                    <a:lumMod val="50000"/>
                    <a:lumOff val="50000"/>
                  </a:schemeClr>
                </a:solidFill>
                <a:cs typeface="+mn-ea"/>
                <a:sym typeface="+mn-lt"/>
              </a:rPr>
              <a:t>客户端收到f+1（f 是系统能够承受的最大恶意节点个数，即系统总节点个数为3f+1）个相同的结果，那么客户端即认为共识完成。</a:t>
            </a:r>
            <a:endParaRPr sz="2000" dirty="0">
              <a:solidFill>
                <a:schemeClr val="tx1">
                  <a:lumMod val="50000"/>
                  <a:lumOff val="50000"/>
                </a:schemeClr>
              </a:solidFill>
              <a:cs typeface="+mn-ea"/>
              <a:sym typeface="+mn-lt"/>
            </a:endParaRPr>
          </a:p>
          <a:p>
            <a:pPr>
              <a:lnSpc>
                <a:spcPct val="150000"/>
              </a:lnSpc>
            </a:pPr>
            <a:r>
              <a:rPr sz="2000" dirty="0">
                <a:solidFill>
                  <a:schemeClr val="tx1">
                    <a:lumMod val="50000"/>
                    <a:lumOff val="50000"/>
                  </a:schemeClr>
                </a:solidFill>
                <a:cs typeface="+mn-ea"/>
                <a:sym typeface="+mn-lt"/>
              </a:rPr>
              <a:t>这里Leader是随机选择出来的，如果选出来的Leader在给定的时间内并没有发出广播，那么系统会自动挑选新的Leader并进入下一轮。</a:t>
            </a:r>
            <a:endParaRPr sz="2000" dirty="0">
              <a:solidFill>
                <a:schemeClr val="tx1">
                  <a:lumMod val="50000"/>
                  <a:lumOff val="50000"/>
                </a:schemeClr>
              </a:solidFill>
              <a:cs typeface="+mn-ea"/>
              <a:sym typeface="+mn-lt"/>
            </a:endParaRPr>
          </a:p>
        </p:txBody>
      </p:sp>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isḷïḑe"/>
          <p:cNvSpPr/>
          <p:nvPr/>
        </p:nvSpPr>
        <p:spPr>
          <a:xfrm>
            <a:off x="1998033" y="4099467"/>
            <a:ext cx="394526" cy="471744"/>
          </a:xfrm>
          <a:custGeom>
            <a:avLst/>
            <a:gdLst>
              <a:gd name="connsiteX0" fmla="*/ 468696 w 506660"/>
              <a:gd name="connsiteY0" fmla="*/ 200990 h 605824"/>
              <a:gd name="connsiteX1" fmla="*/ 506660 w 506660"/>
              <a:gd name="connsiteY1" fmla="*/ 238894 h 605824"/>
              <a:gd name="connsiteX2" fmla="*/ 506660 w 506660"/>
              <a:gd name="connsiteY2" fmla="*/ 415982 h 605824"/>
              <a:gd name="connsiteX3" fmla="*/ 468696 w 506660"/>
              <a:gd name="connsiteY3" fmla="*/ 454037 h 605824"/>
              <a:gd name="connsiteX4" fmla="*/ 430732 w 506660"/>
              <a:gd name="connsiteY4" fmla="*/ 415982 h 605824"/>
              <a:gd name="connsiteX5" fmla="*/ 430732 w 506660"/>
              <a:gd name="connsiteY5" fmla="*/ 238894 h 605824"/>
              <a:gd name="connsiteX6" fmla="*/ 468696 w 506660"/>
              <a:gd name="connsiteY6" fmla="*/ 200990 h 605824"/>
              <a:gd name="connsiteX7" fmla="*/ 101403 w 506660"/>
              <a:gd name="connsiteY7" fmla="*/ 200990 h 605824"/>
              <a:gd name="connsiteX8" fmla="*/ 405399 w 506660"/>
              <a:gd name="connsiteY8" fmla="*/ 200990 h 605824"/>
              <a:gd name="connsiteX9" fmla="*/ 405399 w 506660"/>
              <a:gd name="connsiteY9" fmla="*/ 454049 h 605824"/>
              <a:gd name="connsiteX10" fmla="*/ 380041 w 506660"/>
              <a:gd name="connsiteY10" fmla="*/ 479370 h 605824"/>
              <a:gd name="connsiteX11" fmla="*/ 354682 w 506660"/>
              <a:gd name="connsiteY11" fmla="*/ 479370 h 605824"/>
              <a:gd name="connsiteX12" fmla="*/ 354682 w 506660"/>
              <a:gd name="connsiteY12" fmla="*/ 567918 h 605824"/>
              <a:gd name="connsiteX13" fmla="*/ 316721 w 506660"/>
              <a:gd name="connsiteY13" fmla="*/ 605824 h 605824"/>
              <a:gd name="connsiteX14" fmla="*/ 278759 w 506660"/>
              <a:gd name="connsiteY14" fmla="*/ 567918 h 605824"/>
              <a:gd name="connsiteX15" fmla="*/ 278759 w 506660"/>
              <a:gd name="connsiteY15" fmla="*/ 479370 h 605824"/>
              <a:gd name="connsiteX16" fmla="*/ 228043 w 506660"/>
              <a:gd name="connsiteY16" fmla="*/ 479370 h 605824"/>
              <a:gd name="connsiteX17" fmla="*/ 228043 w 506660"/>
              <a:gd name="connsiteY17" fmla="*/ 567918 h 605824"/>
              <a:gd name="connsiteX18" fmla="*/ 190081 w 506660"/>
              <a:gd name="connsiteY18" fmla="*/ 605824 h 605824"/>
              <a:gd name="connsiteX19" fmla="*/ 152120 w 506660"/>
              <a:gd name="connsiteY19" fmla="*/ 567918 h 605824"/>
              <a:gd name="connsiteX20" fmla="*/ 152120 w 506660"/>
              <a:gd name="connsiteY20" fmla="*/ 479370 h 605824"/>
              <a:gd name="connsiteX21" fmla="*/ 126761 w 506660"/>
              <a:gd name="connsiteY21" fmla="*/ 479370 h 605824"/>
              <a:gd name="connsiteX22" fmla="*/ 101403 w 506660"/>
              <a:gd name="connsiteY22" fmla="*/ 454049 h 605824"/>
              <a:gd name="connsiteX23" fmla="*/ 38111 w 506660"/>
              <a:gd name="connsiteY23" fmla="*/ 200990 h 605824"/>
              <a:gd name="connsiteX24" fmla="*/ 76070 w 506660"/>
              <a:gd name="connsiteY24" fmla="*/ 238894 h 605824"/>
              <a:gd name="connsiteX25" fmla="*/ 76070 w 506660"/>
              <a:gd name="connsiteY25" fmla="*/ 415982 h 605824"/>
              <a:gd name="connsiteX26" fmla="*/ 38111 w 506660"/>
              <a:gd name="connsiteY26" fmla="*/ 454037 h 605824"/>
              <a:gd name="connsiteX27" fmla="*/ 0 w 506660"/>
              <a:gd name="connsiteY27" fmla="*/ 415982 h 605824"/>
              <a:gd name="connsiteX28" fmla="*/ 0 w 506660"/>
              <a:gd name="connsiteY28" fmla="*/ 238894 h 605824"/>
              <a:gd name="connsiteX29" fmla="*/ 38111 w 506660"/>
              <a:gd name="connsiteY29" fmla="*/ 200990 h 605824"/>
              <a:gd name="connsiteX30" fmla="*/ 316721 w 506660"/>
              <a:gd name="connsiteY30" fmla="*/ 93495 h 605824"/>
              <a:gd name="connsiteX31" fmla="*/ 297740 w 506660"/>
              <a:gd name="connsiteY31" fmla="*/ 112444 h 605824"/>
              <a:gd name="connsiteX32" fmla="*/ 316721 w 506660"/>
              <a:gd name="connsiteY32" fmla="*/ 131544 h 605824"/>
              <a:gd name="connsiteX33" fmla="*/ 335702 w 506660"/>
              <a:gd name="connsiteY33" fmla="*/ 112444 h 605824"/>
              <a:gd name="connsiteX34" fmla="*/ 316721 w 506660"/>
              <a:gd name="connsiteY34" fmla="*/ 93495 h 605824"/>
              <a:gd name="connsiteX35" fmla="*/ 189929 w 506660"/>
              <a:gd name="connsiteY35" fmla="*/ 93495 h 605824"/>
              <a:gd name="connsiteX36" fmla="*/ 170949 w 506660"/>
              <a:gd name="connsiteY36" fmla="*/ 112444 h 605824"/>
              <a:gd name="connsiteX37" fmla="*/ 189929 w 506660"/>
              <a:gd name="connsiteY37" fmla="*/ 131544 h 605824"/>
              <a:gd name="connsiteX38" fmla="*/ 209062 w 506660"/>
              <a:gd name="connsiteY38" fmla="*/ 112444 h 605824"/>
              <a:gd name="connsiteX39" fmla="*/ 189929 w 506660"/>
              <a:gd name="connsiteY39" fmla="*/ 93495 h 605824"/>
              <a:gd name="connsiteX40" fmla="*/ 140598 w 506660"/>
              <a:gd name="connsiteY40" fmla="*/ 1 h 605824"/>
              <a:gd name="connsiteX41" fmla="*/ 149538 w 506660"/>
              <a:gd name="connsiteY41" fmla="*/ 3753 h 605824"/>
              <a:gd name="connsiteX42" fmla="*/ 183552 w 506660"/>
              <a:gd name="connsiteY42" fmla="*/ 37557 h 605824"/>
              <a:gd name="connsiteX43" fmla="*/ 185070 w 506660"/>
              <a:gd name="connsiteY43" fmla="*/ 39225 h 605824"/>
              <a:gd name="connsiteX44" fmla="*/ 252945 w 506660"/>
              <a:gd name="connsiteY44" fmla="*/ 24066 h 605824"/>
              <a:gd name="connsiteX45" fmla="*/ 253401 w 506660"/>
              <a:gd name="connsiteY45" fmla="*/ 24066 h 605824"/>
              <a:gd name="connsiteX46" fmla="*/ 253705 w 506660"/>
              <a:gd name="connsiteY46" fmla="*/ 24066 h 605824"/>
              <a:gd name="connsiteX47" fmla="*/ 321732 w 506660"/>
              <a:gd name="connsiteY47" fmla="*/ 39225 h 605824"/>
              <a:gd name="connsiteX48" fmla="*/ 323250 w 506660"/>
              <a:gd name="connsiteY48" fmla="*/ 37557 h 605824"/>
              <a:gd name="connsiteX49" fmla="*/ 357264 w 506660"/>
              <a:gd name="connsiteY49" fmla="*/ 3753 h 605824"/>
              <a:gd name="connsiteX50" fmla="*/ 375030 w 506660"/>
              <a:gd name="connsiteY50" fmla="*/ 3753 h 605824"/>
              <a:gd name="connsiteX51" fmla="*/ 375030 w 506660"/>
              <a:gd name="connsiteY51" fmla="*/ 21489 h 605824"/>
              <a:gd name="connsiteX52" fmla="*/ 342079 w 506660"/>
              <a:gd name="connsiteY52" fmla="*/ 54233 h 605824"/>
              <a:gd name="connsiteX53" fmla="*/ 370626 w 506660"/>
              <a:gd name="connsiteY53" fmla="*/ 79851 h 605824"/>
              <a:gd name="connsiteX54" fmla="*/ 405247 w 506660"/>
              <a:gd name="connsiteY54" fmla="*/ 167774 h 605824"/>
              <a:gd name="connsiteX55" fmla="*/ 405247 w 506660"/>
              <a:gd name="connsiteY55" fmla="*/ 168836 h 605824"/>
              <a:gd name="connsiteX56" fmla="*/ 405399 w 506660"/>
              <a:gd name="connsiteY56" fmla="*/ 175657 h 605824"/>
              <a:gd name="connsiteX57" fmla="*/ 101403 w 506660"/>
              <a:gd name="connsiteY57" fmla="*/ 175657 h 605824"/>
              <a:gd name="connsiteX58" fmla="*/ 101555 w 506660"/>
              <a:gd name="connsiteY58" fmla="*/ 168836 h 605824"/>
              <a:gd name="connsiteX59" fmla="*/ 101555 w 506660"/>
              <a:gd name="connsiteY59" fmla="*/ 167774 h 605824"/>
              <a:gd name="connsiteX60" fmla="*/ 136176 w 506660"/>
              <a:gd name="connsiteY60" fmla="*/ 79851 h 605824"/>
              <a:gd name="connsiteX61" fmla="*/ 164723 w 506660"/>
              <a:gd name="connsiteY61" fmla="*/ 54233 h 605824"/>
              <a:gd name="connsiteX62" fmla="*/ 131772 w 506660"/>
              <a:gd name="connsiteY62" fmla="*/ 21489 h 605824"/>
              <a:gd name="connsiteX63" fmla="*/ 131772 w 506660"/>
              <a:gd name="connsiteY63" fmla="*/ 3753 h 605824"/>
              <a:gd name="connsiteX64" fmla="*/ 140598 w 506660"/>
              <a:gd name="connsiteY64" fmla="*/ 1 h 605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06660" h="605824">
                <a:moveTo>
                  <a:pt x="468696" y="200990"/>
                </a:moveTo>
                <a:cubicBezTo>
                  <a:pt x="489045" y="200990"/>
                  <a:pt x="506660" y="218729"/>
                  <a:pt x="506660" y="238894"/>
                </a:cubicBezTo>
                <a:lnTo>
                  <a:pt x="506660" y="415982"/>
                </a:lnTo>
                <a:cubicBezTo>
                  <a:pt x="506660" y="436298"/>
                  <a:pt x="489045" y="454037"/>
                  <a:pt x="468696" y="454037"/>
                </a:cubicBezTo>
                <a:cubicBezTo>
                  <a:pt x="448499" y="454037"/>
                  <a:pt x="430732" y="436298"/>
                  <a:pt x="430732" y="415982"/>
                </a:cubicBezTo>
                <a:lnTo>
                  <a:pt x="430732" y="238894"/>
                </a:lnTo>
                <a:cubicBezTo>
                  <a:pt x="430732" y="218729"/>
                  <a:pt x="448499" y="200990"/>
                  <a:pt x="468696" y="200990"/>
                </a:cubicBezTo>
                <a:close/>
                <a:moveTo>
                  <a:pt x="101403" y="200990"/>
                </a:moveTo>
                <a:lnTo>
                  <a:pt x="405399" y="200990"/>
                </a:lnTo>
                <a:lnTo>
                  <a:pt x="405399" y="454049"/>
                </a:lnTo>
                <a:cubicBezTo>
                  <a:pt x="405399" y="469212"/>
                  <a:pt x="395225" y="479370"/>
                  <a:pt x="380041" y="479370"/>
                </a:cubicBezTo>
                <a:lnTo>
                  <a:pt x="354682" y="479370"/>
                </a:lnTo>
                <a:lnTo>
                  <a:pt x="354682" y="567918"/>
                </a:lnTo>
                <a:cubicBezTo>
                  <a:pt x="354682" y="588084"/>
                  <a:pt x="337068" y="605824"/>
                  <a:pt x="316721" y="605824"/>
                </a:cubicBezTo>
                <a:cubicBezTo>
                  <a:pt x="296373" y="605824"/>
                  <a:pt x="278759" y="588084"/>
                  <a:pt x="278759" y="567918"/>
                </a:cubicBezTo>
                <a:lnTo>
                  <a:pt x="278759" y="479370"/>
                </a:lnTo>
                <a:lnTo>
                  <a:pt x="228043" y="479370"/>
                </a:lnTo>
                <a:lnTo>
                  <a:pt x="228043" y="567918"/>
                </a:lnTo>
                <a:cubicBezTo>
                  <a:pt x="228043" y="588084"/>
                  <a:pt x="210277" y="605824"/>
                  <a:pt x="190081" y="605824"/>
                </a:cubicBezTo>
                <a:cubicBezTo>
                  <a:pt x="169734" y="605824"/>
                  <a:pt x="152120" y="588084"/>
                  <a:pt x="152120" y="567918"/>
                </a:cubicBezTo>
                <a:lnTo>
                  <a:pt x="152120" y="479370"/>
                </a:lnTo>
                <a:lnTo>
                  <a:pt x="126761" y="479370"/>
                </a:lnTo>
                <a:cubicBezTo>
                  <a:pt x="111425" y="479370"/>
                  <a:pt x="101403" y="469212"/>
                  <a:pt x="101403" y="454049"/>
                </a:cubicBezTo>
                <a:close/>
                <a:moveTo>
                  <a:pt x="38111" y="200990"/>
                </a:moveTo>
                <a:cubicBezTo>
                  <a:pt x="58305" y="200990"/>
                  <a:pt x="76070" y="218729"/>
                  <a:pt x="76070" y="238894"/>
                </a:cubicBezTo>
                <a:lnTo>
                  <a:pt x="76070" y="415982"/>
                </a:lnTo>
                <a:cubicBezTo>
                  <a:pt x="76070" y="436298"/>
                  <a:pt x="58305" y="454037"/>
                  <a:pt x="38111" y="454037"/>
                </a:cubicBezTo>
                <a:cubicBezTo>
                  <a:pt x="17765" y="454037"/>
                  <a:pt x="0" y="436298"/>
                  <a:pt x="0" y="415982"/>
                </a:cubicBezTo>
                <a:lnTo>
                  <a:pt x="0" y="238894"/>
                </a:lnTo>
                <a:cubicBezTo>
                  <a:pt x="0" y="218729"/>
                  <a:pt x="17765" y="200990"/>
                  <a:pt x="38111" y="200990"/>
                </a:cubicBezTo>
                <a:close/>
                <a:moveTo>
                  <a:pt x="316721" y="93495"/>
                </a:moveTo>
                <a:cubicBezTo>
                  <a:pt x="306243" y="93495"/>
                  <a:pt x="297740" y="101984"/>
                  <a:pt x="297740" y="112444"/>
                </a:cubicBezTo>
                <a:cubicBezTo>
                  <a:pt x="297740" y="122903"/>
                  <a:pt x="306243" y="131544"/>
                  <a:pt x="316721" y="131544"/>
                </a:cubicBezTo>
                <a:cubicBezTo>
                  <a:pt x="327198" y="131544"/>
                  <a:pt x="335702" y="122903"/>
                  <a:pt x="335702" y="112444"/>
                </a:cubicBezTo>
                <a:cubicBezTo>
                  <a:pt x="335702" y="101984"/>
                  <a:pt x="327198" y="93495"/>
                  <a:pt x="316721" y="93495"/>
                </a:cubicBezTo>
                <a:close/>
                <a:moveTo>
                  <a:pt x="189929" y="93495"/>
                </a:moveTo>
                <a:cubicBezTo>
                  <a:pt x="179452" y="93495"/>
                  <a:pt x="170949" y="101984"/>
                  <a:pt x="170949" y="112444"/>
                </a:cubicBezTo>
                <a:cubicBezTo>
                  <a:pt x="170949" y="122903"/>
                  <a:pt x="179452" y="131544"/>
                  <a:pt x="189929" y="131544"/>
                </a:cubicBezTo>
                <a:cubicBezTo>
                  <a:pt x="200559" y="131544"/>
                  <a:pt x="209062" y="122903"/>
                  <a:pt x="209062" y="112444"/>
                </a:cubicBezTo>
                <a:cubicBezTo>
                  <a:pt x="209062" y="101984"/>
                  <a:pt x="200559" y="93495"/>
                  <a:pt x="189929" y="93495"/>
                </a:cubicBezTo>
                <a:close/>
                <a:moveTo>
                  <a:pt x="140598" y="1"/>
                </a:moveTo>
                <a:cubicBezTo>
                  <a:pt x="143768" y="1"/>
                  <a:pt x="146957" y="1251"/>
                  <a:pt x="149538" y="3753"/>
                </a:cubicBezTo>
                <a:lnTo>
                  <a:pt x="183552" y="37557"/>
                </a:lnTo>
                <a:lnTo>
                  <a:pt x="185070" y="39225"/>
                </a:lnTo>
                <a:cubicBezTo>
                  <a:pt x="205266" y="29068"/>
                  <a:pt x="227891" y="24066"/>
                  <a:pt x="252945" y="24066"/>
                </a:cubicBezTo>
                <a:cubicBezTo>
                  <a:pt x="253097" y="24066"/>
                  <a:pt x="253249" y="24066"/>
                  <a:pt x="253401" y="24066"/>
                </a:cubicBezTo>
                <a:cubicBezTo>
                  <a:pt x="253553" y="24066"/>
                  <a:pt x="253553" y="24066"/>
                  <a:pt x="253705" y="24066"/>
                </a:cubicBezTo>
                <a:cubicBezTo>
                  <a:pt x="278911" y="24066"/>
                  <a:pt x="301536" y="29068"/>
                  <a:pt x="321732" y="39225"/>
                </a:cubicBezTo>
                <a:lnTo>
                  <a:pt x="323250" y="37557"/>
                </a:lnTo>
                <a:lnTo>
                  <a:pt x="357264" y="3753"/>
                </a:lnTo>
                <a:cubicBezTo>
                  <a:pt x="362427" y="-1250"/>
                  <a:pt x="369867" y="-1250"/>
                  <a:pt x="375030" y="3753"/>
                </a:cubicBezTo>
                <a:cubicBezTo>
                  <a:pt x="380041" y="8907"/>
                  <a:pt x="380041" y="16335"/>
                  <a:pt x="375030" y="21489"/>
                </a:cubicBezTo>
                <a:lnTo>
                  <a:pt x="342079" y="54233"/>
                </a:lnTo>
                <a:cubicBezTo>
                  <a:pt x="352708" y="61357"/>
                  <a:pt x="362275" y="69998"/>
                  <a:pt x="370626" y="79851"/>
                </a:cubicBezTo>
                <a:cubicBezTo>
                  <a:pt x="390670" y="103500"/>
                  <a:pt x="403425" y="134424"/>
                  <a:pt x="405247" y="167774"/>
                </a:cubicBezTo>
                <a:cubicBezTo>
                  <a:pt x="405247" y="168078"/>
                  <a:pt x="405247" y="168532"/>
                  <a:pt x="405247" y="168836"/>
                </a:cubicBezTo>
                <a:cubicBezTo>
                  <a:pt x="405399" y="171109"/>
                  <a:pt x="405399" y="173383"/>
                  <a:pt x="405399" y="175657"/>
                </a:cubicBezTo>
                <a:lnTo>
                  <a:pt x="101403" y="175657"/>
                </a:lnTo>
                <a:cubicBezTo>
                  <a:pt x="101403" y="173383"/>
                  <a:pt x="101403" y="171109"/>
                  <a:pt x="101555" y="168836"/>
                </a:cubicBezTo>
                <a:cubicBezTo>
                  <a:pt x="101555" y="168532"/>
                  <a:pt x="101555" y="168078"/>
                  <a:pt x="101555" y="167774"/>
                </a:cubicBezTo>
                <a:cubicBezTo>
                  <a:pt x="103377" y="134424"/>
                  <a:pt x="116132" y="103500"/>
                  <a:pt x="136176" y="79851"/>
                </a:cubicBezTo>
                <a:cubicBezTo>
                  <a:pt x="144527" y="69998"/>
                  <a:pt x="154094" y="61357"/>
                  <a:pt x="164723" y="54233"/>
                </a:cubicBezTo>
                <a:lnTo>
                  <a:pt x="131772" y="21489"/>
                </a:lnTo>
                <a:cubicBezTo>
                  <a:pt x="126761" y="16335"/>
                  <a:pt x="126761" y="8907"/>
                  <a:pt x="131772" y="3753"/>
                </a:cubicBezTo>
                <a:cubicBezTo>
                  <a:pt x="134278" y="1251"/>
                  <a:pt x="137428" y="1"/>
                  <a:pt x="140598" y="1"/>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cs typeface="+mn-ea"/>
              <a:sym typeface="+mn-lt"/>
            </a:endParaRPr>
          </a:p>
        </p:txBody>
      </p:sp>
      <p:grpSp>
        <p:nvGrpSpPr>
          <p:cNvPr id="9" name="组合 8"/>
          <p:cNvGrpSpPr/>
          <p:nvPr/>
        </p:nvGrpSpPr>
        <p:grpSpPr>
          <a:xfrm>
            <a:off x="267580" y="305974"/>
            <a:ext cx="687460" cy="847053"/>
            <a:chOff x="1375020" y="1454054"/>
            <a:chExt cx="2486630" cy="3063897"/>
          </a:xfrm>
        </p:grpSpPr>
        <p:pic>
          <p:nvPicPr>
            <p:cNvPr id="10" name="图形 9"/>
            <p:cNvPicPr>
              <a:picLocks noChangeAspect="1"/>
            </p:cNvPicPr>
            <p:nvPr/>
          </p:nvPicPr>
          <p:blipFill rotWithShape="1">
            <a:blip r:embed="rId1"/>
            <a:srcRect r="64401"/>
            <a:stretch>
              <a:fillRect/>
            </a:stretch>
          </p:blipFill>
          <p:spPr>
            <a:xfrm>
              <a:off x="1375020" y="1454054"/>
              <a:ext cx="2159953" cy="1936433"/>
            </a:xfrm>
            <a:prstGeom prst="rect">
              <a:avLst/>
            </a:prstGeom>
          </p:spPr>
        </p:pic>
        <p:pic>
          <p:nvPicPr>
            <p:cNvPr id="12" name="图形 11"/>
            <p:cNvPicPr>
              <a:picLocks noChangeAspect="1"/>
            </p:cNvPicPr>
            <p:nvPr/>
          </p:nvPicPr>
          <p:blipFill rotWithShape="1">
            <a:blip r:embed="rId1"/>
            <a:srcRect l="76272" t="35065"/>
            <a:stretch>
              <a:fillRect/>
            </a:stretch>
          </p:blipFill>
          <p:spPr>
            <a:xfrm rot="16200000">
              <a:off x="1944688" y="2600989"/>
              <a:ext cx="2046509" cy="1787415"/>
            </a:xfrm>
            <a:prstGeom prst="rect">
              <a:avLst/>
            </a:prstGeom>
          </p:spPr>
        </p:pic>
      </p:grpSp>
      <p:sp>
        <p:nvSpPr>
          <p:cNvPr id="14" name="矩形 13"/>
          <p:cNvSpPr/>
          <p:nvPr/>
        </p:nvSpPr>
        <p:spPr>
          <a:xfrm>
            <a:off x="745595" y="454518"/>
            <a:ext cx="238262" cy="238262"/>
          </a:xfrm>
          <a:prstGeom prst="rect">
            <a:avLst/>
          </a:prstGeom>
          <a:solidFill>
            <a:srgbClr val="6F9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文本框 14"/>
          <p:cNvSpPr txBox="1"/>
          <p:nvPr/>
        </p:nvSpPr>
        <p:spPr>
          <a:xfrm>
            <a:off x="1153160" y="454660"/>
            <a:ext cx="2671445" cy="460375"/>
          </a:xfrm>
          <a:prstGeom prst="rect">
            <a:avLst/>
          </a:prstGeom>
          <a:noFill/>
        </p:spPr>
        <p:txBody>
          <a:bodyPr wrap="square" rtlCol="0">
            <a:spAutoFit/>
          </a:bodyPr>
          <a:lstStyle/>
          <a:p>
            <a:r>
              <a:rPr lang="zh-CN" altLang="en-US" sz="2400" dirty="0">
                <a:cs typeface="+mn-ea"/>
                <a:sym typeface="+mn-lt"/>
              </a:rPr>
              <a:t>其它的一致性算法</a:t>
            </a:r>
            <a:endParaRPr lang="zh-CN" altLang="en-US" sz="2400" dirty="0">
              <a:cs typeface="+mn-ea"/>
              <a:sym typeface="+mn-lt"/>
            </a:endParaRPr>
          </a:p>
        </p:txBody>
      </p:sp>
      <p:sp>
        <p:nvSpPr>
          <p:cNvPr id="18" name="文本框 17"/>
          <p:cNvSpPr txBox="1"/>
          <p:nvPr>
            <p:custDataLst>
              <p:tags r:id="rId2"/>
            </p:custDataLst>
          </p:nvPr>
        </p:nvSpPr>
        <p:spPr>
          <a:xfrm>
            <a:off x="4859262" y="1153291"/>
            <a:ext cx="2474866" cy="506730"/>
          </a:xfrm>
          <a:prstGeom prst="rect">
            <a:avLst/>
          </a:prstGeom>
          <a:solidFill>
            <a:srgbClr val="6F9FBD"/>
          </a:solidFill>
          <a:ln>
            <a:solidFill>
              <a:srgbClr val="6F9FBD"/>
            </a:solidFill>
          </a:ln>
        </p:spPr>
        <p:txBody>
          <a:bodyPr wrap="square" rtlCol="0">
            <a:spAutoFit/>
          </a:bodyPr>
          <a:lstStyle/>
          <a:p>
            <a:pPr algn="ctr">
              <a:lnSpc>
                <a:spcPct val="150000"/>
              </a:lnSpc>
            </a:pPr>
            <a:r>
              <a:rPr dirty="0">
                <a:solidFill>
                  <a:schemeClr val="bg1"/>
                </a:solidFill>
                <a:cs typeface="+mn-ea"/>
                <a:sym typeface="+mn-lt"/>
              </a:rPr>
              <a:t>why 3f+1 ？</a:t>
            </a:r>
            <a:endParaRPr dirty="0">
              <a:solidFill>
                <a:schemeClr val="bg1"/>
              </a:solidFill>
              <a:cs typeface="+mn-ea"/>
              <a:sym typeface="+mn-lt"/>
            </a:endParaRPr>
          </a:p>
        </p:txBody>
      </p:sp>
      <p:sp>
        <p:nvSpPr>
          <p:cNvPr id="21" name="文本框 20"/>
          <p:cNvSpPr txBox="1"/>
          <p:nvPr/>
        </p:nvSpPr>
        <p:spPr>
          <a:xfrm>
            <a:off x="1153160" y="1750695"/>
            <a:ext cx="10064750" cy="4707890"/>
          </a:xfrm>
          <a:prstGeom prst="rect">
            <a:avLst/>
          </a:prstGeom>
          <a:noFill/>
        </p:spPr>
        <p:txBody>
          <a:bodyPr wrap="square" rtlCol="0">
            <a:spAutoFit/>
          </a:bodyPr>
          <a:p>
            <a:pPr>
              <a:lnSpc>
                <a:spcPct val="150000"/>
              </a:lnSpc>
            </a:pPr>
            <a:r>
              <a:rPr sz="2000" dirty="0">
                <a:solidFill>
                  <a:schemeClr val="tx1">
                    <a:lumMod val="50000"/>
                    <a:lumOff val="50000"/>
                  </a:schemeClr>
                </a:solidFill>
                <a:cs typeface="+mn-ea"/>
                <a:sym typeface="+mn-lt"/>
              </a:rPr>
              <a:t>很多同学可能不理解为什么对于f个恶意节点来说，至少要3f+1个节点才能正常工作。这里给大家解释一下。</a:t>
            </a:r>
            <a:endParaRPr sz="2000" dirty="0">
              <a:solidFill>
                <a:schemeClr val="tx1">
                  <a:lumMod val="50000"/>
                  <a:lumOff val="50000"/>
                </a:schemeClr>
              </a:solidFill>
              <a:cs typeface="+mn-ea"/>
              <a:sym typeface="+mn-lt"/>
            </a:endParaRPr>
          </a:p>
          <a:p>
            <a:pPr>
              <a:lnSpc>
                <a:spcPct val="150000"/>
              </a:lnSpc>
            </a:pPr>
            <a:endParaRPr sz="2000" dirty="0">
              <a:solidFill>
                <a:schemeClr val="tx1">
                  <a:lumMod val="50000"/>
                  <a:lumOff val="50000"/>
                </a:schemeClr>
              </a:solidFill>
              <a:cs typeface="+mn-ea"/>
              <a:sym typeface="+mn-lt"/>
            </a:endParaRPr>
          </a:p>
          <a:p>
            <a:pPr>
              <a:lnSpc>
                <a:spcPct val="150000"/>
              </a:lnSpc>
            </a:pPr>
            <a:r>
              <a:rPr sz="2000" dirty="0">
                <a:solidFill>
                  <a:schemeClr val="tx1">
                    <a:lumMod val="50000"/>
                    <a:lumOff val="50000"/>
                  </a:schemeClr>
                </a:solidFill>
                <a:cs typeface="+mn-ea"/>
                <a:sym typeface="+mn-lt"/>
              </a:rPr>
              <a:t>之前在Paxos和Raft协议里面，我们给大家讲过在可信任节点的环境里面，达成共识的条件是收到的消息需要&gt;n/2 ，即要收到大多数节点的反馈才能表示共识完成。</a:t>
            </a:r>
            <a:endParaRPr sz="2000" dirty="0">
              <a:solidFill>
                <a:schemeClr val="tx1">
                  <a:lumMod val="50000"/>
                  <a:lumOff val="50000"/>
                </a:schemeClr>
              </a:solidFill>
              <a:cs typeface="+mn-ea"/>
              <a:sym typeface="+mn-lt"/>
            </a:endParaRPr>
          </a:p>
          <a:p>
            <a:pPr>
              <a:lnSpc>
                <a:spcPct val="150000"/>
              </a:lnSpc>
            </a:pPr>
            <a:endParaRPr sz="2000" dirty="0">
              <a:solidFill>
                <a:schemeClr val="tx1">
                  <a:lumMod val="50000"/>
                  <a:lumOff val="50000"/>
                </a:schemeClr>
              </a:solidFill>
              <a:cs typeface="+mn-ea"/>
              <a:sym typeface="+mn-lt"/>
            </a:endParaRPr>
          </a:p>
          <a:p>
            <a:pPr>
              <a:lnSpc>
                <a:spcPct val="150000"/>
              </a:lnSpc>
            </a:pPr>
            <a:r>
              <a:rPr sz="2000" dirty="0">
                <a:solidFill>
                  <a:schemeClr val="tx1">
                    <a:lumMod val="50000"/>
                    <a:lumOff val="50000"/>
                  </a:schemeClr>
                </a:solidFill>
                <a:cs typeface="+mn-ea"/>
                <a:sym typeface="+mn-lt"/>
              </a:rPr>
              <a:t>那么在有不可信节点f的情况下，我们的可信任节点个数是n-f个，我们收到的可信任节点个数的反馈必须&gt;(n-f)/2才表示绝大多数可信任节点已经收到消息了。同时我们也可能收到f个不信任节点发来的消息，那么当（n-f)/2 &gt; f 的时候，根据多数原则，我们可以区分出哪些是信任消息，哪些是不可信任消息，因此得出 n&gt; 3f .</a:t>
            </a:r>
            <a:endParaRPr sz="2000" dirty="0">
              <a:solidFill>
                <a:schemeClr val="tx1">
                  <a:lumMod val="50000"/>
                  <a:lumOff val="50000"/>
                </a:schemeClr>
              </a:solidFill>
              <a:cs typeface="+mn-ea"/>
              <a:sym typeface="+mn-lt"/>
            </a:endParaRPr>
          </a:p>
        </p:txBody>
      </p:sp>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íSḷïdé"/>
          <p:cNvSpPr txBox="1"/>
          <p:nvPr/>
        </p:nvSpPr>
        <p:spPr>
          <a:xfrm>
            <a:off x="460886" y="1236821"/>
            <a:ext cx="11468100" cy="5010150"/>
          </a:xfrm>
          <a:prstGeom prst="rect">
            <a:avLst/>
          </a:prstGeom>
          <a:solidFill>
            <a:schemeClr val="bg1"/>
          </a:solidFill>
          <a:ln>
            <a:noFill/>
          </a:ln>
        </p:spPr>
        <p:txBody>
          <a:bodyPr wrap="square" lIns="91440" tIns="45720" rIns="91440" bIns="45720" anchor="ctr" anchorCtr="0">
            <a:normAutofit/>
          </a:bodyPr>
          <a:lstStyle/>
          <a:p>
            <a:pPr algn="ctr">
              <a:buSzPct val="25000"/>
            </a:pPr>
            <a:endParaRPr lang="en-US" sz="2000" b="1" dirty="0">
              <a:solidFill>
                <a:schemeClr val="bg1"/>
              </a:solidFill>
              <a:cs typeface="+mn-ea"/>
              <a:sym typeface="+mn-lt"/>
            </a:endParaRPr>
          </a:p>
        </p:txBody>
      </p:sp>
      <p:sp>
        <p:nvSpPr>
          <p:cNvPr id="6" name="í$ľiďe"/>
          <p:cNvSpPr/>
          <p:nvPr/>
        </p:nvSpPr>
        <p:spPr>
          <a:xfrm>
            <a:off x="4885055" y="1022239"/>
            <a:ext cx="2421462" cy="574786"/>
          </a:xfrm>
          <a:prstGeom prst="rect">
            <a:avLst/>
          </a:prstGeom>
          <a:solidFill>
            <a:srgbClr val="6F9FBD"/>
          </a:solidFill>
          <a:ln w="3175"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r>
              <a:rPr lang="en-US" altLang="zh-CN" sz="2000" b="1" i="1">
                <a:solidFill>
                  <a:schemeClr val="tx1"/>
                </a:solidFill>
                <a:cs typeface="+mn-ea"/>
                <a:sym typeface="+mn-lt"/>
              </a:rPr>
              <a:t> </a:t>
            </a:r>
            <a:endParaRPr lang="en-GB" sz="2000" b="1" i="1" dirty="0">
              <a:solidFill>
                <a:schemeClr val="tx1"/>
              </a:solidFill>
              <a:cs typeface="+mn-ea"/>
              <a:sym typeface="+mn-lt"/>
            </a:endParaRPr>
          </a:p>
        </p:txBody>
      </p:sp>
      <p:sp>
        <p:nvSpPr>
          <p:cNvPr id="10" name="íṣḷiḋe"/>
          <p:cNvSpPr/>
          <p:nvPr/>
        </p:nvSpPr>
        <p:spPr>
          <a:xfrm>
            <a:off x="672465" y="2266315"/>
            <a:ext cx="5162550" cy="2258695"/>
          </a:xfrm>
          <a:prstGeom prst="rect">
            <a:avLst/>
          </a:prstGeom>
          <a:gradFill>
            <a:gsLst>
              <a:gs pos="0">
                <a:schemeClr val="bg1">
                  <a:lumMod val="95000"/>
                </a:schemeClr>
              </a:gs>
              <a:gs pos="100000">
                <a:schemeClr val="bg1">
                  <a:lumMod val="95000"/>
                  <a:alpha val="0"/>
                </a:schemeClr>
              </a:gs>
            </a:gsLst>
            <a:lin ang="5400000" scaled="1"/>
          </a:gradFill>
          <a:ln w="3175">
            <a:gradFill>
              <a:gsLst>
                <a:gs pos="0">
                  <a:schemeClr val="bg1">
                    <a:lumMod val="85000"/>
                  </a:schemeClr>
                </a:gs>
                <a:gs pos="100000">
                  <a:schemeClr val="bg1">
                    <a:lumMod val="95000"/>
                    <a:alpha val="18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normAutofit/>
          </a:bodyPr>
          <a:lstStyle/>
          <a:p>
            <a:pPr algn="ctr">
              <a:lnSpc>
                <a:spcPct val="150000"/>
              </a:lnSpc>
            </a:pPr>
            <a:r>
              <a:rPr lang="en-US" altLang="zh-CN" sz="1100" dirty="0">
                <a:solidFill>
                  <a:schemeClr val="tx1"/>
                </a:solidFill>
                <a:cs typeface="+mn-ea"/>
                <a:sym typeface="+mn-lt"/>
              </a:rPr>
              <a:t> </a:t>
            </a:r>
            <a:endParaRPr lang="en-US" altLang="zh-CN" sz="1100" dirty="0">
              <a:solidFill>
                <a:schemeClr val="tx1"/>
              </a:solidFill>
              <a:cs typeface="+mn-ea"/>
              <a:sym typeface="+mn-lt"/>
            </a:endParaRPr>
          </a:p>
        </p:txBody>
      </p:sp>
      <p:sp>
        <p:nvSpPr>
          <p:cNvPr id="12" name="ïṥḻïḑè"/>
          <p:cNvSpPr/>
          <p:nvPr/>
        </p:nvSpPr>
        <p:spPr>
          <a:xfrm>
            <a:off x="6436360" y="2266315"/>
            <a:ext cx="4908550" cy="2258695"/>
          </a:xfrm>
          <a:prstGeom prst="rect">
            <a:avLst/>
          </a:prstGeom>
          <a:gradFill>
            <a:gsLst>
              <a:gs pos="0">
                <a:schemeClr val="bg1">
                  <a:lumMod val="95000"/>
                </a:schemeClr>
              </a:gs>
              <a:gs pos="100000">
                <a:schemeClr val="bg1">
                  <a:lumMod val="95000"/>
                  <a:alpha val="0"/>
                </a:schemeClr>
              </a:gs>
            </a:gsLst>
            <a:lin ang="5400000" scaled="1"/>
          </a:gradFill>
          <a:ln w="3175">
            <a:gradFill>
              <a:gsLst>
                <a:gs pos="0">
                  <a:schemeClr val="bg1">
                    <a:lumMod val="85000"/>
                  </a:schemeClr>
                </a:gs>
                <a:gs pos="100000">
                  <a:schemeClr val="bg1">
                    <a:lumMod val="95000"/>
                    <a:alpha val="18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normAutofit/>
          </a:bodyPr>
          <a:lstStyle/>
          <a:p>
            <a:pPr algn="ctr">
              <a:lnSpc>
                <a:spcPct val="150000"/>
              </a:lnSpc>
            </a:pPr>
            <a:r>
              <a:rPr lang="en-US" altLang="zh-CN" sz="1100" dirty="0">
                <a:solidFill>
                  <a:schemeClr val="tx1"/>
                </a:solidFill>
                <a:cs typeface="+mn-ea"/>
                <a:sym typeface="+mn-lt"/>
              </a:rPr>
              <a:t> </a:t>
            </a:r>
            <a:endParaRPr lang="en-US" altLang="zh-CN" sz="1100" dirty="0">
              <a:solidFill>
                <a:schemeClr val="tx1"/>
              </a:solidFill>
              <a:cs typeface="+mn-ea"/>
              <a:sym typeface="+mn-lt"/>
            </a:endParaRPr>
          </a:p>
        </p:txBody>
      </p:sp>
      <p:sp>
        <p:nvSpPr>
          <p:cNvPr id="29" name="ïṡľïḓè"/>
          <p:cNvSpPr/>
          <p:nvPr/>
        </p:nvSpPr>
        <p:spPr>
          <a:xfrm>
            <a:off x="1582590" y="4882656"/>
            <a:ext cx="547632" cy="350666"/>
          </a:xfrm>
          <a:custGeom>
            <a:avLst/>
            <a:gdLst>
              <a:gd name="T0" fmla="*/ 7988 w 8594"/>
              <a:gd name="T1" fmla="*/ 3842 h 5503"/>
              <a:gd name="T2" fmla="*/ 8594 w 8594"/>
              <a:gd name="T3" fmla="*/ 3842 h 5503"/>
              <a:gd name="T4" fmla="*/ 8594 w 8594"/>
              <a:gd name="T5" fmla="*/ 5503 h 5503"/>
              <a:gd name="T6" fmla="*/ 6748 w 8594"/>
              <a:gd name="T7" fmla="*/ 5503 h 5503"/>
              <a:gd name="T8" fmla="*/ 6748 w 8594"/>
              <a:gd name="T9" fmla="*/ 3842 h 5503"/>
              <a:gd name="T10" fmla="*/ 7328 w 8594"/>
              <a:gd name="T11" fmla="*/ 3842 h 5503"/>
              <a:gd name="T12" fmla="*/ 7328 w 8594"/>
              <a:gd name="T13" fmla="*/ 3082 h 5503"/>
              <a:gd name="T14" fmla="*/ 4627 w 8594"/>
              <a:gd name="T15" fmla="*/ 3082 h 5503"/>
              <a:gd name="T16" fmla="*/ 4627 w 8594"/>
              <a:gd name="T17" fmla="*/ 3842 h 5503"/>
              <a:gd name="T18" fmla="*/ 5220 w 8594"/>
              <a:gd name="T19" fmla="*/ 3842 h 5503"/>
              <a:gd name="T20" fmla="*/ 5220 w 8594"/>
              <a:gd name="T21" fmla="*/ 5503 h 5503"/>
              <a:gd name="T22" fmla="*/ 3374 w 8594"/>
              <a:gd name="T23" fmla="*/ 5503 h 5503"/>
              <a:gd name="T24" fmla="*/ 3374 w 8594"/>
              <a:gd name="T25" fmla="*/ 3842 h 5503"/>
              <a:gd name="T26" fmla="*/ 3967 w 8594"/>
              <a:gd name="T27" fmla="*/ 3842 h 5503"/>
              <a:gd name="T28" fmla="*/ 3967 w 8594"/>
              <a:gd name="T29" fmla="*/ 3082 h 5503"/>
              <a:gd name="T30" fmla="*/ 1265 w 8594"/>
              <a:gd name="T31" fmla="*/ 3082 h 5503"/>
              <a:gd name="T32" fmla="*/ 1265 w 8594"/>
              <a:gd name="T33" fmla="*/ 3842 h 5503"/>
              <a:gd name="T34" fmla="*/ 1846 w 8594"/>
              <a:gd name="T35" fmla="*/ 3842 h 5503"/>
              <a:gd name="T36" fmla="*/ 1846 w 8594"/>
              <a:gd name="T37" fmla="*/ 5503 h 5503"/>
              <a:gd name="T38" fmla="*/ 0 w 8594"/>
              <a:gd name="T39" fmla="*/ 5503 h 5503"/>
              <a:gd name="T40" fmla="*/ 0 w 8594"/>
              <a:gd name="T41" fmla="*/ 3842 h 5503"/>
              <a:gd name="T42" fmla="*/ 606 w 8594"/>
              <a:gd name="T43" fmla="*/ 3842 h 5503"/>
              <a:gd name="T44" fmla="*/ 606 w 8594"/>
              <a:gd name="T45" fmla="*/ 2423 h 5503"/>
              <a:gd name="T46" fmla="*/ 3967 w 8594"/>
              <a:gd name="T47" fmla="*/ 2423 h 5503"/>
              <a:gd name="T48" fmla="*/ 3967 w 8594"/>
              <a:gd name="T49" fmla="*/ 1663 h 5503"/>
              <a:gd name="T50" fmla="*/ 3374 w 8594"/>
              <a:gd name="T51" fmla="*/ 1663 h 5503"/>
              <a:gd name="T52" fmla="*/ 3374 w 8594"/>
              <a:gd name="T53" fmla="*/ 0 h 5503"/>
              <a:gd name="T54" fmla="*/ 5220 w 8594"/>
              <a:gd name="T55" fmla="*/ 0 h 5503"/>
              <a:gd name="T56" fmla="*/ 5220 w 8594"/>
              <a:gd name="T57" fmla="*/ 1663 h 5503"/>
              <a:gd name="T58" fmla="*/ 4627 w 8594"/>
              <a:gd name="T59" fmla="*/ 1663 h 5503"/>
              <a:gd name="T60" fmla="*/ 4627 w 8594"/>
              <a:gd name="T61" fmla="*/ 2423 h 5503"/>
              <a:gd name="T62" fmla="*/ 7988 w 8594"/>
              <a:gd name="T63" fmla="*/ 2423 h 5503"/>
              <a:gd name="T64" fmla="*/ 7988 w 8594"/>
              <a:gd name="T65" fmla="*/ 3842 h 5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594" h="5503">
                <a:moveTo>
                  <a:pt x="7988" y="3842"/>
                </a:moveTo>
                <a:lnTo>
                  <a:pt x="8594" y="3842"/>
                </a:lnTo>
                <a:lnTo>
                  <a:pt x="8594" y="5503"/>
                </a:lnTo>
                <a:lnTo>
                  <a:pt x="6748" y="5503"/>
                </a:lnTo>
                <a:lnTo>
                  <a:pt x="6748" y="3842"/>
                </a:lnTo>
                <a:lnTo>
                  <a:pt x="7328" y="3842"/>
                </a:lnTo>
                <a:lnTo>
                  <a:pt x="7328" y="3082"/>
                </a:lnTo>
                <a:lnTo>
                  <a:pt x="4627" y="3082"/>
                </a:lnTo>
                <a:lnTo>
                  <a:pt x="4627" y="3842"/>
                </a:lnTo>
                <a:lnTo>
                  <a:pt x="5220" y="3842"/>
                </a:lnTo>
                <a:lnTo>
                  <a:pt x="5220" y="5503"/>
                </a:lnTo>
                <a:lnTo>
                  <a:pt x="3374" y="5503"/>
                </a:lnTo>
                <a:lnTo>
                  <a:pt x="3374" y="3842"/>
                </a:lnTo>
                <a:lnTo>
                  <a:pt x="3967" y="3842"/>
                </a:lnTo>
                <a:lnTo>
                  <a:pt x="3967" y="3082"/>
                </a:lnTo>
                <a:lnTo>
                  <a:pt x="1265" y="3082"/>
                </a:lnTo>
                <a:lnTo>
                  <a:pt x="1265" y="3842"/>
                </a:lnTo>
                <a:lnTo>
                  <a:pt x="1846" y="3842"/>
                </a:lnTo>
                <a:lnTo>
                  <a:pt x="1846" y="5503"/>
                </a:lnTo>
                <a:lnTo>
                  <a:pt x="0" y="5503"/>
                </a:lnTo>
                <a:lnTo>
                  <a:pt x="0" y="3842"/>
                </a:lnTo>
                <a:lnTo>
                  <a:pt x="606" y="3842"/>
                </a:lnTo>
                <a:lnTo>
                  <a:pt x="606" y="2423"/>
                </a:lnTo>
                <a:lnTo>
                  <a:pt x="3967" y="2423"/>
                </a:lnTo>
                <a:lnTo>
                  <a:pt x="3967" y="1663"/>
                </a:lnTo>
                <a:lnTo>
                  <a:pt x="3374" y="1663"/>
                </a:lnTo>
                <a:lnTo>
                  <a:pt x="3374" y="0"/>
                </a:lnTo>
                <a:lnTo>
                  <a:pt x="5220" y="0"/>
                </a:lnTo>
                <a:lnTo>
                  <a:pt x="5220" y="1663"/>
                </a:lnTo>
                <a:lnTo>
                  <a:pt x="4627" y="1663"/>
                </a:lnTo>
                <a:lnTo>
                  <a:pt x="4627" y="2423"/>
                </a:lnTo>
                <a:lnTo>
                  <a:pt x="7988" y="2423"/>
                </a:lnTo>
                <a:lnTo>
                  <a:pt x="7988" y="3842"/>
                </a:lnTo>
                <a:close/>
              </a:path>
            </a:pathLst>
          </a:custGeom>
          <a:solidFill>
            <a:schemeClr val="bg1"/>
          </a:solidFill>
          <a:ln w="12700">
            <a:miter lim="400000"/>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defTabSz="227965"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defRPr>
            </a:pPr>
            <a:endParaRPr sz="1500">
              <a:solidFill>
                <a:srgbClr val="FFFFFF"/>
              </a:solidFill>
              <a:effectLst>
                <a:outerShdw blurRad="38100" dist="12700" dir="5400000" rotWithShape="0">
                  <a:srgbClr val="000000">
                    <a:alpha val="50000"/>
                  </a:srgbClr>
                </a:outerShdw>
              </a:effectLst>
              <a:cs typeface="+mn-ea"/>
              <a:sym typeface="+mn-lt"/>
            </a:endParaRPr>
          </a:p>
        </p:txBody>
      </p:sp>
      <p:sp>
        <p:nvSpPr>
          <p:cNvPr id="27" name="îṩḻíḍê"/>
          <p:cNvSpPr/>
          <p:nvPr/>
        </p:nvSpPr>
        <p:spPr>
          <a:xfrm>
            <a:off x="4401990" y="5194658"/>
            <a:ext cx="547632" cy="519257"/>
          </a:xfrm>
          <a:custGeom>
            <a:avLst/>
            <a:gdLst>
              <a:gd name="T0" fmla="*/ 207 w 216"/>
              <a:gd name="T1" fmla="*/ 85 h 205"/>
              <a:gd name="T2" fmla="*/ 199 w 216"/>
              <a:gd name="T3" fmla="*/ 80 h 205"/>
              <a:gd name="T4" fmla="*/ 189 w 216"/>
              <a:gd name="T5" fmla="*/ 76 h 205"/>
              <a:gd name="T6" fmla="*/ 182 w 216"/>
              <a:gd name="T7" fmla="*/ 70 h 205"/>
              <a:gd name="T8" fmla="*/ 191 w 216"/>
              <a:gd name="T9" fmla="*/ 52 h 205"/>
              <a:gd name="T10" fmla="*/ 191 w 216"/>
              <a:gd name="T11" fmla="*/ 44 h 205"/>
              <a:gd name="T12" fmla="*/ 178 w 216"/>
              <a:gd name="T13" fmla="*/ 19 h 205"/>
              <a:gd name="T14" fmla="*/ 167 w 216"/>
              <a:gd name="T15" fmla="*/ 16 h 205"/>
              <a:gd name="T16" fmla="*/ 165 w 216"/>
              <a:gd name="T17" fmla="*/ 16 h 205"/>
              <a:gd name="T18" fmla="*/ 148 w 216"/>
              <a:gd name="T19" fmla="*/ 30 h 205"/>
              <a:gd name="T20" fmla="*/ 148 w 216"/>
              <a:gd name="T21" fmla="*/ 45 h 205"/>
              <a:gd name="T22" fmla="*/ 149 w 216"/>
              <a:gd name="T23" fmla="*/ 56 h 205"/>
              <a:gd name="T24" fmla="*/ 155 w 216"/>
              <a:gd name="T25" fmla="*/ 71 h 205"/>
              <a:gd name="T26" fmla="*/ 155 w 216"/>
              <a:gd name="T27" fmla="*/ 71 h 205"/>
              <a:gd name="T28" fmla="*/ 145 w 216"/>
              <a:gd name="T29" fmla="*/ 69 h 205"/>
              <a:gd name="T30" fmla="*/ 137 w 216"/>
              <a:gd name="T31" fmla="*/ 64 h 205"/>
              <a:gd name="T32" fmla="*/ 127 w 216"/>
              <a:gd name="T33" fmla="*/ 60 h 205"/>
              <a:gd name="T34" fmla="*/ 121 w 216"/>
              <a:gd name="T35" fmla="*/ 54 h 205"/>
              <a:gd name="T36" fmla="*/ 129 w 216"/>
              <a:gd name="T37" fmla="*/ 36 h 205"/>
              <a:gd name="T38" fmla="*/ 129 w 216"/>
              <a:gd name="T39" fmla="*/ 28 h 205"/>
              <a:gd name="T40" fmla="*/ 116 w 216"/>
              <a:gd name="T41" fmla="*/ 3 h 205"/>
              <a:gd name="T42" fmla="*/ 105 w 216"/>
              <a:gd name="T43" fmla="*/ 0 h 205"/>
              <a:gd name="T44" fmla="*/ 103 w 216"/>
              <a:gd name="T45" fmla="*/ 0 h 205"/>
              <a:gd name="T46" fmla="*/ 86 w 216"/>
              <a:gd name="T47" fmla="*/ 14 h 205"/>
              <a:gd name="T48" fmla="*/ 86 w 216"/>
              <a:gd name="T49" fmla="*/ 28 h 205"/>
              <a:gd name="T50" fmla="*/ 87 w 216"/>
              <a:gd name="T51" fmla="*/ 40 h 205"/>
              <a:gd name="T52" fmla="*/ 93 w 216"/>
              <a:gd name="T53" fmla="*/ 55 h 205"/>
              <a:gd name="T54" fmla="*/ 93 w 216"/>
              <a:gd name="T55" fmla="*/ 55 h 205"/>
              <a:gd name="T56" fmla="*/ 69 w 216"/>
              <a:gd name="T57" fmla="*/ 69 h 205"/>
              <a:gd name="T58" fmla="*/ 66 w 216"/>
              <a:gd name="T59" fmla="*/ 76 h 205"/>
              <a:gd name="T60" fmla="*/ 59 w 216"/>
              <a:gd name="T61" fmla="*/ 70 h 205"/>
              <a:gd name="T62" fmla="*/ 68 w 216"/>
              <a:gd name="T63" fmla="*/ 52 h 205"/>
              <a:gd name="T64" fmla="*/ 68 w 216"/>
              <a:gd name="T65" fmla="*/ 44 h 205"/>
              <a:gd name="T66" fmla="*/ 55 w 216"/>
              <a:gd name="T67" fmla="*/ 19 h 205"/>
              <a:gd name="T68" fmla="*/ 44 w 216"/>
              <a:gd name="T69" fmla="*/ 16 h 205"/>
              <a:gd name="T70" fmla="*/ 42 w 216"/>
              <a:gd name="T71" fmla="*/ 16 h 205"/>
              <a:gd name="T72" fmla="*/ 25 w 216"/>
              <a:gd name="T73" fmla="*/ 30 h 205"/>
              <a:gd name="T74" fmla="*/ 25 w 216"/>
              <a:gd name="T75" fmla="*/ 45 h 205"/>
              <a:gd name="T76" fmla="*/ 26 w 216"/>
              <a:gd name="T77" fmla="*/ 56 h 205"/>
              <a:gd name="T78" fmla="*/ 32 w 216"/>
              <a:gd name="T79" fmla="*/ 71 h 205"/>
              <a:gd name="T80" fmla="*/ 32 w 216"/>
              <a:gd name="T81" fmla="*/ 71 h 205"/>
              <a:gd name="T82" fmla="*/ 8 w 216"/>
              <a:gd name="T83" fmla="*/ 85 h 205"/>
              <a:gd name="T84" fmla="*/ 55 w 216"/>
              <a:gd name="T85" fmla="*/ 205 h 205"/>
              <a:gd name="T86" fmla="*/ 73 w 216"/>
              <a:gd name="T87" fmla="*/ 164 h 205"/>
              <a:gd name="T88" fmla="*/ 95 w 216"/>
              <a:gd name="T89" fmla="*/ 152 h 205"/>
              <a:gd name="T90" fmla="*/ 96 w 216"/>
              <a:gd name="T91" fmla="*/ 150 h 205"/>
              <a:gd name="T92" fmla="*/ 86 w 216"/>
              <a:gd name="T93" fmla="*/ 128 h 205"/>
              <a:gd name="T94" fmla="*/ 86 w 216"/>
              <a:gd name="T95" fmla="*/ 118 h 205"/>
              <a:gd name="T96" fmla="*/ 103 w 216"/>
              <a:gd name="T97" fmla="*/ 84 h 205"/>
              <a:gd name="T98" fmla="*/ 109 w 216"/>
              <a:gd name="T99" fmla="*/ 83 h 205"/>
              <a:gd name="T100" fmla="*/ 120 w 216"/>
              <a:gd name="T101" fmla="*/ 85 h 205"/>
              <a:gd name="T102" fmla="*/ 136 w 216"/>
              <a:gd name="T103" fmla="*/ 94 h 205"/>
              <a:gd name="T104" fmla="*/ 140 w 216"/>
              <a:gd name="T105" fmla="*/ 119 h 205"/>
              <a:gd name="T106" fmla="*/ 138 w 216"/>
              <a:gd name="T107" fmla="*/ 133 h 205"/>
              <a:gd name="T108" fmla="*/ 130 w 216"/>
              <a:gd name="T109" fmla="*/ 152 h 205"/>
              <a:gd name="T110" fmla="*/ 140 w 216"/>
              <a:gd name="T111" fmla="*/ 159 h 205"/>
              <a:gd name="T112" fmla="*/ 152 w 216"/>
              <a:gd name="T113" fmla="*/ 164 h 205"/>
              <a:gd name="T114" fmla="*/ 169 w 216"/>
              <a:gd name="T115" fmla="*/ 202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6" h="205">
                <a:moveTo>
                  <a:pt x="215" y="119"/>
                </a:moveTo>
                <a:cubicBezTo>
                  <a:pt x="215" y="119"/>
                  <a:pt x="214" y="95"/>
                  <a:pt x="207" y="85"/>
                </a:cubicBezTo>
                <a:cubicBezTo>
                  <a:pt x="207" y="85"/>
                  <a:pt x="205" y="82"/>
                  <a:pt x="200" y="80"/>
                </a:cubicBezTo>
                <a:cubicBezTo>
                  <a:pt x="200" y="80"/>
                  <a:pt x="200" y="80"/>
                  <a:pt x="199" y="80"/>
                </a:cubicBezTo>
                <a:cubicBezTo>
                  <a:pt x="195" y="78"/>
                  <a:pt x="191" y="77"/>
                  <a:pt x="191" y="77"/>
                </a:cubicBezTo>
                <a:cubicBezTo>
                  <a:pt x="190" y="77"/>
                  <a:pt x="189" y="76"/>
                  <a:pt x="189" y="76"/>
                </a:cubicBezTo>
                <a:cubicBezTo>
                  <a:pt x="186" y="75"/>
                  <a:pt x="183" y="73"/>
                  <a:pt x="183" y="71"/>
                </a:cubicBezTo>
                <a:cubicBezTo>
                  <a:pt x="183" y="71"/>
                  <a:pt x="183" y="71"/>
                  <a:pt x="182" y="70"/>
                </a:cubicBezTo>
                <a:cubicBezTo>
                  <a:pt x="186" y="66"/>
                  <a:pt x="188" y="61"/>
                  <a:pt x="189" y="56"/>
                </a:cubicBezTo>
                <a:cubicBezTo>
                  <a:pt x="190" y="55"/>
                  <a:pt x="191" y="54"/>
                  <a:pt x="191" y="52"/>
                </a:cubicBezTo>
                <a:cubicBezTo>
                  <a:pt x="192" y="50"/>
                  <a:pt x="192" y="46"/>
                  <a:pt x="191" y="45"/>
                </a:cubicBezTo>
                <a:cubicBezTo>
                  <a:pt x="191" y="44"/>
                  <a:pt x="191" y="44"/>
                  <a:pt x="191" y="44"/>
                </a:cubicBezTo>
                <a:cubicBezTo>
                  <a:pt x="192" y="40"/>
                  <a:pt x="194" y="31"/>
                  <a:pt x="188" y="25"/>
                </a:cubicBezTo>
                <a:cubicBezTo>
                  <a:pt x="188" y="24"/>
                  <a:pt x="185" y="21"/>
                  <a:pt x="178" y="19"/>
                </a:cubicBezTo>
                <a:lnTo>
                  <a:pt x="175" y="18"/>
                </a:lnTo>
                <a:cubicBezTo>
                  <a:pt x="170" y="16"/>
                  <a:pt x="167" y="16"/>
                  <a:pt x="167" y="16"/>
                </a:cubicBezTo>
                <a:cubicBezTo>
                  <a:pt x="166" y="16"/>
                  <a:pt x="166" y="16"/>
                  <a:pt x="166" y="16"/>
                </a:cubicBezTo>
                <a:cubicBezTo>
                  <a:pt x="166" y="16"/>
                  <a:pt x="165" y="16"/>
                  <a:pt x="165" y="16"/>
                </a:cubicBezTo>
                <a:cubicBezTo>
                  <a:pt x="164" y="16"/>
                  <a:pt x="162" y="16"/>
                  <a:pt x="161" y="17"/>
                </a:cubicBezTo>
                <a:cubicBezTo>
                  <a:pt x="161" y="17"/>
                  <a:pt x="151" y="21"/>
                  <a:pt x="148" y="30"/>
                </a:cubicBezTo>
                <a:cubicBezTo>
                  <a:pt x="148" y="31"/>
                  <a:pt x="147" y="34"/>
                  <a:pt x="148" y="44"/>
                </a:cubicBezTo>
                <a:cubicBezTo>
                  <a:pt x="148" y="44"/>
                  <a:pt x="148" y="44"/>
                  <a:pt x="148" y="45"/>
                </a:cubicBezTo>
                <a:cubicBezTo>
                  <a:pt x="146" y="46"/>
                  <a:pt x="147" y="50"/>
                  <a:pt x="148" y="52"/>
                </a:cubicBezTo>
                <a:cubicBezTo>
                  <a:pt x="148" y="54"/>
                  <a:pt x="149" y="55"/>
                  <a:pt x="149" y="56"/>
                </a:cubicBezTo>
                <a:cubicBezTo>
                  <a:pt x="150" y="61"/>
                  <a:pt x="153" y="66"/>
                  <a:pt x="156" y="70"/>
                </a:cubicBezTo>
                <a:cubicBezTo>
                  <a:pt x="155" y="71"/>
                  <a:pt x="155" y="71"/>
                  <a:pt x="155" y="71"/>
                </a:cubicBezTo>
                <a:lnTo>
                  <a:pt x="155" y="71"/>
                </a:lnTo>
                <a:lnTo>
                  <a:pt x="155" y="71"/>
                </a:lnTo>
                <a:cubicBezTo>
                  <a:pt x="155" y="73"/>
                  <a:pt x="152" y="75"/>
                  <a:pt x="149" y="76"/>
                </a:cubicBezTo>
                <a:cubicBezTo>
                  <a:pt x="148" y="74"/>
                  <a:pt x="147" y="71"/>
                  <a:pt x="145" y="69"/>
                </a:cubicBezTo>
                <a:cubicBezTo>
                  <a:pt x="145" y="69"/>
                  <a:pt x="143" y="66"/>
                  <a:pt x="138" y="64"/>
                </a:cubicBezTo>
                <a:cubicBezTo>
                  <a:pt x="138" y="64"/>
                  <a:pt x="138" y="64"/>
                  <a:pt x="137" y="64"/>
                </a:cubicBezTo>
                <a:cubicBezTo>
                  <a:pt x="133" y="62"/>
                  <a:pt x="129" y="61"/>
                  <a:pt x="129" y="61"/>
                </a:cubicBezTo>
                <a:cubicBezTo>
                  <a:pt x="128" y="61"/>
                  <a:pt x="128" y="60"/>
                  <a:pt x="127" y="60"/>
                </a:cubicBezTo>
                <a:cubicBezTo>
                  <a:pt x="124" y="58"/>
                  <a:pt x="122" y="57"/>
                  <a:pt x="121" y="55"/>
                </a:cubicBezTo>
                <a:cubicBezTo>
                  <a:pt x="121" y="55"/>
                  <a:pt x="121" y="55"/>
                  <a:pt x="121" y="54"/>
                </a:cubicBezTo>
                <a:cubicBezTo>
                  <a:pt x="124" y="50"/>
                  <a:pt x="127" y="45"/>
                  <a:pt x="127" y="40"/>
                </a:cubicBezTo>
                <a:cubicBezTo>
                  <a:pt x="128" y="39"/>
                  <a:pt x="129" y="38"/>
                  <a:pt x="129" y="36"/>
                </a:cubicBezTo>
                <a:cubicBezTo>
                  <a:pt x="130" y="34"/>
                  <a:pt x="130" y="30"/>
                  <a:pt x="129" y="28"/>
                </a:cubicBezTo>
                <a:cubicBezTo>
                  <a:pt x="129" y="28"/>
                  <a:pt x="129" y="28"/>
                  <a:pt x="129" y="28"/>
                </a:cubicBezTo>
                <a:cubicBezTo>
                  <a:pt x="130" y="24"/>
                  <a:pt x="132" y="15"/>
                  <a:pt x="126" y="9"/>
                </a:cubicBezTo>
                <a:cubicBezTo>
                  <a:pt x="126" y="8"/>
                  <a:pt x="123" y="5"/>
                  <a:pt x="116" y="3"/>
                </a:cubicBezTo>
                <a:lnTo>
                  <a:pt x="113" y="2"/>
                </a:lnTo>
                <a:cubicBezTo>
                  <a:pt x="108" y="0"/>
                  <a:pt x="105" y="0"/>
                  <a:pt x="105" y="0"/>
                </a:cubicBezTo>
                <a:cubicBezTo>
                  <a:pt x="105" y="0"/>
                  <a:pt x="104" y="0"/>
                  <a:pt x="104" y="0"/>
                </a:cubicBezTo>
                <a:cubicBezTo>
                  <a:pt x="104" y="0"/>
                  <a:pt x="103" y="0"/>
                  <a:pt x="103" y="0"/>
                </a:cubicBezTo>
                <a:cubicBezTo>
                  <a:pt x="102" y="0"/>
                  <a:pt x="100" y="0"/>
                  <a:pt x="100" y="0"/>
                </a:cubicBezTo>
                <a:cubicBezTo>
                  <a:pt x="99" y="1"/>
                  <a:pt x="89" y="5"/>
                  <a:pt x="86" y="14"/>
                </a:cubicBezTo>
                <a:cubicBezTo>
                  <a:pt x="86" y="14"/>
                  <a:pt x="85" y="18"/>
                  <a:pt x="86" y="28"/>
                </a:cubicBezTo>
                <a:cubicBezTo>
                  <a:pt x="86" y="28"/>
                  <a:pt x="86" y="28"/>
                  <a:pt x="86" y="28"/>
                </a:cubicBezTo>
                <a:cubicBezTo>
                  <a:pt x="85" y="30"/>
                  <a:pt x="85" y="34"/>
                  <a:pt x="86" y="36"/>
                </a:cubicBezTo>
                <a:cubicBezTo>
                  <a:pt x="86" y="38"/>
                  <a:pt x="87" y="39"/>
                  <a:pt x="87" y="40"/>
                </a:cubicBezTo>
                <a:cubicBezTo>
                  <a:pt x="88" y="45"/>
                  <a:pt x="91" y="50"/>
                  <a:pt x="94" y="54"/>
                </a:cubicBezTo>
                <a:cubicBezTo>
                  <a:pt x="93" y="54"/>
                  <a:pt x="93" y="55"/>
                  <a:pt x="93" y="55"/>
                </a:cubicBezTo>
                <a:lnTo>
                  <a:pt x="93" y="55"/>
                </a:lnTo>
                <a:lnTo>
                  <a:pt x="93" y="55"/>
                </a:lnTo>
                <a:cubicBezTo>
                  <a:pt x="92" y="59"/>
                  <a:pt x="76" y="64"/>
                  <a:pt x="76" y="64"/>
                </a:cubicBezTo>
                <a:cubicBezTo>
                  <a:pt x="71" y="66"/>
                  <a:pt x="69" y="69"/>
                  <a:pt x="69" y="69"/>
                </a:cubicBezTo>
                <a:cubicBezTo>
                  <a:pt x="68" y="71"/>
                  <a:pt x="67" y="73"/>
                  <a:pt x="66" y="76"/>
                </a:cubicBezTo>
                <a:cubicBezTo>
                  <a:pt x="66" y="76"/>
                  <a:pt x="66" y="76"/>
                  <a:pt x="66" y="76"/>
                </a:cubicBezTo>
                <a:cubicBezTo>
                  <a:pt x="63" y="75"/>
                  <a:pt x="60" y="73"/>
                  <a:pt x="60" y="71"/>
                </a:cubicBezTo>
                <a:cubicBezTo>
                  <a:pt x="60" y="71"/>
                  <a:pt x="60" y="71"/>
                  <a:pt x="59" y="70"/>
                </a:cubicBezTo>
                <a:cubicBezTo>
                  <a:pt x="63" y="66"/>
                  <a:pt x="65" y="61"/>
                  <a:pt x="66" y="56"/>
                </a:cubicBezTo>
                <a:cubicBezTo>
                  <a:pt x="67" y="55"/>
                  <a:pt x="68" y="54"/>
                  <a:pt x="68" y="52"/>
                </a:cubicBezTo>
                <a:cubicBezTo>
                  <a:pt x="69" y="50"/>
                  <a:pt x="69" y="46"/>
                  <a:pt x="68" y="45"/>
                </a:cubicBezTo>
                <a:cubicBezTo>
                  <a:pt x="68" y="44"/>
                  <a:pt x="68" y="44"/>
                  <a:pt x="68" y="44"/>
                </a:cubicBezTo>
                <a:cubicBezTo>
                  <a:pt x="69" y="40"/>
                  <a:pt x="71" y="31"/>
                  <a:pt x="65" y="25"/>
                </a:cubicBezTo>
                <a:cubicBezTo>
                  <a:pt x="65" y="24"/>
                  <a:pt x="62" y="21"/>
                  <a:pt x="55" y="19"/>
                </a:cubicBezTo>
                <a:lnTo>
                  <a:pt x="52" y="18"/>
                </a:lnTo>
                <a:cubicBezTo>
                  <a:pt x="47" y="16"/>
                  <a:pt x="44" y="16"/>
                  <a:pt x="44" y="16"/>
                </a:cubicBezTo>
                <a:cubicBezTo>
                  <a:pt x="43" y="16"/>
                  <a:pt x="43" y="16"/>
                  <a:pt x="43" y="16"/>
                </a:cubicBezTo>
                <a:cubicBezTo>
                  <a:pt x="43" y="16"/>
                  <a:pt x="42" y="16"/>
                  <a:pt x="42" y="16"/>
                </a:cubicBezTo>
                <a:cubicBezTo>
                  <a:pt x="41" y="16"/>
                  <a:pt x="39" y="16"/>
                  <a:pt x="38" y="16"/>
                </a:cubicBezTo>
                <a:cubicBezTo>
                  <a:pt x="38" y="17"/>
                  <a:pt x="28" y="21"/>
                  <a:pt x="25" y="30"/>
                </a:cubicBezTo>
                <a:cubicBezTo>
                  <a:pt x="25" y="30"/>
                  <a:pt x="24" y="34"/>
                  <a:pt x="25" y="44"/>
                </a:cubicBezTo>
                <a:cubicBezTo>
                  <a:pt x="25" y="44"/>
                  <a:pt x="25" y="44"/>
                  <a:pt x="25" y="45"/>
                </a:cubicBezTo>
                <a:cubicBezTo>
                  <a:pt x="23" y="46"/>
                  <a:pt x="24" y="50"/>
                  <a:pt x="25" y="52"/>
                </a:cubicBezTo>
                <a:cubicBezTo>
                  <a:pt x="25" y="54"/>
                  <a:pt x="26" y="55"/>
                  <a:pt x="26" y="56"/>
                </a:cubicBezTo>
                <a:cubicBezTo>
                  <a:pt x="27" y="61"/>
                  <a:pt x="30" y="66"/>
                  <a:pt x="33" y="70"/>
                </a:cubicBezTo>
                <a:cubicBezTo>
                  <a:pt x="32" y="70"/>
                  <a:pt x="32" y="71"/>
                  <a:pt x="32" y="71"/>
                </a:cubicBezTo>
                <a:lnTo>
                  <a:pt x="32" y="71"/>
                </a:lnTo>
                <a:lnTo>
                  <a:pt x="32" y="71"/>
                </a:lnTo>
                <a:cubicBezTo>
                  <a:pt x="31" y="76"/>
                  <a:pt x="15" y="80"/>
                  <a:pt x="15" y="80"/>
                </a:cubicBezTo>
                <a:cubicBezTo>
                  <a:pt x="10" y="82"/>
                  <a:pt x="8" y="85"/>
                  <a:pt x="8" y="85"/>
                </a:cubicBezTo>
                <a:cubicBezTo>
                  <a:pt x="1" y="95"/>
                  <a:pt x="0" y="119"/>
                  <a:pt x="0" y="119"/>
                </a:cubicBezTo>
                <a:cubicBezTo>
                  <a:pt x="0" y="123"/>
                  <a:pt x="5" y="187"/>
                  <a:pt x="55" y="205"/>
                </a:cubicBezTo>
                <a:cubicBezTo>
                  <a:pt x="56" y="196"/>
                  <a:pt x="58" y="179"/>
                  <a:pt x="65" y="169"/>
                </a:cubicBezTo>
                <a:cubicBezTo>
                  <a:pt x="65" y="169"/>
                  <a:pt x="67" y="166"/>
                  <a:pt x="73" y="164"/>
                </a:cubicBezTo>
                <a:cubicBezTo>
                  <a:pt x="73" y="164"/>
                  <a:pt x="93" y="158"/>
                  <a:pt x="95" y="152"/>
                </a:cubicBezTo>
                <a:lnTo>
                  <a:pt x="95" y="152"/>
                </a:lnTo>
                <a:lnTo>
                  <a:pt x="95" y="152"/>
                </a:lnTo>
                <a:cubicBezTo>
                  <a:pt x="95" y="152"/>
                  <a:pt x="95" y="151"/>
                  <a:pt x="96" y="150"/>
                </a:cubicBezTo>
                <a:cubicBezTo>
                  <a:pt x="92" y="146"/>
                  <a:pt x="89" y="139"/>
                  <a:pt x="88" y="133"/>
                </a:cubicBezTo>
                <a:cubicBezTo>
                  <a:pt x="87" y="132"/>
                  <a:pt x="86" y="130"/>
                  <a:pt x="86" y="128"/>
                </a:cubicBezTo>
                <a:cubicBezTo>
                  <a:pt x="85" y="125"/>
                  <a:pt x="84" y="121"/>
                  <a:pt x="86" y="119"/>
                </a:cubicBezTo>
                <a:cubicBezTo>
                  <a:pt x="86" y="118"/>
                  <a:pt x="86" y="118"/>
                  <a:pt x="86" y="118"/>
                </a:cubicBezTo>
                <a:cubicBezTo>
                  <a:pt x="84" y="106"/>
                  <a:pt x="86" y="101"/>
                  <a:pt x="86" y="100"/>
                </a:cubicBezTo>
                <a:cubicBezTo>
                  <a:pt x="90" y="89"/>
                  <a:pt x="102" y="84"/>
                  <a:pt x="103" y="84"/>
                </a:cubicBezTo>
                <a:cubicBezTo>
                  <a:pt x="103" y="83"/>
                  <a:pt x="106" y="83"/>
                  <a:pt x="107" y="83"/>
                </a:cubicBezTo>
                <a:cubicBezTo>
                  <a:pt x="108" y="83"/>
                  <a:pt x="108" y="83"/>
                  <a:pt x="109" y="83"/>
                </a:cubicBezTo>
                <a:cubicBezTo>
                  <a:pt x="109" y="83"/>
                  <a:pt x="109" y="83"/>
                  <a:pt x="110" y="83"/>
                </a:cubicBezTo>
                <a:cubicBezTo>
                  <a:pt x="110" y="83"/>
                  <a:pt x="114" y="83"/>
                  <a:pt x="120" y="85"/>
                </a:cubicBezTo>
                <a:lnTo>
                  <a:pt x="124" y="86"/>
                </a:lnTo>
                <a:cubicBezTo>
                  <a:pt x="132" y="89"/>
                  <a:pt x="136" y="93"/>
                  <a:pt x="136" y="94"/>
                </a:cubicBezTo>
                <a:cubicBezTo>
                  <a:pt x="143" y="102"/>
                  <a:pt x="141" y="113"/>
                  <a:pt x="140" y="118"/>
                </a:cubicBezTo>
                <a:cubicBezTo>
                  <a:pt x="140" y="118"/>
                  <a:pt x="140" y="119"/>
                  <a:pt x="140" y="119"/>
                </a:cubicBezTo>
                <a:cubicBezTo>
                  <a:pt x="142" y="121"/>
                  <a:pt x="141" y="125"/>
                  <a:pt x="140" y="128"/>
                </a:cubicBezTo>
                <a:cubicBezTo>
                  <a:pt x="140" y="130"/>
                  <a:pt x="139" y="132"/>
                  <a:pt x="138" y="133"/>
                </a:cubicBezTo>
                <a:cubicBezTo>
                  <a:pt x="137" y="139"/>
                  <a:pt x="134" y="145"/>
                  <a:pt x="129" y="150"/>
                </a:cubicBezTo>
                <a:cubicBezTo>
                  <a:pt x="130" y="151"/>
                  <a:pt x="130" y="152"/>
                  <a:pt x="130" y="152"/>
                </a:cubicBezTo>
                <a:cubicBezTo>
                  <a:pt x="131" y="154"/>
                  <a:pt x="133" y="156"/>
                  <a:pt x="137" y="158"/>
                </a:cubicBezTo>
                <a:cubicBezTo>
                  <a:pt x="138" y="158"/>
                  <a:pt x="139" y="159"/>
                  <a:pt x="140" y="159"/>
                </a:cubicBezTo>
                <a:cubicBezTo>
                  <a:pt x="140" y="159"/>
                  <a:pt x="145" y="161"/>
                  <a:pt x="150" y="163"/>
                </a:cubicBezTo>
                <a:cubicBezTo>
                  <a:pt x="151" y="164"/>
                  <a:pt x="152" y="164"/>
                  <a:pt x="152" y="164"/>
                </a:cubicBezTo>
                <a:cubicBezTo>
                  <a:pt x="158" y="166"/>
                  <a:pt x="160" y="169"/>
                  <a:pt x="160" y="169"/>
                </a:cubicBezTo>
                <a:cubicBezTo>
                  <a:pt x="166" y="178"/>
                  <a:pt x="168" y="192"/>
                  <a:pt x="169" y="202"/>
                </a:cubicBezTo>
                <a:cubicBezTo>
                  <a:pt x="216" y="186"/>
                  <a:pt x="215" y="119"/>
                  <a:pt x="215" y="119"/>
                </a:cubicBezTo>
                <a:close/>
              </a:path>
            </a:pathLst>
          </a:custGeom>
          <a:solidFill>
            <a:schemeClr val="bg1"/>
          </a:solidFill>
          <a:ln w="12700">
            <a:miter lim="400000"/>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defTabSz="227965"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defRPr>
            </a:pPr>
            <a:endParaRPr sz="1500">
              <a:solidFill>
                <a:srgbClr val="FFFFFF"/>
              </a:solidFill>
              <a:effectLst>
                <a:outerShdw blurRad="38100" dist="12700" dir="5400000" rotWithShape="0">
                  <a:srgbClr val="000000">
                    <a:alpha val="50000"/>
                  </a:srgbClr>
                </a:outerShdw>
              </a:effectLst>
              <a:cs typeface="+mn-ea"/>
              <a:sym typeface="+mn-lt"/>
            </a:endParaRPr>
          </a:p>
        </p:txBody>
      </p:sp>
      <p:grpSp>
        <p:nvGrpSpPr>
          <p:cNvPr id="30" name="组合 29"/>
          <p:cNvGrpSpPr/>
          <p:nvPr/>
        </p:nvGrpSpPr>
        <p:grpSpPr>
          <a:xfrm>
            <a:off x="267580" y="305974"/>
            <a:ext cx="687460" cy="847053"/>
            <a:chOff x="1375020" y="1454054"/>
            <a:chExt cx="2486630" cy="3063897"/>
          </a:xfrm>
        </p:grpSpPr>
        <p:pic>
          <p:nvPicPr>
            <p:cNvPr id="31" name="图形 30"/>
            <p:cNvPicPr>
              <a:picLocks noChangeAspect="1"/>
            </p:cNvPicPr>
            <p:nvPr/>
          </p:nvPicPr>
          <p:blipFill rotWithShape="1">
            <a:blip r:embed="rId1">
              <a:extLst>
                <a:ext uri="{96DAC541-7B7A-43D3-8B79-37D633B846F1}">
                  <asvg:svgBlip xmlns:asvg="http://schemas.microsoft.com/office/drawing/2016/SVG/main" r:embed="rId2"/>
                </a:ext>
              </a:extLst>
            </a:blip>
            <a:srcRect r="64401"/>
            <a:stretch>
              <a:fillRect/>
            </a:stretch>
          </p:blipFill>
          <p:spPr>
            <a:xfrm>
              <a:off x="1375020" y="1454054"/>
              <a:ext cx="2159953" cy="1936433"/>
            </a:xfrm>
            <a:prstGeom prst="rect">
              <a:avLst/>
            </a:prstGeom>
          </p:spPr>
        </p:pic>
        <p:pic>
          <p:nvPicPr>
            <p:cNvPr id="32" name="图形 31"/>
            <p:cNvPicPr>
              <a:picLocks noChangeAspect="1"/>
            </p:cNvPicPr>
            <p:nvPr/>
          </p:nvPicPr>
          <p:blipFill rotWithShape="1">
            <a:blip r:embed="rId1">
              <a:extLst>
                <a:ext uri="{96DAC541-7B7A-43D3-8B79-37D633B846F1}">
                  <asvg:svgBlip xmlns:asvg="http://schemas.microsoft.com/office/drawing/2016/SVG/main" r:embed="rId2"/>
                </a:ext>
              </a:extLst>
            </a:blip>
            <a:srcRect l="76272" t="35065"/>
            <a:stretch>
              <a:fillRect/>
            </a:stretch>
          </p:blipFill>
          <p:spPr>
            <a:xfrm rot="16200000">
              <a:off x="1944688" y="2600989"/>
              <a:ext cx="2046509" cy="1787415"/>
            </a:xfrm>
            <a:prstGeom prst="rect">
              <a:avLst/>
            </a:prstGeom>
          </p:spPr>
        </p:pic>
      </p:grpSp>
      <p:sp>
        <p:nvSpPr>
          <p:cNvPr id="33" name="矩形 32"/>
          <p:cNvSpPr/>
          <p:nvPr/>
        </p:nvSpPr>
        <p:spPr>
          <a:xfrm>
            <a:off x="745595" y="454518"/>
            <a:ext cx="238262" cy="238262"/>
          </a:xfrm>
          <a:prstGeom prst="rect">
            <a:avLst/>
          </a:prstGeom>
          <a:solidFill>
            <a:srgbClr val="6F9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文本框 33"/>
          <p:cNvSpPr txBox="1"/>
          <p:nvPr/>
        </p:nvSpPr>
        <p:spPr>
          <a:xfrm>
            <a:off x="1152525" y="454660"/>
            <a:ext cx="2730500" cy="460375"/>
          </a:xfrm>
          <a:prstGeom prst="rect">
            <a:avLst/>
          </a:prstGeom>
          <a:noFill/>
        </p:spPr>
        <p:txBody>
          <a:bodyPr wrap="square" rtlCol="0">
            <a:spAutoFit/>
          </a:bodyPr>
          <a:lstStyle/>
          <a:p>
            <a:r>
              <a:rPr lang="zh-CN" altLang="en-US" sz="2400" dirty="0">
                <a:cs typeface="+mn-ea"/>
                <a:sym typeface="+mn-lt"/>
              </a:rPr>
              <a:t>其它的一致性算法</a:t>
            </a:r>
            <a:endParaRPr lang="zh-CN" altLang="en-US" sz="2400" dirty="0">
              <a:cs typeface="+mn-ea"/>
              <a:sym typeface="+mn-lt"/>
            </a:endParaRPr>
          </a:p>
        </p:txBody>
      </p:sp>
      <p:sp>
        <p:nvSpPr>
          <p:cNvPr id="35" name="文本框 34"/>
          <p:cNvSpPr txBox="1"/>
          <p:nvPr/>
        </p:nvSpPr>
        <p:spPr>
          <a:xfrm>
            <a:off x="5313680" y="1058545"/>
            <a:ext cx="1762760" cy="506730"/>
          </a:xfrm>
          <a:prstGeom prst="rect">
            <a:avLst/>
          </a:prstGeom>
          <a:noFill/>
        </p:spPr>
        <p:txBody>
          <a:bodyPr wrap="square" rtlCol="0">
            <a:spAutoFit/>
            <a:scene3d>
              <a:camera prst="orthographicFront"/>
              <a:lightRig rig="threePt" dir="t"/>
            </a:scene3d>
          </a:bodyPr>
          <a:lstStyle/>
          <a:p>
            <a:pPr>
              <a:lnSpc>
                <a:spcPct val="150000"/>
              </a:lnSpc>
            </a:pPr>
            <a:r>
              <a:rPr lang="en-US" altLang="zh-CN" dirty="0">
                <a:solidFill>
                  <a:schemeClr val="bg1"/>
                </a:solidFill>
                <a:cs typeface="+mn-ea"/>
                <a:sym typeface="+mn-lt"/>
              </a:rPr>
              <a:t>PBFT</a:t>
            </a:r>
            <a:r>
              <a:rPr lang="zh-CN" altLang="en-US" dirty="0">
                <a:solidFill>
                  <a:schemeClr val="bg1"/>
                </a:solidFill>
                <a:cs typeface="+mn-ea"/>
                <a:sym typeface="+mn-lt"/>
              </a:rPr>
              <a:t>的优缺</a:t>
            </a:r>
            <a:r>
              <a:rPr lang="zh-CN" altLang="en-US" dirty="0">
                <a:solidFill>
                  <a:schemeClr val="bg1"/>
                </a:solidFill>
                <a:cs typeface="+mn-ea"/>
                <a:sym typeface="+mn-lt"/>
              </a:rPr>
              <a:t>点</a:t>
            </a:r>
            <a:endParaRPr lang="zh-CN" altLang="en-US" dirty="0">
              <a:solidFill>
                <a:schemeClr val="bg1"/>
              </a:solidFill>
              <a:cs typeface="+mn-ea"/>
              <a:sym typeface="+mn-lt"/>
            </a:endParaRPr>
          </a:p>
        </p:txBody>
      </p:sp>
      <p:sp>
        <p:nvSpPr>
          <p:cNvPr id="39" name="文本框 38"/>
          <p:cNvSpPr txBox="1"/>
          <p:nvPr/>
        </p:nvSpPr>
        <p:spPr>
          <a:xfrm>
            <a:off x="824865" y="2413000"/>
            <a:ext cx="4846320" cy="2676525"/>
          </a:xfrm>
          <a:prstGeom prst="rect">
            <a:avLst/>
          </a:prstGeom>
          <a:noFill/>
        </p:spPr>
        <p:txBody>
          <a:bodyPr wrap="square" rtlCol="0">
            <a:spAutoFit/>
          </a:bodyPr>
          <a:lstStyle/>
          <a:p>
            <a:pPr algn="ctr">
              <a:lnSpc>
                <a:spcPct val="150000"/>
              </a:lnSpc>
            </a:pPr>
            <a:r>
              <a:rPr lang="zh-CN" altLang="en-US" sz="1400" dirty="0">
                <a:solidFill>
                  <a:srgbClr val="00B050"/>
                </a:solidFill>
                <a:cs typeface="+mn-ea"/>
                <a:sym typeface="+mn-lt"/>
              </a:rPr>
              <a:t>PBFT 的优点</a:t>
            </a:r>
            <a:endParaRPr lang="zh-CN" altLang="en-US" sz="1400" dirty="0">
              <a:solidFill>
                <a:schemeClr val="tx1">
                  <a:lumMod val="50000"/>
                  <a:lumOff val="50000"/>
                </a:schemeClr>
              </a:solidFill>
              <a:cs typeface="+mn-ea"/>
              <a:sym typeface="+mn-lt"/>
            </a:endParaRPr>
          </a:p>
          <a:p>
            <a:pPr algn="ctr">
              <a:lnSpc>
                <a:spcPct val="150000"/>
              </a:lnSpc>
            </a:pPr>
            <a:r>
              <a:rPr lang="zh-CN" altLang="en-US" sz="1400" dirty="0">
                <a:solidFill>
                  <a:schemeClr val="tx1">
                    <a:lumMod val="50000"/>
                    <a:lumOff val="50000"/>
                  </a:schemeClr>
                </a:solidFill>
                <a:cs typeface="+mn-ea"/>
                <a:sym typeface="+mn-lt"/>
              </a:rPr>
              <a:t>一致性结果一旦产出，不会更改。在区块链世界，像是比特币，以太坊，经常会听到区块确认的概念，这个就是结果不确定的问题，他们用的POW算法是以链的长度来决定最终的区块，当有更长的链产生的时候，之前的交易会被完全推翻。而PBFT不会存在这个问题。</a:t>
            </a:r>
            <a:endParaRPr lang="zh-CN" altLang="en-US" sz="1400" dirty="0">
              <a:solidFill>
                <a:schemeClr val="tx1">
                  <a:lumMod val="50000"/>
                  <a:lumOff val="50000"/>
                </a:schemeClr>
              </a:solidFill>
              <a:cs typeface="+mn-ea"/>
              <a:sym typeface="+mn-lt"/>
            </a:endParaRPr>
          </a:p>
          <a:p>
            <a:pPr algn="ctr">
              <a:lnSpc>
                <a:spcPct val="150000"/>
              </a:lnSpc>
            </a:pPr>
            <a:r>
              <a:rPr lang="zh-CN" altLang="en-US" sz="1400" dirty="0">
                <a:solidFill>
                  <a:schemeClr val="tx1">
                    <a:lumMod val="50000"/>
                    <a:lumOff val="50000"/>
                  </a:schemeClr>
                </a:solidFill>
                <a:cs typeface="+mn-ea"/>
                <a:sym typeface="+mn-lt"/>
              </a:rPr>
              <a:t>相对于POW，PBFT对能源的消耗会少很多很多，再也不用浪费资源去挖坑了。</a:t>
            </a:r>
            <a:endParaRPr lang="zh-CN" altLang="en-US" sz="1400" dirty="0">
              <a:solidFill>
                <a:schemeClr val="tx1">
                  <a:lumMod val="50000"/>
                  <a:lumOff val="50000"/>
                </a:schemeClr>
              </a:solidFill>
              <a:cs typeface="+mn-ea"/>
              <a:sym typeface="+mn-lt"/>
            </a:endParaRPr>
          </a:p>
        </p:txBody>
      </p:sp>
      <p:sp>
        <p:nvSpPr>
          <p:cNvPr id="41" name="文本框 40"/>
          <p:cNvSpPr txBox="1"/>
          <p:nvPr/>
        </p:nvSpPr>
        <p:spPr>
          <a:xfrm>
            <a:off x="6544310" y="2413000"/>
            <a:ext cx="4684395" cy="2030095"/>
          </a:xfrm>
          <a:prstGeom prst="rect">
            <a:avLst/>
          </a:prstGeom>
          <a:noFill/>
        </p:spPr>
        <p:txBody>
          <a:bodyPr wrap="square" rtlCol="0">
            <a:spAutoFit/>
          </a:bodyPr>
          <a:lstStyle/>
          <a:p>
            <a:pPr algn="ctr">
              <a:lnSpc>
                <a:spcPct val="150000"/>
              </a:lnSpc>
            </a:pPr>
            <a:r>
              <a:rPr lang="en-US" altLang="zh-CN" sz="1400" dirty="0">
                <a:solidFill>
                  <a:srgbClr val="FF0000"/>
                </a:solidFill>
                <a:cs typeface="+mn-ea"/>
                <a:sym typeface="+mn-lt"/>
              </a:rPr>
              <a:t>PBFT</a:t>
            </a:r>
            <a:r>
              <a:rPr lang="zh-CN" altLang="en-US" sz="1400" dirty="0">
                <a:solidFill>
                  <a:srgbClr val="FF0000"/>
                </a:solidFill>
                <a:cs typeface="+mn-ea"/>
                <a:sym typeface="+mn-lt"/>
              </a:rPr>
              <a:t>的缺点</a:t>
            </a:r>
            <a:endParaRPr lang="zh-CN" altLang="en-US" sz="1400" dirty="0">
              <a:solidFill>
                <a:schemeClr val="tx1">
                  <a:lumMod val="50000"/>
                  <a:lumOff val="50000"/>
                </a:schemeClr>
              </a:solidFill>
              <a:cs typeface="+mn-ea"/>
              <a:sym typeface="+mn-lt"/>
            </a:endParaRPr>
          </a:p>
          <a:p>
            <a:pPr algn="ctr">
              <a:lnSpc>
                <a:spcPct val="150000"/>
              </a:lnSpc>
            </a:pPr>
            <a:r>
              <a:rPr lang="zh-CN" altLang="en-US" sz="1400" dirty="0">
                <a:solidFill>
                  <a:schemeClr val="tx1">
                    <a:lumMod val="50000"/>
                    <a:lumOff val="50000"/>
                  </a:schemeClr>
                </a:solidFill>
                <a:cs typeface="+mn-ea"/>
                <a:sym typeface="+mn-lt"/>
              </a:rPr>
              <a:t>PBFT需要节点之间两两通信，当节点个数太多的话，节点之间通信的消耗会大大增加。所以PBFT只适合用在联盟内部少数节点的情况。像是Hyperledger这样的联盟链。</a:t>
            </a:r>
            <a:endParaRPr lang="zh-CN" altLang="en-US" sz="1400" dirty="0">
              <a:solidFill>
                <a:schemeClr val="tx1">
                  <a:lumMod val="50000"/>
                  <a:lumOff val="50000"/>
                </a:schemeClr>
              </a:solidFill>
              <a:cs typeface="+mn-ea"/>
              <a:sym typeface="+mn-lt"/>
            </a:endParaRPr>
          </a:p>
          <a:p>
            <a:pPr algn="ctr">
              <a:lnSpc>
                <a:spcPct val="150000"/>
              </a:lnSpc>
            </a:pPr>
            <a:endParaRPr lang="zh-CN" altLang="en-US" sz="1400" dirty="0">
              <a:solidFill>
                <a:schemeClr val="tx1">
                  <a:lumMod val="50000"/>
                  <a:lumOff val="50000"/>
                </a:schemeClr>
              </a:solidFill>
              <a:cs typeface="+mn-ea"/>
              <a:sym typeface="+mn-lt"/>
            </a:endParaRPr>
          </a:p>
          <a:p>
            <a:pPr algn="ctr">
              <a:lnSpc>
                <a:spcPct val="150000"/>
              </a:lnSpc>
            </a:pPr>
            <a:r>
              <a:rPr lang="zh-CN" altLang="en-US" sz="1400" dirty="0">
                <a:solidFill>
                  <a:schemeClr val="tx1">
                    <a:lumMod val="50000"/>
                    <a:lumOff val="50000"/>
                  </a:schemeClr>
                </a:solidFill>
                <a:cs typeface="+mn-ea"/>
                <a:sym typeface="+mn-lt"/>
              </a:rPr>
              <a:t>同时，PBFT也可能会受到女巫攻击（Sybil attack）</a:t>
            </a:r>
            <a:endParaRPr lang="zh-CN" altLang="en-US" sz="1400" dirty="0">
              <a:solidFill>
                <a:schemeClr val="tx1">
                  <a:lumMod val="50000"/>
                  <a:lumOff val="50000"/>
                </a:schemeClr>
              </a:solidFill>
              <a:cs typeface="+mn-ea"/>
              <a:sym typeface="+mn-lt"/>
            </a:endParaRPr>
          </a:p>
        </p:txBody>
      </p:sp>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9" grpId="0"/>
      <p:bldP spid="4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形 1"/>
          <p:cNvPicPr>
            <a:picLocks noChangeAspect="1"/>
          </p:cNvPicPr>
          <p:nvPr/>
        </p:nvPicPr>
        <p:blipFill>
          <a:blip r:embed="rId1"/>
          <a:stretch>
            <a:fillRect/>
          </a:stretch>
        </p:blipFill>
        <p:spPr>
          <a:xfrm flipH="1">
            <a:off x="1697669" y="1418730"/>
            <a:ext cx="3332554" cy="3938473"/>
          </a:xfrm>
          <a:prstGeom prst="rect">
            <a:avLst/>
          </a:prstGeom>
        </p:spPr>
      </p:pic>
      <p:sp>
        <p:nvSpPr>
          <p:cNvPr id="3" name="iconfont-11910-5686862"/>
          <p:cNvSpPr>
            <a:spLocks noChangeAspect="1"/>
          </p:cNvSpPr>
          <p:nvPr/>
        </p:nvSpPr>
        <p:spPr bwMode="auto">
          <a:xfrm rot="16200000">
            <a:off x="742131" y="5880849"/>
            <a:ext cx="320765" cy="366309"/>
          </a:xfrm>
          <a:custGeom>
            <a:avLst/>
            <a:gdLst>
              <a:gd name="T0" fmla="*/ 4621 w 9242"/>
              <a:gd name="T1" fmla="*/ 10555 h 10555"/>
              <a:gd name="T2" fmla="*/ 4034 w 9242"/>
              <a:gd name="T3" fmla="*/ 10285 h 10555"/>
              <a:gd name="T4" fmla="*/ 244 w 9242"/>
              <a:gd name="T5" fmla="*/ 5872 h 10555"/>
              <a:gd name="T6" fmla="*/ 127 w 9242"/>
              <a:gd name="T7" fmla="*/ 5043 h 10555"/>
              <a:gd name="T8" fmla="*/ 831 w 9242"/>
              <a:gd name="T9" fmla="*/ 4592 h 10555"/>
              <a:gd name="T10" fmla="*/ 2221 w 9242"/>
              <a:gd name="T11" fmla="*/ 4592 h 10555"/>
              <a:gd name="T12" fmla="*/ 2221 w 9242"/>
              <a:gd name="T13" fmla="*/ 1200 h 10555"/>
              <a:gd name="T14" fmla="*/ 3421 w 9242"/>
              <a:gd name="T15" fmla="*/ 0 h 10555"/>
              <a:gd name="T16" fmla="*/ 5821 w 9242"/>
              <a:gd name="T17" fmla="*/ 0 h 10555"/>
              <a:gd name="T18" fmla="*/ 7021 w 9242"/>
              <a:gd name="T19" fmla="*/ 1200 h 10555"/>
              <a:gd name="T20" fmla="*/ 7021 w 9242"/>
              <a:gd name="T21" fmla="*/ 4591 h 10555"/>
              <a:gd name="T22" fmla="*/ 8411 w 9242"/>
              <a:gd name="T23" fmla="*/ 4591 h 10555"/>
              <a:gd name="T24" fmla="*/ 9115 w 9242"/>
              <a:gd name="T25" fmla="*/ 5042 h 10555"/>
              <a:gd name="T26" fmla="*/ 8999 w 9242"/>
              <a:gd name="T27" fmla="*/ 5871 h 10555"/>
              <a:gd name="T28" fmla="*/ 5209 w 9242"/>
              <a:gd name="T29" fmla="*/ 10285 h 10555"/>
              <a:gd name="T30" fmla="*/ 4621 w 9242"/>
              <a:gd name="T31" fmla="*/ 10555 h 10555"/>
              <a:gd name="T32" fmla="*/ 886 w 9242"/>
              <a:gd name="T33" fmla="*/ 5392 h 10555"/>
              <a:gd name="T34" fmla="*/ 4621 w 9242"/>
              <a:gd name="T35" fmla="*/ 9742 h 10555"/>
              <a:gd name="T36" fmla="*/ 8356 w 9242"/>
              <a:gd name="T37" fmla="*/ 5392 h 10555"/>
              <a:gd name="T38" fmla="*/ 6221 w 9242"/>
              <a:gd name="T39" fmla="*/ 5392 h 10555"/>
              <a:gd name="T40" fmla="*/ 6221 w 9242"/>
              <a:gd name="T41" fmla="*/ 1200 h 10555"/>
              <a:gd name="T42" fmla="*/ 5821 w 9242"/>
              <a:gd name="T43" fmla="*/ 800 h 10555"/>
              <a:gd name="T44" fmla="*/ 3421 w 9242"/>
              <a:gd name="T45" fmla="*/ 800 h 10555"/>
              <a:gd name="T46" fmla="*/ 3021 w 9242"/>
              <a:gd name="T47" fmla="*/ 1200 h 10555"/>
              <a:gd name="T48" fmla="*/ 3021 w 9242"/>
              <a:gd name="T49" fmla="*/ 5391 h 10555"/>
              <a:gd name="T50" fmla="*/ 886 w 9242"/>
              <a:gd name="T51" fmla="*/ 5391 h 10555"/>
              <a:gd name="T52" fmla="*/ 886 w 9242"/>
              <a:gd name="T53" fmla="*/ 5392 h 10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242" h="10555">
                <a:moveTo>
                  <a:pt x="4621" y="10555"/>
                </a:moveTo>
                <a:cubicBezTo>
                  <a:pt x="4395" y="10555"/>
                  <a:pt x="4181" y="10456"/>
                  <a:pt x="4034" y="10285"/>
                </a:cubicBezTo>
                <a:lnTo>
                  <a:pt x="244" y="5872"/>
                </a:lnTo>
                <a:cubicBezTo>
                  <a:pt x="44" y="5640"/>
                  <a:pt x="0" y="5322"/>
                  <a:pt x="127" y="5043"/>
                </a:cubicBezTo>
                <a:cubicBezTo>
                  <a:pt x="255" y="4765"/>
                  <a:pt x="525" y="4592"/>
                  <a:pt x="831" y="4592"/>
                </a:cubicBezTo>
                <a:lnTo>
                  <a:pt x="2221" y="4592"/>
                </a:lnTo>
                <a:lnTo>
                  <a:pt x="2221" y="1200"/>
                </a:lnTo>
                <a:cubicBezTo>
                  <a:pt x="2221" y="539"/>
                  <a:pt x="2760" y="0"/>
                  <a:pt x="3421" y="0"/>
                </a:cubicBezTo>
                <a:lnTo>
                  <a:pt x="5821" y="0"/>
                </a:lnTo>
                <a:cubicBezTo>
                  <a:pt x="6482" y="0"/>
                  <a:pt x="7021" y="539"/>
                  <a:pt x="7021" y="1200"/>
                </a:cubicBezTo>
                <a:lnTo>
                  <a:pt x="7021" y="4591"/>
                </a:lnTo>
                <a:lnTo>
                  <a:pt x="8411" y="4591"/>
                </a:lnTo>
                <a:cubicBezTo>
                  <a:pt x="8717" y="4591"/>
                  <a:pt x="8987" y="4764"/>
                  <a:pt x="9115" y="5042"/>
                </a:cubicBezTo>
                <a:cubicBezTo>
                  <a:pt x="9242" y="5321"/>
                  <a:pt x="9199" y="5639"/>
                  <a:pt x="8999" y="5871"/>
                </a:cubicBezTo>
                <a:lnTo>
                  <a:pt x="5209" y="10285"/>
                </a:lnTo>
                <a:cubicBezTo>
                  <a:pt x="5061" y="10457"/>
                  <a:pt x="4847" y="10555"/>
                  <a:pt x="4621" y="10555"/>
                </a:cubicBezTo>
                <a:close/>
                <a:moveTo>
                  <a:pt x="886" y="5392"/>
                </a:moveTo>
                <a:lnTo>
                  <a:pt x="4621" y="9742"/>
                </a:lnTo>
                <a:lnTo>
                  <a:pt x="8356" y="5392"/>
                </a:lnTo>
                <a:lnTo>
                  <a:pt x="6221" y="5392"/>
                </a:lnTo>
                <a:lnTo>
                  <a:pt x="6221" y="1200"/>
                </a:lnTo>
                <a:cubicBezTo>
                  <a:pt x="6221" y="980"/>
                  <a:pt x="6041" y="800"/>
                  <a:pt x="5821" y="800"/>
                </a:cubicBezTo>
                <a:lnTo>
                  <a:pt x="3421" y="800"/>
                </a:lnTo>
                <a:cubicBezTo>
                  <a:pt x="3201" y="800"/>
                  <a:pt x="3021" y="980"/>
                  <a:pt x="3021" y="1200"/>
                </a:cubicBezTo>
                <a:lnTo>
                  <a:pt x="3021" y="5391"/>
                </a:lnTo>
                <a:lnTo>
                  <a:pt x="886" y="5391"/>
                </a:lnTo>
                <a:lnTo>
                  <a:pt x="886" y="5392"/>
                </a:lnTo>
                <a:close/>
              </a:path>
            </a:pathLst>
          </a:custGeom>
          <a:solidFill>
            <a:schemeClr val="tx1"/>
          </a:solidFill>
          <a:ln>
            <a:solidFill>
              <a:schemeClr val="tx1"/>
            </a:solidFill>
          </a:ln>
        </p:spPr>
        <p:txBody>
          <a:bodyPr/>
          <a:lstStyle/>
          <a:p>
            <a:endParaRPr lang="zh-CN" altLang="en-US">
              <a:cs typeface="+mn-ea"/>
              <a:sym typeface="+mn-lt"/>
            </a:endParaRPr>
          </a:p>
        </p:txBody>
      </p:sp>
      <p:sp>
        <p:nvSpPr>
          <p:cNvPr id="4" name="iconfont-1054-809968"/>
          <p:cNvSpPr>
            <a:spLocks noChangeAspect="1"/>
          </p:cNvSpPr>
          <p:nvPr/>
        </p:nvSpPr>
        <p:spPr bwMode="auto">
          <a:xfrm>
            <a:off x="698442" y="1050753"/>
            <a:ext cx="304842" cy="304842"/>
          </a:xfrm>
          <a:custGeom>
            <a:avLst/>
            <a:gdLst>
              <a:gd name="T0" fmla="*/ 7991 w 12800"/>
              <a:gd name="T1" fmla="*/ 4785 h 12800"/>
              <a:gd name="T2" fmla="*/ 7237 w 12800"/>
              <a:gd name="T3" fmla="*/ 4281 h 12800"/>
              <a:gd name="T4" fmla="*/ 6348 w 12800"/>
              <a:gd name="T5" fmla="*/ 4105 h 12800"/>
              <a:gd name="T6" fmla="*/ 5458 w 12800"/>
              <a:gd name="T7" fmla="*/ 4281 h 12800"/>
              <a:gd name="T8" fmla="*/ 4704 w 12800"/>
              <a:gd name="T9" fmla="*/ 4785 h 12800"/>
              <a:gd name="T10" fmla="*/ 4200 w 12800"/>
              <a:gd name="T11" fmla="*/ 5538 h 12800"/>
              <a:gd name="T12" fmla="*/ 4023 w 12800"/>
              <a:gd name="T13" fmla="*/ 6426 h 12800"/>
              <a:gd name="T14" fmla="*/ 4200 w 12800"/>
              <a:gd name="T15" fmla="*/ 7314 h 12800"/>
              <a:gd name="T16" fmla="*/ 4704 w 12800"/>
              <a:gd name="T17" fmla="*/ 8067 h 12800"/>
              <a:gd name="T18" fmla="*/ 5458 w 12800"/>
              <a:gd name="T19" fmla="*/ 8571 h 12800"/>
              <a:gd name="T20" fmla="*/ 6348 w 12800"/>
              <a:gd name="T21" fmla="*/ 8747 h 12800"/>
              <a:gd name="T22" fmla="*/ 7237 w 12800"/>
              <a:gd name="T23" fmla="*/ 8571 h 12800"/>
              <a:gd name="T24" fmla="*/ 7991 w 12800"/>
              <a:gd name="T25" fmla="*/ 8067 h 12800"/>
              <a:gd name="T26" fmla="*/ 8495 w 12800"/>
              <a:gd name="T27" fmla="*/ 7314 h 12800"/>
              <a:gd name="T28" fmla="*/ 8672 w 12800"/>
              <a:gd name="T29" fmla="*/ 6426 h 12800"/>
              <a:gd name="T30" fmla="*/ 8495 w 12800"/>
              <a:gd name="T31" fmla="*/ 5538 h 12800"/>
              <a:gd name="T32" fmla="*/ 7991 w 12800"/>
              <a:gd name="T33" fmla="*/ 4785 h 12800"/>
              <a:gd name="T34" fmla="*/ 11482 w 12800"/>
              <a:gd name="T35" fmla="*/ 5844 h 12800"/>
              <a:gd name="T36" fmla="*/ 6947 w 12800"/>
              <a:gd name="T37" fmla="*/ 1317 h 12800"/>
              <a:gd name="T38" fmla="*/ 6947 w 12800"/>
              <a:gd name="T39" fmla="*/ 0 h 12800"/>
              <a:gd name="T40" fmla="*/ 5880 w 12800"/>
              <a:gd name="T41" fmla="*/ 0 h 12800"/>
              <a:gd name="T42" fmla="*/ 5880 w 12800"/>
              <a:gd name="T43" fmla="*/ 1334 h 12800"/>
              <a:gd name="T44" fmla="*/ 1318 w 12800"/>
              <a:gd name="T45" fmla="*/ 5844 h 12800"/>
              <a:gd name="T46" fmla="*/ 0 w 12800"/>
              <a:gd name="T47" fmla="*/ 5844 h 12800"/>
              <a:gd name="T48" fmla="*/ 0 w 12800"/>
              <a:gd name="T49" fmla="*/ 6933 h 12800"/>
              <a:gd name="T50" fmla="*/ 1318 w 12800"/>
              <a:gd name="T51" fmla="*/ 6933 h 12800"/>
              <a:gd name="T52" fmla="*/ 5857 w 12800"/>
              <a:gd name="T53" fmla="*/ 11466 h 12800"/>
              <a:gd name="T54" fmla="*/ 5857 w 12800"/>
              <a:gd name="T55" fmla="*/ 12800 h 12800"/>
              <a:gd name="T56" fmla="*/ 6947 w 12800"/>
              <a:gd name="T57" fmla="*/ 12800 h 12800"/>
              <a:gd name="T58" fmla="*/ 6947 w 12800"/>
              <a:gd name="T59" fmla="*/ 11483 h 12800"/>
              <a:gd name="T60" fmla="*/ 11482 w 12800"/>
              <a:gd name="T61" fmla="*/ 6933 h 12800"/>
              <a:gd name="T62" fmla="*/ 12800 w 12800"/>
              <a:gd name="T63" fmla="*/ 6933 h 12800"/>
              <a:gd name="T64" fmla="*/ 12800 w 12800"/>
              <a:gd name="T65" fmla="*/ 5844 h 12800"/>
              <a:gd name="T66" fmla="*/ 11482 w 12800"/>
              <a:gd name="T67" fmla="*/ 5844 h 12800"/>
              <a:gd name="T68" fmla="*/ 6400 w 12800"/>
              <a:gd name="T69" fmla="*/ 10589 h 12800"/>
              <a:gd name="T70" fmla="*/ 2214 w 12800"/>
              <a:gd name="T71" fmla="*/ 6409 h 12800"/>
              <a:gd name="T72" fmla="*/ 6400 w 12800"/>
              <a:gd name="T73" fmla="*/ 2206 h 12800"/>
              <a:gd name="T74" fmla="*/ 10586 w 12800"/>
              <a:gd name="T75" fmla="*/ 6409 h 12800"/>
              <a:gd name="T76" fmla="*/ 6400 w 12800"/>
              <a:gd name="T77" fmla="*/ 10589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800" h="12800">
                <a:moveTo>
                  <a:pt x="7991" y="4785"/>
                </a:moveTo>
                <a:cubicBezTo>
                  <a:pt x="7776" y="4570"/>
                  <a:pt x="7518" y="4398"/>
                  <a:pt x="7237" y="4281"/>
                </a:cubicBezTo>
                <a:cubicBezTo>
                  <a:pt x="6956" y="4165"/>
                  <a:pt x="6652" y="4105"/>
                  <a:pt x="6348" y="4105"/>
                </a:cubicBezTo>
                <a:cubicBezTo>
                  <a:pt x="6043" y="4105"/>
                  <a:pt x="5739" y="4165"/>
                  <a:pt x="5458" y="4281"/>
                </a:cubicBezTo>
                <a:cubicBezTo>
                  <a:pt x="5177" y="4398"/>
                  <a:pt x="4919" y="4570"/>
                  <a:pt x="4704" y="4785"/>
                </a:cubicBezTo>
                <a:cubicBezTo>
                  <a:pt x="4489" y="4999"/>
                  <a:pt x="4317" y="5257"/>
                  <a:pt x="4200" y="5538"/>
                </a:cubicBezTo>
                <a:cubicBezTo>
                  <a:pt x="4084" y="5819"/>
                  <a:pt x="4023" y="6122"/>
                  <a:pt x="4023" y="6426"/>
                </a:cubicBezTo>
                <a:cubicBezTo>
                  <a:pt x="4023" y="6730"/>
                  <a:pt x="4084" y="7033"/>
                  <a:pt x="4200" y="7314"/>
                </a:cubicBezTo>
                <a:cubicBezTo>
                  <a:pt x="4317" y="7595"/>
                  <a:pt x="4489" y="7853"/>
                  <a:pt x="4704" y="8067"/>
                </a:cubicBezTo>
                <a:cubicBezTo>
                  <a:pt x="4919" y="8282"/>
                  <a:pt x="5177" y="8454"/>
                  <a:pt x="5458" y="8571"/>
                </a:cubicBezTo>
                <a:cubicBezTo>
                  <a:pt x="5739" y="8687"/>
                  <a:pt x="6043" y="8747"/>
                  <a:pt x="6348" y="8747"/>
                </a:cubicBezTo>
                <a:cubicBezTo>
                  <a:pt x="6652" y="8747"/>
                  <a:pt x="6956" y="8687"/>
                  <a:pt x="7237" y="8571"/>
                </a:cubicBezTo>
                <a:cubicBezTo>
                  <a:pt x="7518" y="8454"/>
                  <a:pt x="7776" y="8282"/>
                  <a:pt x="7991" y="8067"/>
                </a:cubicBezTo>
                <a:cubicBezTo>
                  <a:pt x="8206" y="7853"/>
                  <a:pt x="8379" y="7595"/>
                  <a:pt x="8495" y="7314"/>
                </a:cubicBezTo>
                <a:cubicBezTo>
                  <a:pt x="8611" y="7034"/>
                  <a:pt x="8672" y="6730"/>
                  <a:pt x="8672" y="6426"/>
                </a:cubicBezTo>
                <a:cubicBezTo>
                  <a:pt x="8672" y="6122"/>
                  <a:pt x="8611" y="5819"/>
                  <a:pt x="8495" y="5538"/>
                </a:cubicBezTo>
                <a:cubicBezTo>
                  <a:pt x="8379" y="5257"/>
                  <a:pt x="8207" y="5000"/>
                  <a:pt x="7991" y="4785"/>
                </a:cubicBezTo>
                <a:close/>
                <a:moveTo>
                  <a:pt x="11482" y="5844"/>
                </a:moveTo>
                <a:cubicBezTo>
                  <a:pt x="11274" y="3350"/>
                  <a:pt x="9445" y="1490"/>
                  <a:pt x="6947" y="1317"/>
                </a:cubicBezTo>
                <a:lnTo>
                  <a:pt x="6947" y="0"/>
                </a:lnTo>
                <a:lnTo>
                  <a:pt x="5880" y="0"/>
                </a:lnTo>
                <a:lnTo>
                  <a:pt x="5880" y="1334"/>
                </a:lnTo>
                <a:cubicBezTo>
                  <a:pt x="3452" y="1559"/>
                  <a:pt x="1526" y="3402"/>
                  <a:pt x="1318" y="5844"/>
                </a:cubicBezTo>
                <a:lnTo>
                  <a:pt x="0" y="5844"/>
                </a:lnTo>
                <a:lnTo>
                  <a:pt x="0" y="6933"/>
                </a:lnTo>
                <a:lnTo>
                  <a:pt x="1318" y="6933"/>
                </a:lnTo>
                <a:cubicBezTo>
                  <a:pt x="1526" y="9375"/>
                  <a:pt x="3429" y="11224"/>
                  <a:pt x="5857" y="11466"/>
                </a:cubicBezTo>
                <a:lnTo>
                  <a:pt x="5857" y="12800"/>
                </a:lnTo>
                <a:lnTo>
                  <a:pt x="6947" y="12800"/>
                </a:lnTo>
                <a:lnTo>
                  <a:pt x="6947" y="11483"/>
                </a:lnTo>
                <a:cubicBezTo>
                  <a:pt x="9444" y="11310"/>
                  <a:pt x="11274" y="9427"/>
                  <a:pt x="11482" y="6933"/>
                </a:cubicBezTo>
                <a:lnTo>
                  <a:pt x="12800" y="6933"/>
                </a:lnTo>
                <a:lnTo>
                  <a:pt x="12800" y="5844"/>
                </a:lnTo>
                <a:lnTo>
                  <a:pt x="11482" y="5844"/>
                </a:lnTo>
                <a:close/>
                <a:moveTo>
                  <a:pt x="6400" y="10589"/>
                </a:moveTo>
                <a:cubicBezTo>
                  <a:pt x="4093" y="10589"/>
                  <a:pt x="2214" y="8695"/>
                  <a:pt x="2214" y="6409"/>
                </a:cubicBezTo>
                <a:cubicBezTo>
                  <a:pt x="2214" y="4122"/>
                  <a:pt x="4111" y="2206"/>
                  <a:pt x="6400" y="2206"/>
                </a:cubicBezTo>
                <a:cubicBezTo>
                  <a:pt x="8707" y="2206"/>
                  <a:pt x="10586" y="4122"/>
                  <a:pt x="10586" y="6409"/>
                </a:cubicBezTo>
                <a:cubicBezTo>
                  <a:pt x="10586" y="8695"/>
                  <a:pt x="8707" y="10589"/>
                  <a:pt x="6400" y="10589"/>
                </a:cubicBezTo>
                <a:close/>
              </a:path>
            </a:pathLst>
          </a:custGeom>
          <a:solidFill>
            <a:schemeClr val="tx1"/>
          </a:solidFill>
          <a:ln>
            <a:solidFill>
              <a:schemeClr val="tx1"/>
            </a:solidFill>
          </a:ln>
        </p:spPr>
        <p:txBody>
          <a:bodyPr/>
          <a:lstStyle/>
          <a:p>
            <a:endParaRPr lang="zh-CN" altLang="en-US">
              <a:cs typeface="+mn-ea"/>
              <a:sym typeface="+mn-lt"/>
            </a:endParaRPr>
          </a:p>
        </p:txBody>
      </p:sp>
      <p:sp>
        <p:nvSpPr>
          <p:cNvPr id="7" name="ïŝḻîḋe"/>
          <p:cNvSpPr/>
          <p:nvPr/>
        </p:nvSpPr>
        <p:spPr bwMode="auto">
          <a:xfrm>
            <a:off x="5347504" y="2439174"/>
            <a:ext cx="6312876" cy="1589738"/>
          </a:xfrm>
          <a:prstGeom prst="rect">
            <a:avLst/>
          </a:prstGeom>
          <a:solidFill>
            <a:schemeClr val="bg1">
              <a:lumMod val="95000"/>
              <a:alpha val="40000"/>
            </a:schemeClr>
          </a:solidFill>
          <a:ln w="3175">
            <a:solidFill>
              <a:schemeClr val="bg1">
                <a:lumMod val="75000"/>
              </a:schemeClr>
            </a:solidFill>
            <a:miter lim="800000"/>
          </a:ln>
        </p:spPr>
        <p:txBody>
          <a:bodyPr wrap="square" lIns="90000" tIns="46800" rIns="90000" bIns="4680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60000"/>
              </a:lnSpc>
              <a:buFont typeface="Arial" panose="020B0604020202020204" pitchFamily="34" charset="0"/>
              <a:buChar char="•"/>
            </a:pPr>
            <a:endParaRPr lang="en-US" altLang="zh-CN" sz="1000" dirty="0">
              <a:cs typeface="+mn-ea"/>
              <a:sym typeface="+mn-lt"/>
            </a:endParaRPr>
          </a:p>
        </p:txBody>
      </p:sp>
      <p:sp>
        <p:nvSpPr>
          <p:cNvPr id="8" name="ïSľîḍè"/>
          <p:cNvSpPr/>
          <p:nvPr/>
        </p:nvSpPr>
        <p:spPr bwMode="auto">
          <a:xfrm>
            <a:off x="5963016" y="2536964"/>
            <a:ext cx="4799563" cy="1394714"/>
          </a:xfrm>
          <a:prstGeom prst="rect">
            <a:avLst/>
          </a:prstGeom>
          <a:noFill/>
          <a:ln w="3175">
            <a:noFill/>
            <a:miter lim="800000"/>
          </a:ln>
          <a:extLst>
            <a:ext uri="{909E8E84-426E-40DD-AFC4-6F175D3DCCD1}">
              <a14:hiddenFill xmlns:a14="http://schemas.microsoft.com/office/drawing/2010/main">
                <a:solidFill>
                  <a:srgbClr val="FFFFFF"/>
                </a:solidFill>
              </a14:hiddenFill>
            </a:ext>
          </a:extLst>
        </p:spPr>
        <p:txBody>
          <a:bodyPr wrap="square" lIns="90000" tIns="46800" rIns="90000" bIns="4680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60000"/>
              </a:lnSpc>
              <a:buFont typeface="Arial" panose="020B0604020202020204" pitchFamily="34" charset="0"/>
              <a:buChar char="•"/>
            </a:pPr>
            <a:r>
              <a:rPr lang="en-US" altLang="zh-CN" sz="1000" dirty="0">
                <a:cs typeface="+mn-ea"/>
                <a:sym typeface="+mn-lt"/>
              </a:rPr>
              <a:t> </a:t>
            </a:r>
            <a:endParaRPr lang="en-US" altLang="zh-CN" sz="1000" dirty="0">
              <a:cs typeface="+mn-ea"/>
              <a:sym typeface="+mn-lt"/>
            </a:endParaRPr>
          </a:p>
        </p:txBody>
      </p:sp>
      <p:sp>
        <p:nvSpPr>
          <p:cNvPr id="13" name="文本框 12"/>
          <p:cNvSpPr txBox="1"/>
          <p:nvPr/>
        </p:nvSpPr>
        <p:spPr>
          <a:xfrm>
            <a:off x="6217454" y="2797994"/>
            <a:ext cx="4799563" cy="1015663"/>
          </a:xfrm>
          <a:prstGeom prst="rect">
            <a:avLst/>
          </a:prstGeom>
          <a:noFill/>
        </p:spPr>
        <p:txBody>
          <a:bodyPr wrap="square" rtlCol="0">
            <a:spAutoFit/>
          </a:bodyPr>
          <a:lstStyle/>
          <a:p>
            <a:pPr algn="dist"/>
            <a:r>
              <a:rPr lang="en-US" altLang="zh-CN" sz="6000" dirty="0">
                <a:cs typeface="+mn-ea"/>
                <a:sym typeface="+mn-lt"/>
              </a:rPr>
              <a:t>THANK YOU</a:t>
            </a:r>
            <a:endParaRPr lang="zh-CN" altLang="en-US" sz="6000" dirty="0">
              <a:cs typeface="+mn-ea"/>
              <a:sym typeface="+mn-lt"/>
            </a:endParaRPr>
          </a:p>
        </p:txBody>
      </p:sp>
      <p:grpSp>
        <p:nvGrpSpPr>
          <p:cNvPr id="21" name="组合 20"/>
          <p:cNvGrpSpPr/>
          <p:nvPr/>
        </p:nvGrpSpPr>
        <p:grpSpPr>
          <a:xfrm>
            <a:off x="10845403" y="906351"/>
            <a:ext cx="448540" cy="105805"/>
            <a:chOff x="10533138" y="858625"/>
            <a:chExt cx="853190" cy="201257"/>
          </a:xfrm>
        </p:grpSpPr>
        <p:sp>
          <p:nvSpPr>
            <p:cNvPr id="18" name="椭圆 17"/>
            <p:cNvSpPr/>
            <p:nvPr/>
          </p:nvSpPr>
          <p:spPr>
            <a:xfrm>
              <a:off x="10533138" y="858625"/>
              <a:ext cx="201257" cy="20125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10859574" y="858625"/>
              <a:ext cx="201257" cy="20125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椭圆 19"/>
            <p:cNvSpPr/>
            <p:nvPr/>
          </p:nvSpPr>
          <p:spPr>
            <a:xfrm>
              <a:off x="11185071" y="858625"/>
              <a:ext cx="201257" cy="20125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3" name="椭圆 22"/>
          <p:cNvSpPr/>
          <p:nvPr/>
        </p:nvSpPr>
        <p:spPr>
          <a:xfrm>
            <a:off x="11320506" y="-852489"/>
            <a:ext cx="1788160" cy="1788160"/>
          </a:xfrm>
          <a:prstGeom prst="ellipse">
            <a:avLst/>
          </a:prstGeom>
          <a:solidFill>
            <a:srgbClr val="6F9FBD">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椭圆 23"/>
          <p:cNvSpPr/>
          <p:nvPr/>
        </p:nvSpPr>
        <p:spPr>
          <a:xfrm>
            <a:off x="6096000" y="-311812"/>
            <a:ext cx="1030024" cy="1030024"/>
          </a:xfrm>
          <a:prstGeom prst="ellipse">
            <a:avLst/>
          </a:prstGeom>
          <a:solidFill>
            <a:srgbClr val="6F9FBD">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椭圆 24"/>
          <p:cNvSpPr/>
          <p:nvPr/>
        </p:nvSpPr>
        <p:spPr>
          <a:xfrm>
            <a:off x="11256191" y="5956618"/>
            <a:ext cx="404189" cy="404189"/>
          </a:xfrm>
          <a:prstGeom prst="ellipse">
            <a:avLst/>
          </a:prstGeom>
          <a:solidFill>
            <a:srgbClr val="6F9FBD">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形 1"/>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0"/>
            <a:ext cx="12192000" cy="6857999"/>
          </a:xfrm>
          <a:prstGeom prst="rect">
            <a:avLst/>
          </a:prstGeom>
        </p:spPr>
      </p:pic>
      <p:pic>
        <p:nvPicPr>
          <p:cNvPr id="3" name="图形 2"/>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85988" y="1921855"/>
            <a:ext cx="2657475" cy="2571750"/>
          </a:xfrm>
          <a:prstGeom prst="rect">
            <a:avLst/>
          </a:prstGeom>
        </p:spPr>
      </p:pic>
      <p:sp>
        <p:nvSpPr>
          <p:cNvPr id="4" name="ïṣ1iḓe"/>
          <p:cNvSpPr/>
          <p:nvPr/>
        </p:nvSpPr>
        <p:spPr>
          <a:xfrm>
            <a:off x="3195585" y="3105719"/>
            <a:ext cx="6534333" cy="1417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eaLnBrk="1" hangingPunct="1">
              <a:spcBef>
                <a:spcPct val="0"/>
              </a:spcBef>
              <a:buFontTx/>
              <a:buNone/>
            </a:pPr>
            <a:r>
              <a:rPr lang="en-US" altLang="zh-CN" b="1" dirty="0">
                <a:cs typeface="+mn-ea"/>
                <a:sym typeface="+mn-lt"/>
              </a:rPr>
              <a:t> </a:t>
            </a:r>
            <a:endParaRPr lang="zh-CN" altLang="en-US" dirty="0">
              <a:cs typeface="+mn-ea"/>
              <a:sym typeface="+mn-lt"/>
            </a:endParaRPr>
          </a:p>
        </p:txBody>
      </p:sp>
      <p:sp>
        <p:nvSpPr>
          <p:cNvPr id="5" name="îšḷídè"/>
          <p:cNvSpPr/>
          <p:nvPr/>
        </p:nvSpPr>
        <p:spPr>
          <a:xfrm rot="8520000">
            <a:off x="9023967" y="2533259"/>
            <a:ext cx="1680836" cy="1680836"/>
          </a:xfrm>
          <a:prstGeom prst="teardrop">
            <a:avLst/>
          </a:prstGeom>
          <a:solidFill>
            <a:srgbClr val="6F9FBD"/>
          </a:solidFill>
          <a:ln w="22225" cap="rnd">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lvl="0" algn="l" defTabSz="913765"/>
            <a:endParaRPr lang="zh-CN" altLang="en-US" sz="2000" b="1" dirty="0">
              <a:solidFill>
                <a:schemeClr val="bg1"/>
              </a:solidFill>
              <a:cs typeface="+mn-ea"/>
              <a:sym typeface="+mn-lt"/>
            </a:endParaRPr>
          </a:p>
        </p:txBody>
      </p:sp>
      <p:sp>
        <p:nvSpPr>
          <p:cNvPr id="7" name="iconfont-11910-5686862"/>
          <p:cNvSpPr>
            <a:spLocks noChangeAspect="1"/>
          </p:cNvSpPr>
          <p:nvPr/>
        </p:nvSpPr>
        <p:spPr bwMode="auto">
          <a:xfrm rot="16200000">
            <a:off x="671011" y="5880849"/>
            <a:ext cx="320765" cy="366309"/>
          </a:xfrm>
          <a:custGeom>
            <a:avLst/>
            <a:gdLst>
              <a:gd name="T0" fmla="*/ 4621 w 9242"/>
              <a:gd name="T1" fmla="*/ 10555 h 10555"/>
              <a:gd name="T2" fmla="*/ 4034 w 9242"/>
              <a:gd name="T3" fmla="*/ 10285 h 10555"/>
              <a:gd name="T4" fmla="*/ 244 w 9242"/>
              <a:gd name="T5" fmla="*/ 5872 h 10555"/>
              <a:gd name="T6" fmla="*/ 127 w 9242"/>
              <a:gd name="T7" fmla="*/ 5043 h 10555"/>
              <a:gd name="T8" fmla="*/ 831 w 9242"/>
              <a:gd name="T9" fmla="*/ 4592 h 10555"/>
              <a:gd name="T10" fmla="*/ 2221 w 9242"/>
              <a:gd name="T11" fmla="*/ 4592 h 10555"/>
              <a:gd name="T12" fmla="*/ 2221 w 9242"/>
              <a:gd name="T13" fmla="*/ 1200 h 10555"/>
              <a:gd name="T14" fmla="*/ 3421 w 9242"/>
              <a:gd name="T15" fmla="*/ 0 h 10555"/>
              <a:gd name="T16" fmla="*/ 5821 w 9242"/>
              <a:gd name="T17" fmla="*/ 0 h 10555"/>
              <a:gd name="T18" fmla="*/ 7021 w 9242"/>
              <a:gd name="T19" fmla="*/ 1200 h 10555"/>
              <a:gd name="T20" fmla="*/ 7021 w 9242"/>
              <a:gd name="T21" fmla="*/ 4591 h 10555"/>
              <a:gd name="T22" fmla="*/ 8411 w 9242"/>
              <a:gd name="T23" fmla="*/ 4591 h 10555"/>
              <a:gd name="T24" fmla="*/ 9115 w 9242"/>
              <a:gd name="T25" fmla="*/ 5042 h 10555"/>
              <a:gd name="T26" fmla="*/ 8999 w 9242"/>
              <a:gd name="T27" fmla="*/ 5871 h 10555"/>
              <a:gd name="T28" fmla="*/ 5209 w 9242"/>
              <a:gd name="T29" fmla="*/ 10285 h 10555"/>
              <a:gd name="T30" fmla="*/ 4621 w 9242"/>
              <a:gd name="T31" fmla="*/ 10555 h 10555"/>
              <a:gd name="T32" fmla="*/ 886 w 9242"/>
              <a:gd name="T33" fmla="*/ 5392 h 10555"/>
              <a:gd name="T34" fmla="*/ 4621 w 9242"/>
              <a:gd name="T35" fmla="*/ 9742 h 10555"/>
              <a:gd name="T36" fmla="*/ 8356 w 9242"/>
              <a:gd name="T37" fmla="*/ 5392 h 10555"/>
              <a:gd name="T38" fmla="*/ 6221 w 9242"/>
              <a:gd name="T39" fmla="*/ 5392 h 10555"/>
              <a:gd name="T40" fmla="*/ 6221 w 9242"/>
              <a:gd name="T41" fmla="*/ 1200 h 10555"/>
              <a:gd name="T42" fmla="*/ 5821 w 9242"/>
              <a:gd name="T43" fmla="*/ 800 h 10555"/>
              <a:gd name="T44" fmla="*/ 3421 w 9242"/>
              <a:gd name="T45" fmla="*/ 800 h 10555"/>
              <a:gd name="T46" fmla="*/ 3021 w 9242"/>
              <a:gd name="T47" fmla="*/ 1200 h 10555"/>
              <a:gd name="T48" fmla="*/ 3021 w 9242"/>
              <a:gd name="T49" fmla="*/ 5391 h 10555"/>
              <a:gd name="T50" fmla="*/ 886 w 9242"/>
              <a:gd name="T51" fmla="*/ 5391 h 10555"/>
              <a:gd name="T52" fmla="*/ 886 w 9242"/>
              <a:gd name="T53" fmla="*/ 5392 h 10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242" h="10555">
                <a:moveTo>
                  <a:pt x="4621" y="10555"/>
                </a:moveTo>
                <a:cubicBezTo>
                  <a:pt x="4395" y="10555"/>
                  <a:pt x="4181" y="10456"/>
                  <a:pt x="4034" y="10285"/>
                </a:cubicBezTo>
                <a:lnTo>
                  <a:pt x="244" y="5872"/>
                </a:lnTo>
                <a:cubicBezTo>
                  <a:pt x="44" y="5640"/>
                  <a:pt x="0" y="5322"/>
                  <a:pt x="127" y="5043"/>
                </a:cubicBezTo>
                <a:cubicBezTo>
                  <a:pt x="255" y="4765"/>
                  <a:pt x="525" y="4592"/>
                  <a:pt x="831" y="4592"/>
                </a:cubicBezTo>
                <a:lnTo>
                  <a:pt x="2221" y="4592"/>
                </a:lnTo>
                <a:lnTo>
                  <a:pt x="2221" y="1200"/>
                </a:lnTo>
                <a:cubicBezTo>
                  <a:pt x="2221" y="539"/>
                  <a:pt x="2760" y="0"/>
                  <a:pt x="3421" y="0"/>
                </a:cubicBezTo>
                <a:lnTo>
                  <a:pt x="5821" y="0"/>
                </a:lnTo>
                <a:cubicBezTo>
                  <a:pt x="6482" y="0"/>
                  <a:pt x="7021" y="539"/>
                  <a:pt x="7021" y="1200"/>
                </a:cubicBezTo>
                <a:lnTo>
                  <a:pt x="7021" y="4591"/>
                </a:lnTo>
                <a:lnTo>
                  <a:pt x="8411" y="4591"/>
                </a:lnTo>
                <a:cubicBezTo>
                  <a:pt x="8717" y="4591"/>
                  <a:pt x="8987" y="4764"/>
                  <a:pt x="9115" y="5042"/>
                </a:cubicBezTo>
                <a:cubicBezTo>
                  <a:pt x="9242" y="5321"/>
                  <a:pt x="9199" y="5639"/>
                  <a:pt x="8999" y="5871"/>
                </a:cubicBezTo>
                <a:lnTo>
                  <a:pt x="5209" y="10285"/>
                </a:lnTo>
                <a:cubicBezTo>
                  <a:pt x="5061" y="10457"/>
                  <a:pt x="4847" y="10555"/>
                  <a:pt x="4621" y="10555"/>
                </a:cubicBezTo>
                <a:close/>
                <a:moveTo>
                  <a:pt x="886" y="5392"/>
                </a:moveTo>
                <a:lnTo>
                  <a:pt x="4621" y="9742"/>
                </a:lnTo>
                <a:lnTo>
                  <a:pt x="8356" y="5392"/>
                </a:lnTo>
                <a:lnTo>
                  <a:pt x="6221" y="5392"/>
                </a:lnTo>
                <a:lnTo>
                  <a:pt x="6221" y="1200"/>
                </a:lnTo>
                <a:cubicBezTo>
                  <a:pt x="6221" y="980"/>
                  <a:pt x="6041" y="800"/>
                  <a:pt x="5821" y="800"/>
                </a:cubicBezTo>
                <a:lnTo>
                  <a:pt x="3421" y="800"/>
                </a:lnTo>
                <a:cubicBezTo>
                  <a:pt x="3201" y="800"/>
                  <a:pt x="3021" y="980"/>
                  <a:pt x="3021" y="1200"/>
                </a:cubicBezTo>
                <a:lnTo>
                  <a:pt x="3021" y="5391"/>
                </a:lnTo>
                <a:lnTo>
                  <a:pt x="886" y="5391"/>
                </a:lnTo>
                <a:lnTo>
                  <a:pt x="886" y="5392"/>
                </a:lnTo>
                <a:close/>
              </a:path>
            </a:pathLst>
          </a:custGeom>
          <a:solidFill>
            <a:schemeClr val="bg1"/>
          </a:solidFill>
          <a:ln>
            <a:solidFill>
              <a:schemeClr val="bg1"/>
            </a:solidFill>
          </a:ln>
        </p:spPr>
        <p:txBody>
          <a:bodyPr/>
          <a:lstStyle/>
          <a:p>
            <a:endParaRPr lang="zh-CN" altLang="en-US">
              <a:cs typeface="+mn-ea"/>
              <a:sym typeface="+mn-lt"/>
            </a:endParaRPr>
          </a:p>
        </p:txBody>
      </p:sp>
      <p:sp>
        <p:nvSpPr>
          <p:cNvPr id="8" name="iconfont-1054-809968"/>
          <p:cNvSpPr>
            <a:spLocks noChangeAspect="1"/>
          </p:cNvSpPr>
          <p:nvPr/>
        </p:nvSpPr>
        <p:spPr bwMode="auto">
          <a:xfrm>
            <a:off x="627322" y="1050753"/>
            <a:ext cx="304842" cy="304842"/>
          </a:xfrm>
          <a:custGeom>
            <a:avLst/>
            <a:gdLst>
              <a:gd name="T0" fmla="*/ 7991 w 12800"/>
              <a:gd name="T1" fmla="*/ 4785 h 12800"/>
              <a:gd name="T2" fmla="*/ 7237 w 12800"/>
              <a:gd name="T3" fmla="*/ 4281 h 12800"/>
              <a:gd name="T4" fmla="*/ 6348 w 12800"/>
              <a:gd name="T5" fmla="*/ 4105 h 12800"/>
              <a:gd name="T6" fmla="*/ 5458 w 12800"/>
              <a:gd name="T7" fmla="*/ 4281 h 12800"/>
              <a:gd name="T8" fmla="*/ 4704 w 12800"/>
              <a:gd name="T9" fmla="*/ 4785 h 12800"/>
              <a:gd name="T10" fmla="*/ 4200 w 12800"/>
              <a:gd name="T11" fmla="*/ 5538 h 12800"/>
              <a:gd name="T12" fmla="*/ 4023 w 12800"/>
              <a:gd name="T13" fmla="*/ 6426 h 12800"/>
              <a:gd name="T14" fmla="*/ 4200 w 12800"/>
              <a:gd name="T15" fmla="*/ 7314 h 12800"/>
              <a:gd name="T16" fmla="*/ 4704 w 12800"/>
              <a:gd name="T17" fmla="*/ 8067 h 12800"/>
              <a:gd name="T18" fmla="*/ 5458 w 12800"/>
              <a:gd name="T19" fmla="*/ 8571 h 12800"/>
              <a:gd name="T20" fmla="*/ 6348 w 12800"/>
              <a:gd name="T21" fmla="*/ 8747 h 12800"/>
              <a:gd name="T22" fmla="*/ 7237 w 12800"/>
              <a:gd name="T23" fmla="*/ 8571 h 12800"/>
              <a:gd name="T24" fmla="*/ 7991 w 12800"/>
              <a:gd name="T25" fmla="*/ 8067 h 12800"/>
              <a:gd name="T26" fmla="*/ 8495 w 12800"/>
              <a:gd name="T27" fmla="*/ 7314 h 12800"/>
              <a:gd name="T28" fmla="*/ 8672 w 12800"/>
              <a:gd name="T29" fmla="*/ 6426 h 12800"/>
              <a:gd name="T30" fmla="*/ 8495 w 12800"/>
              <a:gd name="T31" fmla="*/ 5538 h 12800"/>
              <a:gd name="T32" fmla="*/ 7991 w 12800"/>
              <a:gd name="T33" fmla="*/ 4785 h 12800"/>
              <a:gd name="T34" fmla="*/ 11482 w 12800"/>
              <a:gd name="T35" fmla="*/ 5844 h 12800"/>
              <a:gd name="T36" fmla="*/ 6947 w 12800"/>
              <a:gd name="T37" fmla="*/ 1317 h 12800"/>
              <a:gd name="T38" fmla="*/ 6947 w 12800"/>
              <a:gd name="T39" fmla="*/ 0 h 12800"/>
              <a:gd name="T40" fmla="*/ 5880 w 12800"/>
              <a:gd name="T41" fmla="*/ 0 h 12800"/>
              <a:gd name="T42" fmla="*/ 5880 w 12800"/>
              <a:gd name="T43" fmla="*/ 1334 h 12800"/>
              <a:gd name="T44" fmla="*/ 1318 w 12800"/>
              <a:gd name="T45" fmla="*/ 5844 h 12800"/>
              <a:gd name="T46" fmla="*/ 0 w 12800"/>
              <a:gd name="T47" fmla="*/ 5844 h 12800"/>
              <a:gd name="T48" fmla="*/ 0 w 12800"/>
              <a:gd name="T49" fmla="*/ 6933 h 12800"/>
              <a:gd name="T50" fmla="*/ 1318 w 12800"/>
              <a:gd name="T51" fmla="*/ 6933 h 12800"/>
              <a:gd name="T52" fmla="*/ 5857 w 12800"/>
              <a:gd name="T53" fmla="*/ 11466 h 12800"/>
              <a:gd name="T54" fmla="*/ 5857 w 12800"/>
              <a:gd name="T55" fmla="*/ 12800 h 12800"/>
              <a:gd name="T56" fmla="*/ 6947 w 12800"/>
              <a:gd name="T57" fmla="*/ 12800 h 12800"/>
              <a:gd name="T58" fmla="*/ 6947 w 12800"/>
              <a:gd name="T59" fmla="*/ 11483 h 12800"/>
              <a:gd name="T60" fmla="*/ 11482 w 12800"/>
              <a:gd name="T61" fmla="*/ 6933 h 12800"/>
              <a:gd name="T62" fmla="*/ 12800 w 12800"/>
              <a:gd name="T63" fmla="*/ 6933 h 12800"/>
              <a:gd name="T64" fmla="*/ 12800 w 12800"/>
              <a:gd name="T65" fmla="*/ 5844 h 12800"/>
              <a:gd name="T66" fmla="*/ 11482 w 12800"/>
              <a:gd name="T67" fmla="*/ 5844 h 12800"/>
              <a:gd name="T68" fmla="*/ 6400 w 12800"/>
              <a:gd name="T69" fmla="*/ 10589 h 12800"/>
              <a:gd name="T70" fmla="*/ 2214 w 12800"/>
              <a:gd name="T71" fmla="*/ 6409 h 12800"/>
              <a:gd name="T72" fmla="*/ 6400 w 12800"/>
              <a:gd name="T73" fmla="*/ 2206 h 12800"/>
              <a:gd name="T74" fmla="*/ 10586 w 12800"/>
              <a:gd name="T75" fmla="*/ 6409 h 12800"/>
              <a:gd name="T76" fmla="*/ 6400 w 12800"/>
              <a:gd name="T77" fmla="*/ 10589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800" h="12800">
                <a:moveTo>
                  <a:pt x="7991" y="4785"/>
                </a:moveTo>
                <a:cubicBezTo>
                  <a:pt x="7776" y="4570"/>
                  <a:pt x="7518" y="4398"/>
                  <a:pt x="7237" y="4281"/>
                </a:cubicBezTo>
                <a:cubicBezTo>
                  <a:pt x="6956" y="4165"/>
                  <a:pt x="6652" y="4105"/>
                  <a:pt x="6348" y="4105"/>
                </a:cubicBezTo>
                <a:cubicBezTo>
                  <a:pt x="6043" y="4105"/>
                  <a:pt x="5739" y="4165"/>
                  <a:pt x="5458" y="4281"/>
                </a:cubicBezTo>
                <a:cubicBezTo>
                  <a:pt x="5177" y="4398"/>
                  <a:pt x="4919" y="4570"/>
                  <a:pt x="4704" y="4785"/>
                </a:cubicBezTo>
                <a:cubicBezTo>
                  <a:pt x="4489" y="4999"/>
                  <a:pt x="4317" y="5257"/>
                  <a:pt x="4200" y="5538"/>
                </a:cubicBezTo>
                <a:cubicBezTo>
                  <a:pt x="4084" y="5819"/>
                  <a:pt x="4023" y="6122"/>
                  <a:pt x="4023" y="6426"/>
                </a:cubicBezTo>
                <a:cubicBezTo>
                  <a:pt x="4023" y="6730"/>
                  <a:pt x="4084" y="7033"/>
                  <a:pt x="4200" y="7314"/>
                </a:cubicBezTo>
                <a:cubicBezTo>
                  <a:pt x="4317" y="7595"/>
                  <a:pt x="4489" y="7853"/>
                  <a:pt x="4704" y="8067"/>
                </a:cubicBezTo>
                <a:cubicBezTo>
                  <a:pt x="4919" y="8282"/>
                  <a:pt x="5177" y="8454"/>
                  <a:pt x="5458" y="8571"/>
                </a:cubicBezTo>
                <a:cubicBezTo>
                  <a:pt x="5739" y="8687"/>
                  <a:pt x="6043" y="8747"/>
                  <a:pt x="6348" y="8747"/>
                </a:cubicBezTo>
                <a:cubicBezTo>
                  <a:pt x="6652" y="8747"/>
                  <a:pt x="6956" y="8687"/>
                  <a:pt x="7237" y="8571"/>
                </a:cubicBezTo>
                <a:cubicBezTo>
                  <a:pt x="7518" y="8454"/>
                  <a:pt x="7776" y="8282"/>
                  <a:pt x="7991" y="8067"/>
                </a:cubicBezTo>
                <a:cubicBezTo>
                  <a:pt x="8206" y="7853"/>
                  <a:pt x="8379" y="7595"/>
                  <a:pt x="8495" y="7314"/>
                </a:cubicBezTo>
                <a:cubicBezTo>
                  <a:pt x="8611" y="7034"/>
                  <a:pt x="8672" y="6730"/>
                  <a:pt x="8672" y="6426"/>
                </a:cubicBezTo>
                <a:cubicBezTo>
                  <a:pt x="8672" y="6122"/>
                  <a:pt x="8611" y="5819"/>
                  <a:pt x="8495" y="5538"/>
                </a:cubicBezTo>
                <a:cubicBezTo>
                  <a:pt x="8379" y="5257"/>
                  <a:pt x="8207" y="5000"/>
                  <a:pt x="7991" y="4785"/>
                </a:cubicBezTo>
                <a:close/>
                <a:moveTo>
                  <a:pt x="11482" y="5844"/>
                </a:moveTo>
                <a:cubicBezTo>
                  <a:pt x="11274" y="3350"/>
                  <a:pt x="9445" y="1490"/>
                  <a:pt x="6947" y="1317"/>
                </a:cubicBezTo>
                <a:lnTo>
                  <a:pt x="6947" y="0"/>
                </a:lnTo>
                <a:lnTo>
                  <a:pt x="5880" y="0"/>
                </a:lnTo>
                <a:lnTo>
                  <a:pt x="5880" y="1334"/>
                </a:lnTo>
                <a:cubicBezTo>
                  <a:pt x="3452" y="1559"/>
                  <a:pt x="1526" y="3402"/>
                  <a:pt x="1318" y="5844"/>
                </a:cubicBezTo>
                <a:lnTo>
                  <a:pt x="0" y="5844"/>
                </a:lnTo>
                <a:lnTo>
                  <a:pt x="0" y="6933"/>
                </a:lnTo>
                <a:lnTo>
                  <a:pt x="1318" y="6933"/>
                </a:lnTo>
                <a:cubicBezTo>
                  <a:pt x="1526" y="9375"/>
                  <a:pt x="3429" y="11224"/>
                  <a:pt x="5857" y="11466"/>
                </a:cubicBezTo>
                <a:lnTo>
                  <a:pt x="5857" y="12800"/>
                </a:lnTo>
                <a:lnTo>
                  <a:pt x="6947" y="12800"/>
                </a:lnTo>
                <a:lnTo>
                  <a:pt x="6947" y="11483"/>
                </a:lnTo>
                <a:cubicBezTo>
                  <a:pt x="9444" y="11310"/>
                  <a:pt x="11274" y="9427"/>
                  <a:pt x="11482" y="6933"/>
                </a:cubicBezTo>
                <a:lnTo>
                  <a:pt x="12800" y="6933"/>
                </a:lnTo>
                <a:lnTo>
                  <a:pt x="12800" y="5844"/>
                </a:lnTo>
                <a:lnTo>
                  <a:pt x="11482" y="5844"/>
                </a:lnTo>
                <a:close/>
                <a:moveTo>
                  <a:pt x="6400" y="10589"/>
                </a:moveTo>
                <a:cubicBezTo>
                  <a:pt x="4093" y="10589"/>
                  <a:pt x="2214" y="8695"/>
                  <a:pt x="2214" y="6409"/>
                </a:cubicBezTo>
                <a:cubicBezTo>
                  <a:pt x="2214" y="4122"/>
                  <a:pt x="4111" y="2206"/>
                  <a:pt x="6400" y="2206"/>
                </a:cubicBezTo>
                <a:cubicBezTo>
                  <a:pt x="8707" y="2206"/>
                  <a:pt x="10586" y="4122"/>
                  <a:pt x="10586" y="6409"/>
                </a:cubicBezTo>
                <a:cubicBezTo>
                  <a:pt x="10586" y="8695"/>
                  <a:pt x="8707" y="10589"/>
                  <a:pt x="6400" y="10589"/>
                </a:cubicBezTo>
                <a:close/>
              </a:path>
            </a:pathLst>
          </a:custGeom>
          <a:solidFill>
            <a:schemeClr val="bg1"/>
          </a:solidFill>
          <a:ln>
            <a:solidFill>
              <a:schemeClr val="bg1"/>
            </a:solidFill>
          </a:ln>
        </p:spPr>
        <p:txBody>
          <a:bodyPr/>
          <a:lstStyle/>
          <a:p>
            <a:endParaRPr lang="zh-CN" altLang="en-US">
              <a:cs typeface="+mn-ea"/>
              <a:sym typeface="+mn-lt"/>
            </a:endParaRPr>
          </a:p>
        </p:txBody>
      </p:sp>
      <p:sp>
        <p:nvSpPr>
          <p:cNvPr id="11" name="文本框 10"/>
          <p:cNvSpPr txBox="1"/>
          <p:nvPr/>
        </p:nvSpPr>
        <p:spPr>
          <a:xfrm>
            <a:off x="9283465" y="2696386"/>
            <a:ext cx="1448082" cy="1323439"/>
          </a:xfrm>
          <a:prstGeom prst="rect">
            <a:avLst/>
          </a:prstGeom>
          <a:noFill/>
        </p:spPr>
        <p:txBody>
          <a:bodyPr wrap="square" rtlCol="0">
            <a:spAutoFit/>
          </a:bodyPr>
          <a:lstStyle/>
          <a:p>
            <a:r>
              <a:rPr lang="en-US" altLang="zh-CN" sz="8000" b="1" u="sng" dirty="0">
                <a:solidFill>
                  <a:schemeClr val="bg1"/>
                </a:solidFill>
                <a:cs typeface="+mn-ea"/>
                <a:sym typeface="+mn-lt"/>
              </a:rPr>
              <a:t>01</a:t>
            </a:r>
            <a:endParaRPr lang="zh-CN" altLang="en-US" sz="8000" b="1" u="sng" dirty="0">
              <a:solidFill>
                <a:schemeClr val="bg1"/>
              </a:solidFill>
              <a:cs typeface="+mn-ea"/>
              <a:sym typeface="+mn-lt"/>
            </a:endParaRPr>
          </a:p>
        </p:txBody>
      </p:sp>
      <p:sp>
        <p:nvSpPr>
          <p:cNvPr id="12" name="文本框 11"/>
          <p:cNvSpPr txBox="1"/>
          <p:nvPr/>
        </p:nvSpPr>
        <p:spPr>
          <a:xfrm>
            <a:off x="4107815" y="3498850"/>
            <a:ext cx="4037965" cy="706755"/>
          </a:xfrm>
          <a:prstGeom prst="rect">
            <a:avLst/>
          </a:prstGeom>
          <a:noFill/>
        </p:spPr>
        <p:txBody>
          <a:bodyPr wrap="square" rtlCol="0">
            <a:spAutoFit/>
          </a:bodyPr>
          <a:lstStyle/>
          <a:p>
            <a:r>
              <a:rPr lang="zh-CN" altLang="en-US" sz="4000" dirty="0">
                <a:cs typeface="+mn-ea"/>
                <a:sym typeface="+mn-lt"/>
              </a:rPr>
              <a:t>拜占庭将军</a:t>
            </a:r>
            <a:r>
              <a:rPr lang="zh-CN" altLang="en-US" sz="4000" dirty="0">
                <a:cs typeface="+mn-ea"/>
                <a:sym typeface="+mn-lt"/>
              </a:rPr>
              <a:t>问题</a:t>
            </a:r>
            <a:endParaRPr lang="zh-CN" altLang="en-US" sz="4000" dirty="0">
              <a:cs typeface="+mn-ea"/>
              <a:sym typeface="+mn-lt"/>
            </a:endParaRPr>
          </a:p>
        </p:txBody>
      </p:sp>
      <p:sp>
        <p:nvSpPr>
          <p:cNvPr id="13" name="íślïḑê"/>
          <p:cNvSpPr txBox="1"/>
          <p:nvPr/>
        </p:nvSpPr>
        <p:spPr>
          <a:xfrm>
            <a:off x="3612144" y="3533808"/>
            <a:ext cx="369548" cy="300258"/>
          </a:xfrm>
          <a:prstGeom prst="rect">
            <a:avLst/>
          </a:prstGeom>
          <a:noFill/>
        </p:spPr>
        <p:txBody>
          <a:bodyPr wrap="square" lIns="91440" tIns="45720" rIns="91440" bIns="45720">
            <a:prstTxWarp prst="textPlain">
              <a:avLst/>
            </a:prstTxWarp>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500" b="0" i="0" u="none" strike="noStrike" kern="1200" cap="none" spc="0" normalizeH="0" baseline="0" noProof="0" dirty="0">
                <a:ln>
                  <a:noFill/>
                </a:ln>
                <a:solidFill>
                  <a:srgbClr val="6F9FBD"/>
                </a:solidFill>
                <a:effectLst/>
                <a:uLnTx/>
                <a:uFillTx/>
                <a:cs typeface="+mn-ea"/>
                <a:sym typeface="+mn-lt"/>
              </a:rPr>
              <a:t>“</a:t>
            </a:r>
            <a:endParaRPr kumimoji="0" lang="en-US" altLang="zh-CN" sz="500" b="0" i="0" u="none" strike="noStrike" kern="1200" cap="none" spc="0" normalizeH="0" baseline="0" noProof="0" dirty="0">
              <a:ln>
                <a:noFill/>
              </a:ln>
              <a:solidFill>
                <a:srgbClr val="6F9FBD"/>
              </a:solidFill>
              <a:effectLst/>
              <a:uLnTx/>
              <a:uFillTx/>
              <a:cs typeface="+mn-ea"/>
              <a:sym typeface="+mn-lt"/>
            </a:endParaRPr>
          </a:p>
        </p:txBody>
      </p:sp>
      <p:sp>
        <p:nvSpPr>
          <p:cNvPr id="14" name="íślïḑê"/>
          <p:cNvSpPr txBox="1"/>
          <p:nvPr/>
        </p:nvSpPr>
        <p:spPr>
          <a:xfrm rot="10800000">
            <a:off x="8601407" y="4009940"/>
            <a:ext cx="369548" cy="300258"/>
          </a:xfrm>
          <a:prstGeom prst="rect">
            <a:avLst/>
          </a:prstGeom>
          <a:noFill/>
        </p:spPr>
        <p:txBody>
          <a:bodyPr wrap="square" lIns="91440" tIns="45720" rIns="91440" bIns="45720">
            <a:prstTxWarp prst="textPlain">
              <a:avLst/>
            </a:prstTxWarp>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500" b="0" i="0" u="none" strike="noStrike" kern="1200" cap="none" spc="0" normalizeH="0" baseline="0" noProof="0" dirty="0">
                <a:ln>
                  <a:noFill/>
                </a:ln>
                <a:solidFill>
                  <a:srgbClr val="6F9FBD"/>
                </a:solidFill>
                <a:effectLst/>
                <a:uLnTx/>
                <a:uFillTx/>
                <a:cs typeface="+mn-ea"/>
                <a:sym typeface="+mn-lt"/>
              </a:rPr>
              <a:t>“</a:t>
            </a:r>
            <a:endParaRPr kumimoji="0" lang="en-US" altLang="zh-CN" sz="500" b="0" i="0" u="none" strike="noStrike" kern="1200" cap="none" spc="0" normalizeH="0" baseline="0" noProof="0" dirty="0">
              <a:ln>
                <a:noFill/>
              </a:ln>
              <a:solidFill>
                <a:srgbClr val="6F9FBD"/>
              </a:solidFill>
              <a:effectLst/>
              <a:uLnTx/>
              <a:uFillTx/>
              <a:cs typeface="+mn-ea"/>
              <a:sym typeface="+mn-lt"/>
            </a:endParaRPr>
          </a:p>
        </p:txBody>
      </p:sp>
      <p:grpSp>
        <p:nvGrpSpPr>
          <p:cNvPr id="15" name="组合 14"/>
          <p:cNvGrpSpPr/>
          <p:nvPr/>
        </p:nvGrpSpPr>
        <p:grpSpPr>
          <a:xfrm>
            <a:off x="5410218" y="2427483"/>
            <a:ext cx="2129308" cy="492892"/>
            <a:chOff x="6265778" y="3008339"/>
            <a:chExt cx="4527283" cy="1047974"/>
          </a:xfrm>
        </p:grpSpPr>
        <p:sp>
          <p:nvSpPr>
            <p:cNvPr id="16" name="矩形: 圆角 15"/>
            <p:cNvSpPr/>
            <p:nvPr/>
          </p:nvSpPr>
          <p:spPr>
            <a:xfrm>
              <a:off x="6265778" y="3008339"/>
              <a:ext cx="4527283" cy="1047974"/>
            </a:xfrm>
            <a:prstGeom prst="roundRect">
              <a:avLst>
                <a:gd name="adj" fmla="val 50000"/>
              </a:avLst>
            </a:prstGeom>
            <a:solidFill>
              <a:schemeClr val="bg1"/>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900" dirty="0">
                <a:cs typeface="+mn-ea"/>
                <a:sym typeface="+mn-lt"/>
              </a:endParaRPr>
            </a:p>
          </p:txBody>
        </p:sp>
        <p:sp>
          <p:nvSpPr>
            <p:cNvPr id="17" name="文本框 16"/>
            <p:cNvSpPr txBox="1"/>
            <p:nvPr/>
          </p:nvSpPr>
          <p:spPr>
            <a:xfrm>
              <a:off x="6455969" y="3137415"/>
              <a:ext cx="4093741" cy="783070"/>
            </a:xfrm>
            <a:prstGeom prst="rect">
              <a:avLst/>
            </a:prstGeom>
            <a:noFill/>
          </p:spPr>
          <p:txBody>
            <a:bodyPr wrap="square" rtlCol="0">
              <a:spAutoFit/>
            </a:bodyPr>
            <a:lstStyle/>
            <a:p>
              <a:pPr algn="dist"/>
              <a:endParaRPr lang="zh-CN" altLang="en-US" dirty="0">
                <a:solidFill>
                  <a:srgbClr val="6F9FBD"/>
                </a:solidFill>
                <a:cs typeface="+mn-ea"/>
                <a:sym typeface="+mn-lt"/>
              </a:endParaRPr>
            </a:p>
          </p:txBody>
        </p:sp>
      </p:grpSp>
      <p:pic>
        <p:nvPicPr>
          <p:cNvPr id="18" name="图形 17"/>
          <p:cNvPicPr>
            <a:picLocks noChangeAspect="1"/>
          </p:cNvPicPr>
          <p:nvPr/>
        </p:nvPicPr>
        <p:blipFill rotWithShape="1">
          <a:blip r:embed="rId5">
            <a:extLst>
              <a:ext uri="{96DAC541-7B7A-43D3-8B79-37D633B846F1}">
                <asvg:svgBlip xmlns:asvg="http://schemas.microsoft.com/office/drawing/2016/SVG/main" r:embed="rId6"/>
              </a:ext>
            </a:extLst>
          </a:blip>
          <a:srcRect l="76272" t="35065"/>
          <a:stretch>
            <a:fillRect/>
          </a:stretch>
        </p:blipFill>
        <p:spPr>
          <a:xfrm rot="16200000">
            <a:off x="10845796" y="958515"/>
            <a:ext cx="909276" cy="794159"/>
          </a:xfrm>
          <a:prstGeom prst="rect">
            <a:avLst/>
          </a:prstGeom>
        </p:spPr>
      </p:pic>
      <p:cxnSp>
        <p:nvCxnSpPr>
          <p:cNvPr id="19" name="直接连接符 18"/>
          <p:cNvCxnSpPr/>
          <p:nvPr/>
        </p:nvCxnSpPr>
        <p:spPr>
          <a:xfrm>
            <a:off x="4653058" y="4303249"/>
            <a:ext cx="3292868"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4653058" y="3428999"/>
            <a:ext cx="3292868"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6717914" y="-887204"/>
            <a:ext cx="1788160" cy="1788160"/>
          </a:xfrm>
          <a:prstGeom prst="ellipse">
            <a:avLst/>
          </a:prstGeom>
          <a:solidFill>
            <a:schemeClr val="bg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椭圆 22"/>
          <p:cNvSpPr/>
          <p:nvPr/>
        </p:nvSpPr>
        <p:spPr>
          <a:xfrm>
            <a:off x="11421994" y="5261725"/>
            <a:ext cx="1788160" cy="1788160"/>
          </a:xfrm>
          <a:prstGeom prst="ellipse">
            <a:avLst/>
          </a:prstGeom>
          <a:solidFill>
            <a:schemeClr val="bg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椭圆 23"/>
          <p:cNvSpPr/>
          <p:nvPr/>
        </p:nvSpPr>
        <p:spPr>
          <a:xfrm>
            <a:off x="7695298" y="216146"/>
            <a:ext cx="1030024" cy="1030024"/>
          </a:xfrm>
          <a:prstGeom prst="ellipse">
            <a:avLst/>
          </a:prstGeom>
          <a:solidFill>
            <a:schemeClr val="bg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椭圆 24"/>
          <p:cNvSpPr/>
          <p:nvPr/>
        </p:nvSpPr>
        <p:spPr>
          <a:xfrm>
            <a:off x="10854017" y="5135554"/>
            <a:ext cx="380080" cy="380080"/>
          </a:xfrm>
          <a:prstGeom prst="ellipse">
            <a:avLst/>
          </a:prstGeom>
          <a:solidFill>
            <a:schemeClr val="bg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椭圆 25"/>
          <p:cNvSpPr/>
          <p:nvPr/>
        </p:nvSpPr>
        <p:spPr>
          <a:xfrm>
            <a:off x="11110394" y="4572231"/>
            <a:ext cx="233449" cy="233449"/>
          </a:xfrm>
          <a:prstGeom prst="ellipse">
            <a:avLst/>
          </a:prstGeom>
          <a:solidFill>
            <a:schemeClr val="bg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par>
                                <p:cTn id="13" presetID="14" presetClass="entr" presetSubtype="1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randombar(horizontal)">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š1îḋe"/>
          <p:cNvSpPr/>
          <p:nvPr/>
        </p:nvSpPr>
        <p:spPr>
          <a:xfrm>
            <a:off x="666750" y="2525712"/>
            <a:ext cx="10858500" cy="1806575"/>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cs typeface="+mn-ea"/>
              <a:sym typeface="+mn-lt"/>
            </a:endParaRPr>
          </a:p>
        </p:txBody>
      </p:sp>
      <p:cxnSp>
        <p:nvCxnSpPr>
          <p:cNvPr id="23" name="直接连接符 22"/>
          <p:cNvCxnSpPr/>
          <p:nvPr/>
        </p:nvCxnSpPr>
        <p:spPr>
          <a:xfrm>
            <a:off x="2334034" y="2525712"/>
            <a:ext cx="7523932"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grpSp>
        <p:nvGrpSpPr>
          <p:cNvPr id="34" name="组合 33"/>
          <p:cNvGrpSpPr/>
          <p:nvPr/>
        </p:nvGrpSpPr>
        <p:grpSpPr>
          <a:xfrm>
            <a:off x="267580" y="305974"/>
            <a:ext cx="687460" cy="847053"/>
            <a:chOff x="1375020" y="1454054"/>
            <a:chExt cx="2486630" cy="3063897"/>
          </a:xfrm>
        </p:grpSpPr>
        <p:pic>
          <p:nvPicPr>
            <p:cNvPr id="35" name="图形 34"/>
            <p:cNvPicPr>
              <a:picLocks noChangeAspect="1"/>
            </p:cNvPicPr>
            <p:nvPr/>
          </p:nvPicPr>
          <p:blipFill rotWithShape="1">
            <a:blip r:embed="rId1">
              <a:extLst>
                <a:ext uri="{96DAC541-7B7A-43D3-8B79-37D633B846F1}">
                  <asvg:svgBlip xmlns:asvg="http://schemas.microsoft.com/office/drawing/2016/SVG/main" r:embed="rId2"/>
                </a:ext>
              </a:extLst>
            </a:blip>
            <a:srcRect r="64401"/>
            <a:stretch>
              <a:fillRect/>
            </a:stretch>
          </p:blipFill>
          <p:spPr>
            <a:xfrm>
              <a:off x="1375020" y="1454054"/>
              <a:ext cx="2159953" cy="1936433"/>
            </a:xfrm>
            <a:prstGeom prst="rect">
              <a:avLst/>
            </a:prstGeom>
          </p:spPr>
        </p:pic>
        <p:pic>
          <p:nvPicPr>
            <p:cNvPr id="36" name="图形 35"/>
            <p:cNvPicPr>
              <a:picLocks noChangeAspect="1"/>
            </p:cNvPicPr>
            <p:nvPr/>
          </p:nvPicPr>
          <p:blipFill rotWithShape="1">
            <a:blip r:embed="rId1">
              <a:extLst>
                <a:ext uri="{96DAC541-7B7A-43D3-8B79-37D633B846F1}">
                  <asvg:svgBlip xmlns:asvg="http://schemas.microsoft.com/office/drawing/2016/SVG/main" r:embed="rId2"/>
                </a:ext>
              </a:extLst>
            </a:blip>
            <a:srcRect l="76272" t="35065"/>
            <a:stretch>
              <a:fillRect/>
            </a:stretch>
          </p:blipFill>
          <p:spPr>
            <a:xfrm rot="16200000">
              <a:off x="1944688" y="2600989"/>
              <a:ext cx="2046509" cy="1787415"/>
            </a:xfrm>
            <a:prstGeom prst="rect">
              <a:avLst/>
            </a:prstGeom>
          </p:spPr>
        </p:pic>
      </p:grpSp>
      <p:sp>
        <p:nvSpPr>
          <p:cNvPr id="37" name="矩形 36"/>
          <p:cNvSpPr/>
          <p:nvPr/>
        </p:nvSpPr>
        <p:spPr>
          <a:xfrm>
            <a:off x="745595" y="454518"/>
            <a:ext cx="238262" cy="238262"/>
          </a:xfrm>
          <a:prstGeom prst="rect">
            <a:avLst/>
          </a:prstGeom>
          <a:solidFill>
            <a:srgbClr val="6F9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文本框 37"/>
          <p:cNvSpPr txBox="1"/>
          <p:nvPr/>
        </p:nvSpPr>
        <p:spPr>
          <a:xfrm>
            <a:off x="1153153" y="454517"/>
            <a:ext cx="2347207" cy="460375"/>
          </a:xfrm>
          <a:prstGeom prst="rect">
            <a:avLst/>
          </a:prstGeom>
          <a:noFill/>
        </p:spPr>
        <p:txBody>
          <a:bodyPr wrap="square" rtlCol="0">
            <a:spAutoFit/>
          </a:bodyPr>
          <a:lstStyle/>
          <a:p>
            <a:r>
              <a:rPr lang="zh-CN" altLang="en-US" sz="2400" dirty="0">
                <a:cs typeface="+mn-ea"/>
                <a:sym typeface="+mn-lt"/>
              </a:rPr>
              <a:t>拜占庭将军</a:t>
            </a:r>
            <a:r>
              <a:rPr lang="zh-CN" altLang="en-US" sz="2400" dirty="0">
                <a:cs typeface="+mn-ea"/>
                <a:sym typeface="+mn-lt"/>
              </a:rPr>
              <a:t>问题</a:t>
            </a:r>
            <a:endParaRPr lang="zh-CN" altLang="en-US" sz="2400" dirty="0">
              <a:cs typeface="+mn-ea"/>
              <a:sym typeface="+mn-lt"/>
            </a:endParaRPr>
          </a:p>
        </p:txBody>
      </p:sp>
      <p:sp>
        <p:nvSpPr>
          <p:cNvPr id="39" name="文本框 38"/>
          <p:cNvSpPr txBox="1"/>
          <p:nvPr/>
        </p:nvSpPr>
        <p:spPr>
          <a:xfrm>
            <a:off x="4700270" y="1379220"/>
            <a:ext cx="2790825" cy="553085"/>
          </a:xfrm>
          <a:prstGeom prst="rect">
            <a:avLst/>
          </a:prstGeom>
          <a:solidFill>
            <a:srgbClr val="6F9FBD"/>
          </a:solidFill>
        </p:spPr>
        <p:txBody>
          <a:bodyPr wrap="square" rtlCol="0">
            <a:spAutoFit/>
          </a:bodyPr>
          <a:lstStyle/>
          <a:p>
            <a:pPr algn="ctr">
              <a:lnSpc>
                <a:spcPct val="150000"/>
              </a:lnSpc>
            </a:pPr>
            <a:r>
              <a:rPr sz="2000" dirty="0">
                <a:solidFill>
                  <a:schemeClr val="bg1"/>
                </a:solidFill>
                <a:cs typeface="+mn-ea"/>
                <a:sym typeface="+mn-lt"/>
              </a:rPr>
              <a:t>拜占庭将军问题描述:</a:t>
            </a:r>
            <a:endParaRPr sz="2000" dirty="0">
              <a:solidFill>
                <a:schemeClr val="bg1"/>
              </a:solidFill>
              <a:cs typeface="+mn-ea"/>
              <a:sym typeface="+mn-lt"/>
            </a:endParaRPr>
          </a:p>
        </p:txBody>
      </p:sp>
      <p:sp>
        <p:nvSpPr>
          <p:cNvPr id="40" name="文本框 39"/>
          <p:cNvSpPr txBox="1"/>
          <p:nvPr/>
        </p:nvSpPr>
        <p:spPr>
          <a:xfrm>
            <a:off x="1891030" y="3357880"/>
            <a:ext cx="8410575" cy="2168525"/>
          </a:xfrm>
          <a:prstGeom prst="rect">
            <a:avLst/>
          </a:prstGeom>
          <a:noFill/>
        </p:spPr>
        <p:txBody>
          <a:bodyPr wrap="square" rtlCol="0">
            <a:spAutoFit/>
          </a:bodyPr>
          <a:lstStyle/>
          <a:p>
            <a:pPr algn="ctr">
              <a:lnSpc>
                <a:spcPct val="150000"/>
              </a:lnSpc>
            </a:pPr>
            <a:r>
              <a:rPr lang="zh-CN" altLang="en-US" dirty="0">
                <a:solidFill>
                  <a:schemeClr val="tx1">
                    <a:lumMod val="50000"/>
                    <a:lumOff val="50000"/>
                  </a:schemeClr>
                </a:solidFill>
                <a:cs typeface="+mn-ea"/>
                <a:sym typeface="+mn-lt"/>
              </a:rPr>
              <a:t>有N位将军一起合作进行军事行动，其中有M位叛将，这N位将军里有一位话事人（有可能由叛将担任话事人），话事人以通信的方式给其他将军发布军事指令，军事指令假设只有进攻和撤退两种，要有一种算法保证在该话事人给其他将军发送不一致的行动指令的情况下（部分将军收到进攻指令，部分将军收到撤退指令），所有的忠将都采取一致的动作，要么一起进攻，要么一起撤退。</a:t>
            </a:r>
            <a:endParaRPr lang="zh-CN" altLang="en-US" dirty="0">
              <a:solidFill>
                <a:schemeClr val="tx1">
                  <a:lumMod val="50000"/>
                  <a:lumOff val="50000"/>
                </a:schemeClr>
              </a:solidFill>
              <a:cs typeface="+mn-ea"/>
              <a:sym typeface="+mn-lt"/>
            </a:endParaRPr>
          </a:p>
        </p:txBody>
      </p:sp>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š1îḋe"/>
          <p:cNvSpPr/>
          <p:nvPr/>
        </p:nvSpPr>
        <p:spPr>
          <a:xfrm>
            <a:off x="666750" y="2525712"/>
            <a:ext cx="10858500" cy="1806575"/>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cs typeface="+mn-ea"/>
              <a:sym typeface="+mn-lt"/>
            </a:endParaRPr>
          </a:p>
        </p:txBody>
      </p:sp>
      <p:cxnSp>
        <p:nvCxnSpPr>
          <p:cNvPr id="23" name="直接连接符 22"/>
          <p:cNvCxnSpPr/>
          <p:nvPr/>
        </p:nvCxnSpPr>
        <p:spPr>
          <a:xfrm>
            <a:off x="2334034" y="2525712"/>
            <a:ext cx="7523932"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grpSp>
        <p:nvGrpSpPr>
          <p:cNvPr id="34" name="组合 33"/>
          <p:cNvGrpSpPr/>
          <p:nvPr/>
        </p:nvGrpSpPr>
        <p:grpSpPr>
          <a:xfrm>
            <a:off x="267580" y="305974"/>
            <a:ext cx="687460" cy="847053"/>
            <a:chOff x="1375020" y="1454054"/>
            <a:chExt cx="2486630" cy="3063897"/>
          </a:xfrm>
        </p:grpSpPr>
        <p:pic>
          <p:nvPicPr>
            <p:cNvPr id="35" name="图形 34"/>
            <p:cNvPicPr>
              <a:picLocks noChangeAspect="1"/>
            </p:cNvPicPr>
            <p:nvPr/>
          </p:nvPicPr>
          <p:blipFill rotWithShape="1">
            <a:blip r:embed="rId1">
              <a:extLst>
                <a:ext uri="{96DAC541-7B7A-43D3-8B79-37D633B846F1}">
                  <asvg:svgBlip xmlns:asvg="http://schemas.microsoft.com/office/drawing/2016/SVG/main" r:embed="rId2"/>
                </a:ext>
              </a:extLst>
            </a:blip>
            <a:srcRect r="64401"/>
            <a:stretch>
              <a:fillRect/>
            </a:stretch>
          </p:blipFill>
          <p:spPr>
            <a:xfrm>
              <a:off x="1375020" y="1454054"/>
              <a:ext cx="2159953" cy="1936433"/>
            </a:xfrm>
            <a:prstGeom prst="rect">
              <a:avLst/>
            </a:prstGeom>
          </p:spPr>
        </p:pic>
        <p:pic>
          <p:nvPicPr>
            <p:cNvPr id="36" name="图形 35"/>
            <p:cNvPicPr>
              <a:picLocks noChangeAspect="1"/>
            </p:cNvPicPr>
            <p:nvPr/>
          </p:nvPicPr>
          <p:blipFill rotWithShape="1">
            <a:blip r:embed="rId1">
              <a:extLst>
                <a:ext uri="{96DAC541-7B7A-43D3-8B79-37D633B846F1}">
                  <asvg:svgBlip xmlns:asvg="http://schemas.microsoft.com/office/drawing/2016/SVG/main" r:embed="rId2"/>
                </a:ext>
              </a:extLst>
            </a:blip>
            <a:srcRect l="76272" t="35065"/>
            <a:stretch>
              <a:fillRect/>
            </a:stretch>
          </p:blipFill>
          <p:spPr>
            <a:xfrm rot="16200000">
              <a:off x="1944688" y="2600989"/>
              <a:ext cx="2046509" cy="1787415"/>
            </a:xfrm>
            <a:prstGeom prst="rect">
              <a:avLst/>
            </a:prstGeom>
          </p:spPr>
        </p:pic>
      </p:grpSp>
      <p:sp>
        <p:nvSpPr>
          <p:cNvPr id="37" name="矩形 36"/>
          <p:cNvSpPr/>
          <p:nvPr/>
        </p:nvSpPr>
        <p:spPr>
          <a:xfrm>
            <a:off x="745595" y="454518"/>
            <a:ext cx="238262" cy="238262"/>
          </a:xfrm>
          <a:prstGeom prst="rect">
            <a:avLst/>
          </a:prstGeom>
          <a:solidFill>
            <a:srgbClr val="6F9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文本框 37"/>
          <p:cNvSpPr txBox="1"/>
          <p:nvPr/>
        </p:nvSpPr>
        <p:spPr>
          <a:xfrm>
            <a:off x="1153153" y="454517"/>
            <a:ext cx="2347207" cy="460375"/>
          </a:xfrm>
          <a:prstGeom prst="rect">
            <a:avLst/>
          </a:prstGeom>
          <a:noFill/>
        </p:spPr>
        <p:txBody>
          <a:bodyPr wrap="square" rtlCol="0">
            <a:spAutoFit/>
          </a:bodyPr>
          <a:lstStyle/>
          <a:p>
            <a:r>
              <a:rPr lang="zh-CN" altLang="en-US" sz="2400" dirty="0">
                <a:cs typeface="+mn-ea"/>
                <a:sym typeface="+mn-lt"/>
              </a:rPr>
              <a:t>拜占庭将军问题</a:t>
            </a:r>
            <a:endParaRPr lang="zh-CN" altLang="en-US" sz="2400" dirty="0">
              <a:cs typeface="+mn-ea"/>
              <a:sym typeface="+mn-lt"/>
            </a:endParaRPr>
          </a:p>
        </p:txBody>
      </p:sp>
      <p:sp>
        <p:nvSpPr>
          <p:cNvPr id="39" name="文本框 38"/>
          <p:cNvSpPr txBox="1"/>
          <p:nvPr/>
        </p:nvSpPr>
        <p:spPr>
          <a:xfrm>
            <a:off x="4700270" y="1379220"/>
            <a:ext cx="2790825" cy="553085"/>
          </a:xfrm>
          <a:prstGeom prst="rect">
            <a:avLst/>
          </a:prstGeom>
          <a:solidFill>
            <a:srgbClr val="6F9FBD"/>
          </a:solidFill>
        </p:spPr>
        <p:txBody>
          <a:bodyPr wrap="square" rtlCol="0">
            <a:spAutoFit/>
          </a:bodyPr>
          <a:lstStyle/>
          <a:p>
            <a:pPr algn="ctr">
              <a:lnSpc>
                <a:spcPct val="150000"/>
              </a:lnSpc>
            </a:pPr>
            <a:r>
              <a:rPr sz="2000" dirty="0">
                <a:solidFill>
                  <a:schemeClr val="bg1"/>
                </a:solidFill>
                <a:cs typeface="+mn-ea"/>
                <a:sym typeface="+mn-lt"/>
              </a:rPr>
              <a:t>拜占庭将军问题</a:t>
            </a:r>
            <a:r>
              <a:rPr lang="zh-CN" sz="2000" dirty="0">
                <a:solidFill>
                  <a:schemeClr val="bg1"/>
                </a:solidFill>
                <a:cs typeface="+mn-ea"/>
                <a:sym typeface="+mn-lt"/>
              </a:rPr>
              <a:t>翻译</a:t>
            </a:r>
            <a:r>
              <a:rPr sz="2000" dirty="0">
                <a:solidFill>
                  <a:schemeClr val="bg1"/>
                </a:solidFill>
                <a:cs typeface="+mn-ea"/>
                <a:sym typeface="+mn-lt"/>
              </a:rPr>
              <a:t>:</a:t>
            </a:r>
            <a:endParaRPr sz="2000" dirty="0">
              <a:solidFill>
                <a:schemeClr val="bg1"/>
              </a:solidFill>
              <a:cs typeface="+mn-ea"/>
              <a:sym typeface="+mn-lt"/>
            </a:endParaRPr>
          </a:p>
        </p:txBody>
      </p:sp>
      <p:sp>
        <p:nvSpPr>
          <p:cNvPr id="40" name="文本框 39"/>
          <p:cNvSpPr txBox="1"/>
          <p:nvPr/>
        </p:nvSpPr>
        <p:spPr>
          <a:xfrm>
            <a:off x="1891030" y="3357880"/>
            <a:ext cx="8410575" cy="2168525"/>
          </a:xfrm>
          <a:prstGeom prst="rect">
            <a:avLst/>
          </a:prstGeom>
          <a:noFill/>
        </p:spPr>
        <p:txBody>
          <a:bodyPr wrap="square" rtlCol="0">
            <a:spAutoFit/>
          </a:bodyPr>
          <a:lstStyle/>
          <a:p>
            <a:pPr algn="ctr">
              <a:lnSpc>
                <a:spcPct val="150000"/>
              </a:lnSpc>
            </a:pPr>
            <a:r>
              <a:rPr lang="zh-CN" altLang="en-US" dirty="0">
                <a:solidFill>
                  <a:schemeClr val="tx1">
                    <a:lumMod val="50000"/>
                    <a:lumOff val="50000"/>
                  </a:schemeClr>
                </a:solidFill>
                <a:cs typeface="+mn-ea"/>
                <a:sym typeface="+mn-lt"/>
              </a:rPr>
              <a:t>翻译成分布式环境下的一致性场景：一个集群有N个节点，其中有M个不稳定节点，在N个节点中有一个leader节点（有可能由不稳定节点担任leader），该leader节点会给其他节点发送0和1两种消息，需要有一种算法保证在leader给其他节点发送的消息不一致的情况下，能保证所有的稳定节点最后认可的消息是一致的，要么都是1，要么都是0。</a:t>
            </a:r>
            <a:endParaRPr lang="zh-CN" altLang="en-US" dirty="0">
              <a:solidFill>
                <a:schemeClr val="tx1">
                  <a:lumMod val="50000"/>
                  <a:lumOff val="50000"/>
                </a:schemeClr>
              </a:solidFill>
              <a:cs typeface="+mn-ea"/>
              <a:sym typeface="+mn-lt"/>
            </a:endParaRPr>
          </a:p>
        </p:txBody>
      </p:sp>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îṥľíďe"/>
          <p:cNvSpPr/>
          <p:nvPr/>
        </p:nvSpPr>
        <p:spPr>
          <a:xfrm>
            <a:off x="3628240" y="1809792"/>
            <a:ext cx="4798840" cy="1138338"/>
          </a:xfrm>
          <a:prstGeom prst="rect">
            <a:avLst/>
          </a:prstGeom>
          <a:solidFill>
            <a:schemeClr val="bg1"/>
          </a:solidFill>
          <a:ln w="3175">
            <a:noFill/>
            <a:prstDash val="sysDash"/>
            <a:miter lim="800000"/>
          </a:ln>
          <a:effectLst>
            <a:outerShdw blurRad="508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lnSpc>
                <a:spcPct val="150000"/>
              </a:lnSpc>
              <a:buSzPct val="25000"/>
            </a:pPr>
            <a:r>
              <a:rPr lang="en-US" altLang="zh-CN" sz="1400" b="1">
                <a:solidFill>
                  <a:schemeClr val="tx1"/>
                </a:solidFill>
                <a:cs typeface="+mn-ea"/>
                <a:sym typeface="+mn-lt"/>
              </a:rPr>
              <a:t> </a:t>
            </a:r>
            <a:endParaRPr lang="en-US" altLang="zh-CN" sz="1400" b="1" dirty="0">
              <a:solidFill>
                <a:schemeClr val="tx1"/>
              </a:solidFill>
              <a:cs typeface="+mn-ea"/>
              <a:sym typeface="+mn-lt"/>
            </a:endParaRPr>
          </a:p>
        </p:txBody>
      </p:sp>
      <p:sp>
        <p:nvSpPr>
          <p:cNvPr id="11" name="iŝľiḓê"/>
          <p:cNvSpPr/>
          <p:nvPr/>
        </p:nvSpPr>
        <p:spPr>
          <a:xfrm>
            <a:off x="1457528" y="4273209"/>
            <a:ext cx="452673" cy="394140"/>
          </a:xfrm>
          <a:custGeom>
            <a:avLst/>
            <a:gdLst>
              <a:gd name="connsiteX0" fmla="*/ 24839 w 606022"/>
              <a:gd name="connsiteY0" fmla="*/ 154651 h 527661"/>
              <a:gd name="connsiteX1" fmla="*/ 187786 w 606022"/>
              <a:gd name="connsiteY1" fmla="*/ 154651 h 527661"/>
              <a:gd name="connsiteX2" fmla="*/ 212625 w 606022"/>
              <a:gd name="connsiteY2" fmla="*/ 179452 h 527661"/>
              <a:gd name="connsiteX3" fmla="*/ 212625 w 606022"/>
              <a:gd name="connsiteY3" fmla="*/ 336196 h 527661"/>
              <a:gd name="connsiteX4" fmla="*/ 186792 w 606022"/>
              <a:gd name="connsiteY4" fmla="*/ 360997 h 527661"/>
              <a:gd name="connsiteX5" fmla="*/ 167914 w 606022"/>
              <a:gd name="connsiteY5" fmla="*/ 351076 h 527661"/>
              <a:gd name="connsiteX6" fmla="*/ 157978 w 606022"/>
              <a:gd name="connsiteY6" fmla="*/ 503852 h 527661"/>
              <a:gd name="connsiteX7" fmla="*/ 132145 w 606022"/>
              <a:gd name="connsiteY7" fmla="*/ 527661 h 527661"/>
              <a:gd name="connsiteX8" fmla="*/ 80480 w 606022"/>
              <a:gd name="connsiteY8" fmla="*/ 527661 h 527661"/>
              <a:gd name="connsiteX9" fmla="*/ 54647 w 606022"/>
              <a:gd name="connsiteY9" fmla="*/ 503852 h 527661"/>
              <a:gd name="connsiteX10" fmla="*/ 44711 w 606022"/>
              <a:gd name="connsiteY10" fmla="*/ 352069 h 527661"/>
              <a:gd name="connsiteX11" fmla="*/ 25833 w 606022"/>
              <a:gd name="connsiteY11" fmla="*/ 360997 h 527661"/>
              <a:gd name="connsiteX12" fmla="*/ 994 w 606022"/>
              <a:gd name="connsiteY12" fmla="*/ 336196 h 527661"/>
              <a:gd name="connsiteX13" fmla="*/ 0 w 606022"/>
              <a:gd name="connsiteY13" fmla="*/ 179452 h 527661"/>
              <a:gd name="connsiteX14" fmla="*/ 24839 w 606022"/>
              <a:gd name="connsiteY14" fmla="*/ 154651 h 527661"/>
              <a:gd name="connsiteX15" fmla="*/ 331782 w 606022"/>
              <a:gd name="connsiteY15" fmla="*/ 130920 h 527661"/>
              <a:gd name="connsiteX16" fmla="*/ 444021 w 606022"/>
              <a:gd name="connsiteY16" fmla="*/ 130920 h 527661"/>
              <a:gd name="connsiteX17" fmla="*/ 469846 w 606022"/>
              <a:gd name="connsiteY17" fmla="*/ 157678 h 527661"/>
              <a:gd name="connsiteX18" fmla="*/ 444021 w 606022"/>
              <a:gd name="connsiteY18" fmla="*/ 184435 h 527661"/>
              <a:gd name="connsiteX19" fmla="*/ 331782 w 606022"/>
              <a:gd name="connsiteY19" fmla="*/ 184435 h 527661"/>
              <a:gd name="connsiteX20" fmla="*/ 305957 w 606022"/>
              <a:gd name="connsiteY20" fmla="*/ 157678 h 527661"/>
              <a:gd name="connsiteX21" fmla="*/ 331782 w 606022"/>
              <a:gd name="connsiteY21" fmla="*/ 130920 h 527661"/>
              <a:gd name="connsiteX22" fmla="*/ 503213 w 606022"/>
              <a:gd name="connsiteY22" fmla="*/ 73423 h 527661"/>
              <a:gd name="connsiteX23" fmla="*/ 529572 w 606022"/>
              <a:gd name="connsiteY23" fmla="*/ 99703 h 527661"/>
              <a:gd name="connsiteX24" fmla="*/ 503213 w 606022"/>
              <a:gd name="connsiteY24" fmla="*/ 125983 h 527661"/>
              <a:gd name="connsiteX25" fmla="*/ 476854 w 606022"/>
              <a:gd name="connsiteY25" fmla="*/ 99703 h 527661"/>
              <a:gd name="connsiteX26" fmla="*/ 503213 w 606022"/>
              <a:gd name="connsiteY26" fmla="*/ 73423 h 527661"/>
              <a:gd name="connsiteX27" fmla="*/ 287128 w 606022"/>
              <a:gd name="connsiteY27" fmla="*/ 52570 h 527661"/>
              <a:gd name="connsiteX28" fmla="*/ 282160 w 606022"/>
              <a:gd name="connsiteY28" fmla="*/ 57530 h 527661"/>
              <a:gd name="connsiteX29" fmla="*/ 282160 w 606022"/>
              <a:gd name="connsiteY29" fmla="*/ 221192 h 527661"/>
              <a:gd name="connsiteX30" fmla="*/ 287128 w 606022"/>
              <a:gd name="connsiteY30" fmla="*/ 226152 h 527661"/>
              <a:gd name="connsiteX31" fmla="*/ 547409 w 606022"/>
              <a:gd name="connsiteY31" fmla="*/ 226152 h 527661"/>
              <a:gd name="connsiteX32" fmla="*/ 551383 w 606022"/>
              <a:gd name="connsiteY32" fmla="*/ 221192 h 527661"/>
              <a:gd name="connsiteX33" fmla="*/ 551383 w 606022"/>
              <a:gd name="connsiteY33" fmla="*/ 57530 h 527661"/>
              <a:gd name="connsiteX34" fmla="*/ 547409 w 606022"/>
              <a:gd name="connsiteY34" fmla="*/ 52570 h 527661"/>
              <a:gd name="connsiteX35" fmla="*/ 287128 w 606022"/>
              <a:gd name="connsiteY35" fmla="*/ 0 h 527661"/>
              <a:gd name="connsiteX36" fmla="*/ 547409 w 606022"/>
              <a:gd name="connsiteY36" fmla="*/ 0 h 527661"/>
              <a:gd name="connsiteX37" fmla="*/ 606022 w 606022"/>
              <a:gd name="connsiteY37" fmla="*/ 57530 h 527661"/>
              <a:gd name="connsiteX38" fmla="*/ 606022 w 606022"/>
              <a:gd name="connsiteY38" fmla="*/ 221192 h 527661"/>
              <a:gd name="connsiteX39" fmla="*/ 547409 w 606022"/>
              <a:gd name="connsiteY39" fmla="*/ 278722 h 527661"/>
              <a:gd name="connsiteX40" fmla="*/ 287128 w 606022"/>
              <a:gd name="connsiteY40" fmla="*/ 278722 h 527661"/>
              <a:gd name="connsiteX41" fmla="*/ 229508 w 606022"/>
              <a:gd name="connsiteY41" fmla="*/ 221192 h 527661"/>
              <a:gd name="connsiteX42" fmla="*/ 229508 w 606022"/>
              <a:gd name="connsiteY42" fmla="*/ 57530 h 527661"/>
              <a:gd name="connsiteX43" fmla="*/ 287128 w 606022"/>
              <a:gd name="connsiteY43" fmla="*/ 0 h 527661"/>
              <a:gd name="connsiteX44" fmla="*/ 106313 w 606022"/>
              <a:gd name="connsiteY44" fmla="*/ 0 h 527661"/>
              <a:gd name="connsiteX45" fmla="*/ 175835 w 606022"/>
              <a:gd name="connsiteY45" fmla="*/ 68964 h 527661"/>
              <a:gd name="connsiteX46" fmla="*/ 106313 w 606022"/>
              <a:gd name="connsiteY46" fmla="*/ 137928 h 527661"/>
              <a:gd name="connsiteX47" fmla="*/ 36791 w 606022"/>
              <a:gd name="connsiteY47" fmla="*/ 68964 h 527661"/>
              <a:gd name="connsiteX48" fmla="*/ 106313 w 606022"/>
              <a:gd name="connsiteY48" fmla="*/ 0 h 52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606022" h="527661">
                <a:moveTo>
                  <a:pt x="24839" y="154651"/>
                </a:moveTo>
                <a:cubicBezTo>
                  <a:pt x="35769" y="154651"/>
                  <a:pt x="187786" y="154651"/>
                  <a:pt x="187786" y="154651"/>
                </a:cubicBezTo>
                <a:cubicBezTo>
                  <a:pt x="201696" y="154651"/>
                  <a:pt x="212625" y="166556"/>
                  <a:pt x="212625" y="179452"/>
                </a:cubicBezTo>
                <a:lnTo>
                  <a:pt x="212625" y="336196"/>
                </a:lnTo>
                <a:cubicBezTo>
                  <a:pt x="211631" y="350084"/>
                  <a:pt x="200702" y="360997"/>
                  <a:pt x="186792" y="360997"/>
                </a:cubicBezTo>
                <a:cubicBezTo>
                  <a:pt x="178843" y="360997"/>
                  <a:pt x="171888" y="357029"/>
                  <a:pt x="167914" y="351076"/>
                </a:cubicBezTo>
                <a:lnTo>
                  <a:pt x="157978" y="503852"/>
                </a:lnTo>
                <a:cubicBezTo>
                  <a:pt x="156985" y="517741"/>
                  <a:pt x="146055" y="527661"/>
                  <a:pt x="132145" y="527661"/>
                </a:cubicBezTo>
                <a:lnTo>
                  <a:pt x="80480" y="527661"/>
                </a:lnTo>
                <a:cubicBezTo>
                  <a:pt x="66570" y="527661"/>
                  <a:pt x="55640" y="517741"/>
                  <a:pt x="54647" y="503852"/>
                </a:cubicBezTo>
                <a:lnTo>
                  <a:pt x="44711" y="352069"/>
                </a:lnTo>
                <a:cubicBezTo>
                  <a:pt x="40737" y="357029"/>
                  <a:pt x="33782" y="360997"/>
                  <a:pt x="25833" y="360997"/>
                </a:cubicBezTo>
                <a:cubicBezTo>
                  <a:pt x="11923" y="360997"/>
                  <a:pt x="994" y="350084"/>
                  <a:pt x="994" y="336196"/>
                </a:cubicBezTo>
                <a:lnTo>
                  <a:pt x="0" y="179452"/>
                </a:lnTo>
                <a:cubicBezTo>
                  <a:pt x="0" y="165564"/>
                  <a:pt x="10929" y="154651"/>
                  <a:pt x="24839" y="154651"/>
                </a:cubicBezTo>
                <a:close/>
                <a:moveTo>
                  <a:pt x="331782" y="130920"/>
                </a:moveTo>
                <a:lnTo>
                  <a:pt x="444021" y="130920"/>
                </a:lnTo>
                <a:cubicBezTo>
                  <a:pt x="458920" y="130920"/>
                  <a:pt x="469846" y="142812"/>
                  <a:pt x="469846" y="157678"/>
                </a:cubicBezTo>
                <a:cubicBezTo>
                  <a:pt x="469846" y="172543"/>
                  <a:pt x="458920" y="184435"/>
                  <a:pt x="444021" y="184435"/>
                </a:cubicBezTo>
                <a:lnTo>
                  <a:pt x="331782" y="184435"/>
                </a:lnTo>
                <a:cubicBezTo>
                  <a:pt x="317876" y="184435"/>
                  <a:pt x="305957" y="172543"/>
                  <a:pt x="305957" y="157678"/>
                </a:cubicBezTo>
                <a:cubicBezTo>
                  <a:pt x="305957" y="142812"/>
                  <a:pt x="317876" y="130920"/>
                  <a:pt x="331782" y="130920"/>
                </a:cubicBezTo>
                <a:close/>
                <a:moveTo>
                  <a:pt x="503213" y="73423"/>
                </a:moveTo>
                <a:cubicBezTo>
                  <a:pt x="517771" y="73423"/>
                  <a:pt x="529572" y="85189"/>
                  <a:pt x="529572" y="99703"/>
                </a:cubicBezTo>
                <a:cubicBezTo>
                  <a:pt x="529572" y="114217"/>
                  <a:pt x="517771" y="125983"/>
                  <a:pt x="503213" y="125983"/>
                </a:cubicBezTo>
                <a:cubicBezTo>
                  <a:pt x="488655" y="125983"/>
                  <a:pt x="476854" y="114217"/>
                  <a:pt x="476854" y="99703"/>
                </a:cubicBezTo>
                <a:cubicBezTo>
                  <a:pt x="476854" y="85189"/>
                  <a:pt x="488655" y="73423"/>
                  <a:pt x="503213" y="73423"/>
                </a:cubicBezTo>
                <a:close/>
                <a:moveTo>
                  <a:pt x="287128" y="52570"/>
                </a:moveTo>
                <a:cubicBezTo>
                  <a:pt x="285141" y="52570"/>
                  <a:pt x="282160" y="54554"/>
                  <a:pt x="282160" y="57530"/>
                </a:cubicBezTo>
                <a:lnTo>
                  <a:pt x="282160" y="221192"/>
                </a:lnTo>
                <a:cubicBezTo>
                  <a:pt x="282160" y="224168"/>
                  <a:pt x="285141" y="226152"/>
                  <a:pt x="287128" y="226152"/>
                </a:cubicBezTo>
                <a:lnTo>
                  <a:pt x="547409" y="226152"/>
                </a:lnTo>
                <a:cubicBezTo>
                  <a:pt x="550389" y="226152"/>
                  <a:pt x="551383" y="224168"/>
                  <a:pt x="551383" y="221192"/>
                </a:cubicBezTo>
                <a:lnTo>
                  <a:pt x="551383" y="57530"/>
                </a:lnTo>
                <a:cubicBezTo>
                  <a:pt x="551383" y="54554"/>
                  <a:pt x="550389" y="52570"/>
                  <a:pt x="547409" y="52570"/>
                </a:cubicBezTo>
                <a:close/>
                <a:moveTo>
                  <a:pt x="287128" y="0"/>
                </a:moveTo>
                <a:lnTo>
                  <a:pt x="547409" y="0"/>
                </a:lnTo>
                <a:cubicBezTo>
                  <a:pt x="579199" y="0"/>
                  <a:pt x="606022" y="25789"/>
                  <a:pt x="606022" y="57530"/>
                </a:cubicBezTo>
                <a:lnTo>
                  <a:pt x="606022" y="221192"/>
                </a:lnTo>
                <a:cubicBezTo>
                  <a:pt x="606022" y="252933"/>
                  <a:pt x="579199" y="278722"/>
                  <a:pt x="547409" y="278722"/>
                </a:cubicBezTo>
                <a:lnTo>
                  <a:pt x="287128" y="278722"/>
                </a:lnTo>
                <a:cubicBezTo>
                  <a:pt x="255337" y="278722"/>
                  <a:pt x="229508" y="252933"/>
                  <a:pt x="229508" y="221192"/>
                </a:cubicBezTo>
                <a:lnTo>
                  <a:pt x="229508" y="57530"/>
                </a:lnTo>
                <a:cubicBezTo>
                  <a:pt x="229508" y="25789"/>
                  <a:pt x="255337" y="0"/>
                  <a:pt x="287128" y="0"/>
                </a:cubicBezTo>
                <a:close/>
                <a:moveTo>
                  <a:pt x="106313" y="0"/>
                </a:moveTo>
                <a:cubicBezTo>
                  <a:pt x="144709" y="0"/>
                  <a:pt x="175835" y="30876"/>
                  <a:pt x="175835" y="68964"/>
                </a:cubicBezTo>
                <a:cubicBezTo>
                  <a:pt x="175835" y="107052"/>
                  <a:pt x="144709" y="137928"/>
                  <a:pt x="106313" y="137928"/>
                </a:cubicBezTo>
                <a:cubicBezTo>
                  <a:pt x="67917" y="137928"/>
                  <a:pt x="36791" y="107052"/>
                  <a:pt x="36791" y="68964"/>
                </a:cubicBezTo>
                <a:cubicBezTo>
                  <a:pt x="36791" y="30876"/>
                  <a:pt x="67917" y="0"/>
                  <a:pt x="106313" y="0"/>
                </a:cubicBezTo>
                <a:close/>
              </a:path>
            </a:pathLst>
          </a:custGeom>
          <a:solidFill>
            <a:srgbClr val="A1D2E0"/>
          </a:solidFill>
          <a:ln w="3175"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lnSpcReduction="1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i="1">
              <a:solidFill>
                <a:schemeClr val="tx1"/>
              </a:solidFill>
              <a:cs typeface="+mn-ea"/>
              <a:sym typeface="+mn-lt"/>
            </a:endParaRPr>
          </a:p>
        </p:txBody>
      </p:sp>
      <p:grpSp>
        <p:nvGrpSpPr>
          <p:cNvPr id="12" name="组合 11"/>
          <p:cNvGrpSpPr/>
          <p:nvPr/>
        </p:nvGrpSpPr>
        <p:grpSpPr>
          <a:xfrm>
            <a:off x="267580" y="305974"/>
            <a:ext cx="687460" cy="847053"/>
            <a:chOff x="1375020" y="1454054"/>
            <a:chExt cx="2486630" cy="3063897"/>
          </a:xfrm>
        </p:grpSpPr>
        <p:pic>
          <p:nvPicPr>
            <p:cNvPr id="14" name="图形 13"/>
            <p:cNvPicPr>
              <a:picLocks noChangeAspect="1"/>
            </p:cNvPicPr>
            <p:nvPr/>
          </p:nvPicPr>
          <p:blipFill rotWithShape="1">
            <a:blip r:embed="rId1">
              <a:extLst>
                <a:ext uri="{96DAC541-7B7A-43D3-8B79-37D633B846F1}">
                  <asvg:svgBlip xmlns:asvg="http://schemas.microsoft.com/office/drawing/2016/SVG/main" r:embed="rId2"/>
                </a:ext>
              </a:extLst>
            </a:blip>
            <a:srcRect r="64401"/>
            <a:stretch>
              <a:fillRect/>
            </a:stretch>
          </p:blipFill>
          <p:spPr>
            <a:xfrm>
              <a:off x="1375020" y="1454054"/>
              <a:ext cx="2159953" cy="1936433"/>
            </a:xfrm>
            <a:prstGeom prst="rect">
              <a:avLst/>
            </a:prstGeom>
          </p:spPr>
        </p:pic>
        <p:pic>
          <p:nvPicPr>
            <p:cNvPr id="16" name="图形 15"/>
            <p:cNvPicPr>
              <a:picLocks noChangeAspect="1"/>
            </p:cNvPicPr>
            <p:nvPr/>
          </p:nvPicPr>
          <p:blipFill rotWithShape="1">
            <a:blip r:embed="rId1">
              <a:extLst>
                <a:ext uri="{96DAC541-7B7A-43D3-8B79-37D633B846F1}">
                  <asvg:svgBlip xmlns:asvg="http://schemas.microsoft.com/office/drawing/2016/SVG/main" r:embed="rId2"/>
                </a:ext>
              </a:extLst>
            </a:blip>
            <a:srcRect l="76272" t="35065"/>
            <a:stretch>
              <a:fillRect/>
            </a:stretch>
          </p:blipFill>
          <p:spPr>
            <a:xfrm rot="16200000">
              <a:off x="1944688" y="2600989"/>
              <a:ext cx="2046509" cy="1787415"/>
            </a:xfrm>
            <a:prstGeom prst="rect">
              <a:avLst/>
            </a:prstGeom>
          </p:spPr>
        </p:pic>
      </p:grpSp>
      <p:sp>
        <p:nvSpPr>
          <p:cNvPr id="17" name="矩形 16"/>
          <p:cNvSpPr/>
          <p:nvPr/>
        </p:nvSpPr>
        <p:spPr>
          <a:xfrm>
            <a:off x="745595" y="454518"/>
            <a:ext cx="238262" cy="238262"/>
          </a:xfrm>
          <a:prstGeom prst="rect">
            <a:avLst/>
          </a:prstGeom>
          <a:solidFill>
            <a:srgbClr val="6F9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文本框 17"/>
          <p:cNvSpPr txBox="1"/>
          <p:nvPr/>
        </p:nvSpPr>
        <p:spPr>
          <a:xfrm>
            <a:off x="1153153" y="454517"/>
            <a:ext cx="2347207" cy="460375"/>
          </a:xfrm>
          <a:prstGeom prst="rect">
            <a:avLst/>
          </a:prstGeom>
          <a:noFill/>
        </p:spPr>
        <p:txBody>
          <a:bodyPr wrap="square" rtlCol="0">
            <a:spAutoFit/>
          </a:bodyPr>
          <a:lstStyle/>
          <a:p>
            <a:r>
              <a:rPr lang="zh-CN" altLang="en-US" sz="2400" dirty="0">
                <a:cs typeface="+mn-ea"/>
                <a:sym typeface="+mn-lt"/>
              </a:rPr>
              <a:t>拜占庭将军问题</a:t>
            </a:r>
            <a:endParaRPr lang="zh-CN" altLang="en-US" sz="2400" dirty="0">
              <a:cs typeface="+mn-ea"/>
              <a:sym typeface="+mn-lt"/>
            </a:endParaRPr>
          </a:p>
        </p:txBody>
      </p:sp>
      <p:sp>
        <p:nvSpPr>
          <p:cNvPr id="19" name="文本框 18"/>
          <p:cNvSpPr txBox="1"/>
          <p:nvPr/>
        </p:nvSpPr>
        <p:spPr>
          <a:xfrm>
            <a:off x="4231942" y="1902050"/>
            <a:ext cx="3592079" cy="737235"/>
          </a:xfrm>
          <a:prstGeom prst="rect">
            <a:avLst/>
          </a:prstGeom>
          <a:noFill/>
        </p:spPr>
        <p:txBody>
          <a:bodyPr wrap="square" rtlCol="0">
            <a:spAutoFit/>
          </a:bodyPr>
          <a:lstStyle/>
          <a:p>
            <a:pPr algn="ctr">
              <a:lnSpc>
                <a:spcPct val="150000"/>
              </a:lnSpc>
            </a:pPr>
            <a:r>
              <a:rPr lang="zh-CN" sz="2800" dirty="0">
                <a:solidFill>
                  <a:schemeClr val="tx1">
                    <a:lumMod val="50000"/>
                    <a:lumOff val="50000"/>
                  </a:schemeClr>
                </a:solidFill>
                <a:cs typeface="+mn-ea"/>
                <a:sym typeface="+mn-lt"/>
              </a:rPr>
              <a:t>问题</a:t>
            </a:r>
            <a:r>
              <a:rPr sz="2800" dirty="0">
                <a:solidFill>
                  <a:schemeClr val="tx1">
                    <a:lumMod val="50000"/>
                    <a:lumOff val="50000"/>
                  </a:schemeClr>
                </a:solidFill>
                <a:cs typeface="+mn-ea"/>
                <a:sym typeface="+mn-lt"/>
              </a:rPr>
              <a:t>总结条件</a:t>
            </a:r>
            <a:r>
              <a:rPr lang="zh-CN" sz="2800" dirty="0">
                <a:solidFill>
                  <a:schemeClr val="tx1">
                    <a:lumMod val="50000"/>
                    <a:lumOff val="50000"/>
                  </a:schemeClr>
                </a:solidFill>
                <a:cs typeface="+mn-ea"/>
                <a:sym typeface="+mn-lt"/>
              </a:rPr>
              <a:t>：</a:t>
            </a:r>
            <a:endParaRPr lang="zh-CN" sz="2800" dirty="0">
              <a:solidFill>
                <a:schemeClr val="tx1">
                  <a:lumMod val="50000"/>
                  <a:lumOff val="50000"/>
                </a:schemeClr>
              </a:solidFill>
              <a:cs typeface="+mn-ea"/>
              <a:sym typeface="+mn-lt"/>
            </a:endParaRPr>
          </a:p>
        </p:txBody>
      </p:sp>
      <p:sp>
        <p:nvSpPr>
          <p:cNvPr id="21" name="文本框 20"/>
          <p:cNvSpPr txBox="1"/>
          <p:nvPr/>
        </p:nvSpPr>
        <p:spPr>
          <a:xfrm>
            <a:off x="2388235" y="3731895"/>
            <a:ext cx="8268970" cy="1476375"/>
          </a:xfrm>
          <a:prstGeom prst="rect">
            <a:avLst/>
          </a:prstGeom>
          <a:noFill/>
        </p:spPr>
        <p:txBody>
          <a:bodyPr wrap="square" rtlCol="0">
            <a:spAutoFit/>
          </a:bodyPr>
          <a:lstStyle/>
          <a:p>
            <a:pPr>
              <a:lnSpc>
                <a:spcPct val="150000"/>
              </a:lnSpc>
            </a:pPr>
            <a:r>
              <a:rPr sz="2000" dirty="0">
                <a:solidFill>
                  <a:schemeClr val="tx1">
                    <a:lumMod val="50000"/>
                    <a:lumOff val="50000"/>
                  </a:schemeClr>
                </a:solidFill>
                <a:cs typeface="+mn-ea"/>
                <a:sym typeface="+mn-lt"/>
              </a:rPr>
              <a:t>总将军数：N                           - 集群总节点：N</a:t>
            </a:r>
            <a:endParaRPr sz="2000" dirty="0">
              <a:solidFill>
                <a:schemeClr val="tx1">
                  <a:lumMod val="50000"/>
                  <a:lumOff val="50000"/>
                </a:schemeClr>
              </a:solidFill>
              <a:cs typeface="+mn-ea"/>
              <a:sym typeface="+mn-lt"/>
            </a:endParaRPr>
          </a:p>
          <a:p>
            <a:pPr>
              <a:lnSpc>
                <a:spcPct val="150000"/>
              </a:lnSpc>
            </a:pPr>
            <a:r>
              <a:rPr sz="2000" dirty="0">
                <a:solidFill>
                  <a:schemeClr val="tx1">
                    <a:lumMod val="50000"/>
                    <a:lumOff val="50000"/>
                  </a:schemeClr>
                </a:solidFill>
                <a:cs typeface="+mn-ea"/>
                <a:sym typeface="+mn-lt"/>
              </a:rPr>
              <a:t>总的叛将数：M                         - 不稳定节点数：M</a:t>
            </a:r>
            <a:endParaRPr sz="2000" dirty="0">
              <a:solidFill>
                <a:schemeClr val="tx1">
                  <a:lumMod val="50000"/>
                  <a:lumOff val="50000"/>
                </a:schemeClr>
              </a:solidFill>
              <a:cs typeface="+mn-ea"/>
              <a:sym typeface="+mn-lt"/>
            </a:endParaRPr>
          </a:p>
          <a:p>
            <a:pPr>
              <a:lnSpc>
                <a:spcPct val="150000"/>
              </a:lnSpc>
            </a:pPr>
            <a:r>
              <a:rPr sz="2000" dirty="0">
                <a:solidFill>
                  <a:schemeClr val="tx1">
                    <a:lumMod val="50000"/>
                    <a:lumOff val="50000"/>
                  </a:schemeClr>
                </a:solidFill>
                <a:cs typeface="+mn-ea"/>
                <a:sym typeface="+mn-lt"/>
              </a:rPr>
              <a:t>满足前提：N&gt;=3M+1                  - 集群可用前提：N&gt;=3M+1</a:t>
            </a:r>
            <a:endParaRPr sz="2000" dirty="0">
              <a:solidFill>
                <a:schemeClr val="tx1">
                  <a:lumMod val="50000"/>
                  <a:lumOff val="50000"/>
                </a:schemeClr>
              </a:solidFill>
              <a:cs typeface="+mn-ea"/>
              <a:sym typeface="+mn-lt"/>
            </a:endParaRPr>
          </a:p>
        </p:txBody>
      </p:sp>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îṥľíďe"/>
          <p:cNvSpPr/>
          <p:nvPr/>
        </p:nvSpPr>
        <p:spPr>
          <a:xfrm>
            <a:off x="3696820" y="1153202"/>
            <a:ext cx="4798840" cy="1138338"/>
          </a:xfrm>
          <a:prstGeom prst="rect">
            <a:avLst/>
          </a:prstGeom>
          <a:solidFill>
            <a:schemeClr val="bg1"/>
          </a:solidFill>
          <a:ln w="3175">
            <a:noFill/>
            <a:prstDash val="sysDash"/>
            <a:miter lim="800000"/>
          </a:ln>
          <a:effectLst>
            <a:outerShdw blurRad="508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lnSpc>
                <a:spcPct val="150000"/>
              </a:lnSpc>
              <a:buSzPct val="25000"/>
            </a:pPr>
            <a:r>
              <a:rPr lang="en-US" altLang="zh-CN" sz="1400" b="1">
                <a:solidFill>
                  <a:schemeClr val="tx1"/>
                </a:solidFill>
                <a:cs typeface="+mn-ea"/>
                <a:sym typeface="+mn-lt"/>
              </a:rPr>
              <a:t> </a:t>
            </a:r>
            <a:endParaRPr lang="en-US" altLang="zh-CN" sz="1400" b="1" dirty="0">
              <a:solidFill>
                <a:schemeClr val="tx1"/>
              </a:solidFill>
              <a:cs typeface="+mn-ea"/>
              <a:sym typeface="+mn-lt"/>
            </a:endParaRPr>
          </a:p>
        </p:txBody>
      </p:sp>
      <p:sp>
        <p:nvSpPr>
          <p:cNvPr id="11" name="iŝľiḓê"/>
          <p:cNvSpPr/>
          <p:nvPr/>
        </p:nvSpPr>
        <p:spPr>
          <a:xfrm>
            <a:off x="955243" y="4182404"/>
            <a:ext cx="452673" cy="394140"/>
          </a:xfrm>
          <a:custGeom>
            <a:avLst/>
            <a:gdLst>
              <a:gd name="connsiteX0" fmla="*/ 24839 w 606022"/>
              <a:gd name="connsiteY0" fmla="*/ 154651 h 527661"/>
              <a:gd name="connsiteX1" fmla="*/ 187786 w 606022"/>
              <a:gd name="connsiteY1" fmla="*/ 154651 h 527661"/>
              <a:gd name="connsiteX2" fmla="*/ 212625 w 606022"/>
              <a:gd name="connsiteY2" fmla="*/ 179452 h 527661"/>
              <a:gd name="connsiteX3" fmla="*/ 212625 w 606022"/>
              <a:gd name="connsiteY3" fmla="*/ 336196 h 527661"/>
              <a:gd name="connsiteX4" fmla="*/ 186792 w 606022"/>
              <a:gd name="connsiteY4" fmla="*/ 360997 h 527661"/>
              <a:gd name="connsiteX5" fmla="*/ 167914 w 606022"/>
              <a:gd name="connsiteY5" fmla="*/ 351076 h 527661"/>
              <a:gd name="connsiteX6" fmla="*/ 157978 w 606022"/>
              <a:gd name="connsiteY6" fmla="*/ 503852 h 527661"/>
              <a:gd name="connsiteX7" fmla="*/ 132145 w 606022"/>
              <a:gd name="connsiteY7" fmla="*/ 527661 h 527661"/>
              <a:gd name="connsiteX8" fmla="*/ 80480 w 606022"/>
              <a:gd name="connsiteY8" fmla="*/ 527661 h 527661"/>
              <a:gd name="connsiteX9" fmla="*/ 54647 w 606022"/>
              <a:gd name="connsiteY9" fmla="*/ 503852 h 527661"/>
              <a:gd name="connsiteX10" fmla="*/ 44711 w 606022"/>
              <a:gd name="connsiteY10" fmla="*/ 352069 h 527661"/>
              <a:gd name="connsiteX11" fmla="*/ 25833 w 606022"/>
              <a:gd name="connsiteY11" fmla="*/ 360997 h 527661"/>
              <a:gd name="connsiteX12" fmla="*/ 994 w 606022"/>
              <a:gd name="connsiteY12" fmla="*/ 336196 h 527661"/>
              <a:gd name="connsiteX13" fmla="*/ 0 w 606022"/>
              <a:gd name="connsiteY13" fmla="*/ 179452 h 527661"/>
              <a:gd name="connsiteX14" fmla="*/ 24839 w 606022"/>
              <a:gd name="connsiteY14" fmla="*/ 154651 h 527661"/>
              <a:gd name="connsiteX15" fmla="*/ 331782 w 606022"/>
              <a:gd name="connsiteY15" fmla="*/ 130920 h 527661"/>
              <a:gd name="connsiteX16" fmla="*/ 444021 w 606022"/>
              <a:gd name="connsiteY16" fmla="*/ 130920 h 527661"/>
              <a:gd name="connsiteX17" fmla="*/ 469846 w 606022"/>
              <a:gd name="connsiteY17" fmla="*/ 157678 h 527661"/>
              <a:gd name="connsiteX18" fmla="*/ 444021 w 606022"/>
              <a:gd name="connsiteY18" fmla="*/ 184435 h 527661"/>
              <a:gd name="connsiteX19" fmla="*/ 331782 w 606022"/>
              <a:gd name="connsiteY19" fmla="*/ 184435 h 527661"/>
              <a:gd name="connsiteX20" fmla="*/ 305957 w 606022"/>
              <a:gd name="connsiteY20" fmla="*/ 157678 h 527661"/>
              <a:gd name="connsiteX21" fmla="*/ 331782 w 606022"/>
              <a:gd name="connsiteY21" fmla="*/ 130920 h 527661"/>
              <a:gd name="connsiteX22" fmla="*/ 503213 w 606022"/>
              <a:gd name="connsiteY22" fmla="*/ 73423 h 527661"/>
              <a:gd name="connsiteX23" fmla="*/ 529572 w 606022"/>
              <a:gd name="connsiteY23" fmla="*/ 99703 h 527661"/>
              <a:gd name="connsiteX24" fmla="*/ 503213 w 606022"/>
              <a:gd name="connsiteY24" fmla="*/ 125983 h 527661"/>
              <a:gd name="connsiteX25" fmla="*/ 476854 w 606022"/>
              <a:gd name="connsiteY25" fmla="*/ 99703 h 527661"/>
              <a:gd name="connsiteX26" fmla="*/ 503213 w 606022"/>
              <a:gd name="connsiteY26" fmla="*/ 73423 h 527661"/>
              <a:gd name="connsiteX27" fmla="*/ 287128 w 606022"/>
              <a:gd name="connsiteY27" fmla="*/ 52570 h 527661"/>
              <a:gd name="connsiteX28" fmla="*/ 282160 w 606022"/>
              <a:gd name="connsiteY28" fmla="*/ 57530 h 527661"/>
              <a:gd name="connsiteX29" fmla="*/ 282160 w 606022"/>
              <a:gd name="connsiteY29" fmla="*/ 221192 h 527661"/>
              <a:gd name="connsiteX30" fmla="*/ 287128 w 606022"/>
              <a:gd name="connsiteY30" fmla="*/ 226152 h 527661"/>
              <a:gd name="connsiteX31" fmla="*/ 547409 w 606022"/>
              <a:gd name="connsiteY31" fmla="*/ 226152 h 527661"/>
              <a:gd name="connsiteX32" fmla="*/ 551383 w 606022"/>
              <a:gd name="connsiteY32" fmla="*/ 221192 h 527661"/>
              <a:gd name="connsiteX33" fmla="*/ 551383 w 606022"/>
              <a:gd name="connsiteY33" fmla="*/ 57530 h 527661"/>
              <a:gd name="connsiteX34" fmla="*/ 547409 w 606022"/>
              <a:gd name="connsiteY34" fmla="*/ 52570 h 527661"/>
              <a:gd name="connsiteX35" fmla="*/ 287128 w 606022"/>
              <a:gd name="connsiteY35" fmla="*/ 0 h 527661"/>
              <a:gd name="connsiteX36" fmla="*/ 547409 w 606022"/>
              <a:gd name="connsiteY36" fmla="*/ 0 h 527661"/>
              <a:gd name="connsiteX37" fmla="*/ 606022 w 606022"/>
              <a:gd name="connsiteY37" fmla="*/ 57530 h 527661"/>
              <a:gd name="connsiteX38" fmla="*/ 606022 w 606022"/>
              <a:gd name="connsiteY38" fmla="*/ 221192 h 527661"/>
              <a:gd name="connsiteX39" fmla="*/ 547409 w 606022"/>
              <a:gd name="connsiteY39" fmla="*/ 278722 h 527661"/>
              <a:gd name="connsiteX40" fmla="*/ 287128 w 606022"/>
              <a:gd name="connsiteY40" fmla="*/ 278722 h 527661"/>
              <a:gd name="connsiteX41" fmla="*/ 229508 w 606022"/>
              <a:gd name="connsiteY41" fmla="*/ 221192 h 527661"/>
              <a:gd name="connsiteX42" fmla="*/ 229508 w 606022"/>
              <a:gd name="connsiteY42" fmla="*/ 57530 h 527661"/>
              <a:gd name="connsiteX43" fmla="*/ 287128 w 606022"/>
              <a:gd name="connsiteY43" fmla="*/ 0 h 527661"/>
              <a:gd name="connsiteX44" fmla="*/ 106313 w 606022"/>
              <a:gd name="connsiteY44" fmla="*/ 0 h 527661"/>
              <a:gd name="connsiteX45" fmla="*/ 175835 w 606022"/>
              <a:gd name="connsiteY45" fmla="*/ 68964 h 527661"/>
              <a:gd name="connsiteX46" fmla="*/ 106313 w 606022"/>
              <a:gd name="connsiteY46" fmla="*/ 137928 h 527661"/>
              <a:gd name="connsiteX47" fmla="*/ 36791 w 606022"/>
              <a:gd name="connsiteY47" fmla="*/ 68964 h 527661"/>
              <a:gd name="connsiteX48" fmla="*/ 106313 w 606022"/>
              <a:gd name="connsiteY48" fmla="*/ 0 h 52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606022" h="527661">
                <a:moveTo>
                  <a:pt x="24839" y="154651"/>
                </a:moveTo>
                <a:cubicBezTo>
                  <a:pt x="35769" y="154651"/>
                  <a:pt x="187786" y="154651"/>
                  <a:pt x="187786" y="154651"/>
                </a:cubicBezTo>
                <a:cubicBezTo>
                  <a:pt x="201696" y="154651"/>
                  <a:pt x="212625" y="166556"/>
                  <a:pt x="212625" y="179452"/>
                </a:cubicBezTo>
                <a:lnTo>
                  <a:pt x="212625" y="336196"/>
                </a:lnTo>
                <a:cubicBezTo>
                  <a:pt x="211631" y="350084"/>
                  <a:pt x="200702" y="360997"/>
                  <a:pt x="186792" y="360997"/>
                </a:cubicBezTo>
                <a:cubicBezTo>
                  <a:pt x="178843" y="360997"/>
                  <a:pt x="171888" y="357029"/>
                  <a:pt x="167914" y="351076"/>
                </a:cubicBezTo>
                <a:lnTo>
                  <a:pt x="157978" y="503852"/>
                </a:lnTo>
                <a:cubicBezTo>
                  <a:pt x="156985" y="517741"/>
                  <a:pt x="146055" y="527661"/>
                  <a:pt x="132145" y="527661"/>
                </a:cubicBezTo>
                <a:lnTo>
                  <a:pt x="80480" y="527661"/>
                </a:lnTo>
                <a:cubicBezTo>
                  <a:pt x="66570" y="527661"/>
                  <a:pt x="55640" y="517741"/>
                  <a:pt x="54647" y="503852"/>
                </a:cubicBezTo>
                <a:lnTo>
                  <a:pt x="44711" y="352069"/>
                </a:lnTo>
                <a:cubicBezTo>
                  <a:pt x="40737" y="357029"/>
                  <a:pt x="33782" y="360997"/>
                  <a:pt x="25833" y="360997"/>
                </a:cubicBezTo>
                <a:cubicBezTo>
                  <a:pt x="11923" y="360997"/>
                  <a:pt x="994" y="350084"/>
                  <a:pt x="994" y="336196"/>
                </a:cubicBezTo>
                <a:lnTo>
                  <a:pt x="0" y="179452"/>
                </a:lnTo>
                <a:cubicBezTo>
                  <a:pt x="0" y="165564"/>
                  <a:pt x="10929" y="154651"/>
                  <a:pt x="24839" y="154651"/>
                </a:cubicBezTo>
                <a:close/>
                <a:moveTo>
                  <a:pt x="331782" y="130920"/>
                </a:moveTo>
                <a:lnTo>
                  <a:pt x="444021" y="130920"/>
                </a:lnTo>
                <a:cubicBezTo>
                  <a:pt x="458920" y="130920"/>
                  <a:pt x="469846" y="142812"/>
                  <a:pt x="469846" y="157678"/>
                </a:cubicBezTo>
                <a:cubicBezTo>
                  <a:pt x="469846" y="172543"/>
                  <a:pt x="458920" y="184435"/>
                  <a:pt x="444021" y="184435"/>
                </a:cubicBezTo>
                <a:lnTo>
                  <a:pt x="331782" y="184435"/>
                </a:lnTo>
                <a:cubicBezTo>
                  <a:pt x="317876" y="184435"/>
                  <a:pt x="305957" y="172543"/>
                  <a:pt x="305957" y="157678"/>
                </a:cubicBezTo>
                <a:cubicBezTo>
                  <a:pt x="305957" y="142812"/>
                  <a:pt x="317876" y="130920"/>
                  <a:pt x="331782" y="130920"/>
                </a:cubicBezTo>
                <a:close/>
                <a:moveTo>
                  <a:pt x="503213" y="73423"/>
                </a:moveTo>
                <a:cubicBezTo>
                  <a:pt x="517771" y="73423"/>
                  <a:pt x="529572" y="85189"/>
                  <a:pt x="529572" y="99703"/>
                </a:cubicBezTo>
                <a:cubicBezTo>
                  <a:pt x="529572" y="114217"/>
                  <a:pt x="517771" y="125983"/>
                  <a:pt x="503213" y="125983"/>
                </a:cubicBezTo>
                <a:cubicBezTo>
                  <a:pt x="488655" y="125983"/>
                  <a:pt x="476854" y="114217"/>
                  <a:pt x="476854" y="99703"/>
                </a:cubicBezTo>
                <a:cubicBezTo>
                  <a:pt x="476854" y="85189"/>
                  <a:pt x="488655" y="73423"/>
                  <a:pt x="503213" y="73423"/>
                </a:cubicBezTo>
                <a:close/>
                <a:moveTo>
                  <a:pt x="287128" y="52570"/>
                </a:moveTo>
                <a:cubicBezTo>
                  <a:pt x="285141" y="52570"/>
                  <a:pt x="282160" y="54554"/>
                  <a:pt x="282160" y="57530"/>
                </a:cubicBezTo>
                <a:lnTo>
                  <a:pt x="282160" y="221192"/>
                </a:lnTo>
                <a:cubicBezTo>
                  <a:pt x="282160" y="224168"/>
                  <a:pt x="285141" y="226152"/>
                  <a:pt x="287128" y="226152"/>
                </a:cubicBezTo>
                <a:lnTo>
                  <a:pt x="547409" y="226152"/>
                </a:lnTo>
                <a:cubicBezTo>
                  <a:pt x="550389" y="226152"/>
                  <a:pt x="551383" y="224168"/>
                  <a:pt x="551383" y="221192"/>
                </a:cubicBezTo>
                <a:lnTo>
                  <a:pt x="551383" y="57530"/>
                </a:lnTo>
                <a:cubicBezTo>
                  <a:pt x="551383" y="54554"/>
                  <a:pt x="550389" y="52570"/>
                  <a:pt x="547409" y="52570"/>
                </a:cubicBezTo>
                <a:close/>
                <a:moveTo>
                  <a:pt x="287128" y="0"/>
                </a:moveTo>
                <a:lnTo>
                  <a:pt x="547409" y="0"/>
                </a:lnTo>
                <a:cubicBezTo>
                  <a:pt x="579199" y="0"/>
                  <a:pt x="606022" y="25789"/>
                  <a:pt x="606022" y="57530"/>
                </a:cubicBezTo>
                <a:lnTo>
                  <a:pt x="606022" y="221192"/>
                </a:lnTo>
                <a:cubicBezTo>
                  <a:pt x="606022" y="252933"/>
                  <a:pt x="579199" y="278722"/>
                  <a:pt x="547409" y="278722"/>
                </a:cubicBezTo>
                <a:lnTo>
                  <a:pt x="287128" y="278722"/>
                </a:lnTo>
                <a:cubicBezTo>
                  <a:pt x="255337" y="278722"/>
                  <a:pt x="229508" y="252933"/>
                  <a:pt x="229508" y="221192"/>
                </a:cubicBezTo>
                <a:lnTo>
                  <a:pt x="229508" y="57530"/>
                </a:lnTo>
                <a:cubicBezTo>
                  <a:pt x="229508" y="25789"/>
                  <a:pt x="255337" y="0"/>
                  <a:pt x="287128" y="0"/>
                </a:cubicBezTo>
                <a:close/>
                <a:moveTo>
                  <a:pt x="106313" y="0"/>
                </a:moveTo>
                <a:cubicBezTo>
                  <a:pt x="144709" y="0"/>
                  <a:pt x="175835" y="30876"/>
                  <a:pt x="175835" y="68964"/>
                </a:cubicBezTo>
                <a:cubicBezTo>
                  <a:pt x="175835" y="107052"/>
                  <a:pt x="144709" y="137928"/>
                  <a:pt x="106313" y="137928"/>
                </a:cubicBezTo>
                <a:cubicBezTo>
                  <a:pt x="67917" y="137928"/>
                  <a:pt x="36791" y="107052"/>
                  <a:pt x="36791" y="68964"/>
                </a:cubicBezTo>
                <a:cubicBezTo>
                  <a:pt x="36791" y="30876"/>
                  <a:pt x="67917" y="0"/>
                  <a:pt x="106313" y="0"/>
                </a:cubicBezTo>
                <a:close/>
              </a:path>
            </a:pathLst>
          </a:custGeom>
          <a:solidFill>
            <a:srgbClr val="A1D2E0"/>
          </a:solidFill>
          <a:ln w="3175"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lnSpcReduction="1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i="1">
              <a:solidFill>
                <a:schemeClr val="tx1"/>
              </a:solidFill>
              <a:cs typeface="+mn-ea"/>
              <a:sym typeface="+mn-lt"/>
            </a:endParaRPr>
          </a:p>
        </p:txBody>
      </p:sp>
      <p:grpSp>
        <p:nvGrpSpPr>
          <p:cNvPr id="12" name="组合 11"/>
          <p:cNvGrpSpPr/>
          <p:nvPr/>
        </p:nvGrpSpPr>
        <p:grpSpPr>
          <a:xfrm>
            <a:off x="267580" y="305974"/>
            <a:ext cx="687460" cy="847053"/>
            <a:chOff x="1375020" y="1454054"/>
            <a:chExt cx="2486630" cy="3063897"/>
          </a:xfrm>
        </p:grpSpPr>
        <p:pic>
          <p:nvPicPr>
            <p:cNvPr id="14" name="图形 13"/>
            <p:cNvPicPr>
              <a:picLocks noChangeAspect="1"/>
            </p:cNvPicPr>
            <p:nvPr/>
          </p:nvPicPr>
          <p:blipFill rotWithShape="1">
            <a:blip r:embed="rId1">
              <a:extLst>
                <a:ext uri="{96DAC541-7B7A-43D3-8B79-37D633B846F1}">
                  <asvg:svgBlip xmlns:asvg="http://schemas.microsoft.com/office/drawing/2016/SVG/main" r:embed="rId2"/>
                </a:ext>
              </a:extLst>
            </a:blip>
            <a:srcRect r="64401"/>
            <a:stretch>
              <a:fillRect/>
            </a:stretch>
          </p:blipFill>
          <p:spPr>
            <a:xfrm>
              <a:off x="1375020" y="1454054"/>
              <a:ext cx="2159953" cy="1936433"/>
            </a:xfrm>
            <a:prstGeom prst="rect">
              <a:avLst/>
            </a:prstGeom>
          </p:spPr>
        </p:pic>
        <p:pic>
          <p:nvPicPr>
            <p:cNvPr id="16" name="图形 15"/>
            <p:cNvPicPr>
              <a:picLocks noChangeAspect="1"/>
            </p:cNvPicPr>
            <p:nvPr/>
          </p:nvPicPr>
          <p:blipFill rotWithShape="1">
            <a:blip r:embed="rId1">
              <a:extLst>
                <a:ext uri="{96DAC541-7B7A-43D3-8B79-37D633B846F1}">
                  <asvg:svgBlip xmlns:asvg="http://schemas.microsoft.com/office/drawing/2016/SVG/main" r:embed="rId2"/>
                </a:ext>
              </a:extLst>
            </a:blip>
            <a:srcRect l="76272" t="35065"/>
            <a:stretch>
              <a:fillRect/>
            </a:stretch>
          </p:blipFill>
          <p:spPr>
            <a:xfrm rot="16200000">
              <a:off x="1944688" y="2600989"/>
              <a:ext cx="2046509" cy="1787415"/>
            </a:xfrm>
            <a:prstGeom prst="rect">
              <a:avLst/>
            </a:prstGeom>
          </p:spPr>
        </p:pic>
      </p:grpSp>
      <p:sp>
        <p:nvSpPr>
          <p:cNvPr id="17" name="矩形 16"/>
          <p:cNvSpPr/>
          <p:nvPr/>
        </p:nvSpPr>
        <p:spPr>
          <a:xfrm>
            <a:off x="745595" y="454518"/>
            <a:ext cx="238262" cy="238262"/>
          </a:xfrm>
          <a:prstGeom prst="rect">
            <a:avLst/>
          </a:prstGeom>
          <a:solidFill>
            <a:srgbClr val="6F9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文本框 17"/>
          <p:cNvSpPr txBox="1"/>
          <p:nvPr/>
        </p:nvSpPr>
        <p:spPr>
          <a:xfrm>
            <a:off x="1153153" y="454517"/>
            <a:ext cx="2347207" cy="460375"/>
          </a:xfrm>
          <a:prstGeom prst="rect">
            <a:avLst/>
          </a:prstGeom>
          <a:noFill/>
        </p:spPr>
        <p:txBody>
          <a:bodyPr wrap="square" rtlCol="0">
            <a:spAutoFit/>
          </a:bodyPr>
          <a:lstStyle/>
          <a:p>
            <a:r>
              <a:rPr lang="zh-CN" altLang="en-US" sz="2400" dirty="0">
                <a:cs typeface="+mn-ea"/>
                <a:sym typeface="+mn-lt"/>
              </a:rPr>
              <a:t>拜占庭将军问题</a:t>
            </a:r>
            <a:endParaRPr lang="zh-CN" altLang="en-US" sz="2400" dirty="0">
              <a:cs typeface="+mn-ea"/>
              <a:sym typeface="+mn-lt"/>
            </a:endParaRPr>
          </a:p>
        </p:txBody>
      </p:sp>
      <p:sp>
        <p:nvSpPr>
          <p:cNvPr id="19" name="文本框 18"/>
          <p:cNvSpPr txBox="1"/>
          <p:nvPr/>
        </p:nvSpPr>
        <p:spPr>
          <a:xfrm>
            <a:off x="4300522" y="1354045"/>
            <a:ext cx="3592079" cy="737235"/>
          </a:xfrm>
          <a:prstGeom prst="rect">
            <a:avLst/>
          </a:prstGeom>
          <a:noFill/>
        </p:spPr>
        <p:txBody>
          <a:bodyPr wrap="square" rtlCol="0">
            <a:spAutoFit/>
          </a:bodyPr>
          <a:lstStyle/>
          <a:p>
            <a:pPr algn="ctr">
              <a:lnSpc>
                <a:spcPct val="150000"/>
              </a:lnSpc>
            </a:pPr>
            <a:r>
              <a:rPr lang="zh-CN" sz="2800" dirty="0">
                <a:solidFill>
                  <a:schemeClr val="tx1">
                    <a:lumMod val="50000"/>
                    <a:lumOff val="50000"/>
                  </a:schemeClr>
                </a:solidFill>
                <a:cs typeface="+mn-ea"/>
                <a:sym typeface="+mn-lt"/>
              </a:rPr>
              <a:t>特殊</a:t>
            </a:r>
            <a:r>
              <a:rPr lang="zh-CN" sz="2800" dirty="0">
                <a:solidFill>
                  <a:schemeClr val="tx1">
                    <a:lumMod val="50000"/>
                    <a:lumOff val="50000"/>
                  </a:schemeClr>
                </a:solidFill>
                <a:cs typeface="+mn-ea"/>
                <a:sym typeface="+mn-lt"/>
              </a:rPr>
              <a:t>情况：</a:t>
            </a:r>
            <a:endParaRPr lang="zh-CN" sz="2800" dirty="0">
              <a:solidFill>
                <a:schemeClr val="tx1">
                  <a:lumMod val="50000"/>
                  <a:lumOff val="50000"/>
                </a:schemeClr>
              </a:solidFill>
              <a:cs typeface="+mn-ea"/>
              <a:sym typeface="+mn-lt"/>
            </a:endParaRPr>
          </a:p>
        </p:txBody>
      </p:sp>
      <p:sp>
        <p:nvSpPr>
          <p:cNvPr id="21" name="文本框 20"/>
          <p:cNvSpPr txBox="1"/>
          <p:nvPr/>
        </p:nvSpPr>
        <p:spPr>
          <a:xfrm>
            <a:off x="1961515" y="2402205"/>
            <a:ext cx="8268970" cy="4246245"/>
          </a:xfrm>
          <a:prstGeom prst="rect">
            <a:avLst/>
          </a:prstGeom>
          <a:noFill/>
        </p:spPr>
        <p:txBody>
          <a:bodyPr wrap="square" rtlCol="0">
            <a:spAutoFit/>
          </a:bodyPr>
          <a:lstStyle/>
          <a:p>
            <a:pPr>
              <a:lnSpc>
                <a:spcPct val="150000"/>
              </a:lnSpc>
            </a:pPr>
            <a:r>
              <a:rPr sz="2000" dirty="0">
                <a:solidFill>
                  <a:schemeClr val="tx1">
                    <a:lumMod val="50000"/>
                    <a:lumOff val="50000"/>
                  </a:schemeClr>
                </a:solidFill>
                <a:cs typeface="+mn-ea"/>
                <a:sym typeface="+mn-lt"/>
              </a:rPr>
              <a:t>拜占庭将军问题的核心在于在缺少可信任的中央节点和可信任的通道的情况下，分布在不同地方的各个节点应如何达成共识。我们可以将这个问题延伸到分布式计算领域中。</a:t>
            </a:r>
            <a:endParaRPr sz="2000" dirty="0">
              <a:solidFill>
                <a:schemeClr val="tx1">
                  <a:lumMod val="50000"/>
                  <a:lumOff val="50000"/>
                </a:schemeClr>
              </a:solidFill>
              <a:cs typeface="+mn-ea"/>
              <a:sym typeface="+mn-lt"/>
            </a:endParaRPr>
          </a:p>
          <a:p>
            <a:pPr>
              <a:lnSpc>
                <a:spcPct val="150000"/>
              </a:lnSpc>
            </a:pPr>
            <a:r>
              <a:rPr sz="2000" dirty="0">
                <a:solidFill>
                  <a:schemeClr val="tx1">
                    <a:lumMod val="50000"/>
                    <a:lumOff val="50000"/>
                  </a:schemeClr>
                </a:solidFill>
                <a:cs typeface="+mn-ea"/>
                <a:sym typeface="+mn-lt"/>
              </a:rPr>
              <a:t>在分布式计算领域中，试图在异步系统和不可靠的通道上达到一致性状态是不可能的，因此在对一致性的研究过程中，都往往假设信道是可靠的，而事实上，大多数系统都是部署在同一个局域网中，因此消息被篡改的情况非常罕见；另一方面，由于机器硬件和网络原因导致的消息不完整问题，也仅仅只需要一套简单的校验算法即可避免。</a:t>
            </a:r>
            <a:endParaRPr sz="2000" dirty="0">
              <a:solidFill>
                <a:schemeClr val="tx1">
                  <a:lumMod val="50000"/>
                  <a:lumOff val="50000"/>
                </a:schemeClr>
              </a:solidFill>
              <a:cs typeface="+mn-ea"/>
              <a:sym typeface="+mn-lt"/>
            </a:endParaRPr>
          </a:p>
          <a:p>
            <a:pPr>
              <a:lnSpc>
                <a:spcPct val="150000"/>
              </a:lnSpc>
            </a:pPr>
            <a:endParaRPr sz="2000" dirty="0">
              <a:solidFill>
                <a:schemeClr val="tx1">
                  <a:lumMod val="50000"/>
                  <a:lumOff val="50000"/>
                </a:schemeClr>
              </a:solidFill>
              <a:cs typeface="+mn-ea"/>
              <a:sym typeface="+mn-lt"/>
            </a:endParaRPr>
          </a:p>
        </p:txBody>
      </p:sp>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形 1"/>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0"/>
            <a:ext cx="12192000" cy="6857999"/>
          </a:xfrm>
          <a:prstGeom prst="rect">
            <a:avLst/>
          </a:prstGeom>
        </p:spPr>
      </p:pic>
      <p:pic>
        <p:nvPicPr>
          <p:cNvPr id="3" name="图形 2"/>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85988" y="1921855"/>
            <a:ext cx="2657475" cy="2571750"/>
          </a:xfrm>
          <a:prstGeom prst="rect">
            <a:avLst/>
          </a:prstGeom>
        </p:spPr>
      </p:pic>
      <p:sp>
        <p:nvSpPr>
          <p:cNvPr id="4" name="ïṣ1iḓe"/>
          <p:cNvSpPr/>
          <p:nvPr/>
        </p:nvSpPr>
        <p:spPr>
          <a:xfrm>
            <a:off x="3203840" y="3135564"/>
            <a:ext cx="6534333" cy="1417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eaLnBrk="1" hangingPunct="1">
              <a:spcBef>
                <a:spcPct val="0"/>
              </a:spcBef>
              <a:buFontTx/>
              <a:buNone/>
            </a:pPr>
            <a:r>
              <a:rPr lang="en-US" altLang="zh-CN" b="1" dirty="0">
                <a:cs typeface="+mn-ea"/>
                <a:sym typeface="+mn-lt"/>
              </a:rPr>
              <a:t> </a:t>
            </a:r>
            <a:endParaRPr lang="zh-CN" altLang="en-US" dirty="0">
              <a:cs typeface="+mn-ea"/>
              <a:sym typeface="+mn-lt"/>
            </a:endParaRPr>
          </a:p>
        </p:txBody>
      </p:sp>
      <p:sp>
        <p:nvSpPr>
          <p:cNvPr id="5" name="îšḷídè"/>
          <p:cNvSpPr/>
          <p:nvPr/>
        </p:nvSpPr>
        <p:spPr>
          <a:xfrm rot="8520000">
            <a:off x="9023967" y="2533259"/>
            <a:ext cx="1680836" cy="1680836"/>
          </a:xfrm>
          <a:prstGeom prst="teardrop">
            <a:avLst/>
          </a:prstGeom>
          <a:solidFill>
            <a:srgbClr val="6F9FBD"/>
          </a:solidFill>
          <a:ln w="22225" cap="rnd">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lvl="0" algn="l" defTabSz="913765"/>
            <a:endParaRPr lang="zh-CN" altLang="en-US" sz="2000" b="1" dirty="0">
              <a:solidFill>
                <a:schemeClr val="bg1"/>
              </a:solidFill>
              <a:cs typeface="+mn-ea"/>
              <a:sym typeface="+mn-lt"/>
            </a:endParaRPr>
          </a:p>
        </p:txBody>
      </p:sp>
      <p:sp>
        <p:nvSpPr>
          <p:cNvPr id="7" name="iconfont-11910-5686862"/>
          <p:cNvSpPr>
            <a:spLocks noChangeAspect="1"/>
          </p:cNvSpPr>
          <p:nvPr/>
        </p:nvSpPr>
        <p:spPr bwMode="auto">
          <a:xfrm rot="16200000">
            <a:off x="671011" y="5880849"/>
            <a:ext cx="320765" cy="366309"/>
          </a:xfrm>
          <a:custGeom>
            <a:avLst/>
            <a:gdLst>
              <a:gd name="T0" fmla="*/ 4621 w 9242"/>
              <a:gd name="T1" fmla="*/ 10555 h 10555"/>
              <a:gd name="T2" fmla="*/ 4034 w 9242"/>
              <a:gd name="T3" fmla="*/ 10285 h 10555"/>
              <a:gd name="T4" fmla="*/ 244 w 9242"/>
              <a:gd name="T5" fmla="*/ 5872 h 10555"/>
              <a:gd name="T6" fmla="*/ 127 w 9242"/>
              <a:gd name="T7" fmla="*/ 5043 h 10555"/>
              <a:gd name="T8" fmla="*/ 831 w 9242"/>
              <a:gd name="T9" fmla="*/ 4592 h 10555"/>
              <a:gd name="T10" fmla="*/ 2221 w 9242"/>
              <a:gd name="T11" fmla="*/ 4592 h 10555"/>
              <a:gd name="T12" fmla="*/ 2221 w 9242"/>
              <a:gd name="T13" fmla="*/ 1200 h 10555"/>
              <a:gd name="T14" fmla="*/ 3421 w 9242"/>
              <a:gd name="T15" fmla="*/ 0 h 10555"/>
              <a:gd name="T16" fmla="*/ 5821 w 9242"/>
              <a:gd name="T17" fmla="*/ 0 h 10555"/>
              <a:gd name="T18" fmla="*/ 7021 w 9242"/>
              <a:gd name="T19" fmla="*/ 1200 h 10555"/>
              <a:gd name="T20" fmla="*/ 7021 w 9242"/>
              <a:gd name="T21" fmla="*/ 4591 h 10555"/>
              <a:gd name="T22" fmla="*/ 8411 w 9242"/>
              <a:gd name="T23" fmla="*/ 4591 h 10555"/>
              <a:gd name="T24" fmla="*/ 9115 w 9242"/>
              <a:gd name="T25" fmla="*/ 5042 h 10555"/>
              <a:gd name="T26" fmla="*/ 8999 w 9242"/>
              <a:gd name="T27" fmla="*/ 5871 h 10555"/>
              <a:gd name="T28" fmla="*/ 5209 w 9242"/>
              <a:gd name="T29" fmla="*/ 10285 h 10555"/>
              <a:gd name="T30" fmla="*/ 4621 w 9242"/>
              <a:gd name="T31" fmla="*/ 10555 h 10555"/>
              <a:gd name="T32" fmla="*/ 886 w 9242"/>
              <a:gd name="T33" fmla="*/ 5392 h 10555"/>
              <a:gd name="T34" fmla="*/ 4621 w 9242"/>
              <a:gd name="T35" fmla="*/ 9742 h 10555"/>
              <a:gd name="T36" fmla="*/ 8356 w 9242"/>
              <a:gd name="T37" fmla="*/ 5392 h 10555"/>
              <a:gd name="T38" fmla="*/ 6221 w 9242"/>
              <a:gd name="T39" fmla="*/ 5392 h 10555"/>
              <a:gd name="T40" fmla="*/ 6221 w 9242"/>
              <a:gd name="T41" fmla="*/ 1200 h 10555"/>
              <a:gd name="T42" fmla="*/ 5821 w 9242"/>
              <a:gd name="T43" fmla="*/ 800 h 10555"/>
              <a:gd name="T44" fmla="*/ 3421 w 9242"/>
              <a:gd name="T45" fmla="*/ 800 h 10555"/>
              <a:gd name="T46" fmla="*/ 3021 w 9242"/>
              <a:gd name="T47" fmla="*/ 1200 h 10555"/>
              <a:gd name="T48" fmla="*/ 3021 w 9242"/>
              <a:gd name="T49" fmla="*/ 5391 h 10555"/>
              <a:gd name="T50" fmla="*/ 886 w 9242"/>
              <a:gd name="T51" fmla="*/ 5391 h 10555"/>
              <a:gd name="T52" fmla="*/ 886 w 9242"/>
              <a:gd name="T53" fmla="*/ 5392 h 10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242" h="10555">
                <a:moveTo>
                  <a:pt x="4621" y="10555"/>
                </a:moveTo>
                <a:cubicBezTo>
                  <a:pt x="4395" y="10555"/>
                  <a:pt x="4181" y="10456"/>
                  <a:pt x="4034" y="10285"/>
                </a:cubicBezTo>
                <a:lnTo>
                  <a:pt x="244" y="5872"/>
                </a:lnTo>
                <a:cubicBezTo>
                  <a:pt x="44" y="5640"/>
                  <a:pt x="0" y="5322"/>
                  <a:pt x="127" y="5043"/>
                </a:cubicBezTo>
                <a:cubicBezTo>
                  <a:pt x="255" y="4765"/>
                  <a:pt x="525" y="4592"/>
                  <a:pt x="831" y="4592"/>
                </a:cubicBezTo>
                <a:lnTo>
                  <a:pt x="2221" y="4592"/>
                </a:lnTo>
                <a:lnTo>
                  <a:pt x="2221" y="1200"/>
                </a:lnTo>
                <a:cubicBezTo>
                  <a:pt x="2221" y="539"/>
                  <a:pt x="2760" y="0"/>
                  <a:pt x="3421" y="0"/>
                </a:cubicBezTo>
                <a:lnTo>
                  <a:pt x="5821" y="0"/>
                </a:lnTo>
                <a:cubicBezTo>
                  <a:pt x="6482" y="0"/>
                  <a:pt x="7021" y="539"/>
                  <a:pt x="7021" y="1200"/>
                </a:cubicBezTo>
                <a:lnTo>
                  <a:pt x="7021" y="4591"/>
                </a:lnTo>
                <a:lnTo>
                  <a:pt x="8411" y="4591"/>
                </a:lnTo>
                <a:cubicBezTo>
                  <a:pt x="8717" y="4591"/>
                  <a:pt x="8987" y="4764"/>
                  <a:pt x="9115" y="5042"/>
                </a:cubicBezTo>
                <a:cubicBezTo>
                  <a:pt x="9242" y="5321"/>
                  <a:pt x="9199" y="5639"/>
                  <a:pt x="8999" y="5871"/>
                </a:cubicBezTo>
                <a:lnTo>
                  <a:pt x="5209" y="10285"/>
                </a:lnTo>
                <a:cubicBezTo>
                  <a:pt x="5061" y="10457"/>
                  <a:pt x="4847" y="10555"/>
                  <a:pt x="4621" y="10555"/>
                </a:cubicBezTo>
                <a:close/>
                <a:moveTo>
                  <a:pt x="886" y="5392"/>
                </a:moveTo>
                <a:lnTo>
                  <a:pt x="4621" y="9742"/>
                </a:lnTo>
                <a:lnTo>
                  <a:pt x="8356" y="5392"/>
                </a:lnTo>
                <a:lnTo>
                  <a:pt x="6221" y="5392"/>
                </a:lnTo>
                <a:lnTo>
                  <a:pt x="6221" y="1200"/>
                </a:lnTo>
                <a:cubicBezTo>
                  <a:pt x="6221" y="980"/>
                  <a:pt x="6041" y="800"/>
                  <a:pt x="5821" y="800"/>
                </a:cubicBezTo>
                <a:lnTo>
                  <a:pt x="3421" y="800"/>
                </a:lnTo>
                <a:cubicBezTo>
                  <a:pt x="3201" y="800"/>
                  <a:pt x="3021" y="980"/>
                  <a:pt x="3021" y="1200"/>
                </a:cubicBezTo>
                <a:lnTo>
                  <a:pt x="3021" y="5391"/>
                </a:lnTo>
                <a:lnTo>
                  <a:pt x="886" y="5391"/>
                </a:lnTo>
                <a:lnTo>
                  <a:pt x="886" y="5392"/>
                </a:lnTo>
                <a:close/>
              </a:path>
            </a:pathLst>
          </a:custGeom>
          <a:solidFill>
            <a:schemeClr val="bg1"/>
          </a:solidFill>
          <a:ln>
            <a:solidFill>
              <a:schemeClr val="bg1"/>
            </a:solidFill>
          </a:ln>
        </p:spPr>
        <p:txBody>
          <a:bodyPr/>
          <a:lstStyle/>
          <a:p>
            <a:endParaRPr lang="zh-CN" altLang="en-US">
              <a:cs typeface="+mn-ea"/>
              <a:sym typeface="+mn-lt"/>
            </a:endParaRPr>
          </a:p>
        </p:txBody>
      </p:sp>
      <p:sp>
        <p:nvSpPr>
          <p:cNvPr id="8" name="iconfont-1054-809968"/>
          <p:cNvSpPr>
            <a:spLocks noChangeAspect="1"/>
          </p:cNvSpPr>
          <p:nvPr/>
        </p:nvSpPr>
        <p:spPr bwMode="auto">
          <a:xfrm>
            <a:off x="627322" y="1050753"/>
            <a:ext cx="304842" cy="304842"/>
          </a:xfrm>
          <a:custGeom>
            <a:avLst/>
            <a:gdLst>
              <a:gd name="T0" fmla="*/ 7991 w 12800"/>
              <a:gd name="T1" fmla="*/ 4785 h 12800"/>
              <a:gd name="T2" fmla="*/ 7237 w 12800"/>
              <a:gd name="T3" fmla="*/ 4281 h 12800"/>
              <a:gd name="T4" fmla="*/ 6348 w 12800"/>
              <a:gd name="T5" fmla="*/ 4105 h 12800"/>
              <a:gd name="T6" fmla="*/ 5458 w 12800"/>
              <a:gd name="T7" fmla="*/ 4281 h 12800"/>
              <a:gd name="T8" fmla="*/ 4704 w 12800"/>
              <a:gd name="T9" fmla="*/ 4785 h 12800"/>
              <a:gd name="T10" fmla="*/ 4200 w 12800"/>
              <a:gd name="T11" fmla="*/ 5538 h 12800"/>
              <a:gd name="T12" fmla="*/ 4023 w 12800"/>
              <a:gd name="T13" fmla="*/ 6426 h 12800"/>
              <a:gd name="T14" fmla="*/ 4200 w 12800"/>
              <a:gd name="T15" fmla="*/ 7314 h 12800"/>
              <a:gd name="T16" fmla="*/ 4704 w 12800"/>
              <a:gd name="T17" fmla="*/ 8067 h 12800"/>
              <a:gd name="T18" fmla="*/ 5458 w 12800"/>
              <a:gd name="T19" fmla="*/ 8571 h 12800"/>
              <a:gd name="T20" fmla="*/ 6348 w 12800"/>
              <a:gd name="T21" fmla="*/ 8747 h 12800"/>
              <a:gd name="T22" fmla="*/ 7237 w 12800"/>
              <a:gd name="T23" fmla="*/ 8571 h 12800"/>
              <a:gd name="T24" fmla="*/ 7991 w 12800"/>
              <a:gd name="T25" fmla="*/ 8067 h 12800"/>
              <a:gd name="T26" fmla="*/ 8495 w 12800"/>
              <a:gd name="T27" fmla="*/ 7314 h 12800"/>
              <a:gd name="T28" fmla="*/ 8672 w 12800"/>
              <a:gd name="T29" fmla="*/ 6426 h 12800"/>
              <a:gd name="T30" fmla="*/ 8495 w 12800"/>
              <a:gd name="T31" fmla="*/ 5538 h 12800"/>
              <a:gd name="T32" fmla="*/ 7991 w 12800"/>
              <a:gd name="T33" fmla="*/ 4785 h 12800"/>
              <a:gd name="T34" fmla="*/ 11482 w 12800"/>
              <a:gd name="T35" fmla="*/ 5844 h 12800"/>
              <a:gd name="T36" fmla="*/ 6947 w 12800"/>
              <a:gd name="T37" fmla="*/ 1317 h 12800"/>
              <a:gd name="T38" fmla="*/ 6947 w 12800"/>
              <a:gd name="T39" fmla="*/ 0 h 12800"/>
              <a:gd name="T40" fmla="*/ 5880 w 12800"/>
              <a:gd name="T41" fmla="*/ 0 h 12800"/>
              <a:gd name="T42" fmla="*/ 5880 w 12800"/>
              <a:gd name="T43" fmla="*/ 1334 h 12800"/>
              <a:gd name="T44" fmla="*/ 1318 w 12800"/>
              <a:gd name="T45" fmla="*/ 5844 h 12800"/>
              <a:gd name="T46" fmla="*/ 0 w 12800"/>
              <a:gd name="T47" fmla="*/ 5844 h 12800"/>
              <a:gd name="T48" fmla="*/ 0 w 12800"/>
              <a:gd name="T49" fmla="*/ 6933 h 12800"/>
              <a:gd name="T50" fmla="*/ 1318 w 12800"/>
              <a:gd name="T51" fmla="*/ 6933 h 12800"/>
              <a:gd name="T52" fmla="*/ 5857 w 12800"/>
              <a:gd name="T53" fmla="*/ 11466 h 12800"/>
              <a:gd name="T54" fmla="*/ 5857 w 12800"/>
              <a:gd name="T55" fmla="*/ 12800 h 12800"/>
              <a:gd name="T56" fmla="*/ 6947 w 12800"/>
              <a:gd name="T57" fmla="*/ 12800 h 12800"/>
              <a:gd name="T58" fmla="*/ 6947 w 12800"/>
              <a:gd name="T59" fmla="*/ 11483 h 12800"/>
              <a:gd name="T60" fmla="*/ 11482 w 12800"/>
              <a:gd name="T61" fmla="*/ 6933 h 12800"/>
              <a:gd name="T62" fmla="*/ 12800 w 12800"/>
              <a:gd name="T63" fmla="*/ 6933 h 12800"/>
              <a:gd name="T64" fmla="*/ 12800 w 12800"/>
              <a:gd name="T65" fmla="*/ 5844 h 12800"/>
              <a:gd name="T66" fmla="*/ 11482 w 12800"/>
              <a:gd name="T67" fmla="*/ 5844 h 12800"/>
              <a:gd name="T68" fmla="*/ 6400 w 12800"/>
              <a:gd name="T69" fmla="*/ 10589 h 12800"/>
              <a:gd name="T70" fmla="*/ 2214 w 12800"/>
              <a:gd name="T71" fmla="*/ 6409 h 12800"/>
              <a:gd name="T72" fmla="*/ 6400 w 12800"/>
              <a:gd name="T73" fmla="*/ 2206 h 12800"/>
              <a:gd name="T74" fmla="*/ 10586 w 12800"/>
              <a:gd name="T75" fmla="*/ 6409 h 12800"/>
              <a:gd name="T76" fmla="*/ 6400 w 12800"/>
              <a:gd name="T77" fmla="*/ 10589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800" h="12800">
                <a:moveTo>
                  <a:pt x="7991" y="4785"/>
                </a:moveTo>
                <a:cubicBezTo>
                  <a:pt x="7776" y="4570"/>
                  <a:pt x="7518" y="4398"/>
                  <a:pt x="7237" y="4281"/>
                </a:cubicBezTo>
                <a:cubicBezTo>
                  <a:pt x="6956" y="4165"/>
                  <a:pt x="6652" y="4105"/>
                  <a:pt x="6348" y="4105"/>
                </a:cubicBezTo>
                <a:cubicBezTo>
                  <a:pt x="6043" y="4105"/>
                  <a:pt x="5739" y="4165"/>
                  <a:pt x="5458" y="4281"/>
                </a:cubicBezTo>
                <a:cubicBezTo>
                  <a:pt x="5177" y="4398"/>
                  <a:pt x="4919" y="4570"/>
                  <a:pt x="4704" y="4785"/>
                </a:cubicBezTo>
                <a:cubicBezTo>
                  <a:pt x="4489" y="4999"/>
                  <a:pt x="4317" y="5257"/>
                  <a:pt x="4200" y="5538"/>
                </a:cubicBezTo>
                <a:cubicBezTo>
                  <a:pt x="4084" y="5819"/>
                  <a:pt x="4023" y="6122"/>
                  <a:pt x="4023" y="6426"/>
                </a:cubicBezTo>
                <a:cubicBezTo>
                  <a:pt x="4023" y="6730"/>
                  <a:pt x="4084" y="7033"/>
                  <a:pt x="4200" y="7314"/>
                </a:cubicBezTo>
                <a:cubicBezTo>
                  <a:pt x="4317" y="7595"/>
                  <a:pt x="4489" y="7853"/>
                  <a:pt x="4704" y="8067"/>
                </a:cubicBezTo>
                <a:cubicBezTo>
                  <a:pt x="4919" y="8282"/>
                  <a:pt x="5177" y="8454"/>
                  <a:pt x="5458" y="8571"/>
                </a:cubicBezTo>
                <a:cubicBezTo>
                  <a:pt x="5739" y="8687"/>
                  <a:pt x="6043" y="8747"/>
                  <a:pt x="6348" y="8747"/>
                </a:cubicBezTo>
                <a:cubicBezTo>
                  <a:pt x="6652" y="8747"/>
                  <a:pt x="6956" y="8687"/>
                  <a:pt x="7237" y="8571"/>
                </a:cubicBezTo>
                <a:cubicBezTo>
                  <a:pt x="7518" y="8454"/>
                  <a:pt x="7776" y="8282"/>
                  <a:pt x="7991" y="8067"/>
                </a:cubicBezTo>
                <a:cubicBezTo>
                  <a:pt x="8206" y="7853"/>
                  <a:pt x="8379" y="7595"/>
                  <a:pt x="8495" y="7314"/>
                </a:cubicBezTo>
                <a:cubicBezTo>
                  <a:pt x="8611" y="7034"/>
                  <a:pt x="8672" y="6730"/>
                  <a:pt x="8672" y="6426"/>
                </a:cubicBezTo>
                <a:cubicBezTo>
                  <a:pt x="8672" y="6122"/>
                  <a:pt x="8611" y="5819"/>
                  <a:pt x="8495" y="5538"/>
                </a:cubicBezTo>
                <a:cubicBezTo>
                  <a:pt x="8379" y="5257"/>
                  <a:pt x="8207" y="5000"/>
                  <a:pt x="7991" y="4785"/>
                </a:cubicBezTo>
                <a:close/>
                <a:moveTo>
                  <a:pt x="11482" y="5844"/>
                </a:moveTo>
                <a:cubicBezTo>
                  <a:pt x="11274" y="3350"/>
                  <a:pt x="9445" y="1490"/>
                  <a:pt x="6947" y="1317"/>
                </a:cubicBezTo>
                <a:lnTo>
                  <a:pt x="6947" y="0"/>
                </a:lnTo>
                <a:lnTo>
                  <a:pt x="5880" y="0"/>
                </a:lnTo>
                <a:lnTo>
                  <a:pt x="5880" y="1334"/>
                </a:lnTo>
                <a:cubicBezTo>
                  <a:pt x="3452" y="1559"/>
                  <a:pt x="1526" y="3402"/>
                  <a:pt x="1318" y="5844"/>
                </a:cubicBezTo>
                <a:lnTo>
                  <a:pt x="0" y="5844"/>
                </a:lnTo>
                <a:lnTo>
                  <a:pt x="0" y="6933"/>
                </a:lnTo>
                <a:lnTo>
                  <a:pt x="1318" y="6933"/>
                </a:lnTo>
                <a:cubicBezTo>
                  <a:pt x="1526" y="9375"/>
                  <a:pt x="3429" y="11224"/>
                  <a:pt x="5857" y="11466"/>
                </a:cubicBezTo>
                <a:lnTo>
                  <a:pt x="5857" y="12800"/>
                </a:lnTo>
                <a:lnTo>
                  <a:pt x="6947" y="12800"/>
                </a:lnTo>
                <a:lnTo>
                  <a:pt x="6947" y="11483"/>
                </a:lnTo>
                <a:cubicBezTo>
                  <a:pt x="9444" y="11310"/>
                  <a:pt x="11274" y="9427"/>
                  <a:pt x="11482" y="6933"/>
                </a:cubicBezTo>
                <a:lnTo>
                  <a:pt x="12800" y="6933"/>
                </a:lnTo>
                <a:lnTo>
                  <a:pt x="12800" y="5844"/>
                </a:lnTo>
                <a:lnTo>
                  <a:pt x="11482" y="5844"/>
                </a:lnTo>
                <a:close/>
                <a:moveTo>
                  <a:pt x="6400" y="10589"/>
                </a:moveTo>
                <a:cubicBezTo>
                  <a:pt x="4093" y="10589"/>
                  <a:pt x="2214" y="8695"/>
                  <a:pt x="2214" y="6409"/>
                </a:cubicBezTo>
                <a:cubicBezTo>
                  <a:pt x="2214" y="4122"/>
                  <a:pt x="4111" y="2206"/>
                  <a:pt x="6400" y="2206"/>
                </a:cubicBezTo>
                <a:cubicBezTo>
                  <a:pt x="8707" y="2206"/>
                  <a:pt x="10586" y="4122"/>
                  <a:pt x="10586" y="6409"/>
                </a:cubicBezTo>
                <a:cubicBezTo>
                  <a:pt x="10586" y="8695"/>
                  <a:pt x="8707" y="10589"/>
                  <a:pt x="6400" y="10589"/>
                </a:cubicBezTo>
                <a:close/>
              </a:path>
            </a:pathLst>
          </a:custGeom>
          <a:solidFill>
            <a:schemeClr val="bg1"/>
          </a:solidFill>
          <a:ln>
            <a:solidFill>
              <a:schemeClr val="bg1"/>
            </a:solidFill>
          </a:ln>
        </p:spPr>
        <p:txBody>
          <a:bodyPr/>
          <a:lstStyle/>
          <a:p>
            <a:endParaRPr lang="zh-CN" altLang="en-US">
              <a:cs typeface="+mn-ea"/>
              <a:sym typeface="+mn-lt"/>
            </a:endParaRPr>
          </a:p>
        </p:txBody>
      </p:sp>
      <p:sp>
        <p:nvSpPr>
          <p:cNvPr id="11" name="文本框 10"/>
          <p:cNvSpPr txBox="1"/>
          <p:nvPr/>
        </p:nvSpPr>
        <p:spPr>
          <a:xfrm>
            <a:off x="9283465" y="2696386"/>
            <a:ext cx="1448082" cy="1323439"/>
          </a:xfrm>
          <a:prstGeom prst="rect">
            <a:avLst/>
          </a:prstGeom>
          <a:noFill/>
        </p:spPr>
        <p:txBody>
          <a:bodyPr wrap="square" rtlCol="0">
            <a:spAutoFit/>
          </a:bodyPr>
          <a:lstStyle/>
          <a:p>
            <a:r>
              <a:rPr lang="en-US" altLang="zh-CN" sz="8000" b="1" u="sng" dirty="0">
                <a:solidFill>
                  <a:schemeClr val="bg1"/>
                </a:solidFill>
                <a:cs typeface="+mn-ea"/>
                <a:sym typeface="+mn-lt"/>
              </a:rPr>
              <a:t>02</a:t>
            </a:r>
            <a:endParaRPr lang="zh-CN" altLang="en-US" sz="8000" b="1" u="sng" dirty="0">
              <a:solidFill>
                <a:schemeClr val="bg1"/>
              </a:solidFill>
              <a:cs typeface="+mn-ea"/>
              <a:sym typeface="+mn-lt"/>
            </a:endParaRPr>
          </a:p>
        </p:txBody>
      </p:sp>
      <p:sp>
        <p:nvSpPr>
          <p:cNvPr id="12" name="文本框 11"/>
          <p:cNvSpPr txBox="1"/>
          <p:nvPr/>
        </p:nvSpPr>
        <p:spPr>
          <a:xfrm>
            <a:off x="5021580" y="3596640"/>
            <a:ext cx="2540000" cy="706755"/>
          </a:xfrm>
          <a:prstGeom prst="rect">
            <a:avLst/>
          </a:prstGeom>
          <a:noFill/>
        </p:spPr>
        <p:txBody>
          <a:bodyPr wrap="square" rtlCol="0">
            <a:spAutoFit/>
          </a:bodyPr>
          <a:lstStyle/>
          <a:p>
            <a:r>
              <a:rPr lang="zh-CN" altLang="en-US" sz="4000" dirty="0">
                <a:cs typeface="+mn-ea"/>
                <a:sym typeface="+mn-lt"/>
              </a:rPr>
              <a:t>问题</a:t>
            </a:r>
            <a:r>
              <a:rPr lang="zh-CN" altLang="en-US" sz="4000" dirty="0">
                <a:cs typeface="+mn-ea"/>
                <a:sym typeface="+mn-lt"/>
              </a:rPr>
              <a:t>解答</a:t>
            </a:r>
            <a:endParaRPr lang="zh-CN" altLang="en-US" sz="4000" dirty="0">
              <a:cs typeface="+mn-ea"/>
              <a:sym typeface="+mn-lt"/>
            </a:endParaRPr>
          </a:p>
        </p:txBody>
      </p:sp>
      <p:sp>
        <p:nvSpPr>
          <p:cNvPr id="13" name="íślïḑê"/>
          <p:cNvSpPr txBox="1"/>
          <p:nvPr/>
        </p:nvSpPr>
        <p:spPr>
          <a:xfrm>
            <a:off x="3612144" y="3533808"/>
            <a:ext cx="369548" cy="300258"/>
          </a:xfrm>
          <a:prstGeom prst="rect">
            <a:avLst/>
          </a:prstGeom>
          <a:noFill/>
        </p:spPr>
        <p:txBody>
          <a:bodyPr wrap="square" lIns="91440" tIns="45720" rIns="91440" bIns="45720">
            <a:prstTxWarp prst="textPlain">
              <a:avLst/>
            </a:prstTxWarp>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500" b="0" i="0" u="none" strike="noStrike" kern="1200" cap="none" spc="0" normalizeH="0" baseline="0" noProof="0" dirty="0">
                <a:ln>
                  <a:noFill/>
                </a:ln>
                <a:solidFill>
                  <a:srgbClr val="6F9FBD"/>
                </a:solidFill>
                <a:effectLst/>
                <a:uLnTx/>
                <a:uFillTx/>
                <a:cs typeface="+mn-ea"/>
                <a:sym typeface="+mn-lt"/>
              </a:rPr>
              <a:t>“</a:t>
            </a:r>
            <a:endParaRPr kumimoji="0" lang="en-US" altLang="zh-CN" sz="500" b="0" i="0" u="none" strike="noStrike" kern="1200" cap="none" spc="0" normalizeH="0" baseline="0" noProof="0" dirty="0">
              <a:ln>
                <a:noFill/>
              </a:ln>
              <a:solidFill>
                <a:srgbClr val="6F9FBD"/>
              </a:solidFill>
              <a:effectLst/>
              <a:uLnTx/>
              <a:uFillTx/>
              <a:cs typeface="+mn-ea"/>
              <a:sym typeface="+mn-lt"/>
            </a:endParaRPr>
          </a:p>
        </p:txBody>
      </p:sp>
      <p:sp>
        <p:nvSpPr>
          <p:cNvPr id="14" name="íślïḑê"/>
          <p:cNvSpPr txBox="1"/>
          <p:nvPr/>
        </p:nvSpPr>
        <p:spPr>
          <a:xfrm rot="10800000">
            <a:off x="8601407" y="4009940"/>
            <a:ext cx="369548" cy="300258"/>
          </a:xfrm>
          <a:prstGeom prst="rect">
            <a:avLst/>
          </a:prstGeom>
          <a:noFill/>
        </p:spPr>
        <p:txBody>
          <a:bodyPr wrap="square" lIns="91440" tIns="45720" rIns="91440" bIns="45720">
            <a:prstTxWarp prst="textPlain">
              <a:avLst/>
            </a:prstTxWarp>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500" b="0" i="0" u="none" strike="noStrike" kern="1200" cap="none" spc="0" normalizeH="0" baseline="0" noProof="0" dirty="0">
                <a:ln>
                  <a:noFill/>
                </a:ln>
                <a:solidFill>
                  <a:srgbClr val="6F9FBD"/>
                </a:solidFill>
                <a:effectLst/>
                <a:uLnTx/>
                <a:uFillTx/>
                <a:cs typeface="+mn-ea"/>
                <a:sym typeface="+mn-lt"/>
              </a:rPr>
              <a:t>“</a:t>
            </a:r>
            <a:endParaRPr kumimoji="0" lang="en-US" altLang="zh-CN" sz="500" b="0" i="0" u="none" strike="noStrike" kern="1200" cap="none" spc="0" normalizeH="0" baseline="0" noProof="0" dirty="0">
              <a:ln>
                <a:noFill/>
              </a:ln>
              <a:solidFill>
                <a:srgbClr val="6F9FBD"/>
              </a:solidFill>
              <a:effectLst/>
              <a:uLnTx/>
              <a:uFillTx/>
              <a:cs typeface="+mn-ea"/>
              <a:sym typeface="+mn-lt"/>
            </a:endParaRPr>
          </a:p>
        </p:txBody>
      </p:sp>
      <p:pic>
        <p:nvPicPr>
          <p:cNvPr id="18" name="图形 17"/>
          <p:cNvPicPr>
            <a:picLocks noChangeAspect="1"/>
          </p:cNvPicPr>
          <p:nvPr/>
        </p:nvPicPr>
        <p:blipFill rotWithShape="1">
          <a:blip r:embed="rId5">
            <a:extLst>
              <a:ext uri="{96DAC541-7B7A-43D3-8B79-37D633B846F1}">
                <asvg:svgBlip xmlns:asvg="http://schemas.microsoft.com/office/drawing/2016/SVG/main" r:embed="rId6"/>
              </a:ext>
            </a:extLst>
          </a:blip>
          <a:srcRect l="76272" t="35065"/>
          <a:stretch>
            <a:fillRect/>
          </a:stretch>
        </p:blipFill>
        <p:spPr>
          <a:xfrm rot="16200000">
            <a:off x="10845796" y="958515"/>
            <a:ext cx="909276" cy="794159"/>
          </a:xfrm>
          <a:prstGeom prst="rect">
            <a:avLst/>
          </a:prstGeom>
        </p:spPr>
      </p:pic>
      <p:cxnSp>
        <p:nvCxnSpPr>
          <p:cNvPr id="19" name="直接连接符 18"/>
          <p:cNvCxnSpPr/>
          <p:nvPr/>
        </p:nvCxnSpPr>
        <p:spPr>
          <a:xfrm>
            <a:off x="4653058" y="4303249"/>
            <a:ext cx="3292868"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4653058" y="3428999"/>
            <a:ext cx="3292868"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6717914" y="-887204"/>
            <a:ext cx="1788160" cy="1788160"/>
          </a:xfrm>
          <a:prstGeom prst="ellipse">
            <a:avLst/>
          </a:prstGeom>
          <a:solidFill>
            <a:schemeClr val="bg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椭圆 22"/>
          <p:cNvSpPr/>
          <p:nvPr/>
        </p:nvSpPr>
        <p:spPr>
          <a:xfrm>
            <a:off x="11421994" y="5261725"/>
            <a:ext cx="1788160" cy="1788160"/>
          </a:xfrm>
          <a:prstGeom prst="ellipse">
            <a:avLst/>
          </a:prstGeom>
          <a:solidFill>
            <a:schemeClr val="bg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椭圆 23"/>
          <p:cNvSpPr/>
          <p:nvPr/>
        </p:nvSpPr>
        <p:spPr>
          <a:xfrm>
            <a:off x="7695298" y="216146"/>
            <a:ext cx="1030024" cy="1030024"/>
          </a:xfrm>
          <a:prstGeom prst="ellipse">
            <a:avLst/>
          </a:prstGeom>
          <a:solidFill>
            <a:schemeClr val="bg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椭圆 24"/>
          <p:cNvSpPr/>
          <p:nvPr/>
        </p:nvSpPr>
        <p:spPr>
          <a:xfrm>
            <a:off x="10854017" y="5135554"/>
            <a:ext cx="380080" cy="380080"/>
          </a:xfrm>
          <a:prstGeom prst="ellipse">
            <a:avLst/>
          </a:prstGeom>
          <a:solidFill>
            <a:schemeClr val="bg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椭圆 25"/>
          <p:cNvSpPr/>
          <p:nvPr/>
        </p:nvSpPr>
        <p:spPr>
          <a:xfrm>
            <a:off x="11110394" y="4572231"/>
            <a:ext cx="233449" cy="233449"/>
          </a:xfrm>
          <a:prstGeom prst="ellipse">
            <a:avLst/>
          </a:prstGeom>
          <a:solidFill>
            <a:schemeClr val="bg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ṩḷïdé"/>
          <p:cNvSpPr/>
          <p:nvPr/>
        </p:nvSpPr>
        <p:spPr bwMode="auto">
          <a:xfrm>
            <a:off x="-12862" y="829140"/>
            <a:ext cx="12205024" cy="4489450"/>
          </a:xfrm>
          <a:custGeom>
            <a:avLst/>
            <a:gdLst>
              <a:gd name="T0" fmla="*/ 0 w 2828"/>
              <a:gd name="T1" fmla="*/ 856 h 1032"/>
              <a:gd name="T2" fmla="*/ 660 w 2828"/>
              <a:gd name="T3" fmla="*/ 540 h 1032"/>
              <a:gd name="T4" fmla="*/ 1232 w 2828"/>
              <a:gd name="T5" fmla="*/ 720 h 1032"/>
              <a:gd name="T6" fmla="*/ 1772 w 2828"/>
              <a:gd name="T7" fmla="*/ 320 h 1032"/>
              <a:gd name="T8" fmla="*/ 2315 w 2828"/>
              <a:gd name="T9" fmla="*/ 479 h 1032"/>
              <a:gd name="T10" fmla="*/ 2828 w 2828"/>
              <a:gd name="T11" fmla="*/ 0 h 1032"/>
            </a:gdLst>
            <a:ahLst/>
            <a:cxnLst>
              <a:cxn ang="0">
                <a:pos x="T0" y="T1"/>
              </a:cxn>
              <a:cxn ang="0">
                <a:pos x="T2" y="T3"/>
              </a:cxn>
              <a:cxn ang="0">
                <a:pos x="T4" y="T5"/>
              </a:cxn>
              <a:cxn ang="0">
                <a:pos x="T6" y="T7"/>
              </a:cxn>
              <a:cxn ang="0">
                <a:pos x="T8" y="T9"/>
              </a:cxn>
              <a:cxn ang="0">
                <a:pos x="T10" y="T11"/>
              </a:cxn>
            </a:cxnLst>
            <a:rect l="0" t="0" r="r" b="b"/>
            <a:pathLst>
              <a:path w="2828" h="1032">
                <a:moveTo>
                  <a:pt x="0" y="856"/>
                </a:moveTo>
                <a:cubicBezTo>
                  <a:pt x="420" y="1032"/>
                  <a:pt x="464" y="536"/>
                  <a:pt x="660" y="540"/>
                </a:cubicBezTo>
                <a:cubicBezTo>
                  <a:pt x="856" y="544"/>
                  <a:pt x="976" y="736"/>
                  <a:pt x="1232" y="720"/>
                </a:cubicBezTo>
                <a:cubicBezTo>
                  <a:pt x="1488" y="704"/>
                  <a:pt x="1508" y="352"/>
                  <a:pt x="1772" y="320"/>
                </a:cubicBezTo>
                <a:cubicBezTo>
                  <a:pt x="2036" y="288"/>
                  <a:pt x="2063" y="491"/>
                  <a:pt x="2315" y="479"/>
                </a:cubicBezTo>
                <a:cubicBezTo>
                  <a:pt x="2567" y="467"/>
                  <a:pt x="2572" y="84"/>
                  <a:pt x="2828" y="0"/>
                </a:cubicBezTo>
              </a:path>
            </a:pathLst>
          </a:custGeom>
          <a:noFill/>
          <a:ln w="3175" cap="flat">
            <a:solidFill>
              <a:schemeClr val="tx1">
                <a:lumMod val="50000"/>
                <a:lumOff val="50000"/>
              </a:schemeClr>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cs typeface="+mn-ea"/>
              <a:sym typeface="+mn-lt"/>
            </a:endParaRPr>
          </a:p>
        </p:txBody>
      </p:sp>
      <p:sp>
        <p:nvSpPr>
          <p:cNvPr id="32" name="íṣ1íďê"/>
          <p:cNvSpPr/>
          <p:nvPr/>
        </p:nvSpPr>
        <p:spPr>
          <a:xfrm>
            <a:off x="2736811" y="2784935"/>
            <a:ext cx="892180" cy="892180"/>
          </a:xfrm>
          <a:prstGeom prst="ellipse">
            <a:avLst/>
          </a:prstGeom>
          <a:solidFill>
            <a:schemeClr val="bg1"/>
          </a:solidFill>
          <a:ln w="3175" cap="rnd">
            <a:noFill/>
            <a:prstDash val="solid"/>
            <a:round/>
          </a:ln>
          <a:effectLst>
            <a:outerShdw blurRad="127000" dist="38100" dir="5400000" sx="101000" sy="101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i="1" dirty="0">
              <a:solidFill>
                <a:schemeClr val="tx1"/>
              </a:solidFill>
              <a:cs typeface="+mn-ea"/>
              <a:sym typeface="+mn-lt"/>
            </a:endParaRPr>
          </a:p>
        </p:txBody>
      </p:sp>
      <p:sp>
        <p:nvSpPr>
          <p:cNvPr id="33" name="ís1îḓé"/>
          <p:cNvSpPr/>
          <p:nvPr/>
        </p:nvSpPr>
        <p:spPr>
          <a:xfrm>
            <a:off x="2979497" y="3075921"/>
            <a:ext cx="405535" cy="310203"/>
          </a:xfrm>
          <a:custGeom>
            <a:avLst/>
            <a:gdLst>
              <a:gd name="connsiteX0" fmla="*/ 361794 w 551492"/>
              <a:gd name="connsiteY0" fmla="*/ 308363 h 421851"/>
              <a:gd name="connsiteX1" fmla="*/ 530845 w 551492"/>
              <a:gd name="connsiteY1" fmla="*/ 308363 h 421851"/>
              <a:gd name="connsiteX2" fmla="*/ 551492 w 551492"/>
              <a:gd name="connsiteY2" fmla="*/ 329044 h 421851"/>
              <a:gd name="connsiteX3" fmla="*/ 551492 w 551492"/>
              <a:gd name="connsiteY3" fmla="*/ 362650 h 421851"/>
              <a:gd name="connsiteX4" fmla="*/ 530845 w 551492"/>
              <a:gd name="connsiteY4" fmla="*/ 383331 h 421851"/>
              <a:gd name="connsiteX5" fmla="*/ 378570 w 551492"/>
              <a:gd name="connsiteY5" fmla="*/ 383331 h 421851"/>
              <a:gd name="connsiteX6" fmla="*/ 378570 w 551492"/>
              <a:gd name="connsiteY6" fmla="*/ 369113 h 421851"/>
              <a:gd name="connsiteX7" fmla="*/ 361794 w 551492"/>
              <a:gd name="connsiteY7" fmla="*/ 308363 h 421851"/>
              <a:gd name="connsiteX8" fmla="*/ 313904 w 551492"/>
              <a:gd name="connsiteY8" fmla="*/ 172924 h 421851"/>
              <a:gd name="connsiteX9" fmla="*/ 530832 w 551492"/>
              <a:gd name="connsiteY9" fmla="*/ 172924 h 421851"/>
              <a:gd name="connsiteX10" fmla="*/ 551492 w 551492"/>
              <a:gd name="connsiteY10" fmla="*/ 193548 h 421851"/>
              <a:gd name="connsiteX11" fmla="*/ 551492 w 551492"/>
              <a:gd name="connsiteY11" fmla="*/ 225772 h 421851"/>
              <a:gd name="connsiteX12" fmla="*/ 530832 w 551492"/>
              <a:gd name="connsiteY12" fmla="*/ 247685 h 421851"/>
              <a:gd name="connsiteX13" fmla="*/ 271293 w 551492"/>
              <a:gd name="connsiteY13" fmla="*/ 247685 h 421851"/>
              <a:gd name="connsiteX14" fmla="*/ 271293 w 551492"/>
              <a:gd name="connsiteY14" fmla="*/ 227061 h 421851"/>
              <a:gd name="connsiteX15" fmla="*/ 272584 w 551492"/>
              <a:gd name="connsiteY15" fmla="*/ 224483 h 421851"/>
              <a:gd name="connsiteX16" fmla="*/ 313904 w 551492"/>
              <a:gd name="connsiteY16" fmla="*/ 172924 h 421851"/>
              <a:gd name="connsiteX17" fmla="*/ 281648 w 551492"/>
              <a:gd name="connsiteY17" fmla="*/ 36241 h 421851"/>
              <a:gd name="connsiteX18" fmla="*/ 530834 w 551492"/>
              <a:gd name="connsiteY18" fmla="*/ 36241 h 421851"/>
              <a:gd name="connsiteX19" fmla="*/ 551492 w 551492"/>
              <a:gd name="connsiteY19" fmla="*/ 58154 h 421851"/>
              <a:gd name="connsiteX20" fmla="*/ 551492 w 551492"/>
              <a:gd name="connsiteY20" fmla="*/ 90378 h 421851"/>
              <a:gd name="connsiteX21" fmla="*/ 530834 w 551492"/>
              <a:gd name="connsiteY21" fmla="*/ 111002 h 421851"/>
              <a:gd name="connsiteX22" fmla="*/ 308761 w 551492"/>
              <a:gd name="connsiteY22" fmla="*/ 111002 h 421851"/>
              <a:gd name="connsiteX23" fmla="*/ 295850 w 551492"/>
              <a:gd name="connsiteY23" fmla="*/ 96823 h 421851"/>
              <a:gd name="connsiteX24" fmla="*/ 281648 w 551492"/>
              <a:gd name="connsiteY24" fmla="*/ 36241 h 421851"/>
              <a:gd name="connsiteX25" fmla="*/ 176987 w 551492"/>
              <a:gd name="connsiteY25" fmla="*/ 0 h 421851"/>
              <a:gd name="connsiteX26" fmla="*/ 271294 w 551492"/>
              <a:gd name="connsiteY26" fmla="*/ 117396 h 421851"/>
              <a:gd name="connsiteX27" fmla="*/ 276461 w 551492"/>
              <a:gd name="connsiteY27" fmla="*/ 117396 h 421851"/>
              <a:gd name="connsiteX28" fmla="*/ 290672 w 551492"/>
              <a:gd name="connsiteY28" fmla="*/ 152228 h 421851"/>
              <a:gd name="connsiteX29" fmla="*/ 262251 w 551492"/>
              <a:gd name="connsiteY29" fmla="*/ 199960 h 421851"/>
              <a:gd name="connsiteX30" fmla="*/ 257083 w 551492"/>
              <a:gd name="connsiteY30" fmla="*/ 197380 h 421851"/>
              <a:gd name="connsiteX31" fmla="*/ 224786 w 551492"/>
              <a:gd name="connsiteY31" fmla="*/ 247692 h 421851"/>
              <a:gd name="connsiteX32" fmla="*/ 219619 w 551492"/>
              <a:gd name="connsiteY32" fmla="*/ 259303 h 421851"/>
              <a:gd name="connsiteX33" fmla="*/ 241581 w 551492"/>
              <a:gd name="connsiteY33" fmla="*/ 279944 h 421851"/>
              <a:gd name="connsiteX34" fmla="*/ 263543 w 551492"/>
              <a:gd name="connsiteY34" fmla="*/ 279944 h 421851"/>
              <a:gd name="connsiteX35" fmla="*/ 352682 w 551492"/>
              <a:gd name="connsiteY35" fmla="*/ 368958 h 421851"/>
              <a:gd name="connsiteX36" fmla="*/ 352682 w 551492"/>
              <a:gd name="connsiteY36" fmla="*/ 393470 h 421851"/>
              <a:gd name="connsiteX37" fmla="*/ 325553 w 551492"/>
              <a:gd name="connsiteY37" fmla="*/ 421851 h 421851"/>
              <a:gd name="connsiteX38" fmla="*/ 28421 w 551492"/>
              <a:gd name="connsiteY38" fmla="*/ 421851 h 421851"/>
              <a:gd name="connsiteX39" fmla="*/ 0 w 551492"/>
              <a:gd name="connsiteY39" fmla="*/ 393470 h 421851"/>
              <a:gd name="connsiteX40" fmla="*/ 0 w 551492"/>
              <a:gd name="connsiteY40" fmla="*/ 368958 h 421851"/>
              <a:gd name="connsiteX41" fmla="*/ 89139 w 551492"/>
              <a:gd name="connsiteY41" fmla="*/ 279944 h 421851"/>
              <a:gd name="connsiteX42" fmla="*/ 112393 w 551492"/>
              <a:gd name="connsiteY42" fmla="*/ 279944 h 421851"/>
              <a:gd name="connsiteX43" fmla="*/ 133063 w 551492"/>
              <a:gd name="connsiteY43" fmla="*/ 259303 h 421851"/>
              <a:gd name="connsiteX44" fmla="*/ 127896 w 551492"/>
              <a:gd name="connsiteY44" fmla="*/ 247692 h 421851"/>
              <a:gd name="connsiteX45" fmla="*/ 95599 w 551492"/>
              <a:gd name="connsiteY45" fmla="*/ 198670 h 421851"/>
              <a:gd name="connsiteX46" fmla="*/ 91723 w 551492"/>
              <a:gd name="connsiteY46" fmla="*/ 199960 h 421851"/>
              <a:gd name="connsiteX47" fmla="*/ 63302 w 551492"/>
              <a:gd name="connsiteY47" fmla="*/ 152228 h 421851"/>
              <a:gd name="connsiteX48" fmla="*/ 78804 w 551492"/>
              <a:gd name="connsiteY48" fmla="*/ 117396 h 421851"/>
              <a:gd name="connsiteX49" fmla="*/ 81388 w 551492"/>
              <a:gd name="connsiteY49" fmla="*/ 117396 h 421851"/>
              <a:gd name="connsiteX50" fmla="*/ 176987 w 551492"/>
              <a:gd name="connsiteY50" fmla="*/ 0 h 421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551492" h="421851">
                <a:moveTo>
                  <a:pt x="361794" y="308363"/>
                </a:moveTo>
                <a:lnTo>
                  <a:pt x="530845" y="308363"/>
                </a:lnTo>
                <a:cubicBezTo>
                  <a:pt x="541168" y="308363"/>
                  <a:pt x="551492" y="317411"/>
                  <a:pt x="551492" y="329044"/>
                </a:cubicBezTo>
                <a:lnTo>
                  <a:pt x="551492" y="362650"/>
                </a:lnTo>
                <a:cubicBezTo>
                  <a:pt x="551492" y="374283"/>
                  <a:pt x="541168" y="383331"/>
                  <a:pt x="530845" y="383331"/>
                </a:cubicBezTo>
                <a:lnTo>
                  <a:pt x="378570" y="383331"/>
                </a:lnTo>
                <a:lnTo>
                  <a:pt x="378570" y="369113"/>
                </a:lnTo>
                <a:cubicBezTo>
                  <a:pt x="378570" y="347140"/>
                  <a:pt x="372118" y="326459"/>
                  <a:pt x="361794" y="308363"/>
                </a:cubicBezTo>
                <a:close/>
                <a:moveTo>
                  <a:pt x="313904" y="172924"/>
                </a:moveTo>
                <a:lnTo>
                  <a:pt x="530832" y="172924"/>
                </a:lnTo>
                <a:cubicBezTo>
                  <a:pt x="541162" y="172924"/>
                  <a:pt x="551492" y="181947"/>
                  <a:pt x="551492" y="193548"/>
                </a:cubicBezTo>
                <a:lnTo>
                  <a:pt x="551492" y="225772"/>
                </a:lnTo>
                <a:cubicBezTo>
                  <a:pt x="551492" y="237373"/>
                  <a:pt x="541162" y="247685"/>
                  <a:pt x="530832" y="247685"/>
                </a:cubicBezTo>
                <a:lnTo>
                  <a:pt x="271293" y="247685"/>
                </a:lnTo>
                <a:lnTo>
                  <a:pt x="271293" y="227061"/>
                </a:lnTo>
                <a:cubicBezTo>
                  <a:pt x="271293" y="225772"/>
                  <a:pt x="272584" y="225772"/>
                  <a:pt x="272584" y="224483"/>
                </a:cubicBezTo>
                <a:cubicBezTo>
                  <a:pt x="293244" y="218038"/>
                  <a:pt x="307448" y="194837"/>
                  <a:pt x="313904" y="172924"/>
                </a:cubicBezTo>
                <a:close/>
                <a:moveTo>
                  <a:pt x="281648" y="36241"/>
                </a:moveTo>
                <a:lnTo>
                  <a:pt x="530834" y="36241"/>
                </a:lnTo>
                <a:cubicBezTo>
                  <a:pt x="541163" y="36241"/>
                  <a:pt x="551492" y="46553"/>
                  <a:pt x="551492" y="58154"/>
                </a:cubicBezTo>
                <a:lnTo>
                  <a:pt x="551492" y="90378"/>
                </a:lnTo>
                <a:cubicBezTo>
                  <a:pt x="551492" y="101979"/>
                  <a:pt x="541163" y="111002"/>
                  <a:pt x="530834" y="111002"/>
                </a:cubicBezTo>
                <a:lnTo>
                  <a:pt x="308761" y="111002"/>
                </a:lnTo>
                <a:cubicBezTo>
                  <a:pt x="304888" y="104557"/>
                  <a:pt x="301015" y="99401"/>
                  <a:pt x="295850" y="96823"/>
                </a:cubicBezTo>
                <a:cubicBezTo>
                  <a:pt x="293268" y="72333"/>
                  <a:pt x="288104" y="52998"/>
                  <a:pt x="281648" y="36241"/>
                </a:cubicBezTo>
                <a:close/>
                <a:moveTo>
                  <a:pt x="176987" y="0"/>
                </a:moveTo>
                <a:cubicBezTo>
                  <a:pt x="257083" y="0"/>
                  <a:pt x="270002" y="64503"/>
                  <a:pt x="271294" y="117396"/>
                </a:cubicBezTo>
                <a:cubicBezTo>
                  <a:pt x="272586" y="117396"/>
                  <a:pt x="273878" y="117396"/>
                  <a:pt x="276461" y="117396"/>
                </a:cubicBezTo>
                <a:cubicBezTo>
                  <a:pt x="289380" y="117396"/>
                  <a:pt x="290672" y="132877"/>
                  <a:pt x="290672" y="152228"/>
                </a:cubicBezTo>
                <a:cubicBezTo>
                  <a:pt x="290672" y="171579"/>
                  <a:pt x="275169" y="199960"/>
                  <a:pt x="262251" y="199960"/>
                </a:cubicBezTo>
                <a:cubicBezTo>
                  <a:pt x="260959" y="199960"/>
                  <a:pt x="258375" y="198670"/>
                  <a:pt x="257083" y="197380"/>
                </a:cubicBezTo>
                <a:cubicBezTo>
                  <a:pt x="249332" y="216731"/>
                  <a:pt x="237705" y="233502"/>
                  <a:pt x="224786" y="247692"/>
                </a:cubicBezTo>
                <a:cubicBezTo>
                  <a:pt x="220911" y="250272"/>
                  <a:pt x="219619" y="254143"/>
                  <a:pt x="219619" y="259303"/>
                </a:cubicBezTo>
                <a:cubicBezTo>
                  <a:pt x="219619" y="270913"/>
                  <a:pt x="228662" y="279944"/>
                  <a:pt x="241581" y="279944"/>
                </a:cubicBezTo>
                <a:lnTo>
                  <a:pt x="263543" y="279944"/>
                </a:lnTo>
                <a:cubicBezTo>
                  <a:pt x="312634" y="279944"/>
                  <a:pt x="352682" y="319936"/>
                  <a:pt x="352682" y="368958"/>
                </a:cubicBezTo>
                <a:lnTo>
                  <a:pt x="352682" y="393470"/>
                </a:lnTo>
                <a:cubicBezTo>
                  <a:pt x="352682" y="408950"/>
                  <a:pt x="341055" y="421851"/>
                  <a:pt x="325553" y="421851"/>
                </a:cubicBezTo>
                <a:lnTo>
                  <a:pt x="28421" y="421851"/>
                </a:lnTo>
                <a:cubicBezTo>
                  <a:pt x="12919" y="421851"/>
                  <a:pt x="0" y="408950"/>
                  <a:pt x="0" y="393470"/>
                </a:cubicBezTo>
                <a:lnTo>
                  <a:pt x="0" y="368958"/>
                </a:lnTo>
                <a:cubicBezTo>
                  <a:pt x="0" y="319936"/>
                  <a:pt x="40048" y="279944"/>
                  <a:pt x="89139" y="279944"/>
                </a:cubicBezTo>
                <a:lnTo>
                  <a:pt x="112393" y="279944"/>
                </a:lnTo>
                <a:cubicBezTo>
                  <a:pt x="124020" y="279944"/>
                  <a:pt x="133063" y="270913"/>
                  <a:pt x="133063" y="259303"/>
                </a:cubicBezTo>
                <a:cubicBezTo>
                  <a:pt x="133063" y="254143"/>
                  <a:pt x="131771" y="250272"/>
                  <a:pt x="127896" y="247692"/>
                </a:cubicBezTo>
                <a:cubicBezTo>
                  <a:pt x="114977" y="234792"/>
                  <a:pt x="104642" y="216731"/>
                  <a:pt x="95599" y="198670"/>
                </a:cubicBezTo>
                <a:cubicBezTo>
                  <a:pt x="94307" y="199960"/>
                  <a:pt x="93015" y="199960"/>
                  <a:pt x="91723" y="199960"/>
                </a:cubicBezTo>
                <a:cubicBezTo>
                  <a:pt x="78804" y="199960"/>
                  <a:pt x="63302" y="171579"/>
                  <a:pt x="63302" y="152228"/>
                </a:cubicBezTo>
                <a:cubicBezTo>
                  <a:pt x="63302" y="132877"/>
                  <a:pt x="65886" y="117396"/>
                  <a:pt x="78804" y="117396"/>
                </a:cubicBezTo>
                <a:cubicBezTo>
                  <a:pt x="80096" y="117396"/>
                  <a:pt x="80096" y="117396"/>
                  <a:pt x="81388" y="117396"/>
                </a:cubicBezTo>
                <a:cubicBezTo>
                  <a:pt x="82680" y="64503"/>
                  <a:pt x="93015" y="0"/>
                  <a:pt x="176987" y="0"/>
                </a:cubicBezTo>
                <a:close/>
              </a:path>
            </a:pathLst>
          </a:custGeom>
          <a:solidFill>
            <a:srgbClr val="6F9FBD"/>
          </a:solidFill>
          <a:ln w="3175"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8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i="1">
              <a:solidFill>
                <a:schemeClr val="tx1"/>
              </a:solidFill>
              <a:cs typeface="+mn-ea"/>
              <a:sym typeface="+mn-lt"/>
            </a:endParaRPr>
          </a:p>
        </p:txBody>
      </p:sp>
      <p:sp>
        <p:nvSpPr>
          <p:cNvPr id="20" name="iŝḷíḋè"/>
          <p:cNvSpPr/>
          <p:nvPr/>
        </p:nvSpPr>
        <p:spPr>
          <a:xfrm>
            <a:off x="8017891" y="1883875"/>
            <a:ext cx="892180" cy="892180"/>
          </a:xfrm>
          <a:prstGeom prst="ellipse">
            <a:avLst/>
          </a:prstGeom>
          <a:solidFill>
            <a:schemeClr val="bg1"/>
          </a:solidFill>
          <a:ln w="3175" cap="rnd">
            <a:noFill/>
            <a:prstDash val="solid"/>
            <a:round/>
          </a:ln>
          <a:effectLst>
            <a:outerShdw blurRad="127000" dist="38100" dir="5400000" sx="101000" sy="101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i="1">
              <a:solidFill>
                <a:schemeClr val="tx1"/>
              </a:solidFill>
              <a:cs typeface="+mn-ea"/>
              <a:sym typeface="+mn-lt"/>
            </a:endParaRPr>
          </a:p>
        </p:txBody>
      </p:sp>
      <p:sp>
        <p:nvSpPr>
          <p:cNvPr id="21" name="iŝļîďé"/>
          <p:cNvSpPr/>
          <p:nvPr/>
        </p:nvSpPr>
        <p:spPr>
          <a:xfrm>
            <a:off x="8261212" y="2174861"/>
            <a:ext cx="405535" cy="310203"/>
          </a:xfrm>
          <a:custGeom>
            <a:avLst/>
            <a:gdLst>
              <a:gd name="connsiteX0" fmla="*/ 361794 w 551492"/>
              <a:gd name="connsiteY0" fmla="*/ 308363 h 421851"/>
              <a:gd name="connsiteX1" fmla="*/ 530845 w 551492"/>
              <a:gd name="connsiteY1" fmla="*/ 308363 h 421851"/>
              <a:gd name="connsiteX2" fmla="*/ 551492 w 551492"/>
              <a:gd name="connsiteY2" fmla="*/ 329044 h 421851"/>
              <a:gd name="connsiteX3" fmla="*/ 551492 w 551492"/>
              <a:gd name="connsiteY3" fmla="*/ 362650 h 421851"/>
              <a:gd name="connsiteX4" fmla="*/ 530845 w 551492"/>
              <a:gd name="connsiteY4" fmla="*/ 383331 h 421851"/>
              <a:gd name="connsiteX5" fmla="*/ 378570 w 551492"/>
              <a:gd name="connsiteY5" fmla="*/ 383331 h 421851"/>
              <a:gd name="connsiteX6" fmla="*/ 378570 w 551492"/>
              <a:gd name="connsiteY6" fmla="*/ 369113 h 421851"/>
              <a:gd name="connsiteX7" fmla="*/ 361794 w 551492"/>
              <a:gd name="connsiteY7" fmla="*/ 308363 h 421851"/>
              <a:gd name="connsiteX8" fmla="*/ 313904 w 551492"/>
              <a:gd name="connsiteY8" fmla="*/ 172924 h 421851"/>
              <a:gd name="connsiteX9" fmla="*/ 530832 w 551492"/>
              <a:gd name="connsiteY9" fmla="*/ 172924 h 421851"/>
              <a:gd name="connsiteX10" fmla="*/ 551492 w 551492"/>
              <a:gd name="connsiteY10" fmla="*/ 193548 h 421851"/>
              <a:gd name="connsiteX11" fmla="*/ 551492 w 551492"/>
              <a:gd name="connsiteY11" fmla="*/ 225772 h 421851"/>
              <a:gd name="connsiteX12" fmla="*/ 530832 w 551492"/>
              <a:gd name="connsiteY12" fmla="*/ 247685 h 421851"/>
              <a:gd name="connsiteX13" fmla="*/ 271293 w 551492"/>
              <a:gd name="connsiteY13" fmla="*/ 247685 h 421851"/>
              <a:gd name="connsiteX14" fmla="*/ 271293 w 551492"/>
              <a:gd name="connsiteY14" fmla="*/ 227061 h 421851"/>
              <a:gd name="connsiteX15" fmla="*/ 272584 w 551492"/>
              <a:gd name="connsiteY15" fmla="*/ 224483 h 421851"/>
              <a:gd name="connsiteX16" fmla="*/ 313904 w 551492"/>
              <a:gd name="connsiteY16" fmla="*/ 172924 h 421851"/>
              <a:gd name="connsiteX17" fmla="*/ 281648 w 551492"/>
              <a:gd name="connsiteY17" fmla="*/ 36241 h 421851"/>
              <a:gd name="connsiteX18" fmla="*/ 530834 w 551492"/>
              <a:gd name="connsiteY18" fmla="*/ 36241 h 421851"/>
              <a:gd name="connsiteX19" fmla="*/ 551492 w 551492"/>
              <a:gd name="connsiteY19" fmla="*/ 58154 h 421851"/>
              <a:gd name="connsiteX20" fmla="*/ 551492 w 551492"/>
              <a:gd name="connsiteY20" fmla="*/ 90378 h 421851"/>
              <a:gd name="connsiteX21" fmla="*/ 530834 w 551492"/>
              <a:gd name="connsiteY21" fmla="*/ 111002 h 421851"/>
              <a:gd name="connsiteX22" fmla="*/ 308761 w 551492"/>
              <a:gd name="connsiteY22" fmla="*/ 111002 h 421851"/>
              <a:gd name="connsiteX23" fmla="*/ 295850 w 551492"/>
              <a:gd name="connsiteY23" fmla="*/ 96823 h 421851"/>
              <a:gd name="connsiteX24" fmla="*/ 281648 w 551492"/>
              <a:gd name="connsiteY24" fmla="*/ 36241 h 421851"/>
              <a:gd name="connsiteX25" fmla="*/ 176987 w 551492"/>
              <a:gd name="connsiteY25" fmla="*/ 0 h 421851"/>
              <a:gd name="connsiteX26" fmla="*/ 271294 w 551492"/>
              <a:gd name="connsiteY26" fmla="*/ 117396 h 421851"/>
              <a:gd name="connsiteX27" fmla="*/ 276461 w 551492"/>
              <a:gd name="connsiteY27" fmla="*/ 117396 h 421851"/>
              <a:gd name="connsiteX28" fmla="*/ 290672 w 551492"/>
              <a:gd name="connsiteY28" fmla="*/ 152228 h 421851"/>
              <a:gd name="connsiteX29" fmla="*/ 262251 w 551492"/>
              <a:gd name="connsiteY29" fmla="*/ 199960 h 421851"/>
              <a:gd name="connsiteX30" fmla="*/ 257083 w 551492"/>
              <a:gd name="connsiteY30" fmla="*/ 197380 h 421851"/>
              <a:gd name="connsiteX31" fmla="*/ 224786 w 551492"/>
              <a:gd name="connsiteY31" fmla="*/ 247692 h 421851"/>
              <a:gd name="connsiteX32" fmla="*/ 219619 w 551492"/>
              <a:gd name="connsiteY32" fmla="*/ 259303 h 421851"/>
              <a:gd name="connsiteX33" fmla="*/ 241581 w 551492"/>
              <a:gd name="connsiteY33" fmla="*/ 279944 h 421851"/>
              <a:gd name="connsiteX34" fmla="*/ 263543 w 551492"/>
              <a:gd name="connsiteY34" fmla="*/ 279944 h 421851"/>
              <a:gd name="connsiteX35" fmla="*/ 352682 w 551492"/>
              <a:gd name="connsiteY35" fmla="*/ 368958 h 421851"/>
              <a:gd name="connsiteX36" fmla="*/ 352682 w 551492"/>
              <a:gd name="connsiteY36" fmla="*/ 393470 h 421851"/>
              <a:gd name="connsiteX37" fmla="*/ 325553 w 551492"/>
              <a:gd name="connsiteY37" fmla="*/ 421851 h 421851"/>
              <a:gd name="connsiteX38" fmla="*/ 28421 w 551492"/>
              <a:gd name="connsiteY38" fmla="*/ 421851 h 421851"/>
              <a:gd name="connsiteX39" fmla="*/ 0 w 551492"/>
              <a:gd name="connsiteY39" fmla="*/ 393470 h 421851"/>
              <a:gd name="connsiteX40" fmla="*/ 0 w 551492"/>
              <a:gd name="connsiteY40" fmla="*/ 368958 h 421851"/>
              <a:gd name="connsiteX41" fmla="*/ 89139 w 551492"/>
              <a:gd name="connsiteY41" fmla="*/ 279944 h 421851"/>
              <a:gd name="connsiteX42" fmla="*/ 112393 w 551492"/>
              <a:gd name="connsiteY42" fmla="*/ 279944 h 421851"/>
              <a:gd name="connsiteX43" fmla="*/ 133063 w 551492"/>
              <a:gd name="connsiteY43" fmla="*/ 259303 h 421851"/>
              <a:gd name="connsiteX44" fmla="*/ 127896 w 551492"/>
              <a:gd name="connsiteY44" fmla="*/ 247692 h 421851"/>
              <a:gd name="connsiteX45" fmla="*/ 95599 w 551492"/>
              <a:gd name="connsiteY45" fmla="*/ 198670 h 421851"/>
              <a:gd name="connsiteX46" fmla="*/ 91723 w 551492"/>
              <a:gd name="connsiteY46" fmla="*/ 199960 h 421851"/>
              <a:gd name="connsiteX47" fmla="*/ 63302 w 551492"/>
              <a:gd name="connsiteY47" fmla="*/ 152228 h 421851"/>
              <a:gd name="connsiteX48" fmla="*/ 78804 w 551492"/>
              <a:gd name="connsiteY48" fmla="*/ 117396 h 421851"/>
              <a:gd name="connsiteX49" fmla="*/ 81388 w 551492"/>
              <a:gd name="connsiteY49" fmla="*/ 117396 h 421851"/>
              <a:gd name="connsiteX50" fmla="*/ 176987 w 551492"/>
              <a:gd name="connsiteY50" fmla="*/ 0 h 421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551492" h="421851">
                <a:moveTo>
                  <a:pt x="361794" y="308363"/>
                </a:moveTo>
                <a:lnTo>
                  <a:pt x="530845" y="308363"/>
                </a:lnTo>
                <a:cubicBezTo>
                  <a:pt x="541168" y="308363"/>
                  <a:pt x="551492" y="317411"/>
                  <a:pt x="551492" y="329044"/>
                </a:cubicBezTo>
                <a:lnTo>
                  <a:pt x="551492" y="362650"/>
                </a:lnTo>
                <a:cubicBezTo>
                  <a:pt x="551492" y="374283"/>
                  <a:pt x="541168" y="383331"/>
                  <a:pt x="530845" y="383331"/>
                </a:cubicBezTo>
                <a:lnTo>
                  <a:pt x="378570" y="383331"/>
                </a:lnTo>
                <a:lnTo>
                  <a:pt x="378570" y="369113"/>
                </a:lnTo>
                <a:cubicBezTo>
                  <a:pt x="378570" y="347140"/>
                  <a:pt x="372118" y="326459"/>
                  <a:pt x="361794" y="308363"/>
                </a:cubicBezTo>
                <a:close/>
                <a:moveTo>
                  <a:pt x="313904" y="172924"/>
                </a:moveTo>
                <a:lnTo>
                  <a:pt x="530832" y="172924"/>
                </a:lnTo>
                <a:cubicBezTo>
                  <a:pt x="541162" y="172924"/>
                  <a:pt x="551492" y="181947"/>
                  <a:pt x="551492" y="193548"/>
                </a:cubicBezTo>
                <a:lnTo>
                  <a:pt x="551492" y="225772"/>
                </a:lnTo>
                <a:cubicBezTo>
                  <a:pt x="551492" y="237373"/>
                  <a:pt x="541162" y="247685"/>
                  <a:pt x="530832" y="247685"/>
                </a:cubicBezTo>
                <a:lnTo>
                  <a:pt x="271293" y="247685"/>
                </a:lnTo>
                <a:lnTo>
                  <a:pt x="271293" y="227061"/>
                </a:lnTo>
                <a:cubicBezTo>
                  <a:pt x="271293" y="225772"/>
                  <a:pt x="272584" y="225772"/>
                  <a:pt x="272584" y="224483"/>
                </a:cubicBezTo>
                <a:cubicBezTo>
                  <a:pt x="293244" y="218038"/>
                  <a:pt x="307448" y="194837"/>
                  <a:pt x="313904" y="172924"/>
                </a:cubicBezTo>
                <a:close/>
                <a:moveTo>
                  <a:pt x="281648" y="36241"/>
                </a:moveTo>
                <a:lnTo>
                  <a:pt x="530834" y="36241"/>
                </a:lnTo>
                <a:cubicBezTo>
                  <a:pt x="541163" y="36241"/>
                  <a:pt x="551492" y="46553"/>
                  <a:pt x="551492" y="58154"/>
                </a:cubicBezTo>
                <a:lnTo>
                  <a:pt x="551492" y="90378"/>
                </a:lnTo>
                <a:cubicBezTo>
                  <a:pt x="551492" y="101979"/>
                  <a:pt x="541163" y="111002"/>
                  <a:pt x="530834" y="111002"/>
                </a:cubicBezTo>
                <a:lnTo>
                  <a:pt x="308761" y="111002"/>
                </a:lnTo>
                <a:cubicBezTo>
                  <a:pt x="304888" y="104557"/>
                  <a:pt x="301015" y="99401"/>
                  <a:pt x="295850" y="96823"/>
                </a:cubicBezTo>
                <a:cubicBezTo>
                  <a:pt x="293268" y="72333"/>
                  <a:pt x="288104" y="52998"/>
                  <a:pt x="281648" y="36241"/>
                </a:cubicBezTo>
                <a:close/>
                <a:moveTo>
                  <a:pt x="176987" y="0"/>
                </a:moveTo>
                <a:cubicBezTo>
                  <a:pt x="257083" y="0"/>
                  <a:pt x="270002" y="64503"/>
                  <a:pt x="271294" y="117396"/>
                </a:cubicBezTo>
                <a:cubicBezTo>
                  <a:pt x="272586" y="117396"/>
                  <a:pt x="273878" y="117396"/>
                  <a:pt x="276461" y="117396"/>
                </a:cubicBezTo>
                <a:cubicBezTo>
                  <a:pt x="289380" y="117396"/>
                  <a:pt x="290672" y="132877"/>
                  <a:pt x="290672" y="152228"/>
                </a:cubicBezTo>
                <a:cubicBezTo>
                  <a:pt x="290672" y="171579"/>
                  <a:pt x="275169" y="199960"/>
                  <a:pt x="262251" y="199960"/>
                </a:cubicBezTo>
                <a:cubicBezTo>
                  <a:pt x="260959" y="199960"/>
                  <a:pt x="258375" y="198670"/>
                  <a:pt x="257083" y="197380"/>
                </a:cubicBezTo>
                <a:cubicBezTo>
                  <a:pt x="249332" y="216731"/>
                  <a:pt x="237705" y="233502"/>
                  <a:pt x="224786" y="247692"/>
                </a:cubicBezTo>
                <a:cubicBezTo>
                  <a:pt x="220911" y="250272"/>
                  <a:pt x="219619" y="254143"/>
                  <a:pt x="219619" y="259303"/>
                </a:cubicBezTo>
                <a:cubicBezTo>
                  <a:pt x="219619" y="270913"/>
                  <a:pt x="228662" y="279944"/>
                  <a:pt x="241581" y="279944"/>
                </a:cubicBezTo>
                <a:lnTo>
                  <a:pt x="263543" y="279944"/>
                </a:lnTo>
                <a:cubicBezTo>
                  <a:pt x="312634" y="279944"/>
                  <a:pt x="352682" y="319936"/>
                  <a:pt x="352682" y="368958"/>
                </a:cubicBezTo>
                <a:lnTo>
                  <a:pt x="352682" y="393470"/>
                </a:lnTo>
                <a:cubicBezTo>
                  <a:pt x="352682" y="408950"/>
                  <a:pt x="341055" y="421851"/>
                  <a:pt x="325553" y="421851"/>
                </a:cubicBezTo>
                <a:lnTo>
                  <a:pt x="28421" y="421851"/>
                </a:lnTo>
                <a:cubicBezTo>
                  <a:pt x="12919" y="421851"/>
                  <a:pt x="0" y="408950"/>
                  <a:pt x="0" y="393470"/>
                </a:cubicBezTo>
                <a:lnTo>
                  <a:pt x="0" y="368958"/>
                </a:lnTo>
                <a:cubicBezTo>
                  <a:pt x="0" y="319936"/>
                  <a:pt x="40048" y="279944"/>
                  <a:pt x="89139" y="279944"/>
                </a:cubicBezTo>
                <a:lnTo>
                  <a:pt x="112393" y="279944"/>
                </a:lnTo>
                <a:cubicBezTo>
                  <a:pt x="124020" y="279944"/>
                  <a:pt x="133063" y="270913"/>
                  <a:pt x="133063" y="259303"/>
                </a:cubicBezTo>
                <a:cubicBezTo>
                  <a:pt x="133063" y="254143"/>
                  <a:pt x="131771" y="250272"/>
                  <a:pt x="127896" y="247692"/>
                </a:cubicBezTo>
                <a:cubicBezTo>
                  <a:pt x="114977" y="234792"/>
                  <a:pt x="104642" y="216731"/>
                  <a:pt x="95599" y="198670"/>
                </a:cubicBezTo>
                <a:cubicBezTo>
                  <a:pt x="94307" y="199960"/>
                  <a:pt x="93015" y="199960"/>
                  <a:pt x="91723" y="199960"/>
                </a:cubicBezTo>
                <a:cubicBezTo>
                  <a:pt x="78804" y="199960"/>
                  <a:pt x="63302" y="171579"/>
                  <a:pt x="63302" y="152228"/>
                </a:cubicBezTo>
                <a:cubicBezTo>
                  <a:pt x="63302" y="132877"/>
                  <a:pt x="65886" y="117396"/>
                  <a:pt x="78804" y="117396"/>
                </a:cubicBezTo>
                <a:cubicBezTo>
                  <a:pt x="80096" y="117396"/>
                  <a:pt x="80096" y="117396"/>
                  <a:pt x="81388" y="117396"/>
                </a:cubicBezTo>
                <a:cubicBezTo>
                  <a:pt x="82680" y="64503"/>
                  <a:pt x="93015" y="0"/>
                  <a:pt x="176987" y="0"/>
                </a:cubicBezTo>
                <a:close/>
              </a:path>
            </a:pathLst>
          </a:custGeom>
          <a:solidFill>
            <a:srgbClr val="6F9FBD"/>
          </a:solidFill>
          <a:ln w="3175"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8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i="1">
              <a:solidFill>
                <a:schemeClr val="tx1"/>
              </a:solidFill>
              <a:cs typeface="+mn-ea"/>
              <a:sym typeface="+mn-lt"/>
            </a:endParaRPr>
          </a:p>
        </p:txBody>
      </p:sp>
      <p:grpSp>
        <p:nvGrpSpPr>
          <p:cNvPr id="11" name="组合 10"/>
          <p:cNvGrpSpPr/>
          <p:nvPr/>
        </p:nvGrpSpPr>
        <p:grpSpPr>
          <a:xfrm>
            <a:off x="267580" y="305974"/>
            <a:ext cx="687460" cy="847053"/>
            <a:chOff x="1375020" y="1454054"/>
            <a:chExt cx="2486630" cy="3063897"/>
          </a:xfrm>
        </p:grpSpPr>
        <p:pic>
          <p:nvPicPr>
            <p:cNvPr id="12" name="图形 11"/>
            <p:cNvPicPr>
              <a:picLocks noChangeAspect="1"/>
            </p:cNvPicPr>
            <p:nvPr/>
          </p:nvPicPr>
          <p:blipFill rotWithShape="1">
            <a:blip r:embed="rId1">
              <a:extLst>
                <a:ext uri="{96DAC541-7B7A-43D3-8B79-37D633B846F1}">
                  <asvg:svgBlip xmlns:asvg="http://schemas.microsoft.com/office/drawing/2016/SVG/main" r:embed="rId2"/>
                </a:ext>
              </a:extLst>
            </a:blip>
            <a:srcRect r="64401"/>
            <a:stretch>
              <a:fillRect/>
            </a:stretch>
          </p:blipFill>
          <p:spPr>
            <a:xfrm>
              <a:off x="1375020" y="1454054"/>
              <a:ext cx="2159953" cy="1936433"/>
            </a:xfrm>
            <a:prstGeom prst="rect">
              <a:avLst/>
            </a:prstGeom>
          </p:spPr>
        </p:pic>
        <p:pic>
          <p:nvPicPr>
            <p:cNvPr id="13" name="图形 12"/>
            <p:cNvPicPr>
              <a:picLocks noChangeAspect="1"/>
            </p:cNvPicPr>
            <p:nvPr/>
          </p:nvPicPr>
          <p:blipFill rotWithShape="1">
            <a:blip r:embed="rId1">
              <a:extLst>
                <a:ext uri="{96DAC541-7B7A-43D3-8B79-37D633B846F1}">
                  <asvg:svgBlip xmlns:asvg="http://schemas.microsoft.com/office/drawing/2016/SVG/main" r:embed="rId2"/>
                </a:ext>
              </a:extLst>
            </a:blip>
            <a:srcRect l="76272" t="35065"/>
            <a:stretch>
              <a:fillRect/>
            </a:stretch>
          </p:blipFill>
          <p:spPr>
            <a:xfrm rot="16200000">
              <a:off x="1944688" y="2600989"/>
              <a:ext cx="2046509" cy="1787415"/>
            </a:xfrm>
            <a:prstGeom prst="rect">
              <a:avLst/>
            </a:prstGeom>
          </p:spPr>
        </p:pic>
      </p:grpSp>
      <p:sp>
        <p:nvSpPr>
          <p:cNvPr id="16" name="矩形 15"/>
          <p:cNvSpPr/>
          <p:nvPr/>
        </p:nvSpPr>
        <p:spPr>
          <a:xfrm>
            <a:off x="745595" y="454518"/>
            <a:ext cx="238262" cy="238262"/>
          </a:xfrm>
          <a:prstGeom prst="rect">
            <a:avLst/>
          </a:prstGeom>
          <a:solidFill>
            <a:srgbClr val="6F9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1153153" y="454517"/>
            <a:ext cx="2347207" cy="460375"/>
          </a:xfrm>
          <a:prstGeom prst="rect">
            <a:avLst/>
          </a:prstGeom>
          <a:noFill/>
        </p:spPr>
        <p:txBody>
          <a:bodyPr wrap="square" rtlCol="0">
            <a:spAutoFit/>
          </a:bodyPr>
          <a:lstStyle/>
          <a:p>
            <a:r>
              <a:rPr lang="zh-CN" altLang="en-US" sz="2400" dirty="0">
                <a:cs typeface="+mn-ea"/>
                <a:sym typeface="+mn-lt"/>
              </a:rPr>
              <a:t>问题</a:t>
            </a:r>
            <a:r>
              <a:rPr lang="zh-CN" altLang="en-US" sz="2400" dirty="0">
                <a:cs typeface="+mn-ea"/>
                <a:sym typeface="+mn-lt"/>
              </a:rPr>
              <a:t>解答</a:t>
            </a:r>
            <a:endParaRPr lang="zh-CN" altLang="en-US" sz="2400" dirty="0">
              <a:cs typeface="+mn-ea"/>
              <a:sym typeface="+mn-lt"/>
            </a:endParaRPr>
          </a:p>
        </p:txBody>
      </p:sp>
      <p:sp>
        <p:nvSpPr>
          <p:cNvPr id="23" name="文本框 22"/>
          <p:cNvSpPr txBox="1"/>
          <p:nvPr/>
        </p:nvSpPr>
        <p:spPr>
          <a:xfrm>
            <a:off x="1918970" y="4000500"/>
            <a:ext cx="2527300" cy="2676525"/>
          </a:xfrm>
          <a:prstGeom prst="rect">
            <a:avLst/>
          </a:prstGeom>
          <a:noFill/>
        </p:spPr>
        <p:txBody>
          <a:bodyPr wrap="square" rtlCol="0">
            <a:spAutoFit/>
          </a:bodyPr>
          <a:lstStyle/>
          <a:p>
            <a:pPr algn="ctr">
              <a:lnSpc>
                <a:spcPct val="150000"/>
              </a:lnSpc>
            </a:pPr>
            <a:r>
              <a:rPr sz="1400" dirty="0">
                <a:solidFill>
                  <a:schemeClr val="tx1">
                    <a:lumMod val="50000"/>
                    <a:lumOff val="50000"/>
                  </a:schemeClr>
                </a:solidFill>
                <a:cs typeface="+mn-ea"/>
                <a:sym typeface="+mn-lt"/>
              </a:rPr>
              <a:t>那么当我们假设拜占庭问题不存在（所有消息都是完整的，没有被篡改），那么这种情况下需要什么算法来保证一致性呢？拜占庭将军问题的提出者Lamport提出了一种非拜占庭将军问题的一致性解决方案——Paxos算法</a:t>
            </a:r>
            <a:endParaRPr sz="1400" dirty="0">
              <a:solidFill>
                <a:schemeClr val="tx1">
                  <a:lumMod val="50000"/>
                  <a:lumOff val="50000"/>
                </a:schemeClr>
              </a:solidFill>
              <a:cs typeface="+mn-ea"/>
              <a:sym typeface="+mn-lt"/>
            </a:endParaRPr>
          </a:p>
        </p:txBody>
      </p:sp>
      <p:sp>
        <p:nvSpPr>
          <p:cNvPr id="24" name="文本框 23"/>
          <p:cNvSpPr txBox="1"/>
          <p:nvPr/>
        </p:nvSpPr>
        <p:spPr>
          <a:xfrm>
            <a:off x="6624955" y="4000500"/>
            <a:ext cx="3678555" cy="1706880"/>
          </a:xfrm>
          <a:prstGeom prst="rect">
            <a:avLst/>
          </a:prstGeom>
          <a:noFill/>
        </p:spPr>
        <p:txBody>
          <a:bodyPr wrap="square" rtlCol="0">
            <a:spAutoFit/>
          </a:bodyPr>
          <a:lstStyle/>
          <a:p>
            <a:pPr algn="ctr">
              <a:lnSpc>
                <a:spcPct val="150000"/>
              </a:lnSpc>
            </a:pPr>
            <a:r>
              <a:rPr lang="zh-CN" altLang="en-US" sz="1400" dirty="0">
                <a:solidFill>
                  <a:schemeClr val="tx1">
                    <a:lumMod val="50000"/>
                    <a:lumOff val="50000"/>
                  </a:schemeClr>
                </a:solidFill>
                <a:cs typeface="+mn-ea"/>
                <a:sym typeface="+mn-lt"/>
              </a:rPr>
              <a:t>Paxos算法需要解决的问题就是如何在上述分布式系统中，快速且正确地在集群内部对某个数据的值达成一致，并且保证不论发生以上任何异常，都不会破坏整个系统的一致性。</a:t>
            </a:r>
            <a:endParaRPr lang="zh-CN" altLang="en-US" sz="1400" dirty="0">
              <a:solidFill>
                <a:schemeClr val="tx1">
                  <a:lumMod val="50000"/>
                  <a:lumOff val="50000"/>
                </a:schemeClr>
              </a:solidFill>
              <a:cs typeface="+mn-ea"/>
              <a:sym typeface="+mn-lt"/>
            </a:endParaRPr>
          </a:p>
        </p:txBody>
      </p:sp>
      <p:sp>
        <p:nvSpPr>
          <p:cNvPr id="28" name="文本框 27"/>
          <p:cNvSpPr txBox="1"/>
          <p:nvPr/>
        </p:nvSpPr>
        <p:spPr>
          <a:xfrm>
            <a:off x="4448810" y="915035"/>
            <a:ext cx="3294380" cy="553085"/>
          </a:xfrm>
          <a:prstGeom prst="rect">
            <a:avLst/>
          </a:prstGeom>
          <a:solidFill>
            <a:srgbClr val="6F9FBD"/>
          </a:solidFill>
        </p:spPr>
        <p:txBody>
          <a:bodyPr wrap="square" rtlCol="0">
            <a:spAutoFit/>
          </a:bodyPr>
          <a:lstStyle/>
          <a:p>
            <a:pPr algn="ctr">
              <a:lnSpc>
                <a:spcPct val="150000"/>
              </a:lnSpc>
            </a:pPr>
            <a:r>
              <a:rPr sz="2000" dirty="0">
                <a:solidFill>
                  <a:schemeClr val="bg1"/>
                </a:solidFill>
                <a:cs typeface="+mn-ea"/>
                <a:sym typeface="+mn-lt"/>
              </a:rPr>
              <a:t>如何解“拜占庭将军问题”？</a:t>
            </a:r>
            <a:endParaRPr sz="2000" dirty="0">
              <a:solidFill>
                <a:schemeClr val="bg1"/>
              </a:solidFill>
              <a:cs typeface="+mn-ea"/>
              <a:sym typeface="+mn-lt"/>
            </a:endParaRPr>
          </a:p>
        </p:txBody>
      </p:sp>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Lst>
  </p:timing>
</p:sld>
</file>

<file path=ppt/tags/tag1.xml><?xml version="1.0" encoding="utf-8"?>
<p:tagLst xmlns:p="http://schemas.openxmlformats.org/presentationml/2006/main">
  <p:tag name="ISLIDE.DIAGRAM" val="#259846;"/>
</p:tagLst>
</file>

<file path=ppt/tags/tag10.xml><?xml version="1.0" encoding="utf-8"?>
<p:tagLst xmlns:p="http://schemas.openxmlformats.org/presentationml/2006/main">
  <p:tag name="ISLIDE.DIAGRAM" val="#259597;"/>
</p:tagLst>
</file>

<file path=ppt/tags/tag11.xml><?xml version="1.0" encoding="utf-8"?>
<p:tagLst xmlns:p="http://schemas.openxmlformats.org/presentationml/2006/main">
  <p:tag name="ISLIDE.DIAGRAM" val="#259601;"/>
</p:tagLst>
</file>

<file path=ppt/tags/tag12.xml><?xml version="1.0" encoding="utf-8"?>
<p:tagLst xmlns:p="http://schemas.openxmlformats.org/presentationml/2006/main">
  <p:tag name="KSO_WM_UNIT_TABLE_BEAUTIFY" val="smartTable{91901544-ff06-4273-80a6-dded1596fcf8}"/>
  <p:tag name="TABLE_ENDDRAG_ORIGIN_RECT" val="667*287"/>
  <p:tag name="TABLE_ENDDRAG_RECT" val="144*210*667*287"/>
</p:tagLst>
</file>

<file path=ppt/tags/tag13.xml><?xml version="1.0" encoding="utf-8"?>
<p:tagLst xmlns:p="http://schemas.openxmlformats.org/presentationml/2006/main">
  <p:tag name="ISLIDE.DIAGRAM" val="#259597;"/>
</p:tagLst>
</file>

<file path=ppt/tags/tag14.xml><?xml version="1.0" encoding="utf-8"?>
<p:tagLst xmlns:p="http://schemas.openxmlformats.org/presentationml/2006/main">
  <p:tag name="KSO_WM_UNIT_PLACING_PICTURE_USER_VIEWPORT" val="{&quot;height&quot;:798,&quot;width&quot;:3897.4267716535433}"/>
</p:tagLst>
</file>

<file path=ppt/tags/tag15.xml><?xml version="1.0" encoding="utf-8"?>
<p:tagLst xmlns:p="http://schemas.openxmlformats.org/presentationml/2006/main">
  <p:tag name="ISLIDE.DIAGRAM" val="#259602;"/>
</p:tagLst>
</file>

<file path=ppt/tags/tag16.xml><?xml version="1.0" encoding="utf-8"?>
<p:tagLst xmlns:p="http://schemas.openxmlformats.org/presentationml/2006/main">
  <p:tag name="KSO_WM_UNIT_PLACING_PICTURE_USER_VIEWPORT" val="{&quot;height&quot;:798,&quot;width&quot;:3897.4267716535433}"/>
</p:tagLst>
</file>

<file path=ppt/tags/tag17.xml><?xml version="1.0" encoding="utf-8"?>
<p:tagLst xmlns:p="http://schemas.openxmlformats.org/presentationml/2006/main">
  <p:tag name="ISLIDE.DIAGRAM" val="#259602;"/>
</p:tagLst>
</file>

<file path=ppt/tags/tag18.xml><?xml version="1.0" encoding="utf-8"?>
<p:tagLst xmlns:p="http://schemas.openxmlformats.org/presentationml/2006/main">
  <p:tag name="ISLIDE.DIAGRAM" val="#259601;"/>
</p:tagLst>
</file>

<file path=ppt/tags/tag19.xml><?xml version="1.0" encoding="utf-8"?>
<p:tagLst xmlns:p="http://schemas.openxmlformats.org/presentationml/2006/main">
  <p:tag name="ISLIDE.DIAGRAM" val="#259601;"/>
</p:tagLst>
</file>

<file path=ppt/tags/tag2.xml><?xml version="1.0" encoding="utf-8"?>
<p:tagLst xmlns:p="http://schemas.openxmlformats.org/presentationml/2006/main">
  <p:tag name="ISLIDE.DIAGRAM" val="#259846;"/>
</p:tagLst>
</file>

<file path=ppt/tags/tag20.xml><?xml version="1.0" encoding="utf-8"?>
<p:tagLst xmlns:p="http://schemas.openxmlformats.org/presentationml/2006/main">
  <p:tag name="ISLIDE.DIAGRAM" val="#259601;"/>
</p:tagLst>
</file>

<file path=ppt/tags/tag21.xml><?xml version="1.0" encoding="utf-8"?>
<p:tagLst xmlns:p="http://schemas.openxmlformats.org/presentationml/2006/main">
  <p:tag name="KSO_WM_UNIT_PLACING_PICTURE_USER_VIEWPORT" val="{&quot;height&quot;:798,&quot;width&quot;:3897.4267716535433}"/>
</p:tagLst>
</file>

<file path=ppt/tags/tag22.xml><?xml version="1.0" encoding="utf-8"?>
<p:tagLst xmlns:p="http://schemas.openxmlformats.org/presentationml/2006/main">
  <p:tag name="ISLIDE.DIAGRAM" val="#259602;"/>
</p:tagLst>
</file>

<file path=ppt/tags/tag23.xml><?xml version="1.0" encoding="utf-8"?>
<p:tagLst xmlns:p="http://schemas.openxmlformats.org/presentationml/2006/main">
  <p:tag name="KSO_WM_UNIT_PLACING_PICTURE_USER_VIEWPORT" val="{&quot;height&quot;:798,&quot;width&quot;:3897.4267716535433}"/>
</p:tagLst>
</file>

<file path=ppt/tags/tag24.xml><?xml version="1.0" encoding="utf-8"?>
<p:tagLst xmlns:p="http://schemas.openxmlformats.org/presentationml/2006/main">
  <p:tag name="ISLIDE.DIAGRAM" val="#259602;"/>
</p:tagLst>
</file>

<file path=ppt/tags/tag25.xml><?xml version="1.0" encoding="utf-8"?>
<p:tagLst xmlns:p="http://schemas.openxmlformats.org/presentationml/2006/main">
  <p:tag name="ISLIDE.DIAGRAM" val="#259872;"/>
</p:tagLst>
</file>

<file path=ppt/tags/tag26.xml><?xml version="1.0" encoding="utf-8"?>
<p:tagLst xmlns:p="http://schemas.openxmlformats.org/presentationml/2006/main">
  <p:tag name="ISPRING_PRESENTATION_TITLE" val="PowerPoint 演示文稿"/>
  <p:tag name="COMMONDATA" val="eyJoZGlkIjoiZjY5NjQ0ZjZhYmIyMGQ2N2I5ZGI4NTc0OTViY2VmODEifQ=="/>
  <p:tag name="KSO_WPP_MARK_KEY" val="acff0e9c-34a3-41d4-9336-4e18ce9b443e"/>
</p:tagLst>
</file>

<file path=ppt/tags/tag3.xml><?xml version="1.0" encoding="utf-8"?>
<p:tagLst xmlns:p="http://schemas.openxmlformats.org/presentationml/2006/main">
  <p:tag name="ISLIDE.DIAGRAM" val="#259597;"/>
</p:tagLst>
</file>

<file path=ppt/tags/tag4.xml><?xml version="1.0" encoding="utf-8"?>
<p:tagLst xmlns:p="http://schemas.openxmlformats.org/presentationml/2006/main">
  <p:tag name="ISLIDE.DIAGRAM" val="#259597;"/>
</p:tagLst>
</file>

<file path=ppt/tags/tag5.xml><?xml version="1.0" encoding="utf-8"?>
<p:tagLst xmlns:p="http://schemas.openxmlformats.org/presentationml/2006/main">
  <p:tag name="ISLIDE.DIAGRAM" val="#259601;"/>
</p:tagLst>
</file>

<file path=ppt/tags/tag6.xml><?xml version="1.0" encoding="utf-8"?>
<p:tagLst xmlns:p="http://schemas.openxmlformats.org/presentationml/2006/main">
  <p:tag name="ISLIDE.DIAGRAM" val="#259588;"/>
</p:tagLst>
</file>

<file path=ppt/tags/tag7.xml><?xml version="1.0" encoding="utf-8"?>
<p:tagLst xmlns:p="http://schemas.openxmlformats.org/presentationml/2006/main">
  <p:tag name="ISLIDE.DIAGRAM" val="#259872;"/>
</p:tagLst>
</file>

<file path=ppt/tags/tag8.xml><?xml version="1.0" encoding="utf-8"?>
<p:tagLst xmlns:p="http://schemas.openxmlformats.org/presentationml/2006/main">
  <p:tag name="ISLIDE.DIAGRAM" val="#259600;"/>
</p:tagLst>
</file>

<file path=ppt/tags/tag9.xml><?xml version="1.0" encoding="utf-8"?>
<p:tagLst xmlns:p="http://schemas.openxmlformats.org/presentationml/2006/main">
  <p:tag name="ISLIDE.DIAGRAM" val="#259597;"/>
</p:tagLst>
</file>

<file path=ppt/theme/theme1.xml><?xml version="1.0" encoding="utf-8"?>
<a:theme xmlns:a="http://schemas.openxmlformats.org/drawingml/2006/main" name="第一PPT，www.1ppt.com">
  <a:themeElements>
    <a:clrScheme name="自定义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F79646"/>
      </a:folHlink>
    </a:clrScheme>
    <a:fontScheme name="wgz2eeq1">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4817</Words>
  <Application>WPS 演示</Application>
  <PresentationFormat>自定义</PresentationFormat>
  <Paragraphs>297</Paragraphs>
  <Slides>26</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26</vt:i4>
      </vt:variant>
    </vt:vector>
  </HeadingPairs>
  <TitlesOfParts>
    <vt:vector size="35" baseType="lpstr">
      <vt:lpstr>Arial</vt:lpstr>
      <vt:lpstr>宋体</vt:lpstr>
      <vt:lpstr>Wingdings</vt:lpstr>
      <vt:lpstr>微软雅黑</vt:lpstr>
      <vt:lpstr>Arial Unicode MS</vt:lpstr>
      <vt:lpstr>等线</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沟通技巧</dc:title>
  <dc:creator>第一PPT</dc:creator>
  <cp:keywords>www.1ppt.com</cp:keywords>
  <dc:description>www.1ppt.com</dc:description>
  <cp:lastModifiedBy>Administrator</cp:lastModifiedBy>
  <cp:revision>281</cp:revision>
  <dcterms:created xsi:type="dcterms:W3CDTF">2019-03-29T12:25:00Z</dcterms:created>
  <dcterms:modified xsi:type="dcterms:W3CDTF">2022-10-08T13:18:36Z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9FE82F0271F54CB580ADF83FD9CA7537</vt:lpwstr>
  </property>
  <property fmtid="{D5CDD505-2E9C-101B-9397-08002B2CF9AE}" pid="3" name="KSOProductBuildVer">
    <vt:lpwstr>2052-11.1.0.12358</vt:lpwstr>
  </property>
</Properties>
</file>