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Lst>
  <p:notesMasterIdLst>
    <p:notesMasterId r:id="rId13"/>
  </p:notesMasterIdLst>
  <p:sldIdLst>
    <p:sldId id="257" r:id="rId4"/>
    <p:sldId id="1644" r:id="rId5"/>
    <p:sldId id="2570" r:id="rId6"/>
    <p:sldId id="2571" r:id="rId7"/>
    <p:sldId id="2572" r:id="rId8"/>
    <p:sldId id="2573" r:id="rId9"/>
    <p:sldId id="2575" r:id="rId10"/>
    <p:sldId id="2574" r:id="rId11"/>
    <p:sldId id="2576" r:id="rId12"/>
    <p:sldId id="2577" r:id="rId14"/>
    <p:sldId id="2578" r:id="rId15"/>
    <p:sldId id="2579" r:id="rId16"/>
    <p:sldId id="2580" r:id="rId17"/>
    <p:sldId id="2582" r:id="rId18"/>
    <p:sldId id="2583" r:id="rId19"/>
    <p:sldId id="2584" r:id="rId20"/>
    <p:sldId id="2585" r:id="rId21"/>
    <p:sldId id="2586" r:id="rId22"/>
    <p:sldId id="260" r:id="rId23"/>
    <p:sldId id="2588" r:id="rId24"/>
    <p:sldId id="2589" r:id="rId25"/>
    <p:sldId id="2590" r:id="rId26"/>
    <p:sldId id="2587" r:id="rId27"/>
    <p:sldId id="2592" r:id="rId28"/>
    <p:sldId id="2593" r:id="rId29"/>
    <p:sldId id="2594" r:id="rId30"/>
    <p:sldId id="2595" r:id="rId31"/>
    <p:sldId id="2596" r:id="rId32"/>
    <p:sldId id="2597" r:id="rId33"/>
    <p:sldId id="2598" r:id="rId34"/>
    <p:sldId id="2599" r:id="rId35"/>
    <p:sldId id="2600" r:id="rId36"/>
    <p:sldId id="2601" r:id="rId37"/>
    <p:sldId id="2602" r:id="rId38"/>
    <p:sldId id="2603" r:id="rId39"/>
    <p:sldId id="2604" r:id="rId40"/>
    <p:sldId id="2605" r:id="rId41"/>
    <p:sldId id="2606" r:id="rId42"/>
    <p:sldId id="2607" r:id="rId43"/>
    <p:sldId id="2608" r:id="rId44"/>
    <p:sldId id="2610" r:id="rId45"/>
    <p:sldId id="2611" r:id="rId46"/>
    <p:sldId id="2612" r:id="rId47"/>
    <p:sldId id="2609" r:id="rId48"/>
    <p:sldId id="26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74"/>
  </p:normalViewPr>
  <p:slideViewPr>
    <p:cSldViewPr snapToGrid="0" snapToObjects="1">
      <p:cViewPr>
        <p:scale>
          <a:sx n="66" d="100"/>
          <a:sy n="66" d="100"/>
        </p:scale>
        <p:origin x="408"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notesMaster" Target="notesMasters/notes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AA4DD64-340E-694B-ACF5-B657D838E1FA}" type="datetimeFigureOut">
              <a:rPr/>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AA4DD64-340E-694B-ACF5-B657D838E1FA}" type="datetimeFigureOut">
              <a:rPr/>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AA4DD64-340E-694B-ACF5-B657D838E1FA}" type="datetimeFigureOut">
              <a:rPr/>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AA4DD64-340E-694B-ACF5-B657D838E1FA}" type="datetimeFigureOut">
              <a:rPr/>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AA4DD64-340E-694B-ACF5-B657D838E1FA}" type="datetimeFigureOut">
              <a:rPr/>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AA4DD64-340E-694B-ACF5-B657D838E1FA}" type="datetimeFigureOut">
              <a:rPr/>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AAA4DD64-340E-694B-ACF5-B657D838E1FA}" type="datetimeFigureOut">
              <a:rPr/>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AA4DD64-340E-694B-ACF5-B657D838E1FA}" type="datetimeFigureOut">
              <a:rPr/>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AA4DD64-340E-694B-ACF5-B657D838E1FA}" type="datetimeFigureOut">
              <a:rPr/>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4DD64-340E-694B-ACF5-B657D838E1FA}" type="datetimeFigureOut">
              <a:rPr/>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AA4DD64-340E-694B-ACF5-B657D838E1FA}" type="datetimeFigureOut">
              <a:rPr/>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AA4DD64-340E-694B-ACF5-B657D838E1FA}" type="datetimeFigureOut">
              <a:rPr/>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AA4DD64-340E-694B-ACF5-B657D838E1FA}" type="datetimeFigureOut">
              <a:rPr/>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AA4DD64-340E-694B-ACF5-B657D838E1FA}" type="datetimeFigureOut">
              <a:rPr/>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AA4DD64-340E-694B-ACF5-B657D838E1FA}" type="datetimeFigureOut">
              <a:rPr/>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AA4DD64-340E-694B-ACF5-B657D838E1FA}" type="datetimeFigureOut">
              <a:rPr/>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AAA4DD64-340E-694B-ACF5-B657D838E1FA}" type="datetimeFigureOut">
              <a:rPr/>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AA4DD64-340E-694B-ACF5-B657D838E1FA}" type="datetimeFigureOut">
              <a:rPr/>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AA4DD64-340E-694B-ACF5-B657D838E1FA}" type="datetimeFigureOut">
              <a:rPr/>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4DD64-340E-694B-ACF5-B657D838E1FA}" type="datetimeFigureOut">
              <a:rPr/>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AA4DD64-340E-694B-ACF5-B657D838E1FA}" type="datetimeFigureOut">
              <a:rPr/>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AA4DD64-340E-694B-ACF5-B657D838E1FA}" type="datetimeFigureOut">
              <a:rPr/>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4DD64-340E-694B-ACF5-B657D838E1FA}" type="datetimeFigureOut">
              <a:rPr/>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2A392-2278-8C41-852C-B2E8129CF00D}" type="slidenum">
              <a:rPr/>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4DD64-340E-694B-ACF5-B657D838E1FA}" type="datetimeFigureOut">
              <a:rPr/>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2A392-2278-8C41-852C-B2E8129CF00D}" type="slidenum">
              <a:rPr/>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8.xml"/><Relationship Id="rId2" Type="http://schemas.openxmlformats.org/officeDocument/2006/relationships/image" Target="../media/image9.png"/><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tags" Target="../tags/tag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8.xm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8.xml"/><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8.xml"/><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8.xml"/><Relationship Id="rId1" Type="http://schemas.openxmlformats.org/officeDocument/2006/relationships/image" Target="../media/image18.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8.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8.xml"/><Relationship Id="rId1" Type="http://schemas.openxmlformats.org/officeDocument/2006/relationships/image" Target="../media/image2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深度视觉·原创设计 https://www.docer.com/works?userid=22383862"/>
          <p:cNvSpPr/>
          <p:nvPr/>
        </p:nvSpPr>
        <p:spPr>
          <a:xfrm>
            <a:off x="4981679" y="-1"/>
            <a:ext cx="7198360" cy="6858000"/>
          </a:xfrm>
          <a:custGeom>
            <a:avLst/>
            <a:gdLst>
              <a:gd name="connsiteX0" fmla="*/ 0 w 7198621"/>
              <a:gd name="connsiteY0" fmla="*/ 0 h 6858001"/>
              <a:gd name="connsiteX1" fmla="*/ 7198621 w 7198621"/>
              <a:gd name="connsiteY1" fmla="*/ 0 h 6858001"/>
              <a:gd name="connsiteX2" fmla="*/ 7198621 w 7198621"/>
              <a:gd name="connsiteY2" fmla="*/ 6858001 h 6858001"/>
              <a:gd name="connsiteX3" fmla="*/ 4209143 w 7198621"/>
              <a:gd name="connsiteY3" fmla="*/ 6858001 h 6858001"/>
              <a:gd name="connsiteX4" fmla="*/ 0 w 7198621"/>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8621" h="6858001">
                <a:moveTo>
                  <a:pt x="0" y="0"/>
                </a:moveTo>
                <a:lnTo>
                  <a:pt x="7198621" y="0"/>
                </a:lnTo>
                <a:lnTo>
                  <a:pt x="7198621" y="6858001"/>
                </a:lnTo>
                <a:lnTo>
                  <a:pt x="4209143" y="6858001"/>
                </a:lnTo>
                <a:lnTo>
                  <a:pt x="0" y="0"/>
                </a:lnTo>
                <a:close/>
              </a:path>
            </a:pathLst>
          </a:custGeom>
          <a:blipFill rotWithShape="1">
            <a:blip r:embed="rId1"/>
            <a:srcRect/>
            <a:stretch>
              <a:fillRect t="-10029" b="-1002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深度视觉·原创设计 https://www.docer.com/works?userid=22383862"/>
          <p:cNvSpPr/>
          <p:nvPr/>
        </p:nvSpPr>
        <p:spPr>
          <a:xfrm flipV="1">
            <a:off x="4642029" y="0"/>
            <a:ext cx="3123932" cy="3557498"/>
          </a:xfrm>
          <a:prstGeom prst="parallelogram">
            <a:avLst>
              <a:gd name="adj" fmla="val 69381"/>
            </a:avLst>
          </a:prstGeom>
          <a:solidFill>
            <a:srgbClr val="FEC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深度视觉·原创设计 https://www.docer.com/works?userid=22383862"/>
          <p:cNvSpPr/>
          <p:nvPr/>
        </p:nvSpPr>
        <p:spPr>
          <a:xfrm flipV="1">
            <a:off x="9251960" y="3611693"/>
            <a:ext cx="2483485" cy="3305810"/>
          </a:xfrm>
          <a:prstGeom prst="parallelogram">
            <a:avLst>
              <a:gd name="adj" fmla="val 81768"/>
            </a:avLst>
          </a:prstGeom>
          <a:solidFill>
            <a:srgbClr val="FEC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深度视觉·原创设计 https://www.docer.com/works?userid=22383862"/>
          <p:cNvSpPr txBox="1"/>
          <p:nvPr/>
        </p:nvSpPr>
        <p:spPr>
          <a:xfrm>
            <a:off x="418465" y="2060575"/>
            <a:ext cx="5440045" cy="1938020"/>
          </a:xfrm>
          <a:prstGeom prst="rect">
            <a:avLst/>
          </a:prstGeom>
          <a:solidFill>
            <a:schemeClr val="bg1"/>
          </a:solidFill>
        </p:spPr>
        <p:txBody>
          <a:bodyPr wrap="square" rtlCol="0">
            <a:spAutoFit/>
          </a:bodyPr>
          <a:lstStyle/>
          <a:p>
            <a:pPr lvl="0" algn="ctr"/>
            <a:r>
              <a:rPr lang="zh-CN" altLang="en-US" sz="6000" dirty="0">
                <a:solidFill>
                  <a:schemeClr val="tx1">
                    <a:lumMod val="75000"/>
                    <a:lumOff val="25000"/>
                  </a:schemeClr>
                </a:solidFill>
                <a:latin typeface="zcoolwenyiti" panose="02000603000000000000" pitchFamily="2" charset="-122"/>
                <a:ea typeface="zcoolwenyiti" panose="02000603000000000000" pitchFamily="2" charset="-122"/>
                <a:cs typeface="+mn-ea"/>
                <a:sym typeface="+mn-lt"/>
              </a:rPr>
              <a:t>二三层转发</a:t>
            </a:r>
            <a:endParaRPr lang="zh-CN" altLang="en-US" sz="6000" dirty="0">
              <a:solidFill>
                <a:schemeClr val="tx1">
                  <a:lumMod val="75000"/>
                  <a:lumOff val="25000"/>
                </a:schemeClr>
              </a:solidFill>
              <a:latin typeface="zcoolwenyiti" panose="02000603000000000000" pitchFamily="2" charset="-122"/>
              <a:ea typeface="zcoolwenyiti" panose="02000603000000000000" pitchFamily="2" charset="-122"/>
              <a:cs typeface="+mn-ea"/>
              <a:sym typeface="+mn-lt"/>
            </a:endParaRPr>
          </a:p>
          <a:p>
            <a:pPr lvl="0" algn="ctr"/>
            <a:r>
              <a:rPr lang="zh-CN" altLang="en-US" sz="6000" dirty="0">
                <a:solidFill>
                  <a:schemeClr val="tx1">
                    <a:lumMod val="75000"/>
                    <a:lumOff val="25000"/>
                  </a:schemeClr>
                </a:solidFill>
                <a:latin typeface="zcoolwenyiti" panose="02000603000000000000" pitchFamily="2" charset="-122"/>
                <a:ea typeface="zcoolwenyiti" panose="02000603000000000000" pitchFamily="2" charset="-122"/>
                <a:cs typeface="+mn-ea"/>
                <a:sym typeface="+mn-lt"/>
              </a:rPr>
              <a:t>原理简述</a:t>
            </a:r>
            <a:endParaRPr lang="zh-CN" altLang="en-US" sz="6000" dirty="0">
              <a:solidFill>
                <a:schemeClr val="tx1">
                  <a:lumMod val="75000"/>
                  <a:lumOff val="25000"/>
                </a:schemeClr>
              </a:solidFill>
              <a:latin typeface="zcoolwenyiti" panose="02000603000000000000" pitchFamily="2" charset="-122"/>
              <a:ea typeface="zcoolwenyiti" panose="02000603000000000000" pitchFamily="2" charset="-122"/>
              <a:cs typeface="+mn-ea"/>
              <a:sym typeface="+mn-lt"/>
            </a:endParaRPr>
          </a:p>
        </p:txBody>
      </p:sp>
      <p:sp>
        <p:nvSpPr>
          <p:cNvPr id="14" name="深度视觉·原创设计 https://www.docer.com/works?userid=22383862"/>
          <p:cNvSpPr/>
          <p:nvPr/>
        </p:nvSpPr>
        <p:spPr>
          <a:xfrm>
            <a:off x="2176780" y="4140835"/>
            <a:ext cx="1923415" cy="621030"/>
          </a:xfrm>
          <a:prstGeom prst="round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讲述人：</a:t>
            </a:r>
            <a:r>
              <a:rPr lang="en-GB" altLang="zh-CN" sz="14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 </a:t>
            </a:r>
            <a:r>
              <a:rPr lang="zh-CN" altLang="en-US" sz="14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陈童</a:t>
            </a:r>
            <a:endParaRPr lang="zh-CN" altLang="en-US" sz="14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a:p>
            <a:pPr algn="ctr"/>
            <a:r>
              <a:rPr lang="en-US" altLang="zh-CN" sz="14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2022-07-25</a:t>
            </a:r>
            <a:endParaRPr lang="en-US" altLang="zh-CN" sz="14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2.1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二层转发</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深度视觉·原创设计 https://www.docer.com/works?userid=22383862"/>
          <p:cNvSpPr txBox="1"/>
          <p:nvPr/>
        </p:nvSpPr>
        <p:spPr>
          <a:xfrm>
            <a:off x="628015" y="934085"/>
            <a:ext cx="11063605" cy="137223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通过</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ping</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的过程，了解二层转发。</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前置条件：如下图，交换机端口1和端口2属于</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vlan 10</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。PC1接在端口1上，PC2接在端口2上。PC1的MAC地址为00:0C:29:FD:00:E5，IP地址为</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192.168.1.221</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，PC2的MAC地址为00:E0:4C:30:52:F8，IP地址为</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192.168.1.12</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4" name="圆角矩形 3"/>
          <p:cNvSpPr/>
          <p:nvPr/>
        </p:nvSpPr>
        <p:spPr>
          <a:xfrm>
            <a:off x="4819650" y="3670935"/>
            <a:ext cx="2197100" cy="1067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交换机</a:t>
            </a:r>
            <a:endParaRPr lang="zh-CN" altLang="en-US"/>
          </a:p>
        </p:txBody>
      </p:sp>
      <p:sp>
        <p:nvSpPr>
          <p:cNvPr id="5" name="圆角矩形 4"/>
          <p:cNvSpPr/>
          <p:nvPr/>
        </p:nvSpPr>
        <p:spPr>
          <a:xfrm>
            <a:off x="1276350" y="3670935"/>
            <a:ext cx="172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PC-1</a:t>
            </a:r>
            <a:endParaRPr lang="en-US" altLang="zh-CN"/>
          </a:p>
        </p:txBody>
      </p:sp>
      <p:sp>
        <p:nvSpPr>
          <p:cNvPr id="8" name="圆角矩形 7"/>
          <p:cNvSpPr/>
          <p:nvPr/>
        </p:nvSpPr>
        <p:spPr>
          <a:xfrm>
            <a:off x="8820150" y="3671570"/>
            <a:ext cx="172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PC-2</a:t>
            </a:r>
            <a:endParaRPr lang="en-US" altLang="zh-CN"/>
          </a:p>
        </p:txBody>
      </p:sp>
      <p:sp>
        <p:nvSpPr>
          <p:cNvPr id="9" name="左右箭头 8"/>
          <p:cNvSpPr/>
          <p:nvPr/>
        </p:nvSpPr>
        <p:spPr>
          <a:xfrm>
            <a:off x="3200400" y="4051935"/>
            <a:ext cx="1422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左右箭头 10"/>
          <p:cNvSpPr/>
          <p:nvPr/>
        </p:nvSpPr>
        <p:spPr>
          <a:xfrm>
            <a:off x="7207250" y="4051935"/>
            <a:ext cx="1422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深度视觉·原创设计 https://www.docer.com/works?userid=22383862"/>
          <p:cNvSpPr txBox="1"/>
          <p:nvPr/>
        </p:nvSpPr>
        <p:spPr>
          <a:xfrm>
            <a:off x="1276350" y="4858385"/>
            <a:ext cx="3367405"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00:0C:29:FD:00:E5</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192.168.1.221</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18" name="深度视觉·原创设计 https://www.docer.com/works?userid=22383862"/>
          <p:cNvSpPr txBox="1"/>
          <p:nvPr/>
        </p:nvSpPr>
        <p:spPr>
          <a:xfrm>
            <a:off x="8820150" y="4858385"/>
            <a:ext cx="2352040"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00:E0:4C:30:52:F8</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ip</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192.168.1.12</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19" name="文本框 18"/>
          <p:cNvSpPr txBox="1"/>
          <p:nvPr/>
        </p:nvSpPr>
        <p:spPr>
          <a:xfrm>
            <a:off x="4333875" y="3683635"/>
            <a:ext cx="298450" cy="368300"/>
          </a:xfrm>
          <a:prstGeom prst="rect">
            <a:avLst/>
          </a:prstGeom>
          <a:noFill/>
        </p:spPr>
        <p:txBody>
          <a:bodyPr wrap="none" rtlCol="0">
            <a:spAutoFit/>
          </a:bodyPr>
          <a:p>
            <a:r>
              <a:rPr lang="en-US" altLang="zh-CN"/>
              <a:t>1</a:t>
            </a:r>
            <a:endParaRPr lang="en-US" altLang="zh-CN"/>
          </a:p>
        </p:txBody>
      </p:sp>
      <p:sp>
        <p:nvSpPr>
          <p:cNvPr id="20" name="文本框 19"/>
          <p:cNvSpPr txBox="1"/>
          <p:nvPr/>
        </p:nvSpPr>
        <p:spPr>
          <a:xfrm>
            <a:off x="7179945" y="3656965"/>
            <a:ext cx="298450" cy="368300"/>
          </a:xfrm>
          <a:prstGeom prst="rect">
            <a:avLst/>
          </a:prstGeom>
          <a:noFill/>
        </p:spPr>
        <p:txBody>
          <a:bodyPr wrap="none" rtlCol="0">
            <a:spAutoFit/>
          </a:bodyPr>
          <a:p>
            <a:r>
              <a:rPr lang="en-US" altLang="zh-CN"/>
              <a:t>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2.2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二层转发</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深度视觉·原创设计 https://www.docer.com/works?userid=22383862"/>
          <p:cNvSpPr txBox="1"/>
          <p:nvPr/>
        </p:nvSpPr>
        <p:spPr>
          <a:xfrm>
            <a:off x="628015" y="934085"/>
            <a:ext cx="11063605" cy="60261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PC1将目的IP与掩码进行按位与运算，得到目的IP的网络号，与本机网络号进行比较，发现是同一网段</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4" name="圆角矩形 3"/>
          <p:cNvSpPr/>
          <p:nvPr/>
        </p:nvSpPr>
        <p:spPr>
          <a:xfrm>
            <a:off x="4819650" y="3963035"/>
            <a:ext cx="2197100" cy="1067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交换机</a:t>
            </a:r>
            <a:endParaRPr lang="zh-CN" altLang="en-US"/>
          </a:p>
        </p:txBody>
      </p:sp>
      <p:sp>
        <p:nvSpPr>
          <p:cNvPr id="5" name="圆角矩形 4"/>
          <p:cNvSpPr/>
          <p:nvPr/>
        </p:nvSpPr>
        <p:spPr>
          <a:xfrm>
            <a:off x="1276350" y="3963035"/>
            <a:ext cx="172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PC-1</a:t>
            </a:r>
            <a:endParaRPr lang="en-US" altLang="zh-CN"/>
          </a:p>
        </p:txBody>
      </p:sp>
      <p:sp>
        <p:nvSpPr>
          <p:cNvPr id="8" name="圆角矩形 7"/>
          <p:cNvSpPr/>
          <p:nvPr/>
        </p:nvSpPr>
        <p:spPr>
          <a:xfrm>
            <a:off x="8820150" y="3963670"/>
            <a:ext cx="172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PC-2</a:t>
            </a:r>
            <a:endParaRPr lang="en-US" altLang="zh-CN"/>
          </a:p>
        </p:txBody>
      </p:sp>
      <p:sp>
        <p:nvSpPr>
          <p:cNvPr id="9" name="左右箭头 8"/>
          <p:cNvSpPr/>
          <p:nvPr/>
        </p:nvSpPr>
        <p:spPr>
          <a:xfrm>
            <a:off x="3200400" y="4344035"/>
            <a:ext cx="1422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左右箭头 10"/>
          <p:cNvSpPr/>
          <p:nvPr/>
        </p:nvSpPr>
        <p:spPr>
          <a:xfrm>
            <a:off x="7207250" y="4344035"/>
            <a:ext cx="1422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圆角矩形标注 5"/>
          <p:cNvSpPr/>
          <p:nvPr/>
        </p:nvSpPr>
        <p:spPr>
          <a:xfrm>
            <a:off x="759460" y="1536700"/>
            <a:ext cx="2244090" cy="2157730"/>
          </a:xfrm>
          <a:prstGeom prst="wedgeRoundRect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pc1</a:t>
            </a:r>
            <a:r>
              <a:rPr lang="zh-CN" altLang="en-US"/>
              <a:t>将目的</a:t>
            </a:r>
            <a:r>
              <a:rPr lang="en-US" altLang="zh-CN"/>
              <a:t>ip</a:t>
            </a:r>
            <a:r>
              <a:rPr lang="zh-CN" altLang="en-US"/>
              <a:t>与掩码进行按位与运算</a:t>
            </a:r>
            <a:r>
              <a:rPr lang="zh-CN" altLang="en-US"/>
              <a:t>，得到目的</a:t>
            </a:r>
            <a:r>
              <a:rPr lang="en-US" altLang="zh-CN"/>
              <a:t>ip</a:t>
            </a:r>
            <a:r>
              <a:rPr lang="zh-CN" altLang="en-US"/>
              <a:t>的网络号，与本机的网络号进行比较，发现是同一网段</a:t>
            </a:r>
            <a:endParaRPr lang="zh-CN" altLang="en-US"/>
          </a:p>
        </p:txBody>
      </p:sp>
      <p:sp>
        <p:nvSpPr>
          <p:cNvPr id="7" name="深度视觉·原创设计 https://www.docer.com/works?userid=22383862"/>
          <p:cNvSpPr txBox="1"/>
          <p:nvPr/>
        </p:nvSpPr>
        <p:spPr>
          <a:xfrm>
            <a:off x="1276350" y="5290185"/>
            <a:ext cx="3367405"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00:0C:29:FD:00:E5</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192.168.1.221/24</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10" name="深度视觉·原创设计 https://www.docer.com/works?userid=22383862"/>
          <p:cNvSpPr txBox="1"/>
          <p:nvPr/>
        </p:nvSpPr>
        <p:spPr>
          <a:xfrm>
            <a:off x="8401050" y="5290185"/>
            <a:ext cx="2771140"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00:E0:4C:30:52:F8</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ip</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192.168.1.12/24</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graphicFrame>
        <p:nvGraphicFramePr>
          <p:cNvPr id="16" name="表格 15"/>
          <p:cNvGraphicFramePr/>
          <p:nvPr>
            <p:custDataLst>
              <p:tags r:id="rId1"/>
            </p:custDataLst>
          </p:nvPr>
        </p:nvGraphicFramePr>
        <p:xfrm>
          <a:off x="3771900" y="1866900"/>
          <a:ext cx="7924800" cy="1104900"/>
        </p:xfrm>
        <a:graphic>
          <a:graphicData uri="http://schemas.openxmlformats.org/drawingml/2006/table">
            <a:tbl>
              <a:tblPr firstRow="1" bandRow="1">
                <a:tableStyleId>{5C22544A-7EE6-4342-B048-85BDC9FD1C3A}</a:tableStyleId>
              </a:tblPr>
              <a:tblGrid>
                <a:gridCol w="901700"/>
                <a:gridCol w="1739900"/>
                <a:gridCol w="1320800"/>
                <a:gridCol w="1320800"/>
                <a:gridCol w="1320800"/>
                <a:gridCol w="1320800"/>
              </a:tblGrid>
              <a:tr h="373380">
                <a:tc>
                  <a:txBody>
                    <a:bodyPr/>
                    <a:p>
                      <a:pPr algn="ctr">
                        <a:buNone/>
                      </a:pPr>
                      <a:r>
                        <a:rPr lang="en-US" altLang="zh-CN"/>
                        <a:t>IP</a:t>
                      </a:r>
                      <a:endParaRPr lang="en-US" altLang="zh-CN"/>
                    </a:p>
                  </a:txBody>
                  <a:tcPr/>
                </a:tc>
                <a:tc>
                  <a:txBody>
                    <a:bodyPr/>
                    <a:p>
                      <a:pPr algn="ctr">
                        <a:buNone/>
                      </a:pPr>
                      <a:r>
                        <a:rPr lang="en-US" altLang="zh-CN"/>
                        <a:t>192.168.1.12</a:t>
                      </a:r>
                      <a:endParaRPr lang="en-US" altLang="zh-CN"/>
                    </a:p>
                  </a:txBody>
                  <a:tcPr/>
                </a:tc>
                <a:tc>
                  <a:txBody>
                    <a:bodyPr/>
                    <a:p>
                      <a:pPr algn="ctr">
                        <a:buNone/>
                      </a:pPr>
                      <a:r>
                        <a:rPr lang="en-US" altLang="zh-CN"/>
                        <a:t>11000000</a:t>
                      </a:r>
                      <a:endParaRPr lang="en-US" altLang="zh-CN"/>
                    </a:p>
                  </a:txBody>
                  <a:tcPr/>
                </a:tc>
                <a:tc>
                  <a:txBody>
                    <a:bodyPr/>
                    <a:p>
                      <a:pPr algn="ctr">
                        <a:buNone/>
                      </a:pPr>
                      <a:r>
                        <a:rPr lang="en-US" altLang="zh-CN"/>
                        <a:t>10101000</a:t>
                      </a:r>
                      <a:endParaRPr lang="en-US" altLang="zh-CN"/>
                    </a:p>
                  </a:txBody>
                  <a:tcPr/>
                </a:tc>
                <a:tc>
                  <a:txBody>
                    <a:bodyPr/>
                    <a:p>
                      <a:pPr algn="ctr">
                        <a:buNone/>
                      </a:pPr>
                      <a:r>
                        <a:rPr lang="en-US" altLang="zh-CN"/>
                        <a:t>00000001</a:t>
                      </a:r>
                      <a:endParaRPr lang="en-US" altLang="zh-CN"/>
                    </a:p>
                  </a:txBody>
                  <a:tcPr/>
                </a:tc>
                <a:tc>
                  <a:txBody>
                    <a:bodyPr/>
                    <a:p>
                      <a:pPr algn="ctr">
                        <a:buNone/>
                      </a:pPr>
                      <a:r>
                        <a:rPr lang="en-US" altLang="zh-CN"/>
                        <a:t>00001100</a:t>
                      </a:r>
                      <a:endParaRPr lang="en-US" altLang="zh-CN"/>
                    </a:p>
                  </a:txBody>
                  <a:tcPr/>
                </a:tc>
              </a:tr>
              <a:tr h="365760">
                <a:tc>
                  <a:txBody>
                    <a:bodyPr/>
                    <a:p>
                      <a:pPr algn="ctr">
                        <a:buNone/>
                      </a:pPr>
                      <a:r>
                        <a:rPr lang="en-US" altLang="zh-CN"/>
                        <a:t>mask</a:t>
                      </a:r>
                      <a:endParaRPr lang="en-US" altLang="zh-CN"/>
                    </a:p>
                  </a:txBody>
                  <a:tcPr/>
                </a:tc>
                <a:tc>
                  <a:txBody>
                    <a:bodyPr/>
                    <a:p>
                      <a:pPr algn="ctr">
                        <a:buNone/>
                      </a:pPr>
                      <a:r>
                        <a:rPr lang="en-US" altLang="zh-CN"/>
                        <a:t>255.255.255.0</a:t>
                      </a:r>
                      <a:endParaRPr lang="en-US" altLang="zh-CN"/>
                    </a:p>
                  </a:txBody>
                  <a:tcPr/>
                </a:tc>
                <a:tc>
                  <a:txBody>
                    <a:bodyPr/>
                    <a:p>
                      <a:pPr algn="ctr">
                        <a:buNone/>
                      </a:pPr>
                      <a:r>
                        <a:rPr lang="en-US" altLang="zh-CN"/>
                        <a:t>11111111</a:t>
                      </a:r>
                      <a:endParaRPr lang="en-US" altLang="zh-CN"/>
                    </a:p>
                  </a:txBody>
                  <a:tcPr/>
                </a:tc>
                <a:tc>
                  <a:txBody>
                    <a:bodyPr/>
                    <a:p>
                      <a:pPr algn="ctr">
                        <a:buNone/>
                      </a:pPr>
                      <a:r>
                        <a:rPr lang="en-US" altLang="zh-CN"/>
                        <a:t>11111111</a:t>
                      </a:r>
                      <a:endParaRPr lang="en-US" altLang="zh-CN"/>
                    </a:p>
                  </a:txBody>
                  <a:tcPr/>
                </a:tc>
                <a:tc>
                  <a:txBody>
                    <a:bodyPr/>
                    <a:p>
                      <a:pPr algn="ctr">
                        <a:buNone/>
                      </a:pPr>
                      <a:r>
                        <a:rPr lang="en-US" altLang="zh-CN"/>
                        <a:t>11111111</a:t>
                      </a:r>
                      <a:endParaRPr lang="en-US" altLang="zh-CN"/>
                    </a:p>
                  </a:txBody>
                  <a:tcPr/>
                </a:tc>
                <a:tc>
                  <a:txBody>
                    <a:bodyPr/>
                    <a:p>
                      <a:pPr algn="ctr">
                        <a:buNone/>
                      </a:pPr>
                      <a:r>
                        <a:rPr lang="en-US" altLang="zh-CN"/>
                        <a:t>00000000</a:t>
                      </a:r>
                      <a:endParaRPr lang="en-US" altLang="zh-CN"/>
                    </a:p>
                  </a:txBody>
                  <a:tcPr/>
                </a:tc>
              </a:tr>
              <a:tr h="365760">
                <a:tc>
                  <a:txBody>
                    <a:bodyPr/>
                    <a:p>
                      <a:pPr algn="ctr">
                        <a:buNone/>
                      </a:pPr>
                      <a:r>
                        <a:rPr lang="zh-CN" altLang="en-US"/>
                        <a:t>网络号</a:t>
                      </a:r>
                      <a:endParaRPr lang="zh-CN" altLang="en-US"/>
                    </a:p>
                  </a:txBody>
                  <a:tcPr/>
                </a:tc>
                <a:tc>
                  <a:txBody>
                    <a:bodyPr/>
                    <a:p>
                      <a:pPr algn="ctr">
                        <a:buNone/>
                      </a:pPr>
                      <a:r>
                        <a:rPr lang="en-US" altLang="zh-CN"/>
                        <a:t>192.168.1.0</a:t>
                      </a:r>
                      <a:endParaRPr lang="en-US" altLang="zh-CN"/>
                    </a:p>
                  </a:txBody>
                  <a:tcPr/>
                </a:tc>
                <a:tc>
                  <a:txBody>
                    <a:bodyPr/>
                    <a:p>
                      <a:pPr algn="ctr">
                        <a:buNone/>
                      </a:pPr>
                      <a:r>
                        <a:rPr lang="en-US" altLang="zh-CN"/>
                        <a:t>11000000</a:t>
                      </a:r>
                      <a:endParaRPr lang="en-US" altLang="zh-CN"/>
                    </a:p>
                  </a:txBody>
                  <a:tcPr/>
                </a:tc>
                <a:tc>
                  <a:txBody>
                    <a:bodyPr/>
                    <a:p>
                      <a:pPr algn="ctr">
                        <a:buNone/>
                      </a:pPr>
                      <a:r>
                        <a:rPr lang="en-US" altLang="zh-CN"/>
                        <a:t>10101000</a:t>
                      </a:r>
                      <a:endParaRPr lang="en-US" altLang="zh-CN"/>
                    </a:p>
                  </a:txBody>
                  <a:tcPr/>
                </a:tc>
                <a:tc>
                  <a:txBody>
                    <a:bodyPr/>
                    <a:p>
                      <a:pPr algn="ctr">
                        <a:buNone/>
                      </a:pPr>
                      <a:r>
                        <a:rPr lang="en-US" altLang="zh-CN"/>
                        <a:t>00000001</a:t>
                      </a:r>
                      <a:endParaRPr lang="en-US" altLang="zh-CN"/>
                    </a:p>
                  </a:txBody>
                  <a:tcPr/>
                </a:tc>
                <a:tc>
                  <a:txBody>
                    <a:bodyPr/>
                    <a:p>
                      <a:pPr algn="ctr">
                        <a:buNone/>
                      </a:pPr>
                      <a:r>
                        <a:rPr lang="en-US" altLang="zh-CN"/>
                        <a:t>00000000</a:t>
                      </a:r>
                      <a:endParaRPr lang="en-US" altLang="zh-CN"/>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2.3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二层转发</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深度视觉·原创设计 https://www.docer.com/works?userid=22383862"/>
          <p:cNvSpPr txBox="1"/>
          <p:nvPr/>
        </p:nvSpPr>
        <p:spPr>
          <a:xfrm>
            <a:off x="628015" y="934085"/>
            <a:ext cx="11063605"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PC1查看本机ARP表里面是否有目的IP的ARP表项，发现没有查找到</a:t>
            </a: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注：</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linux</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下，通过</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arp</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命令可以查看设备的</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arp</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表</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4" name="圆角矩形 3"/>
          <p:cNvSpPr/>
          <p:nvPr/>
        </p:nvSpPr>
        <p:spPr>
          <a:xfrm>
            <a:off x="4819650" y="3531235"/>
            <a:ext cx="2197100" cy="1067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交换机</a:t>
            </a:r>
            <a:endParaRPr lang="zh-CN" altLang="en-US"/>
          </a:p>
        </p:txBody>
      </p:sp>
      <p:sp>
        <p:nvSpPr>
          <p:cNvPr id="5" name="圆角矩形 4"/>
          <p:cNvSpPr/>
          <p:nvPr/>
        </p:nvSpPr>
        <p:spPr>
          <a:xfrm>
            <a:off x="1276350" y="3531235"/>
            <a:ext cx="172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PC-1</a:t>
            </a:r>
            <a:endParaRPr lang="en-US" altLang="zh-CN"/>
          </a:p>
        </p:txBody>
      </p:sp>
      <p:sp>
        <p:nvSpPr>
          <p:cNvPr id="8" name="圆角矩形 7"/>
          <p:cNvSpPr/>
          <p:nvPr/>
        </p:nvSpPr>
        <p:spPr>
          <a:xfrm>
            <a:off x="8820150" y="3531870"/>
            <a:ext cx="172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PC-2</a:t>
            </a:r>
            <a:endParaRPr lang="en-US" altLang="zh-CN"/>
          </a:p>
        </p:txBody>
      </p:sp>
      <p:sp>
        <p:nvSpPr>
          <p:cNvPr id="9" name="左右箭头 8"/>
          <p:cNvSpPr/>
          <p:nvPr/>
        </p:nvSpPr>
        <p:spPr>
          <a:xfrm>
            <a:off x="3200400" y="3912235"/>
            <a:ext cx="1422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左右箭头 10"/>
          <p:cNvSpPr/>
          <p:nvPr/>
        </p:nvSpPr>
        <p:spPr>
          <a:xfrm>
            <a:off x="7207250" y="3912235"/>
            <a:ext cx="1422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1"/>
          <a:stretch>
            <a:fillRect/>
          </a:stretch>
        </p:blipFill>
        <p:spPr>
          <a:xfrm>
            <a:off x="1276350" y="2428875"/>
            <a:ext cx="6362700" cy="781050"/>
          </a:xfrm>
          <a:prstGeom prst="rect">
            <a:avLst/>
          </a:prstGeom>
        </p:spPr>
      </p:pic>
      <p:sp>
        <p:nvSpPr>
          <p:cNvPr id="7" name="深度视觉·原创设计 https://www.docer.com/works?userid=22383862"/>
          <p:cNvSpPr txBox="1"/>
          <p:nvPr/>
        </p:nvSpPr>
        <p:spPr>
          <a:xfrm>
            <a:off x="1276350" y="4858385"/>
            <a:ext cx="3367405"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00:0C:29:FD:00:E5</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192.168.1.221</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10" name="深度视觉·原创设计 https://www.docer.com/works?userid=22383862"/>
          <p:cNvSpPr txBox="1"/>
          <p:nvPr/>
        </p:nvSpPr>
        <p:spPr>
          <a:xfrm>
            <a:off x="8820150" y="4858385"/>
            <a:ext cx="2352040"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00:E0:4C:30:52:F8</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ip</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192.168.1.12</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2.4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二层转发</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深度视觉·原创设计 https://www.docer.com/works?userid=22383862"/>
          <p:cNvSpPr txBox="1"/>
          <p:nvPr/>
        </p:nvSpPr>
        <p:spPr>
          <a:xfrm>
            <a:off x="628015" y="934085"/>
            <a:ext cx="11063605" cy="85915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PC1构造一个ARP请求报文，请求</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192.168.1.12</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的MAC地址，报文的源MAC为本机MAC，目的MAC为广播MAC（</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ff:ff:ff:ff:ff:ff</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PC1将ARP请求报文以广播形式发送出去。</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pic>
        <p:nvPicPr>
          <p:cNvPr id="7" name="图片 6"/>
          <p:cNvPicPr>
            <a:picLocks noChangeAspect="1"/>
          </p:cNvPicPr>
          <p:nvPr>
            <p:custDataLst>
              <p:tags r:id="rId1"/>
            </p:custDataLst>
          </p:nvPr>
        </p:nvPicPr>
        <p:blipFill>
          <a:blip r:embed="rId2"/>
          <a:stretch>
            <a:fillRect/>
          </a:stretch>
        </p:blipFill>
        <p:spPr>
          <a:xfrm>
            <a:off x="725805" y="2263775"/>
            <a:ext cx="10868025" cy="36766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2.5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二层转发</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深度视觉·原创设计 https://www.docer.com/works?userid=22383862"/>
          <p:cNvSpPr txBox="1"/>
          <p:nvPr/>
        </p:nvSpPr>
        <p:spPr>
          <a:xfrm>
            <a:off x="628015" y="934085"/>
            <a:ext cx="11063605" cy="34607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交换机从端口1接收到ARP请求报文，根据报文的源MAC地址创建一个MAC地址表项</a:t>
            </a: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FDB</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表</a:t>
            </a: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4" name="圆角矩形 3"/>
          <p:cNvSpPr/>
          <p:nvPr/>
        </p:nvSpPr>
        <p:spPr>
          <a:xfrm>
            <a:off x="4819650" y="3531235"/>
            <a:ext cx="2197100" cy="1067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交换机</a:t>
            </a:r>
            <a:endParaRPr lang="zh-CN" altLang="en-US"/>
          </a:p>
        </p:txBody>
      </p:sp>
      <p:sp>
        <p:nvSpPr>
          <p:cNvPr id="5" name="圆角矩形 4"/>
          <p:cNvSpPr/>
          <p:nvPr/>
        </p:nvSpPr>
        <p:spPr>
          <a:xfrm>
            <a:off x="1276350" y="3531235"/>
            <a:ext cx="172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PC-1</a:t>
            </a:r>
            <a:endParaRPr lang="en-US" altLang="zh-CN"/>
          </a:p>
        </p:txBody>
      </p:sp>
      <p:sp>
        <p:nvSpPr>
          <p:cNvPr id="8" name="圆角矩形 7"/>
          <p:cNvSpPr/>
          <p:nvPr/>
        </p:nvSpPr>
        <p:spPr>
          <a:xfrm>
            <a:off x="8820150" y="3531870"/>
            <a:ext cx="172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PC-2</a:t>
            </a:r>
            <a:endParaRPr lang="en-US" altLang="zh-CN"/>
          </a:p>
        </p:txBody>
      </p:sp>
      <p:sp>
        <p:nvSpPr>
          <p:cNvPr id="9" name="左右箭头 8"/>
          <p:cNvSpPr/>
          <p:nvPr/>
        </p:nvSpPr>
        <p:spPr>
          <a:xfrm>
            <a:off x="3200400" y="3912235"/>
            <a:ext cx="1422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左右箭头 10"/>
          <p:cNvSpPr/>
          <p:nvPr/>
        </p:nvSpPr>
        <p:spPr>
          <a:xfrm>
            <a:off x="7207250" y="3912235"/>
            <a:ext cx="1422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深度视觉·原创设计 https://www.docer.com/works?userid=22383862"/>
          <p:cNvSpPr txBox="1"/>
          <p:nvPr/>
        </p:nvSpPr>
        <p:spPr>
          <a:xfrm>
            <a:off x="1255395" y="4858385"/>
            <a:ext cx="3367405"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00:0C:29:FD:00:E5</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192.168.1.221</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10" name="深度视觉·原创设计 https://www.docer.com/works?userid=22383862"/>
          <p:cNvSpPr txBox="1"/>
          <p:nvPr/>
        </p:nvSpPr>
        <p:spPr>
          <a:xfrm>
            <a:off x="8820150" y="4858385"/>
            <a:ext cx="2352040"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00:E0:4C:30:52:F8</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ip</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192.168.1.12</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6" name="文本框 5"/>
          <p:cNvSpPr txBox="1"/>
          <p:nvPr/>
        </p:nvSpPr>
        <p:spPr>
          <a:xfrm>
            <a:off x="4512310" y="3531870"/>
            <a:ext cx="298450" cy="368300"/>
          </a:xfrm>
          <a:prstGeom prst="rect">
            <a:avLst/>
          </a:prstGeom>
          <a:noFill/>
        </p:spPr>
        <p:txBody>
          <a:bodyPr wrap="none" rtlCol="0">
            <a:spAutoFit/>
          </a:bodyPr>
          <a:p>
            <a:r>
              <a:rPr lang="en-US" altLang="zh-CN"/>
              <a:t>1</a:t>
            </a:r>
            <a:endParaRPr lang="en-US" altLang="zh-CN"/>
          </a:p>
        </p:txBody>
      </p:sp>
      <p:sp>
        <p:nvSpPr>
          <p:cNvPr id="15" name="文本框 14"/>
          <p:cNvSpPr txBox="1"/>
          <p:nvPr/>
        </p:nvSpPr>
        <p:spPr>
          <a:xfrm>
            <a:off x="7154545" y="3531870"/>
            <a:ext cx="298450" cy="368300"/>
          </a:xfrm>
          <a:prstGeom prst="rect">
            <a:avLst/>
          </a:prstGeom>
          <a:noFill/>
        </p:spPr>
        <p:txBody>
          <a:bodyPr wrap="none" rtlCol="0">
            <a:spAutoFit/>
          </a:bodyPr>
          <a:p>
            <a:r>
              <a:rPr lang="en-US" altLang="zh-CN"/>
              <a:t>2</a:t>
            </a:r>
            <a:endParaRPr lang="en-US" altLang="zh-CN"/>
          </a:p>
        </p:txBody>
      </p:sp>
      <p:cxnSp>
        <p:nvCxnSpPr>
          <p:cNvPr id="18" name="直接箭头连接符 17"/>
          <p:cNvCxnSpPr/>
          <p:nvPr/>
        </p:nvCxnSpPr>
        <p:spPr>
          <a:xfrm flipH="1" flipV="1">
            <a:off x="3200400" y="2958465"/>
            <a:ext cx="1591310" cy="508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628015" y="1548765"/>
            <a:ext cx="2375535" cy="1600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交换机从端口</a:t>
            </a:r>
            <a:r>
              <a:rPr lang="en-US" altLang="zh-CN"/>
              <a:t>1</a:t>
            </a:r>
            <a:r>
              <a:rPr lang="zh-CN" altLang="en-US"/>
              <a:t>接收到</a:t>
            </a:r>
            <a:r>
              <a:rPr lang="en-US" altLang="zh-CN"/>
              <a:t>arp</a:t>
            </a:r>
            <a:r>
              <a:rPr lang="zh-CN" altLang="en-US"/>
              <a:t>请求报文，根据报文的源</a:t>
            </a:r>
            <a:r>
              <a:rPr lang="en-US" altLang="zh-CN"/>
              <a:t>mac</a:t>
            </a:r>
            <a:r>
              <a:rPr lang="zh-CN" altLang="en-US"/>
              <a:t>地址创建一个</a:t>
            </a:r>
            <a:r>
              <a:rPr lang="en-US" altLang="zh-CN"/>
              <a:t>mac</a:t>
            </a:r>
            <a:r>
              <a:rPr lang="zh-CN" altLang="en-US"/>
              <a:t>地址表</a:t>
            </a:r>
            <a:endParaRPr lang="zh-CN" altLang="en-US"/>
          </a:p>
        </p:txBody>
      </p:sp>
      <p:cxnSp>
        <p:nvCxnSpPr>
          <p:cNvPr id="20" name="直接箭头连接符 19"/>
          <p:cNvCxnSpPr/>
          <p:nvPr/>
        </p:nvCxnSpPr>
        <p:spPr>
          <a:xfrm>
            <a:off x="3216910" y="2082165"/>
            <a:ext cx="16027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1" name="表格 20"/>
          <p:cNvGraphicFramePr/>
          <p:nvPr>
            <p:custDataLst>
              <p:tags r:id="rId1"/>
            </p:custDataLst>
          </p:nvPr>
        </p:nvGraphicFramePr>
        <p:xfrm>
          <a:off x="4889500" y="1536700"/>
          <a:ext cx="6526530" cy="1021080"/>
        </p:xfrm>
        <a:graphic>
          <a:graphicData uri="http://schemas.openxmlformats.org/drawingml/2006/table">
            <a:tbl>
              <a:tblPr firstRow="1" bandRow="1">
                <a:tableStyleId>{5C22544A-7EE6-4342-B048-85BDC9FD1C3A}</a:tableStyleId>
              </a:tblPr>
              <a:tblGrid>
                <a:gridCol w="2175510"/>
                <a:gridCol w="2175510"/>
                <a:gridCol w="2175510"/>
              </a:tblGrid>
              <a:tr h="510540">
                <a:tc>
                  <a:txBody>
                    <a:bodyPr/>
                    <a:p>
                      <a:pPr>
                        <a:buNone/>
                      </a:pPr>
                      <a:r>
                        <a:rPr lang="en-US" altLang="zh-CN"/>
                        <a:t>mac</a:t>
                      </a:r>
                      <a:r>
                        <a:rPr lang="zh-CN" altLang="en-US"/>
                        <a:t>地址</a:t>
                      </a:r>
                      <a:endParaRPr lang="zh-CN" altLang="en-US"/>
                    </a:p>
                  </a:txBody>
                  <a:tcPr/>
                </a:tc>
                <a:tc>
                  <a:txBody>
                    <a:bodyPr/>
                    <a:p>
                      <a:pPr>
                        <a:buNone/>
                      </a:pPr>
                      <a:r>
                        <a:rPr lang="en-US" altLang="zh-CN"/>
                        <a:t>vlan</a:t>
                      </a:r>
                      <a:endParaRPr lang="en-US" altLang="zh-CN"/>
                    </a:p>
                  </a:txBody>
                  <a:tcPr/>
                </a:tc>
                <a:tc>
                  <a:txBody>
                    <a:bodyPr/>
                    <a:p>
                      <a:pPr>
                        <a:buNone/>
                      </a:pPr>
                      <a:r>
                        <a:rPr lang="zh-CN" altLang="en-US"/>
                        <a:t>出口</a:t>
                      </a:r>
                      <a:endParaRPr lang="zh-CN" altLang="en-US"/>
                    </a:p>
                  </a:txBody>
                  <a:tcPr/>
                </a:tc>
              </a:tr>
              <a:tr h="510540">
                <a:tc>
                  <a:txBody>
                    <a:bodyPr/>
                    <a:p>
                      <a:pPr>
                        <a:buNone/>
                      </a:pPr>
                      <a:r>
                        <a:rPr lang="zh-CN" altLang="en-US" sz="18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00:0C:29:FD:00:E5</a:t>
                      </a:r>
                      <a:endParaRPr lang="zh-CN" altLang="en-US"/>
                    </a:p>
                  </a:txBody>
                  <a:tcPr/>
                </a:tc>
                <a:tc>
                  <a:txBody>
                    <a:bodyPr/>
                    <a:p>
                      <a:pPr>
                        <a:buNone/>
                      </a:pPr>
                      <a:r>
                        <a:rPr lang="en-US" altLang="zh-CN"/>
                        <a:t>10</a:t>
                      </a:r>
                      <a:endParaRPr lang="en-US" altLang="zh-CN"/>
                    </a:p>
                  </a:txBody>
                  <a:tcPr/>
                </a:tc>
                <a:tc>
                  <a:txBody>
                    <a:bodyPr/>
                    <a:p>
                      <a:pPr>
                        <a:buNone/>
                      </a:pPr>
                      <a:r>
                        <a:rPr lang="en-US" altLang="zh-CN"/>
                        <a:t>1</a:t>
                      </a:r>
                      <a:endParaRPr lang="en-US" altLang="zh-CN"/>
                    </a:p>
                  </a:txBody>
                  <a:tcPr/>
                </a:tc>
              </a:tr>
            </a:tbl>
          </a:graphicData>
        </a:graphic>
      </p:graphicFrame>
      <p:sp>
        <p:nvSpPr>
          <p:cNvPr id="22" name="深度视觉·原创设计 https://www.docer.com/works?userid=22383862"/>
          <p:cNvSpPr txBox="1"/>
          <p:nvPr/>
        </p:nvSpPr>
        <p:spPr>
          <a:xfrm>
            <a:off x="386715" y="6179185"/>
            <a:ext cx="11063605" cy="34607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注：</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FDB</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表即二层MAC地址表，记录MAC、端口、VLAN的对应关系，用于二层转发。</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2.6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二层转发</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深度视觉·原创设计 https://www.docer.com/works?userid=22383862"/>
          <p:cNvSpPr txBox="1"/>
          <p:nvPr/>
        </p:nvSpPr>
        <p:spPr>
          <a:xfrm>
            <a:off x="628015" y="934085"/>
            <a:ext cx="11063605" cy="34607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交换机检查报文的目的MAC为广播MAC，将报文从除端口1以外的其他端口发送出去</a:t>
            </a:r>
            <a:endParaRPr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4" name="圆角矩形 3"/>
          <p:cNvSpPr/>
          <p:nvPr/>
        </p:nvSpPr>
        <p:spPr>
          <a:xfrm>
            <a:off x="4819650" y="2959735"/>
            <a:ext cx="2197100" cy="220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交换机</a:t>
            </a:r>
            <a:endParaRPr lang="zh-CN" altLang="en-US"/>
          </a:p>
        </p:txBody>
      </p:sp>
      <p:sp>
        <p:nvSpPr>
          <p:cNvPr id="5" name="圆角矩形 4"/>
          <p:cNvSpPr/>
          <p:nvPr/>
        </p:nvSpPr>
        <p:spPr>
          <a:xfrm>
            <a:off x="1276350" y="3531235"/>
            <a:ext cx="172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PC-1</a:t>
            </a:r>
            <a:endParaRPr lang="en-US" altLang="zh-CN"/>
          </a:p>
        </p:txBody>
      </p:sp>
      <p:sp>
        <p:nvSpPr>
          <p:cNvPr id="8" name="圆角矩形 7"/>
          <p:cNvSpPr/>
          <p:nvPr/>
        </p:nvSpPr>
        <p:spPr>
          <a:xfrm>
            <a:off x="8820150" y="3531870"/>
            <a:ext cx="172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PC-2</a:t>
            </a:r>
            <a:endParaRPr lang="en-US" altLang="zh-CN"/>
          </a:p>
        </p:txBody>
      </p:sp>
      <p:sp>
        <p:nvSpPr>
          <p:cNvPr id="9" name="左右箭头 8"/>
          <p:cNvSpPr/>
          <p:nvPr/>
        </p:nvSpPr>
        <p:spPr>
          <a:xfrm>
            <a:off x="3200400" y="3912235"/>
            <a:ext cx="1422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左右箭头 10"/>
          <p:cNvSpPr/>
          <p:nvPr/>
        </p:nvSpPr>
        <p:spPr>
          <a:xfrm>
            <a:off x="7207250" y="3912235"/>
            <a:ext cx="1422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深度视觉·原创设计 https://www.docer.com/works?userid=22383862"/>
          <p:cNvSpPr txBox="1"/>
          <p:nvPr/>
        </p:nvSpPr>
        <p:spPr>
          <a:xfrm>
            <a:off x="1276350" y="4858385"/>
            <a:ext cx="3367405"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00:0C:29:FD:00:E5</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192.168.1.221</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10" name="深度视觉·原创设计 https://www.docer.com/works?userid=22383862"/>
          <p:cNvSpPr txBox="1"/>
          <p:nvPr/>
        </p:nvSpPr>
        <p:spPr>
          <a:xfrm>
            <a:off x="8820150" y="4858385"/>
            <a:ext cx="2352040"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00:E0:4C:30:52:F8</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ip</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192.168.1.12</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15" name="文本框 14"/>
          <p:cNvSpPr txBox="1"/>
          <p:nvPr/>
        </p:nvSpPr>
        <p:spPr>
          <a:xfrm>
            <a:off x="4512310" y="3531870"/>
            <a:ext cx="298450" cy="368300"/>
          </a:xfrm>
          <a:prstGeom prst="rect">
            <a:avLst/>
          </a:prstGeom>
          <a:noFill/>
        </p:spPr>
        <p:txBody>
          <a:bodyPr wrap="none" rtlCol="0">
            <a:spAutoFit/>
          </a:bodyPr>
          <a:p>
            <a:r>
              <a:rPr lang="en-US" altLang="zh-CN"/>
              <a:t>1</a:t>
            </a:r>
            <a:endParaRPr lang="en-US" altLang="zh-CN"/>
          </a:p>
        </p:txBody>
      </p:sp>
      <p:sp>
        <p:nvSpPr>
          <p:cNvPr id="18" name="文本框 17"/>
          <p:cNvSpPr txBox="1"/>
          <p:nvPr/>
        </p:nvSpPr>
        <p:spPr>
          <a:xfrm>
            <a:off x="7207250" y="3531235"/>
            <a:ext cx="425450" cy="368300"/>
          </a:xfrm>
          <a:prstGeom prst="rect">
            <a:avLst/>
          </a:prstGeom>
          <a:noFill/>
        </p:spPr>
        <p:txBody>
          <a:bodyPr wrap="square" rtlCol="0">
            <a:spAutoFit/>
          </a:bodyPr>
          <a:p>
            <a:r>
              <a:rPr lang="en-US" altLang="zh-CN"/>
              <a:t>2</a:t>
            </a:r>
            <a:endParaRPr lang="en-US" altLang="zh-CN"/>
          </a:p>
        </p:txBody>
      </p:sp>
      <p:cxnSp>
        <p:nvCxnSpPr>
          <p:cNvPr id="19" name="直接箭头连接符 18"/>
          <p:cNvCxnSpPr/>
          <p:nvPr/>
        </p:nvCxnSpPr>
        <p:spPr>
          <a:xfrm>
            <a:off x="5033010" y="3669665"/>
            <a:ext cx="198374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2.7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二层转发</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深度视觉·原创设计 https://www.docer.com/works?userid=22383862"/>
          <p:cNvSpPr txBox="1"/>
          <p:nvPr/>
        </p:nvSpPr>
        <p:spPr>
          <a:xfrm>
            <a:off x="628015" y="934085"/>
            <a:ext cx="11063605" cy="34607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PC2接收到ARP请求报文，检查其目的MAC为广播MAC，于是接收该报文</a:t>
            </a:r>
            <a:endParaRPr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4" name="圆角矩形 3"/>
          <p:cNvSpPr/>
          <p:nvPr/>
        </p:nvSpPr>
        <p:spPr>
          <a:xfrm>
            <a:off x="4819650" y="2959735"/>
            <a:ext cx="2197100" cy="220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交换机</a:t>
            </a:r>
            <a:endParaRPr lang="zh-CN" altLang="en-US"/>
          </a:p>
        </p:txBody>
      </p:sp>
      <p:sp>
        <p:nvSpPr>
          <p:cNvPr id="5" name="圆角矩形 4"/>
          <p:cNvSpPr/>
          <p:nvPr/>
        </p:nvSpPr>
        <p:spPr>
          <a:xfrm>
            <a:off x="1276350" y="3531235"/>
            <a:ext cx="172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PC-1</a:t>
            </a:r>
            <a:endParaRPr lang="en-US" altLang="zh-CN"/>
          </a:p>
        </p:txBody>
      </p:sp>
      <p:sp>
        <p:nvSpPr>
          <p:cNvPr id="8" name="圆角矩形 7"/>
          <p:cNvSpPr/>
          <p:nvPr/>
        </p:nvSpPr>
        <p:spPr>
          <a:xfrm>
            <a:off x="8820150" y="3531870"/>
            <a:ext cx="172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PC-2</a:t>
            </a:r>
            <a:endParaRPr lang="en-US" altLang="zh-CN"/>
          </a:p>
        </p:txBody>
      </p:sp>
      <p:sp>
        <p:nvSpPr>
          <p:cNvPr id="9" name="左右箭头 8"/>
          <p:cNvSpPr/>
          <p:nvPr/>
        </p:nvSpPr>
        <p:spPr>
          <a:xfrm>
            <a:off x="3200400" y="3912235"/>
            <a:ext cx="1422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左右箭头 10"/>
          <p:cNvSpPr/>
          <p:nvPr/>
        </p:nvSpPr>
        <p:spPr>
          <a:xfrm>
            <a:off x="7207250" y="3912235"/>
            <a:ext cx="1422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深度视觉·原创设计 https://www.docer.com/works?userid=22383862"/>
          <p:cNvSpPr txBox="1"/>
          <p:nvPr/>
        </p:nvSpPr>
        <p:spPr>
          <a:xfrm>
            <a:off x="1276350" y="4858385"/>
            <a:ext cx="3367405"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00:0C:29:FD:00:E5</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192.168.1.221</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10" name="深度视觉·原创设计 https://www.docer.com/works?userid=22383862"/>
          <p:cNvSpPr txBox="1"/>
          <p:nvPr/>
        </p:nvSpPr>
        <p:spPr>
          <a:xfrm>
            <a:off x="8820150" y="4858385"/>
            <a:ext cx="2352040"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00:E0:4C:30:52:F8</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ip</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192.168.1.12</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15" name="文本框 14"/>
          <p:cNvSpPr txBox="1"/>
          <p:nvPr/>
        </p:nvSpPr>
        <p:spPr>
          <a:xfrm>
            <a:off x="4512310" y="3531870"/>
            <a:ext cx="298450" cy="368300"/>
          </a:xfrm>
          <a:prstGeom prst="rect">
            <a:avLst/>
          </a:prstGeom>
          <a:noFill/>
        </p:spPr>
        <p:txBody>
          <a:bodyPr wrap="none" rtlCol="0">
            <a:spAutoFit/>
          </a:bodyPr>
          <a:p>
            <a:r>
              <a:rPr lang="en-US" altLang="zh-CN"/>
              <a:t>1</a:t>
            </a:r>
            <a:endParaRPr lang="en-US" altLang="zh-CN"/>
          </a:p>
        </p:txBody>
      </p:sp>
      <p:sp>
        <p:nvSpPr>
          <p:cNvPr id="18" name="文本框 17"/>
          <p:cNvSpPr txBox="1"/>
          <p:nvPr/>
        </p:nvSpPr>
        <p:spPr>
          <a:xfrm>
            <a:off x="7207250" y="3531235"/>
            <a:ext cx="425450" cy="368300"/>
          </a:xfrm>
          <a:prstGeom prst="rect">
            <a:avLst/>
          </a:prstGeom>
          <a:noFill/>
        </p:spPr>
        <p:txBody>
          <a:bodyPr wrap="square" rtlCol="0">
            <a:spAutoFit/>
          </a:bodyPr>
          <a:p>
            <a:r>
              <a:rPr lang="en-US" altLang="zh-CN"/>
              <a:t>2</a:t>
            </a:r>
            <a:endParaRPr lang="en-US" altLang="zh-CN"/>
          </a:p>
        </p:txBody>
      </p:sp>
      <p:cxnSp>
        <p:nvCxnSpPr>
          <p:cNvPr id="19" name="直接箭头连接符 18"/>
          <p:cNvCxnSpPr/>
          <p:nvPr/>
        </p:nvCxnSpPr>
        <p:spPr>
          <a:xfrm>
            <a:off x="7301230" y="4420235"/>
            <a:ext cx="123444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7560310" y="4533900"/>
            <a:ext cx="949325" cy="368300"/>
          </a:xfrm>
          <a:prstGeom prst="rect">
            <a:avLst/>
          </a:prstGeom>
          <a:noFill/>
        </p:spPr>
        <p:txBody>
          <a:bodyPr wrap="none" rtlCol="0">
            <a:spAutoFit/>
          </a:bodyPr>
          <a:p>
            <a:r>
              <a:rPr lang="en-US" altLang="zh-CN"/>
              <a:t>arp</a:t>
            </a:r>
            <a:r>
              <a:rPr lang="zh-CN" altLang="en-US"/>
              <a:t>广播</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2.8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二层转发</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深度视觉·原创设计 https://www.docer.com/works?userid=22383862"/>
          <p:cNvSpPr txBox="1"/>
          <p:nvPr/>
        </p:nvSpPr>
        <p:spPr>
          <a:xfrm>
            <a:off x="628015" y="934085"/>
            <a:ext cx="11063605" cy="60261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PC2根据二层头中的类型字段确认是ARP报文，于是交给ARP模块处理</a:t>
            </a: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ARP模块根据报文的源MAC和源IP，创建一个ARP表项，便于后续收发报文；</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4" name="圆角矩形 3"/>
          <p:cNvSpPr/>
          <p:nvPr/>
        </p:nvSpPr>
        <p:spPr>
          <a:xfrm>
            <a:off x="4819650" y="3188335"/>
            <a:ext cx="2197100" cy="198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交换机</a:t>
            </a:r>
            <a:endParaRPr lang="zh-CN" altLang="en-US"/>
          </a:p>
        </p:txBody>
      </p:sp>
      <p:sp>
        <p:nvSpPr>
          <p:cNvPr id="5" name="圆角矩形 4"/>
          <p:cNvSpPr/>
          <p:nvPr/>
        </p:nvSpPr>
        <p:spPr>
          <a:xfrm>
            <a:off x="1276350" y="3531235"/>
            <a:ext cx="172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PC-1</a:t>
            </a:r>
            <a:endParaRPr lang="en-US" altLang="zh-CN"/>
          </a:p>
        </p:txBody>
      </p:sp>
      <p:sp>
        <p:nvSpPr>
          <p:cNvPr id="8" name="圆角矩形 7"/>
          <p:cNvSpPr/>
          <p:nvPr/>
        </p:nvSpPr>
        <p:spPr>
          <a:xfrm>
            <a:off x="8820150" y="3531870"/>
            <a:ext cx="172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PC-2</a:t>
            </a:r>
            <a:endParaRPr lang="en-US" altLang="zh-CN"/>
          </a:p>
        </p:txBody>
      </p:sp>
      <p:sp>
        <p:nvSpPr>
          <p:cNvPr id="9" name="左右箭头 8"/>
          <p:cNvSpPr/>
          <p:nvPr/>
        </p:nvSpPr>
        <p:spPr>
          <a:xfrm>
            <a:off x="3200400" y="3912235"/>
            <a:ext cx="1422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左右箭头 10"/>
          <p:cNvSpPr/>
          <p:nvPr/>
        </p:nvSpPr>
        <p:spPr>
          <a:xfrm>
            <a:off x="7207250" y="3912235"/>
            <a:ext cx="1422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深度视觉·原创设计 https://www.docer.com/works?userid=22383862"/>
          <p:cNvSpPr txBox="1"/>
          <p:nvPr/>
        </p:nvSpPr>
        <p:spPr>
          <a:xfrm>
            <a:off x="1276350" y="4858385"/>
            <a:ext cx="3367405"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00:0C:29:FD:00:E5</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192.168.1.221</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10" name="深度视觉·原创设计 https://www.docer.com/works?userid=22383862"/>
          <p:cNvSpPr txBox="1"/>
          <p:nvPr/>
        </p:nvSpPr>
        <p:spPr>
          <a:xfrm>
            <a:off x="8820150" y="4858385"/>
            <a:ext cx="2352040"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00:E0:4C:30:52:F8</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ip</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192.168.1.12</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15" name="文本框 14"/>
          <p:cNvSpPr txBox="1"/>
          <p:nvPr/>
        </p:nvSpPr>
        <p:spPr>
          <a:xfrm>
            <a:off x="4512310" y="3531870"/>
            <a:ext cx="298450" cy="368300"/>
          </a:xfrm>
          <a:prstGeom prst="rect">
            <a:avLst/>
          </a:prstGeom>
          <a:noFill/>
        </p:spPr>
        <p:txBody>
          <a:bodyPr wrap="none" rtlCol="0">
            <a:spAutoFit/>
          </a:bodyPr>
          <a:p>
            <a:r>
              <a:rPr lang="en-US" altLang="zh-CN"/>
              <a:t>1</a:t>
            </a:r>
            <a:endParaRPr lang="en-US" altLang="zh-CN"/>
          </a:p>
        </p:txBody>
      </p:sp>
      <p:sp>
        <p:nvSpPr>
          <p:cNvPr id="18" name="文本框 17"/>
          <p:cNvSpPr txBox="1"/>
          <p:nvPr/>
        </p:nvSpPr>
        <p:spPr>
          <a:xfrm>
            <a:off x="7207250" y="3531235"/>
            <a:ext cx="425450" cy="368300"/>
          </a:xfrm>
          <a:prstGeom prst="rect">
            <a:avLst/>
          </a:prstGeom>
          <a:noFill/>
        </p:spPr>
        <p:txBody>
          <a:bodyPr wrap="square" rtlCol="0">
            <a:spAutoFit/>
          </a:bodyPr>
          <a:p>
            <a:r>
              <a:rPr lang="en-US" altLang="zh-CN"/>
              <a:t>2</a:t>
            </a:r>
            <a:endParaRPr lang="en-US" altLang="zh-CN"/>
          </a:p>
        </p:txBody>
      </p:sp>
      <p:pic>
        <p:nvPicPr>
          <p:cNvPr id="6" name="图片 5"/>
          <p:cNvPicPr>
            <a:picLocks noChangeAspect="1"/>
          </p:cNvPicPr>
          <p:nvPr/>
        </p:nvPicPr>
        <p:blipFill>
          <a:blip r:embed="rId1"/>
          <a:stretch>
            <a:fillRect/>
          </a:stretch>
        </p:blipFill>
        <p:spPr>
          <a:xfrm>
            <a:off x="742315" y="1628775"/>
            <a:ext cx="6172200" cy="1466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2.9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二层转发</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深度视觉·原创设计 https://www.docer.com/works?userid=22383862"/>
          <p:cNvSpPr txBox="1"/>
          <p:nvPr/>
        </p:nvSpPr>
        <p:spPr>
          <a:xfrm>
            <a:off x="628015" y="934085"/>
            <a:ext cx="11063605" cy="60261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ARP模块发现请求的是本机IP地址的MAC地址，于是构造一个ARP应答报文，源MAC为本机MAC，目的MAC为PC1的MAC，告诉PC1本机的MAC地址。然后将该ARP应答报文发送出去</a:t>
            </a:r>
            <a:endParaRPr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4" name="圆角矩形 3"/>
          <p:cNvSpPr/>
          <p:nvPr/>
        </p:nvSpPr>
        <p:spPr>
          <a:xfrm>
            <a:off x="4819650" y="3188335"/>
            <a:ext cx="2197100" cy="198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交换机</a:t>
            </a:r>
            <a:endParaRPr lang="zh-CN" altLang="en-US"/>
          </a:p>
        </p:txBody>
      </p:sp>
      <p:sp>
        <p:nvSpPr>
          <p:cNvPr id="5" name="圆角矩形 4"/>
          <p:cNvSpPr/>
          <p:nvPr/>
        </p:nvSpPr>
        <p:spPr>
          <a:xfrm>
            <a:off x="1276350" y="3531235"/>
            <a:ext cx="172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PC-1</a:t>
            </a:r>
            <a:endParaRPr lang="en-US" altLang="zh-CN"/>
          </a:p>
        </p:txBody>
      </p:sp>
      <p:sp>
        <p:nvSpPr>
          <p:cNvPr id="8" name="圆角矩形 7"/>
          <p:cNvSpPr/>
          <p:nvPr/>
        </p:nvSpPr>
        <p:spPr>
          <a:xfrm>
            <a:off x="8820150" y="3531870"/>
            <a:ext cx="172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PC-2</a:t>
            </a:r>
            <a:endParaRPr lang="en-US" altLang="zh-CN"/>
          </a:p>
        </p:txBody>
      </p:sp>
      <p:sp>
        <p:nvSpPr>
          <p:cNvPr id="9" name="左右箭头 8"/>
          <p:cNvSpPr/>
          <p:nvPr/>
        </p:nvSpPr>
        <p:spPr>
          <a:xfrm>
            <a:off x="3200400" y="3912235"/>
            <a:ext cx="1422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左右箭头 10"/>
          <p:cNvSpPr/>
          <p:nvPr/>
        </p:nvSpPr>
        <p:spPr>
          <a:xfrm>
            <a:off x="7207250" y="3912235"/>
            <a:ext cx="1422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深度视觉·原创设计 https://www.docer.com/works?userid=22383862"/>
          <p:cNvSpPr txBox="1"/>
          <p:nvPr/>
        </p:nvSpPr>
        <p:spPr>
          <a:xfrm>
            <a:off x="1276350" y="4858385"/>
            <a:ext cx="3367405"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00:0C:29:FD:00:E5</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192.168.1.221</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10" name="深度视觉·原创设计 https://www.docer.com/works?userid=22383862"/>
          <p:cNvSpPr txBox="1"/>
          <p:nvPr/>
        </p:nvSpPr>
        <p:spPr>
          <a:xfrm>
            <a:off x="8820150" y="4858385"/>
            <a:ext cx="2352040"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00:E0:4C:30:52:F8</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ip</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192.168.1.12</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15" name="文本框 14"/>
          <p:cNvSpPr txBox="1"/>
          <p:nvPr/>
        </p:nvSpPr>
        <p:spPr>
          <a:xfrm>
            <a:off x="4512310" y="3531870"/>
            <a:ext cx="298450" cy="368300"/>
          </a:xfrm>
          <a:prstGeom prst="rect">
            <a:avLst/>
          </a:prstGeom>
          <a:noFill/>
        </p:spPr>
        <p:txBody>
          <a:bodyPr wrap="none" rtlCol="0">
            <a:spAutoFit/>
          </a:bodyPr>
          <a:p>
            <a:r>
              <a:rPr lang="en-US" altLang="zh-CN"/>
              <a:t>1</a:t>
            </a:r>
            <a:endParaRPr lang="en-US" altLang="zh-CN"/>
          </a:p>
        </p:txBody>
      </p:sp>
      <p:sp>
        <p:nvSpPr>
          <p:cNvPr id="18" name="文本框 17"/>
          <p:cNvSpPr txBox="1"/>
          <p:nvPr/>
        </p:nvSpPr>
        <p:spPr>
          <a:xfrm>
            <a:off x="7207250" y="3531235"/>
            <a:ext cx="425450" cy="368300"/>
          </a:xfrm>
          <a:prstGeom prst="rect">
            <a:avLst/>
          </a:prstGeom>
          <a:noFill/>
        </p:spPr>
        <p:txBody>
          <a:bodyPr wrap="square" rtlCol="0">
            <a:spAutoFit/>
          </a:bodyPr>
          <a:p>
            <a:r>
              <a:rPr lang="en-US" altLang="zh-CN"/>
              <a:t>2</a:t>
            </a:r>
            <a:endParaRPr lang="en-US" altLang="zh-CN"/>
          </a:p>
        </p:txBody>
      </p:sp>
      <p:cxnSp>
        <p:nvCxnSpPr>
          <p:cNvPr id="19" name="直接箭头连接符 18"/>
          <p:cNvCxnSpPr/>
          <p:nvPr/>
        </p:nvCxnSpPr>
        <p:spPr>
          <a:xfrm flipH="1">
            <a:off x="7207250" y="4394835"/>
            <a:ext cx="144272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7420610" y="4533900"/>
            <a:ext cx="1406525" cy="368300"/>
          </a:xfrm>
          <a:prstGeom prst="rect">
            <a:avLst/>
          </a:prstGeom>
          <a:noFill/>
        </p:spPr>
        <p:txBody>
          <a:bodyPr wrap="none" rtlCol="0">
            <a:spAutoFit/>
          </a:bodyPr>
          <a:p>
            <a:r>
              <a:rPr lang="en-US" altLang="zh-CN"/>
              <a:t>arp</a:t>
            </a:r>
            <a:r>
              <a:rPr lang="zh-CN" altLang="en-US"/>
              <a:t>应答报文</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深度视觉·原创设计 https://www.docer.com/works?userid=22383862"/>
          <p:cNvSpPr txBox="1"/>
          <p:nvPr/>
        </p:nvSpPr>
        <p:spPr>
          <a:xfrm>
            <a:off x="3553864" y="3696459"/>
            <a:ext cx="4736829" cy="830997"/>
          </a:xfrm>
          <a:prstGeom prst="rect">
            <a:avLst/>
          </a:prstGeom>
          <a:noFill/>
        </p:spPr>
        <p:txBody>
          <a:bodyPr wrap="square" rtlCol="0">
            <a:spAutoFit/>
          </a:bodyPr>
          <a:lstStyle/>
          <a:p>
            <a:pPr algn="ctr"/>
            <a:r>
              <a:rPr lang="zh-CN" altLang="en-US" sz="48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成功项目展示</a:t>
            </a:r>
            <a:endParaRPr lang="zh-CN" altLang="en-US" sz="48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pic>
        <p:nvPicPr>
          <p:cNvPr id="8" name="图片 7"/>
          <p:cNvPicPr>
            <a:picLocks noChangeAspect="1"/>
          </p:cNvPicPr>
          <p:nvPr/>
        </p:nvPicPr>
        <p:blipFill>
          <a:blip r:embed="rId1"/>
          <a:stretch>
            <a:fillRect/>
          </a:stretch>
        </p:blipFill>
        <p:spPr>
          <a:xfrm>
            <a:off x="591820" y="1224280"/>
            <a:ext cx="10744200" cy="36195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7126" y="1588"/>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36810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1.1 OSI</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七层网络模型</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5" name="图片 4"/>
          <p:cNvPicPr>
            <a:picLocks noChangeAspect="1"/>
          </p:cNvPicPr>
          <p:nvPr>
            <p:custDataLst>
              <p:tags r:id="rId1"/>
            </p:custDataLst>
          </p:nvPr>
        </p:nvPicPr>
        <p:blipFill>
          <a:blip r:embed="rId2"/>
          <a:stretch>
            <a:fillRect/>
          </a:stretch>
        </p:blipFill>
        <p:spPr>
          <a:xfrm>
            <a:off x="6659245" y="1137285"/>
            <a:ext cx="4591050" cy="4791075"/>
          </a:xfrm>
          <a:prstGeom prst="rect">
            <a:avLst/>
          </a:prstGeom>
        </p:spPr>
      </p:pic>
      <p:sp>
        <p:nvSpPr>
          <p:cNvPr id="6" name="深度视觉·原创设计 https://www.docer.com/works?userid=22383862"/>
          <p:cNvSpPr txBox="1"/>
          <p:nvPr/>
        </p:nvSpPr>
        <p:spPr>
          <a:xfrm>
            <a:off x="583565" y="1137285"/>
            <a:ext cx="5500370" cy="3937000"/>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t>
            </a:r>
            <a:r>
              <a:rPr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七层模型，也称为OSI(Open System Interconnection)参考模型</a:t>
            </a: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t>
            </a: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建立七层模型的主要目的是为解决各种网络互联时遇到的兼容性问题。其最大的优点是将服务、接口和协议这三个概念明确地区分开来：服务说明某一层为上一层提供一些什么功能，接口说明上一层如何使用下层的服务，而协议则是如何实现本层的服务。</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t>
            </a: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OSI的上面四层(应用层、表示层、会话层、传输层)为高层，为应用程序服务；下面三层(网络层、数据链路层、物理层)为低层，由操作系统支持。</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t>
            </a: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本次主要讲解下三层中的网络层和数据链路层的数据转发原理。</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2.10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二层转发</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深度视觉·原创设计 https://www.docer.com/works?userid=22383862"/>
          <p:cNvSpPr txBox="1"/>
          <p:nvPr/>
        </p:nvSpPr>
        <p:spPr>
          <a:xfrm>
            <a:off x="628015" y="934085"/>
            <a:ext cx="11063605"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交换机从端口2接收到ARP应答报文，根据报文的源MAC学习PC2的MAC地址，并创建一个MAC表项</a:t>
            </a: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交换机检查ARP应答报文的目的MAC，发现是一个单播MAC，于是查找本机的MAC地址表，匹配到之前已经创建的MAC地址表项，根据该MAC地址表项，将报文从端口1发送出去</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4" name="圆角矩形 3"/>
          <p:cNvSpPr/>
          <p:nvPr/>
        </p:nvSpPr>
        <p:spPr>
          <a:xfrm>
            <a:off x="4908550" y="3975735"/>
            <a:ext cx="2197100" cy="1067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交换机</a:t>
            </a:r>
            <a:endParaRPr lang="zh-CN" altLang="en-US"/>
          </a:p>
        </p:txBody>
      </p:sp>
      <p:sp>
        <p:nvSpPr>
          <p:cNvPr id="5" name="圆角矩形 4"/>
          <p:cNvSpPr/>
          <p:nvPr/>
        </p:nvSpPr>
        <p:spPr>
          <a:xfrm>
            <a:off x="1365250" y="3975735"/>
            <a:ext cx="172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PC-1</a:t>
            </a:r>
            <a:endParaRPr lang="en-US" altLang="zh-CN"/>
          </a:p>
        </p:txBody>
      </p:sp>
      <p:sp>
        <p:nvSpPr>
          <p:cNvPr id="8" name="圆角矩形 7"/>
          <p:cNvSpPr/>
          <p:nvPr/>
        </p:nvSpPr>
        <p:spPr>
          <a:xfrm>
            <a:off x="8909050" y="3976370"/>
            <a:ext cx="172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PC-2</a:t>
            </a:r>
            <a:endParaRPr lang="en-US" altLang="zh-CN"/>
          </a:p>
        </p:txBody>
      </p:sp>
      <p:sp>
        <p:nvSpPr>
          <p:cNvPr id="9" name="左右箭头 8"/>
          <p:cNvSpPr/>
          <p:nvPr/>
        </p:nvSpPr>
        <p:spPr>
          <a:xfrm>
            <a:off x="3289300" y="4356735"/>
            <a:ext cx="1422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左右箭头 10"/>
          <p:cNvSpPr/>
          <p:nvPr/>
        </p:nvSpPr>
        <p:spPr>
          <a:xfrm>
            <a:off x="7296150" y="4356735"/>
            <a:ext cx="1422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深度视觉·原创设计 https://www.docer.com/works?userid=22383862"/>
          <p:cNvSpPr txBox="1"/>
          <p:nvPr/>
        </p:nvSpPr>
        <p:spPr>
          <a:xfrm>
            <a:off x="1344295" y="5302885"/>
            <a:ext cx="3367405"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00:0C:29:FD:00:E5</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192.168.1.221</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10" name="深度视觉·原创设计 https://www.docer.com/works?userid=22383862"/>
          <p:cNvSpPr txBox="1"/>
          <p:nvPr/>
        </p:nvSpPr>
        <p:spPr>
          <a:xfrm>
            <a:off x="8909050" y="5302885"/>
            <a:ext cx="2352040"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00:E0:4C:30:52:F8</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ip</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192.168.1.12</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6" name="文本框 5"/>
          <p:cNvSpPr txBox="1"/>
          <p:nvPr/>
        </p:nvSpPr>
        <p:spPr>
          <a:xfrm>
            <a:off x="4601210" y="3976370"/>
            <a:ext cx="298450" cy="368300"/>
          </a:xfrm>
          <a:prstGeom prst="rect">
            <a:avLst/>
          </a:prstGeom>
          <a:noFill/>
        </p:spPr>
        <p:txBody>
          <a:bodyPr wrap="none" rtlCol="0">
            <a:spAutoFit/>
          </a:bodyPr>
          <a:p>
            <a:r>
              <a:rPr lang="en-US" altLang="zh-CN"/>
              <a:t>1</a:t>
            </a:r>
            <a:endParaRPr lang="en-US" altLang="zh-CN"/>
          </a:p>
        </p:txBody>
      </p:sp>
      <p:sp>
        <p:nvSpPr>
          <p:cNvPr id="15" name="文本框 14"/>
          <p:cNvSpPr txBox="1"/>
          <p:nvPr/>
        </p:nvSpPr>
        <p:spPr>
          <a:xfrm>
            <a:off x="7243445" y="3976370"/>
            <a:ext cx="298450" cy="368300"/>
          </a:xfrm>
          <a:prstGeom prst="rect">
            <a:avLst/>
          </a:prstGeom>
          <a:noFill/>
        </p:spPr>
        <p:txBody>
          <a:bodyPr wrap="none" rtlCol="0">
            <a:spAutoFit/>
          </a:bodyPr>
          <a:p>
            <a:r>
              <a:rPr lang="en-US" altLang="zh-CN"/>
              <a:t>2</a:t>
            </a:r>
            <a:endParaRPr lang="en-US" altLang="zh-CN"/>
          </a:p>
        </p:txBody>
      </p:sp>
      <p:cxnSp>
        <p:nvCxnSpPr>
          <p:cNvPr id="18" name="直接箭头连接符 17"/>
          <p:cNvCxnSpPr/>
          <p:nvPr/>
        </p:nvCxnSpPr>
        <p:spPr>
          <a:xfrm flipV="1">
            <a:off x="7363460" y="3606165"/>
            <a:ext cx="643255" cy="267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8502015" y="2005965"/>
            <a:ext cx="2375535" cy="1600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交换机从端口</a:t>
            </a:r>
            <a:r>
              <a:rPr lang="en-US" altLang="zh-CN"/>
              <a:t>1</a:t>
            </a:r>
            <a:r>
              <a:rPr lang="zh-CN" altLang="en-US"/>
              <a:t>接收到</a:t>
            </a:r>
            <a:r>
              <a:rPr lang="en-US" altLang="zh-CN"/>
              <a:t>arp</a:t>
            </a:r>
            <a:r>
              <a:rPr lang="zh-CN" altLang="en-US"/>
              <a:t>请求报文，根据报文的源</a:t>
            </a:r>
            <a:r>
              <a:rPr lang="en-US" altLang="zh-CN"/>
              <a:t>mac</a:t>
            </a:r>
            <a:r>
              <a:rPr lang="zh-CN" altLang="en-US"/>
              <a:t>地址创建一个</a:t>
            </a:r>
            <a:r>
              <a:rPr lang="en-US" altLang="zh-CN"/>
              <a:t>mac</a:t>
            </a:r>
            <a:r>
              <a:rPr lang="zh-CN" altLang="en-US"/>
              <a:t>地址表</a:t>
            </a:r>
            <a:endParaRPr lang="zh-CN" altLang="en-US"/>
          </a:p>
        </p:txBody>
      </p:sp>
      <p:cxnSp>
        <p:nvCxnSpPr>
          <p:cNvPr id="20" name="直接箭头连接符 19"/>
          <p:cNvCxnSpPr>
            <a:stCxn id="19" idx="1"/>
          </p:cNvCxnSpPr>
          <p:nvPr/>
        </p:nvCxnSpPr>
        <p:spPr>
          <a:xfrm flipH="1" flipV="1">
            <a:off x="7600950" y="2526665"/>
            <a:ext cx="901065" cy="279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1" name="表格 20"/>
          <p:cNvGraphicFramePr/>
          <p:nvPr>
            <p:custDataLst>
              <p:tags r:id="rId1"/>
            </p:custDataLst>
          </p:nvPr>
        </p:nvGraphicFramePr>
        <p:xfrm>
          <a:off x="876300" y="2032000"/>
          <a:ext cx="6526530" cy="1531620"/>
        </p:xfrm>
        <a:graphic>
          <a:graphicData uri="http://schemas.openxmlformats.org/drawingml/2006/table">
            <a:tbl>
              <a:tblPr firstRow="1" bandRow="1">
                <a:tableStyleId>{5C22544A-7EE6-4342-B048-85BDC9FD1C3A}</a:tableStyleId>
              </a:tblPr>
              <a:tblGrid>
                <a:gridCol w="2175510"/>
                <a:gridCol w="2175510"/>
                <a:gridCol w="2175510"/>
              </a:tblGrid>
              <a:tr h="510540">
                <a:tc>
                  <a:txBody>
                    <a:bodyPr/>
                    <a:p>
                      <a:pPr>
                        <a:buNone/>
                      </a:pPr>
                      <a:r>
                        <a:rPr lang="en-US" altLang="zh-CN"/>
                        <a:t>mac</a:t>
                      </a:r>
                      <a:r>
                        <a:rPr lang="zh-CN" altLang="en-US"/>
                        <a:t>地址</a:t>
                      </a:r>
                      <a:endParaRPr lang="zh-CN" altLang="en-US"/>
                    </a:p>
                  </a:txBody>
                  <a:tcPr/>
                </a:tc>
                <a:tc>
                  <a:txBody>
                    <a:bodyPr/>
                    <a:p>
                      <a:pPr>
                        <a:buNone/>
                      </a:pPr>
                      <a:r>
                        <a:rPr lang="en-US" altLang="zh-CN"/>
                        <a:t>vlan</a:t>
                      </a:r>
                      <a:endParaRPr lang="en-US" altLang="zh-CN"/>
                    </a:p>
                  </a:txBody>
                  <a:tcPr/>
                </a:tc>
                <a:tc>
                  <a:txBody>
                    <a:bodyPr/>
                    <a:p>
                      <a:pPr>
                        <a:buNone/>
                      </a:pPr>
                      <a:r>
                        <a:rPr lang="zh-CN" altLang="en-US"/>
                        <a:t>出口</a:t>
                      </a:r>
                      <a:endParaRPr lang="zh-CN" altLang="en-US"/>
                    </a:p>
                  </a:txBody>
                  <a:tcPr/>
                </a:tc>
              </a:tr>
              <a:tr h="510540">
                <a:tc>
                  <a:txBody>
                    <a:bodyPr/>
                    <a:p>
                      <a:pPr>
                        <a:buNone/>
                      </a:pPr>
                      <a:r>
                        <a:rPr lang="zh-CN" altLang="en-US" sz="18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00:0C:29:FD:00:E5</a:t>
                      </a:r>
                      <a:endParaRPr lang="zh-CN" altLang="en-US"/>
                    </a:p>
                  </a:txBody>
                  <a:tcPr/>
                </a:tc>
                <a:tc>
                  <a:txBody>
                    <a:bodyPr/>
                    <a:p>
                      <a:pPr>
                        <a:buNone/>
                      </a:pPr>
                      <a:r>
                        <a:rPr lang="en-US" altLang="zh-CN"/>
                        <a:t>10</a:t>
                      </a:r>
                      <a:endParaRPr lang="en-US" altLang="zh-CN"/>
                    </a:p>
                  </a:txBody>
                  <a:tcPr/>
                </a:tc>
                <a:tc>
                  <a:txBody>
                    <a:bodyPr/>
                    <a:p>
                      <a:pPr>
                        <a:buNone/>
                      </a:pPr>
                      <a:r>
                        <a:rPr lang="en-US" altLang="zh-CN"/>
                        <a:t>1</a:t>
                      </a:r>
                      <a:endParaRPr lang="en-US" altLang="zh-CN"/>
                    </a:p>
                  </a:txBody>
                  <a:tcPr/>
                </a:tc>
              </a:tr>
              <a:tr h="510540">
                <a:tc>
                  <a:txBody>
                    <a:bodyPr/>
                    <a:p>
                      <a:pPr>
                        <a:buNone/>
                      </a:pPr>
                      <a:r>
                        <a:rPr lang="zh-CN" altLang="en-US" sz="18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00:E0:4C:30:52:F8</a:t>
                      </a:r>
                      <a:endParaRPr lang="zh-CN" altLang="en-US"/>
                    </a:p>
                  </a:txBody>
                  <a:tcPr/>
                </a:tc>
                <a:tc>
                  <a:txBody>
                    <a:bodyPr/>
                    <a:p>
                      <a:pPr>
                        <a:buNone/>
                      </a:pPr>
                      <a:r>
                        <a:rPr lang="en-US" altLang="zh-CN"/>
                        <a:t>10</a:t>
                      </a:r>
                      <a:endParaRPr lang="en-US" altLang="zh-CN"/>
                    </a:p>
                  </a:txBody>
                  <a:tcPr/>
                </a:tc>
                <a:tc>
                  <a:txBody>
                    <a:bodyPr/>
                    <a:p>
                      <a:pPr>
                        <a:buNone/>
                      </a:pPr>
                      <a:r>
                        <a:rPr lang="en-US" altLang="zh-CN"/>
                        <a:t>2</a:t>
                      </a:r>
                      <a:endParaRPr lang="en-US" altLang="zh-CN"/>
                    </a:p>
                  </a:txBody>
                  <a:tcPr/>
                </a:tc>
              </a:tr>
            </a:tbl>
          </a:graphicData>
        </a:graphic>
      </p:graphicFrame>
      <p:cxnSp>
        <p:nvCxnSpPr>
          <p:cNvPr id="3" name="直接箭头连接符 2"/>
          <p:cNvCxnSpPr/>
          <p:nvPr/>
        </p:nvCxnSpPr>
        <p:spPr>
          <a:xfrm flipH="1">
            <a:off x="5285740" y="4344670"/>
            <a:ext cx="144272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2.11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二层转发</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深度视觉·原创设计 https://www.docer.com/works?userid=22383862"/>
          <p:cNvSpPr txBox="1"/>
          <p:nvPr/>
        </p:nvSpPr>
        <p:spPr>
          <a:xfrm>
            <a:off x="628015" y="934085"/>
            <a:ext cx="11063605"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PC1接收到ARP应答报文，检查目的MAC为本机MAC，于是接收该报文</a:t>
            </a: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PC1根据报文中二层头中的类型字段确定是ARP报文，于是交个ARP模块处理；</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ARP模块检查报文的ARP头，发现是对之前请求报文的应答，根据报文信息创建一个ARP表项</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4" name="圆角矩形 3"/>
          <p:cNvSpPr/>
          <p:nvPr/>
        </p:nvSpPr>
        <p:spPr>
          <a:xfrm>
            <a:off x="4819650" y="3188335"/>
            <a:ext cx="2197100" cy="198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交换机</a:t>
            </a:r>
            <a:endParaRPr lang="zh-CN" altLang="en-US"/>
          </a:p>
        </p:txBody>
      </p:sp>
      <p:sp>
        <p:nvSpPr>
          <p:cNvPr id="5" name="圆角矩形 4"/>
          <p:cNvSpPr/>
          <p:nvPr/>
        </p:nvSpPr>
        <p:spPr>
          <a:xfrm>
            <a:off x="1276350" y="3531235"/>
            <a:ext cx="172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PC-1</a:t>
            </a:r>
            <a:endParaRPr lang="en-US" altLang="zh-CN"/>
          </a:p>
        </p:txBody>
      </p:sp>
      <p:sp>
        <p:nvSpPr>
          <p:cNvPr id="8" name="圆角矩形 7"/>
          <p:cNvSpPr/>
          <p:nvPr/>
        </p:nvSpPr>
        <p:spPr>
          <a:xfrm>
            <a:off x="8820150" y="3531870"/>
            <a:ext cx="172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PC-2</a:t>
            </a:r>
            <a:endParaRPr lang="en-US" altLang="zh-CN"/>
          </a:p>
        </p:txBody>
      </p:sp>
      <p:sp>
        <p:nvSpPr>
          <p:cNvPr id="9" name="左右箭头 8"/>
          <p:cNvSpPr/>
          <p:nvPr/>
        </p:nvSpPr>
        <p:spPr>
          <a:xfrm>
            <a:off x="3200400" y="3912235"/>
            <a:ext cx="1422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左右箭头 10"/>
          <p:cNvSpPr/>
          <p:nvPr/>
        </p:nvSpPr>
        <p:spPr>
          <a:xfrm>
            <a:off x="7207250" y="3912235"/>
            <a:ext cx="1422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深度视觉·原创设计 https://www.docer.com/works?userid=22383862"/>
          <p:cNvSpPr txBox="1"/>
          <p:nvPr/>
        </p:nvSpPr>
        <p:spPr>
          <a:xfrm>
            <a:off x="1276350" y="4858385"/>
            <a:ext cx="3367405"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00:0C:29:FD:00:E5</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192.168.1.221</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10" name="深度视觉·原创设计 https://www.docer.com/works?userid=22383862"/>
          <p:cNvSpPr txBox="1"/>
          <p:nvPr/>
        </p:nvSpPr>
        <p:spPr>
          <a:xfrm>
            <a:off x="8820150" y="4858385"/>
            <a:ext cx="2352040"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00:E0:4C:30:52:F8</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ip</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192.168.1.12</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15" name="文本框 14"/>
          <p:cNvSpPr txBox="1"/>
          <p:nvPr/>
        </p:nvSpPr>
        <p:spPr>
          <a:xfrm>
            <a:off x="4512310" y="3531870"/>
            <a:ext cx="298450" cy="368300"/>
          </a:xfrm>
          <a:prstGeom prst="rect">
            <a:avLst/>
          </a:prstGeom>
          <a:noFill/>
        </p:spPr>
        <p:txBody>
          <a:bodyPr wrap="none" rtlCol="0">
            <a:spAutoFit/>
          </a:bodyPr>
          <a:p>
            <a:r>
              <a:rPr lang="en-US" altLang="zh-CN"/>
              <a:t>1</a:t>
            </a:r>
            <a:endParaRPr lang="en-US" altLang="zh-CN"/>
          </a:p>
        </p:txBody>
      </p:sp>
      <p:sp>
        <p:nvSpPr>
          <p:cNvPr id="18" name="文本框 17"/>
          <p:cNvSpPr txBox="1"/>
          <p:nvPr/>
        </p:nvSpPr>
        <p:spPr>
          <a:xfrm>
            <a:off x="7207250" y="3531235"/>
            <a:ext cx="425450" cy="368300"/>
          </a:xfrm>
          <a:prstGeom prst="rect">
            <a:avLst/>
          </a:prstGeom>
          <a:noFill/>
        </p:spPr>
        <p:txBody>
          <a:bodyPr wrap="square" rtlCol="0">
            <a:spAutoFit/>
          </a:bodyPr>
          <a:p>
            <a:r>
              <a:rPr lang="en-US" altLang="zh-CN"/>
              <a:t>2</a:t>
            </a:r>
            <a:endParaRPr lang="en-US" altLang="zh-CN"/>
          </a:p>
        </p:txBody>
      </p:sp>
      <p:cxnSp>
        <p:nvCxnSpPr>
          <p:cNvPr id="19" name="直接箭头连接符 18"/>
          <p:cNvCxnSpPr/>
          <p:nvPr/>
        </p:nvCxnSpPr>
        <p:spPr>
          <a:xfrm flipH="1">
            <a:off x="3180080" y="3715385"/>
            <a:ext cx="144272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3200400" y="3244850"/>
            <a:ext cx="1406525" cy="368300"/>
          </a:xfrm>
          <a:prstGeom prst="rect">
            <a:avLst/>
          </a:prstGeom>
          <a:noFill/>
        </p:spPr>
        <p:txBody>
          <a:bodyPr wrap="none" rtlCol="0">
            <a:spAutoFit/>
          </a:bodyPr>
          <a:p>
            <a:r>
              <a:rPr lang="en-US" altLang="zh-CN"/>
              <a:t>arp</a:t>
            </a:r>
            <a:r>
              <a:rPr lang="zh-CN" altLang="en-US"/>
              <a:t>应答报文</a:t>
            </a:r>
            <a:endParaRPr lang="zh-CN" altLang="en-US"/>
          </a:p>
        </p:txBody>
      </p:sp>
      <p:pic>
        <p:nvPicPr>
          <p:cNvPr id="6" name="图片 5"/>
          <p:cNvPicPr>
            <a:picLocks noChangeAspect="1"/>
          </p:cNvPicPr>
          <p:nvPr/>
        </p:nvPicPr>
        <p:blipFill>
          <a:blip r:embed="rId1"/>
          <a:stretch>
            <a:fillRect/>
          </a:stretch>
        </p:blipFill>
        <p:spPr>
          <a:xfrm>
            <a:off x="753745" y="1944370"/>
            <a:ext cx="7153275" cy="962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2.11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二层转发</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深度视觉·原创设计 https://www.docer.com/works?userid=22383862"/>
          <p:cNvSpPr txBox="1"/>
          <p:nvPr/>
        </p:nvSpPr>
        <p:spPr>
          <a:xfrm>
            <a:off x="628015" y="934085"/>
            <a:ext cx="11063605" cy="60261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PC1根据已经创建的ARP表项构造一个ICMP请求报文，源IP为本机IP，目的IP为PC2的IP，源MAC为本机MAC，目的MAC为PC2的MAC，并发送出去</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4" name="圆角矩形 3"/>
          <p:cNvSpPr/>
          <p:nvPr/>
        </p:nvSpPr>
        <p:spPr>
          <a:xfrm>
            <a:off x="4679950" y="2438400"/>
            <a:ext cx="2197100" cy="198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交换机</a:t>
            </a:r>
            <a:endParaRPr lang="zh-CN" altLang="en-US"/>
          </a:p>
        </p:txBody>
      </p:sp>
      <p:sp>
        <p:nvSpPr>
          <p:cNvPr id="5" name="圆角矩形 4"/>
          <p:cNvSpPr/>
          <p:nvPr/>
        </p:nvSpPr>
        <p:spPr>
          <a:xfrm>
            <a:off x="1136650" y="2781300"/>
            <a:ext cx="172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PC-1</a:t>
            </a:r>
            <a:endParaRPr lang="en-US" altLang="zh-CN"/>
          </a:p>
        </p:txBody>
      </p:sp>
      <p:sp>
        <p:nvSpPr>
          <p:cNvPr id="8" name="圆角矩形 7"/>
          <p:cNvSpPr/>
          <p:nvPr/>
        </p:nvSpPr>
        <p:spPr>
          <a:xfrm>
            <a:off x="8680450" y="2781935"/>
            <a:ext cx="172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PC-2</a:t>
            </a:r>
            <a:endParaRPr lang="en-US" altLang="zh-CN"/>
          </a:p>
        </p:txBody>
      </p:sp>
      <p:sp>
        <p:nvSpPr>
          <p:cNvPr id="9" name="左右箭头 8"/>
          <p:cNvSpPr/>
          <p:nvPr/>
        </p:nvSpPr>
        <p:spPr>
          <a:xfrm>
            <a:off x="3060700" y="3162300"/>
            <a:ext cx="1422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左右箭头 10"/>
          <p:cNvSpPr/>
          <p:nvPr/>
        </p:nvSpPr>
        <p:spPr>
          <a:xfrm>
            <a:off x="7067550" y="3162300"/>
            <a:ext cx="1422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深度视觉·原创设计 https://www.docer.com/works?userid=22383862"/>
          <p:cNvSpPr txBox="1"/>
          <p:nvPr/>
        </p:nvSpPr>
        <p:spPr>
          <a:xfrm>
            <a:off x="1136650" y="4108450"/>
            <a:ext cx="3367405"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00:0C:29:FD:00:E5</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192.168.1.221</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10" name="深度视觉·原创设计 https://www.docer.com/works?userid=22383862"/>
          <p:cNvSpPr txBox="1"/>
          <p:nvPr/>
        </p:nvSpPr>
        <p:spPr>
          <a:xfrm>
            <a:off x="8680450" y="4108450"/>
            <a:ext cx="2352040"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00:E0:4C:30:52:F8</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ip</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192.168.1.12</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15" name="文本框 14"/>
          <p:cNvSpPr txBox="1"/>
          <p:nvPr/>
        </p:nvSpPr>
        <p:spPr>
          <a:xfrm>
            <a:off x="4372610" y="2781935"/>
            <a:ext cx="298450" cy="368300"/>
          </a:xfrm>
          <a:prstGeom prst="rect">
            <a:avLst/>
          </a:prstGeom>
          <a:noFill/>
        </p:spPr>
        <p:txBody>
          <a:bodyPr wrap="none" rtlCol="0">
            <a:spAutoFit/>
          </a:bodyPr>
          <a:p>
            <a:r>
              <a:rPr lang="en-US" altLang="zh-CN"/>
              <a:t>1</a:t>
            </a:r>
            <a:endParaRPr lang="en-US" altLang="zh-CN"/>
          </a:p>
        </p:txBody>
      </p:sp>
      <p:sp>
        <p:nvSpPr>
          <p:cNvPr id="18" name="文本框 17"/>
          <p:cNvSpPr txBox="1"/>
          <p:nvPr/>
        </p:nvSpPr>
        <p:spPr>
          <a:xfrm>
            <a:off x="7067550" y="2781300"/>
            <a:ext cx="425450" cy="368300"/>
          </a:xfrm>
          <a:prstGeom prst="rect">
            <a:avLst/>
          </a:prstGeom>
          <a:noFill/>
        </p:spPr>
        <p:txBody>
          <a:bodyPr wrap="square" rtlCol="0">
            <a:spAutoFit/>
          </a:bodyPr>
          <a:p>
            <a:r>
              <a:rPr lang="en-US" altLang="zh-CN"/>
              <a:t>2</a:t>
            </a:r>
            <a:endParaRPr lang="en-US" altLang="zh-CN"/>
          </a:p>
        </p:txBody>
      </p:sp>
      <p:cxnSp>
        <p:nvCxnSpPr>
          <p:cNvPr id="19" name="直接箭头连接符 18"/>
          <p:cNvCxnSpPr/>
          <p:nvPr/>
        </p:nvCxnSpPr>
        <p:spPr>
          <a:xfrm>
            <a:off x="3040380" y="3694430"/>
            <a:ext cx="14636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3060700" y="3740150"/>
            <a:ext cx="1549400" cy="368300"/>
          </a:xfrm>
          <a:prstGeom prst="rect">
            <a:avLst/>
          </a:prstGeom>
          <a:noFill/>
        </p:spPr>
        <p:txBody>
          <a:bodyPr wrap="none" rtlCol="0">
            <a:spAutoFit/>
          </a:bodyPr>
          <a:p>
            <a:r>
              <a:rPr lang="en-US" altLang="zh-CN"/>
              <a:t>icmp</a:t>
            </a:r>
            <a:r>
              <a:rPr lang="zh-CN" altLang="en-US"/>
              <a:t>请求报文</a:t>
            </a:r>
            <a:endParaRPr lang="zh-CN" altLang="en-US"/>
          </a:p>
        </p:txBody>
      </p:sp>
      <p:sp>
        <p:nvSpPr>
          <p:cNvPr id="20" name="深度视觉·原创设计 https://www.docer.com/works?userid=22383862"/>
          <p:cNvSpPr txBox="1"/>
          <p:nvPr/>
        </p:nvSpPr>
        <p:spPr>
          <a:xfrm>
            <a:off x="564515" y="5793105"/>
            <a:ext cx="11063605" cy="705485"/>
          </a:xfrm>
          <a:prstGeom prst="rect">
            <a:avLst/>
          </a:prstGeom>
          <a:noFill/>
        </p:spPr>
        <p:txBody>
          <a:bodyPr wrap="square" lIns="91423" tIns="45712" rIns="91423" bIns="45712" rtlCol="0">
            <a:spAutoFit/>
          </a:bodyPr>
          <a:p>
            <a:pPr algn="l"/>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注：</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ICMP</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是</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Internet</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控制报文协议，主要用来检测网络通信故障和实现链路追踪，最典型的就是</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ping</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和</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tranceroute</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深度视觉·原创设计 https://www.docer.com/works?userid=22383862"/>
          <p:cNvSpPr txBox="1"/>
          <p:nvPr/>
        </p:nvSpPr>
        <p:spPr>
          <a:xfrm>
            <a:off x="3381145" y="2344556"/>
            <a:ext cx="5429710" cy="584775"/>
          </a:xfrm>
          <a:prstGeom prst="rect">
            <a:avLst/>
          </a:prstGeom>
          <a:solidFill>
            <a:schemeClr val="bg1"/>
          </a:solidFill>
        </p:spPr>
        <p:txBody>
          <a:bodyPr wrap="square" rtlCol="0">
            <a:spAutoFit/>
          </a:bodyPr>
          <a:lstStyle/>
          <a:p>
            <a:pPr lvl="0" algn="ctr">
              <a:defRPr/>
            </a:pPr>
            <a:r>
              <a:rPr lang="en-US" altLang="zh-CN" sz="3200" dirty="0">
                <a:solidFill>
                  <a:schemeClr val="accent2"/>
                </a:solidFill>
                <a:cs typeface="+mn-ea"/>
                <a:sym typeface="+mn-lt"/>
              </a:rPr>
              <a:t>DATA</a:t>
            </a:r>
            <a:r>
              <a:rPr lang="zh-CN" altLang="en-US" sz="3200" dirty="0">
                <a:solidFill>
                  <a:schemeClr val="accent2"/>
                </a:solidFill>
                <a:cs typeface="+mn-ea"/>
                <a:sym typeface="+mn-lt"/>
              </a:rPr>
              <a:t> </a:t>
            </a:r>
            <a:r>
              <a:rPr lang="en-US" altLang="zh-CN" sz="3200" dirty="0">
                <a:solidFill>
                  <a:schemeClr val="accent2"/>
                </a:solidFill>
                <a:cs typeface="+mn-ea"/>
                <a:sym typeface="+mn-lt"/>
              </a:rPr>
              <a:t>ANLYSISREPORT</a:t>
            </a:r>
            <a:endParaRPr lang="en-US" altLang="zh-CN" sz="3200" dirty="0">
              <a:solidFill>
                <a:schemeClr val="accent2"/>
              </a:solidFill>
              <a:cs typeface="+mn-ea"/>
              <a:sym typeface="+mn-lt"/>
            </a:endParaRPr>
          </a:p>
        </p:txBody>
      </p:sp>
      <p:pic>
        <p:nvPicPr>
          <p:cNvPr id="2" name="图片 1"/>
          <p:cNvPicPr>
            <a:picLocks noChangeAspect="1"/>
          </p:cNvPicPr>
          <p:nvPr/>
        </p:nvPicPr>
        <p:blipFill>
          <a:blip r:embed="rId1"/>
          <a:stretch>
            <a:fillRect/>
          </a:stretch>
        </p:blipFill>
        <p:spPr>
          <a:xfrm>
            <a:off x="798195" y="628650"/>
            <a:ext cx="10595610" cy="43942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2.12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二层转发</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深度视觉·原创设计 https://www.docer.com/works?userid=22383862"/>
          <p:cNvSpPr txBox="1"/>
          <p:nvPr/>
        </p:nvSpPr>
        <p:spPr>
          <a:xfrm>
            <a:off x="628015" y="934085"/>
            <a:ext cx="11063605"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交换机接收到ICMP请求报文，检查报文的源MAC，发现已经有相关MAC表项，于是更新表项的老化时间；</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交换机检查ICMP请求报文的目的MAC，发现是一个单播MAC，查找本机的MAC地址表，匹配到之前已经创建的MAC地址表项，根据该表项，将报文从端口2发送出去</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4" name="圆角矩形 3"/>
          <p:cNvSpPr/>
          <p:nvPr/>
        </p:nvSpPr>
        <p:spPr>
          <a:xfrm>
            <a:off x="4819650" y="3696335"/>
            <a:ext cx="2197100" cy="198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交换机</a:t>
            </a:r>
            <a:endParaRPr lang="zh-CN" altLang="en-US"/>
          </a:p>
        </p:txBody>
      </p:sp>
      <p:sp>
        <p:nvSpPr>
          <p:cNvPr id="5" name="圆角矩形 4"/>
          <p:cNvSpPr/>
          <p:nvPr/>
        </p:nvSpPr>
        <p:spPr>
          <a:xfrm>
            <a:off x="1276350" y="4039235"/>
            <a:ext cx="172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PC-1</a:t>
            </a:r>
            <a:endParaRPr lang="en-US" altLang="zh-CN"/>
          </a:p>
        </p:txBody>
      </p:sp>
      <p:sp>
        <p:nvSpPr>
          <p:cNvPr id="8" name="圆角矩形 7"/>
          <p:cNvSpPr/>
          <p:nvPr/>
        </p:nvSpPr>
        <p:spPr>
          <a:xfrm>
            <a:off x="8820150" y="4039870"/>
            <a:ext cx="172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PC-2</a:t>
            </a:r>
            <a:endParaRPr lang="en-US" altLang="zh-CN"/>
          </a:p>
        </p:txBody>
      </p:sp>
      <p:sp>
        <p:nvSpPr>
          <p:cNvPr id="9" name="左右箭头 8"/>
          <p:cNvSpPr/>
          <p:nvPr/>
        </p:nvSpPr>
        <p:spPr>
          <a:xfrm>
            <a:off x="3200400" y="4420235"/>
            <a:ext cx="1422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左右箭头 10"/>
          <p:cNvSpPr/>
          <p:nvPr/>
        </p:nvSpPr>
        <p:spPr>
          <a:xfrm>
            <a:off x="7207250" y="4420235"/>
            <a:ext cx="1422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深度视觉·原创设计 https://www.docer.com/works?userid=22383862"/>
          <p:cNvSpPr txBox="1"/>
          <p:nvPr/>
        </p:nvSpPr>
        <p:spPr>
          <a:xfrm>
            <a:off x="1276350" y="5366385"/>
            <a:ext cx="3367405"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00:0C:29:FD:00:E5</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192.168.1.221</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10" name="深度视觉·原创设计 https://www.docer.com/works?userid=22383862"/>
          <p:cNvSpPr txBox="1"/>
          <p:nvPr/>
        </p:nvSpPr>
        <p:spPr>
          <a:xfrm>
            <a:off x="8820150" y="5366385"/>
            <a:ext cx="2352040"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00:E0:4C:30:52:F8</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ip</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192.168.1.12</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15" name="文本框 14"/>
          <p:cNvSpPr txBox="1"/>
          <p:nvPr/>
        </p:nvSpPr>
        <p:spPr>
          <a:xfrm>
            <a:off x="4512310" y="4039870"/>
            <a:ext cx="298450" cy="368300"/>
          </a:xfrm>
          <a:prstGeom prst="rect">
            <a:avLst/>
          </a:prstGeom>
          <a:noFill/>
        </p:spPr>
        <p:txBody>
          <a:bodyPr wrap="none" rtlCol="0">
            <a:spAutoFit/>
          </a:bodyPr>
          <a:p>
            <a:r>
              <a:rPr lang="en-US" altLang="zh-CN"/>
              <a:t>1</a:t>
            </a:r>
            <a:endParaRPr lang="en-US" altLang="zh-CN"/>
          </a:p>
        </p:txBody>
      </p:sp>
      <p:sp>
        <p:nvSpPr>
          <p:cNvPr id="18" name="文本框 17"/>
          <p:cNvSpPr txBox="1"/>
          <p:nvPr/>
        </p:nvSpPr>
        <p:spPr>
          <a:xfrm>
            <a:off x="7207250" y="4039235"/>
            <a:ext cx="425450" cy="368300"/>
          </a:xfrm>
          <a:prstGeom prst="rect">
            <a:avLst/>
          </a:prstGeom>
          <a:noFill/>
        </p:spPr>
        <p:txBody>
          <a:bodyPr wrap="square" rtlCol="0">
            <a:spAutoFit/>
          </a:bodyPr>
          <a:p>
            <a:r>
              <a:rPr lang="en-US" altLang="zh-CN"/>
              <a:t>2</a:t>
            </a:r>
            <a:endParaRPr lang="en-US" altLang="zh-CN"/>
          </a:p>
        </p:txBody>
      </p:sp>
      <p:cxnSp>
        <p:nvCxnSpPr>
          <p:cNvPr id="19" name="直接箭头连接符 18"/>
          <p:cNvCxnSpPr/>
          <p:nvPr/>
        </p:nvCxnSpPr>
        <p:spPr>
          <a:xfrm>
            <a:off x="5229225" y="4224020"/>
            <a:ext cx="14636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5143500" y="3752850"/>
            <a:ext cx="1549400" cy="368300"/>
          </a:xfrm>
          <a:prstGeom prst="rect">
            <a:avLst/>
          </a:prstGeom>
          <a:noFill/>
        </p:spPr>
        <p:txBody>
          <a:bodyPr wrap="none" rtlCol="0">
            <a:spAutoFit/>
          </a:bodyPr>
          <a:p>
            <a:r>
              <a:rPr lang="en-US" altLang="zh-CN"/>
              <a:t>icmp</a:t>
            </a:r>
            <a:r>
              <a:rPr lang="zh-CN" altLang="en-US"/>
              <a:t>请求报文</a:t>
            </a:r>
            <a:endParaRPr lang="zh-CN" altLang="en-US"/>
          </a:p>
        </p:txBody>
      </p:sp>
      <p:graphicFrame>
        <p:nvGraphicFramePr>
          <p:cNvPr id="21" name="表格 20"/>
          <p:cNvGraphicFramePr/>
          <p:nvPr>
            <p:custDataLst>
              <p:tags r:id="rId1"/>
            </p:custDataLst>
          </p:nvPr>
        </p:nvGraphicFramePr>
        <p:xfrm>
          <a:off x="2362200" y="2133600"/>
          <a:ext cx="6526530" cy="1531620"/>
        </p:xfrm>
        <a:graphic>
          <a:graphicData uri="http://schemas.openxmlformats.org/drawingml/2006/table">
            <a:tbl>
              <a:tblPr firstRow="1" bandRow="1">
                <a:tableStyleId>{5C22544A-7EE6-4342-B048-85BDC9FD1C3A}</a:tableStyleId>
              </a:tblPr>
              <a:tblGrid>
                <a:gridCol w="2175510"/>
                <a:gridCol w="2175510"/>
                <a:gridCol w="2175510"/>
              </a:tblGrid>
              <a:tr h="510540">
                <a:tc>
                  <a:txBody>
                    <a:bodyPr/>
                    <a:p>
                      <a:pPr>
                        <a:buNone/>
                      </a:pPr>
                      <a:r>
                        <a:rPr lang="en-US" altLang="zh-CN"/>
                        <a:t>mac</a:t>
                      </a:r>
                      <a:r>
                        <a:rPr lang="zh-CN" altLang="en-US"/>
                        <a:t>地址</a:t>
                      </a:r>
                      <a:endParaRPr lang="zh-CN" altLang="en-US"/>
                    </a:p>
                  </a:txBody>
                  <a:tcPr/>
                </a:tc>
                <a:tc>
                  <a:txBody>
                    <a:bodyPr/>
                    <a:p>
                      <a:pPr>
                        <a:buNone/>
                      </a:pPr>
                      <a:r>
                        <a:rPr lang="en-US" altLang="zh-CN"/>
                        <a:t>vlan</a:t>
                      </a:r>
                      <a:endParaRPr lang="en-US" altLang="zh-CN"/>
                    </a:p>
                  </a:txBody>
                  <a:tcPr/>
                </a:tc>
                <a:tc>
                  <a:txBody>
                    <a:bodyPr/>
                    <a:p>
                      <a:pPr>
                        <a:buNone/>
                      </a:pPr>
                      <a:r>
                        <a:rPr lang="zh-CN" altLang="en-US"/>
                        <a:t>出口</a:t>
                      </a:r>
                      <a:endParaRPr lang="zh-CN" altLang="en-US"/>
                    </a:p>
                  </a:txBody>
                  <a:tcPr/>
                </a:tc>
              </a:tr>
              <a:tr h="510540">
                <a:tc>
                  <a:txBody>
                    <a:bodyPr/>
                    <a:p>
                      <a:pPr>
                        <a:buNone/>
                      </a:pPr>
                      <a:r>
                        <a:rPr lang="zh-CN" altLang="en-US" sz="18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00:0C:29:FD:00:E5</a:t>
                      </a:r>
                      <a:endParaRPr lang="zh-CN" altLang="en-US"/>
                    </a:p>
                  </a:txBody>
                  <a:tcPr/>
                </a:tc>
                <a:tc>
                  <a:txBody>
                    <a:bodyPr/>
                    <a:p>
                      <a:pPr>
                        <a:buNone/>
                      </a:pPr>
                      <a:r>
                        <a:rPr lang="en-US" altLang="zh-CN"/>
                        <a:t>10</a:t>
                      </a:r>
                      <a:endParaRPr lang="en-US" altLang="zh-CN"/>
                    </a:p>
                  </a:txBody>
                  <a:tcPr/>
                </a:tc>
                <a:tc>
                  <a:txBody>
                    <a:bodyPr/>
                    <a:p>
                      <a:pPr>
                        <a:buNone/>
                      </a:pPr>
                      <a:r>
                        <a:rPr lang="en-US" altLang="zh-CN"/>
                        <a:t>1</a:t>
                      </a:r>
                      <a:endParaRPr lang="en-US" altLang="zh-CN"/>
                    </a:p>
                  </a:txBody>
                  <a:tcPr/>
                </a:tc>
              </a:tr>
              <a:tr h="510540">
                <a:tc>
                  <a:txBody>
                    <a:bodyPr/>
                    <a:p>
                      <a:pPr>
                        <a:buNone/>
                      </a:pPr>
                      <a:r>
                        <a:rPr lang="zh-CN" altLang="en-US" sz="18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00:E0:4C:30:52:F8</a:t>
                      </a:r>
                      <a:endParaRPr lang="zh-CN" altLang="en-US"/>
                    </a:p>
                  </a:txBody>
                  <a:tcPr/>
                </a:tc>
                <a:tc>
                  <a:txBody>
                    <a:bodyPr/>
                    <a:p>
                      <a:pPr>
                        <a:buNone/>
                      </a:pPr>
                      <a:r>
                        <a:rPr lang="en-US" altLang="zh-CN"/>
                        <a:t>10</a:t>
                      </a:r>
                      <a:endParaRPr lang="en-US" altLang="zh-CN"/>
                    </a:p>
                  </a:txBody>
                  <a:tcPr/>
                </a:tc>
                <a:tc>
                  <a:txBody>
                    <a:bodyPr/>
                    <a:p>
                      <a:pPr>
                        <a:buNone/>
                      </a:pPr>
                      <a:r>
                        <a:rPr lang="en-US" altLang="zh-CN"/>
                        <a:t>2</a:t>
                      </a:r>
                      <a:endParaRPr lang="en-US" altLang="zh-CN"/>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2.13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二层转发</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深度视觉·原创设计 https://www.docer.com/works?userid=22383862"/>
          <p:cNvSpPr txBox="1"/>
          <p:nvPr/>
        </p:nvSpPr>
        <p:spPr>
          <a:xfrm>
            <a:off x="628015" y="934085"/>
            <a:ext cx="11063605"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PC2接收到ICMP请求报文，检查其目的MAC为本机MAC，于是接收该报文；</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PC2检查报文二层头中的类型字段，发现是IP报文，交给IP协议栈处理。IP协议栈检查IP头中的协议字段，发现是ICMP报文，交给ICMP模块处理；</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4" name="圆角矩形 3"/>
          <p:cNvSpPr/>
          <p:nvPr/>
        </p:nvSpPr>
        <p:spPr>
          <a:xfrm>
            <a:off x="4819650" y="3188335"/>
            <a:ext cx="2197100" cy="198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交换机</a:t>
            </a:r>
            <a:endParaRPr lang="zh-CN" altLang="en-US"/>
          </a:p>
        </p:txBody>
      </p:sp>
      <p:sp>
        <p:nvSpPr>
          <p:cNvPr id="5" name="圆角矩形 4"/>
          <p:cNvSpPr/>
          <p:nvPr/>
        </p:nvSpPr>
        <p:spPr>
          <a:xfrm>
            <a:off x="1276350" y="3531235"/>
            <a:ext cx="172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PC-1</a:t>
            </a:r>
            <a:endParaRPr lang="en-US" altLang="zh-CN"/>
          </a:p>
        </p:txBody>
      </p:sp>
      <p:sp>
        <p:nvSpPr>
          <p:cNvPr id="8" name="圆角矩形 7"/>
          <p:cNvSpPr/>
          <p:nvPr/>
        </p:nvSpPr>
        <p:spPr>
          <a:xfrm>
            <a:off x="8820150" y="3531870"/>
            <a:ext cx="172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PC-2</a:t>
            </a:r>
            <a:endParaRPr lang="en-US" altLang="zh-CN"/>
          </a:p>
        </p:txBody>
      </p:sp>
      <p:sp>
        <p:nvSpPr>
          <p:cNvPr id="9" name="左右箭头 8"/>
          <p:cNvSpPr/>
          <p:nvPr/>
        </p:nvSpPr>
        <p:spPr>
          <a:xfrm>
            <a:off x="3200400" y="3912235"/>
            <a:ext cx="1422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左右箭头 10"/>
          <p:cNvSpPr/>
          <p:nvPr/>
        </p:nvSpPr>
        <p:spPr>
          <a:xfrm>
            <a:off x="7207250" y="3912235"/>
            <a:ext cx="1422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深度视觉·原创设计 https://www.docer.com/works?userid=22383862"/>
          <p:cNvSpPr txBox="1"/>
          <p:nvPr/>
        </p:nvSpPr>
        <p:spPr>
          <a:xfrm>
            <a:off x="1276350" y="4858385"/>
            <a:ext cx="3367405"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00:0C:29:FD:00:E5</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192.168.1.221</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10" name="深度视觉·原创设计 https://www.docer.com/works?userid=22383862"/>
          <p:cNvSpPr txBox="1"/>
          <p:nvPr/>
        </p:nvSpPr>
        <p:spPr>
          <a:xfrm>
            <a:off x="8820150" y="4858385"/>
            <a:ext cx="2352040"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00:E0:4C:30:52:F8</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ip</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192.168.1.12</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15" name="文本框 14"/>
          <p:cNvSpPr txBox="1"/>
          <p:nvPr/>
        </p:nvSpPr>
        <p:spPr>
          <a:xfrm>
            <a:off x="4512310" y="3531870"/>
            <a:ext cx="298450" cy="368300"/>
          </a:xfrm>
          <a:prstGeom prst="rect">
            <a:avLst/>
          </a:prstGeom>
          <a:noFill/>
        </p:spPr>
        <p:txBody>
          <a:bodyPr wrap="none" rtlCol="0">
            <a:spAutoFit/>
          </a:bodyPr>
          <a:p>
            <a:r>
              <a:rPr lang="en-US" altLang="zh-CN"/>
              <a:t>1</a:t>
            </a:r>
            <a:endParaRPr lang="en-US" altLang="zh-CN"/>
          </a:p>
        </p:txBody>
      </p:sp>
      <p:sp>
        <p:nvSpPr>
          <p:cNvPr id="18" name="文本框 17"/>
          <p:cNvSpPr txBox="1"/>
          <p:nvPr/>
        </p:nvSpPr>
        <p:spPr>
          <a:xfrm>
            <a:off x="7207250" y="3531235"/>
            <a:ext cx="425450" cy="368300"/>
          </a:xfrm>
          <a:prstGeom prst="rect">
            <a:avLst/>
          </a:prstGeom>
          <a:noFill/>
        </p:spPr>
        <p:txBody>
          <a:bodyPr wrap="square" rtlCol="0">
            <a:spAutoFit/>
          </a:bodyPr>
          <a:p>
            <a:r>
              <a:rPr lang="en-US" altLang="zh-CN"/>
              <a:t>2</a:t>
            </a:r>
            <a:endParaRPr lang="en-US" altLang="zh-CN"/>
          </a:p>
        </p:txBody>
      </p:sp>
      <p:cxnSp>
        <p:nvCxnSpPr>
          <p:cNvPr id="19" name="直接箭头连接符 18"/>
          <p:cNvCxnSpPr/>
          <p:nvPr/>
        </p:nvCxnSpPr>
        <p:spPr>
          <a:xfrm>
            <a:off x="7250430" y="4312285"/>
            <a:ext cx="14636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7207250" y="4490085"/>
            <a:ext cx="1549400" cy="368300"/>
          </a:xfrm>
          <a:prstGeom prst="rect">
            <a:avLst/>
          </a:prstGeom>
          <a:noFill/>
        </p:spPr>
        <p:txBody>
          <a:bodyPr wrap="none" rtlCol="0">
            <a:spAutoFit/>
          </a:bodyPr>
          <a:p>
            <a:r>
              <a:rPr lang="en-US" altLang="zh-CN"/>
              <a:t>icmp</a:t>
            </a:r>
            <a:r>
              <a:rPr lang="zh-CN" altLang="en-US"/>
              <a:t>请求报文</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2.14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二层转发</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深度视觉·原创设计 https://www.docer.com/works?userid=22383862"/>
          <p:cNvSpPr txBox="1"/>
          <p:nvPr/>
        </p:nvSpPr>
        <p:spPr>
          <a:xfrm>
            <a:off x="628015" y="934085"/>
            <a:ext cx="11063605" cy="85915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PC-2</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的</a:t>
            </a: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ICMP模块发现是ICMP请求报文，请求的是本机IP，于是构造一个ICMP应答报文，源MAC为本机MAC，源IP为本机IP，目的MAC为PC1的MAC，目的IP为PC1的IP，并将报文发送出去。</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4" name="圆角矩形 3"/>
          <p:cNvSpPr/>
          <p:nvPr/>
        </p:nvSpPr>
        <p:spPr>
          <a:xfrm>
            <a:off x="4819650" y="4267835"/>
            <a:ext cx="2197100" cy="198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交换机</a:t>
            </a:r>
            <a:endParaRPr lang="zh-CN" altLang="en-US"/>
          </a:p>
        </p:txBody>
      </p:sp>
      <p:sp>
        <p:nvSpPr>
          <p:cNvPr id="5" name="圆角矩形 4"/>
          <p:cNvSpPr/>
          <p:nvPr/>
        </p:nvSpPr>
        <p:spPr>
          <a:xfrm>
            <a:off x="1276350" y="4610735"/>
            <a:ext cx="172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PC-1</a:t>
            </a:r>
            <a:endParaRPr lang="en-US" altLang="zh-CN"/>
          </a:p>
        </p:txBody>
      </p:sp>
      <p:sp>
        <p:nvSpPr>
          <p:cNvPr id="8" name="圆角矩形 7"/>
          <p:cNvSpPr/>
          <p:nvPr/>
        </p:nvSpPr>
        <p:spPr>
          <a:xfrm>
            <a:off x="8820150" y="4611370"/>
            <a:ext cx="172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PC-2</a:t>
            </a:r>
            <a:endParaRPr lang="en-US" altLang="zh-CN"/>
          </a:p>
        </p:txBody>
      </p:sp>
      <p:sp>
        <p:nvSpPr>
          <p:cNvPr id="9" name="左右箭头 8"/>
          <p:cNvSpPr/>
          <p:nvPr/>
        </p:nvSpPr>
        <p:spPr>
          <a:xfrm>
            <a:off x="3200400" y="4991735"/>
            <a:ext cx="1422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左右箭头 10"/>
          <p:cNvSpPr/>
          <p:nvPr/>
        </p:nvSpPr>
        <p:spPr>
          <a:xfrm>
            <a:off x="7207250" y="4991735"/>
            <a:ext cx="1422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深度视觉·原创设计 https://www.docer.com/works?userid=22383862"/>
          <p:cNvSpPr txBox="1"/>
          <p:nvPr/>
        </p:nvSpPr>
        <p:spPr>
          <a:xfrm>
            <a:off x="1276350" y="5937885"/>
            <a:ext cx="3367405"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00:0C:29:FD:00:E5</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192.168.1.221</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10" name="深度视觉·原创设计 https://www.docer.com/works?userid=22383862"/>
          <p:cNvSpPr txBox="1"/>
          <p:nvPr/>
        </p:nvSpPr>
        <p:spPr>
          <a:xfrm>
            <a:off x="8820150" y="5937885"/>
            <a:ext cx="2352040"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00:E0:4C:30:52:F8</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ip</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192.168.1.12</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15" name="文本框 14"/>
          <p:cNvSpPr txBox="1"/>
          <p:nvPr/>
        </p:nvSpPr>
        <p:spPr>
          <a:xfrm>
            <a:off x="4512310" y="4611370"/>
            <a:ext cx="298450" cy="368300"/>
          </a:xfrm>
          <a:prstGeom prst="rect">
            <a:avLst/>
          </a:prstGeom>
          <a:noFill/>
        </p:spPr>
        <p:txBody>
          <a:bodyPr wrap="none" rtlCol="0">
            <a:spAutoFit/>
          </a:bodyPr>
          <a:p>
            <a:r>
              <a:rPr lang="en-US" altLang="zh-CN"/>
              <a:t>1</a:t>
            </a:r>
            <a:endParaRPr lang="en-US" altLang="zh-CN"/>
          </a:p>
        </p:txBody>
      </p:sp>
      <p:sp>
        <p:nvSpPr>
          <p:cNvPr id="18" name="文本框 17"/>
          <p:cNvSpPr txBox="1"/>
          <p:nvPr/>
        </p:nvSpPr>
        <p:spPr>
          <a:xfrm>
            <a:off x="7207250" y="4610735"/>
            <a:ext cx="425450" cy="368300"/>
          </a:xfrm>
          <a:prstGeom prst="rect">
            <a:avLst/>
          </a:prstGeom>
          <a:noFill/>
        </p:spPr>
        <p:txBody>
          <a:bodyPr wrap="square" rtlCol="0">
            <a:spAutoFit/>
          </a:bodyPr>
          <a:p>
            <a:r>
              <a:rPr lang="en-US" altLang="zh-CN"/>
              <a:t>2</a:t>
            </a:r>
            <a:endParaRPr lang="en-US" altLang="zh-CN"/>
          </a:p>
        </p:txBody>
      </p:sp>
      <p:cxnSp>
        <p:nvCxnSpPr>
          <p:cNvPr id="19" name="直接箭头连接符 18"/>
          <p:cNvCxnSpPr/>
          <p:nvPr/>
        </p:nvCxnSpPr>
        <p:spPr>
          <a:xfrm flipH="1">
            <a:off x="7207250" y="5391785"/>
            <a:ext cx="142240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7207250" y="5569585"/>
            <a:ext cx="1549400" cy="368300"/>
          </a:xfrm>
          <a:prstGeom prst="rect">
            <a:avLst/>
          </a:prstGeom>
          <a:noFill/>
        </p:spPr>
        <p:txBody>
          <a:bodyPr wrap="none" rtlCol="0">
            <a:spAutoFit/>
          </a:bodyPr>
          <a:p>
            <a:r>
              <a:rPr lang="en-US" altLang="zh-CN"/>
              <a:t>icmp</a:t>
            </a:r>
            <a:r>
              <a:rPr lang="zh-CN" altLang="en-US"/>
              <a:t>响应</a:t>
            </a:r>
            <a:r>
              <a:rPr lang="zh-CN" altLang="en-US"/>
              <a:t>报文</a:t>
            </a:r>
            <a:endParaRPr lang="zh-CN" altLang="en-US"/>
          </a:p>
        </p:txBody>
      </p:sp>
      <p:pic>
        <p:nvPicPr>
          <p:cNvPr id="6" name="图片 5"/>
          <p:cNvPicPr>
            <a:picLocks noChangeAspect="1"/>
          </p:cNvPicPr>
          <p:nvPr/>
        </p:nvPicPr>
        <p:blipFill>
          <a:blip r:embed="rId1"/>
          <a:stretch>
            <a:fillRect/>
          </a:stretch>
        </p:blipFill>
        <p:spPr>
          <a:xfrm>
            <a:off x="363220" y="1793240"/>
            <a:ext cx="11471275" cy="24745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2.15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二层转发</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深度视觉·原创设计 https://www.docer.com/works?userid=22383862"/>
          <p:cNvSpPr txBox="1"/>
          <p:nvPr/>
        </p:nvSpPr>
        <p:spPr>
          <a:xfrm>
            <a:off x="628015" y="934085"/>
            <a:ext cx="11063605" cy="137223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交换机从端口2接收到ICMP应答报文，检查该报文的源MAC，发现已经有该MAC地址的表项，于是更新表项的老化时间；</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交换机检查该报文的目的MAC，发现是一个单播MAC，于是查找本机的MAC地址表，匹配到一个之前已经创建的MAC表项，根据该MAC表项从端口1将报文发送出去</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4" name="圆角矩形 3"/>
          <p:cNvSpPr/>
          <p:nvPr/>
        </p:nvSpPr>
        <p:spPr>
          <a:xfrm>
            <a:off x="4810760" y="3074670"/>
            <a:ext cx="2197100" cy="198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交换机</a:t>
            </a:r>
            <a:endParaRPr lang="zh-CN" altLang="en-US"/>
          </a:p>
        </p:txBody>
      </p:sp>
      <p:sp>
        <p:nvSpPr>
          <p:cNvPr id="5" name="圆角矩形 4"/>
          <p:cNvSpPr/>
          <p:nvPr/>
        </p:nvSpPr>
        <p:spPr>
          <a:xfrm>
            <a:off x="1276350" y="3531235"/>
            <a:ext cx="172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PC-1</a:t>
            </a:r>
            <a:endParaRPr lang="en-US" altLang="zh-CN"/>
          </a:p>
        </p:txBody>
      </p:sp>
      <p:sp>
        <p:nvSpPr>
          <p:cNvPr id="8" name="圆角矩形 7"/>
          <p:cNvSpPr/>
          <p:nvPr/>
        </p:nvSpPr>
        <p:spPr>
          <a:xfrm>
            <a:off x="8820150" y="3531870"/>
            <a:ext cx="172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PC-2</a:t>
            </a:r>
            <a:endParaRPr lang="en-US" altLang="zh-CN"/>
          </a:p>
        </p:txBody>
      </p:sp>
      <p:sp>
        <p:nvSpPr>
          <p:cNvPr id="9" name="左右箭头 8"/>
          <p:cNvSpPr/>
          <p:nvPr/>
        </p:nvSpPr>
        <p:spPr>
          <a:xfrm>
            <a:off x="3200400" y="3912235"/>
            <a:ext cx="1422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左右箭头 10"/>
          <p:cNvSpPr/>
          <p:nvPr/>
        </p:nvSpPr>
        <p:spPr>
          <a:xfrm>
            <a:off x="7207250" y="3912235"/>
            <a:ext cx="1422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深度视觉·原创设计 https://www.docer.com/works?userid=22383862"/>
          <p:cNvSpPr txBox="1"/>
          <p:nvPr/>
        </p:nvSpPr>
        <p:spPr>
          <a:xfrm>
            <a:off x="1276350" y="4858385"/>
            <a:ext cx="3367405"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00:0C:29:FD:00:E5</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192.168.1.221</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10" name="深度视觉·原创设计 https://www.docer.com/works?userid=22383862"/>
          <p:cNvSpPr txBox="1"/>
          <p:nvPr/>
        </p:nvSpPr>
        <p:spPr>
          <a:xfrm>
            <a:off x="8820150" y="4858385"/>
            <a:ext cx="2352040"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00:E0:4C:30:52:F8</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ip</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192.168.1.12</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15" name="文本框 14"/>
          <p:cNvSpPr txBox="1"/>
          <p:nvPr/>
        </p:nvSpPr>
        <p:spPr>
          <a:xfrm>
            <a:off x="4512310" y="3531870"/>
            <a:ext cx="298450" cy="368300"/>
          </a:xfrm>
          <a:prstGeom prst="rect">
            <a:avLst/>
          </a:prstGeom>
          <a:noFill/>
        </p:spPr>
        <p:txBody>
          <a:bodyPr wrap="none" rtlCol="0">
            <a:spAutoFit/>
          </a:bodyPr>
          <a:p>
            <a:r>
              <a:rPr lang="en-US" altLang="zh-CN"/>
              <a:t>1</a:t>
            </a:r>
            <a:endParaRPr lang="en-US" altLang="zh-CN"/>
          </a:p>
        </p:txBody>
      </p:sp>
      <p:sp>
        <p:nvSpPr>
          <p:cNvPr id="18" name="文本框 17"/>
          <p:cNvSpPr txBox="1"/>
          <p:nvPr/>
        </p:nvSpPr>
        <p:spPr>
          <a:xfrm>
            <a:off x="7207250" y="3531235"/>
            <a:ext cx="425450" cy="368300"/>
          </a:xfrm>
          <a:prstGeom prst="rect">
            <a:avLst/>
          </a:prstGeom>
          <a:noFill/>
        </p:spPr>
        <p:txBody>
          <a:bodyPr wrap="square" rtlCol="0">
            <a:spAutoFit/>
          </a:bodyPr>
          <a:p>
            <a:r>
              <a:rPr lang="en-US" altLang="zh-CN"/>
              <a:t>2</a:t>
            </a:r>
            <a:endParaRPr lang="en-US" altLang="zh-CN"/>
          </a:p>
        </p:txBody>
      </p:sp>
      <p:sp>
        <p:nvSpPr>
          <p:cNvPr id="3" name="文本框 2"/>
          <p:cNvSpPr txBox="1"/>
          <p:nvPr/>
        </p:nvSpPr>
        <p:spPr>
          <a:xfrm>
            <a:off x="5198110" y="3244850"/>
            <a:ext cx="1549400" cy="368300"/>
          </a:xfrm>
          <a:prstGeom prst="rect">
            <a:avLst/>
          </a:prstGeom>
          <a:noFill/>
        </p:spPr>
        <p:txBody>
          <a:bodyPr wrap="none" rtlCol="0">
            <a:spAutoFit/>
          </a:bodyPr>
          <a:p>
            <a:r>
              <a:rPr lang="en-US" altLang="zh-CN"/>
              <a:t>icmp</a:t>
            </a:r>
            <a:r>
              <a:rPr lang="zh-CN" altLang="en-US"/>
              <a:t>响应</a:t>
            </a:r>
            <a:r>
              <a:rPr lang="zh-CN" altLang="en-US"/>
              <a:t>报文</a:t>
            </a:r>
            <a:endParaRPr lang="zh-CN" altLang="en-US"/>
          </a:p>
        </p:txBody>
      </p:sp>
      <p:cxnSp>
        <p:nvCxnSpPr>
          <p:cNvPr id="6" name="直接箭头连接符 5"/>
          <p:cNvCxnSpPr/>
          <p:nvPr/>
        </p:nvCxnSpPr>
        <p:spPr>
          <a:xfrm flipH="1">
            <a:off x="5198110" y="3715385"/>
            <a:ext cx="142240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2.16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二层转发</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深度视觉·原创设计 https://www.docer.com/works?userid=22383862"/>
          <p:cNvSpPr txBox="1"/>
          <p:nvPr/>
        </p:nvSpPr>
        <p:spPr>
          <a:xfrm>
            <a:off x="628015" y="934085"/>
            <a:ext cx="11063605" cy="137223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PC1接收到ICMP应答报文，检查报文的目的MAC为本机MAC，于是接收该报文；</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PC1根据报文的二层头中的类型字段发现是IP报文，交个IP协议栈处理，IP协议栈检查IP头中的协议字段，发现是ICMP报文，交个ICMP模块处理；</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ICMP模块检查ICMP报文内容，发现该报文时对之前请求报文的应答，处理该报文，流程结束。</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4" name="圆角矩形 3"/>
          <p:cNvSpPr/>
          <p:nvPr/>
        </p:nvSpPr>
        <p:spPr>
          <a:xfrm>
            <a:off x="4810760" y="3074670"/>
            <a:ext cx="2197100" cy="198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交换机</a:t>
            </a:r>
            <a:endParaRPr lang="zh-CN" altLang="en-US"/>
          </a:p>
        </p:txBody>
      </p:sp>
      <p:sp>
        <p:nvSpPr>
          <p:cNvPr id="5" name="圆角矩形 4"/>
          <p:cNvSpPr/>
          <p:nvPr/>
        </p:nvSpPr>
        <p:spPr>
          <a:xfrm>
            <a:off x="1276350" y="3531235"/>
            <a:ext cx="172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PC-1</a:t>
            </a:r>
            <a:endParaRPr lang="en-US" altLang="zh-CN"/>
          </a:p>
        </p:txBody>
      </p:sp>
      <p:sp>
        <p:nvSpPr>
          <p:cNvPr id="8" name="圆角矩形 7"/>
          <p:cNvSpPr/>
          <p:nvPr/>
        </p:nvSpPr>
        <p:spPr>
          <a:xfrm>
            <a:off x="8820150" y="3531870"/>
            <a:ext cx="172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PC-2</a:t>
            </a:r>
            <a:endParaRPr lang="en-US" altLang="zh-CN"/>
          </a:p>
        </p:txBody>
      </p:sp>
      <p:sp>
        <p:nvSpPr>
          <p:cNvPr id="9" name="左右箭头 8"/>
          <p:cNvSpPr/>
          <p:nvPr/>
        </p:nvSpPr>
        <p:spPr>
          <a:xfrm>
            <a:off x="3200400" y="3912235"/>
            <a:ext cx="1422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左右箭头 10"/>
          <p:cNvSpPr/>
          <p:nvPr/>
        </p:nvSpPr>
        <p:spPr>
          <a:xfrm>
            <a:off x="7207250" y="3912235"/>
            <a:ext cx="14224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深度视觉·原创设计 https://www.docer.com/works?userid=22383862"/>
          <p:cNvSpPr txBox="1"/>
          <p:nvPr/>
        </p:nvSpPr>
        <p:spPr>
          <a:xfrm>
            <a:off x="1276350" y="4858385"/>
            <a:ext cx="3367405"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00:0C:29:FD:00:E5</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192.168.1.221</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10" name="深度视觉·原创设计 https://www.docer.com/works?userid=22383862"/>
          <p:cNvSpPr txBox="1"/>
          <p:nvPr/>
        </p:nvSpPr>
        <p:spPr>
          <a:xfrm>
            <a:off x="8820150" y="4858385"/>
            <a:ext cx="2352040"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00:E0:4C:30:52:F8</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ip</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192.168.1.12</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15" name="文本框 14"/>
          <p:cNvSpPr txBox="1"/>
          <p:nvPr/>
        </p:nvSpPr>
        <p:spPr>
          <a:xfrm>
            <a:off x="4512310" y="3531870"/>
            <a:ext cx="298450" cy="368300"/>
          </a:xfrm>
          <a:prstGeom prst="rect">
            <a:avLst/>
          </a:prstGeom>
          <a:noFill/>
        </p:spPr>
        <p:txBody>
          <a:bodyPr wrap="none" rtlCol="0">
            <a:spAutoFit/>
          </a:bodyPr>
          <a:p>
            <a:r>
              <a:rPr lang="en-US" altLang="zh-CN"/>
              <a:t>1</a:t>
            </a:r>
            <a:endParaRPr lang="en-US" altLang="zh-CN"/>
          </a:p>
        </p:txBody>
      </p:sp>
      <p:sp>
        <p:nvSpPr>
          <p:cNvPr id="18" name="文本框 17"/>
          <p:cNvSpPr txBox="1"/>
          <p:nvPr/>
        </p:nvSpPr>
        <p:spPr>
          <a:xfrm>
            <a:off x="7207250" y="3531235"/>
            <a:ext cx="425450" cy="368300"/>
          </a:xfrm>
          <a:prstGeom prst="rect">
            <a:avLst/>
          </a:prstGeom>
          <a:noFill/>
        </p:spPr>
        <p:txBody>
          <a:bodyPr wrap="square" rtlCol="0">
            <a:spAutoFit/>
          </a:bodyPr>
          <a:p>
            <a:r>
              <a:rPr lang="en-US" altLang="zh-CN"/>
              <a:t>2</a:t>
            </a:r>
            <a:endParaRPr lang="en-US" altLang="zh-CN"/>
          </a:p>
        </p:txBody>
      </p:sp>
      <p:sp>
        <p:nvSpPr>
          <p:cNvPr id="3" name="文本框 2"/>
          <p:cNvSpPr txBox="1"/>
          <p:nvPr/>
        </p:nvSpPr>
        <p:spPr>
          <a:xfrm>
            <a:off x="3200400" y="4490085"/>
            <a:ext cx="1549400" cy="368300"/>
          </a:xfrm>
          <a:prstGeom prst="rect">
            <a:avLst/>
          </a:prstGeom>
          <a:noFill/>
        </p:spPr>
        <p:txBody>
          <a:bodyPr wrap="none" rtlCol="0">
            <a:spAutoFit/>
          </a:bodyPr>
          <a:p>
            <a:r>
              <a:rPr lang="en-US" altLang="zh-CN"/>
              <a:t>icmp</a:t>
            </a:r>
            <a:r>
              <a:rPr lang="zh-CN" altLang="en-US"/>
              <a:t>响应</a:t>
            </a:r>
            <a:r>
              <a:rPr lang="zh-CN" altLang="en-US"/>
              <a:t>报文</a:t>
            </a:r>
            <a:endParaRPr lang="zh-CN" altLang="en-US"/>
          </a:p>
        </p:txBody>
      </p:sp>
      <p:cxnSp>
        <p:nvCxnSpPr>
          <p:cNvPr id="6" name="直接箭头连接符 5"/>
          <p:cNvCxnSpPr/>
          <p:nvPr/>
        </p:nvCxnSpPr>
        <p:spPr>
          <a:xfrm flipH="1">
            <a:off x="3200400" y="4337685"/>
            <a:ext cx="142240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2.17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二层转发</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总结</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深度视觉·原创设计 https://www.docer.com/works?userid=22383862"/>
          <p:cNvSpPr txBox="1"/>
          <p:nvPr/>
        </p:nvSpPr>
        <p:spPr>
          <a:xfrm>
            <a:off x="628015" y="934085"/>
            <a:ext cx="11063605"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Ping的过程隐含了一个ARP请求的过程。</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Ping的第一个报文有可能不通，这是因为ARP请求的时间过长，导致第一个ping报文超时。</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ARP表有老化时间，如果长时间没有跟目的主机通信，再次通信需要重新发起ARP请求。</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两台主机之间处于同一网段的时候，交换机只做二层转发。</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7126" y="1588"/>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36810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1.2 OSI</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七层网络模型</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矩形 1"/>
          <p:cNvSpPr/>
          <p:nvPr/>
        </p:nvSpPr>
        <p:spPr>
          <a:xfrm>
            <a:off x="729615" y="1765935"/>
            <a:ext cx="1194435"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网络层</a:t>
            </a:r>
            <a:endParaRPr lang="zh-CN" altLang="en-US"/>
          </a:p>
        </p:txBody>
      </p:sp>
      <p:sp>
        <p:nvSpPr>
          <p:cNvPr id="3" name="矩形 2"/>
          <p:cNvSpPr/>
          <p:nvPr/>
        </p:nvSpPr>
        <p:spPr>
          <a:xfrm>
            <a:off x="729615" y="3188335"/>
            <a:ext cx="1195070"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链路层</a:t>
            </a:r>
            <a:endParaRPr lang="zh-CN" altLang="en-US"/>
          </a:p>
        </p:txBody>
      </p:sp>
      <p:sp>
        <p:nvSpPr>
          <p:cNvPr id="4" name="矩形 3"/>
          <p:cNvSpPr/>
          <p:nvPr/>
        </p:nvSpPr>
        <p:spPr>
          <a:xfrm>
            <a:off x="729615" y="4699635"/>
            <a:ext cx="1195705"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物理层</a:t>
            </a:r>
            <a:endParaRPr lang="zh-CN" altLang="en-US"/>
          </a:p>
        </p:txBody>
      </p:sp>
      <p:sp>
        <p:nvSpPr>
          <p:cNvPr id="8" name="矩形 7"/>
          <p:cNvSpPr/>
          <p:nvPr/>
        </p:nvSpPr>
        <p:spPr>
          <a:xfrm>
            <a:off x="4048125" y="1765935"/>
            <a:ext cx="6222365"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为数据在节点之间传输创建逻辑链路，并分组转发数据</a:t>
            </a:r>
            <a:endParaRPr lang="zh-CN" altLang="en-US"/>
          </a:p>
          <a:p>
            <a:pPr algn="ctr"/>
            <a:r>
              <a:rPr lang="zh-CN" altLang="en-US"/>
              <a:t>比如：一</a:t>
            </a:r>
            <a:r>
              <a:rPr lang="zh-CN" altLang="en-US"/>
              <a:t>对子网间的数据包进行路由选择</a:t>
            </a:r>
            <a:endParaRPr lang="zh-CN" altLang="en-US"/>
          </a:p>
          <a:p>
            <a:pPr algn="ctr"/>
            <a:r>
              <a:rPr lang="zh-CN" altLang="en-US"/>
              <a:t>常见：路由器、防火墙、</a:t>
            </a:r>
            <a:r>
              <a:rPr lang="en-US" altLang="zh-CN"/>
              <a:t>IPv4</a:t>
            </a:r>
            <a:r>
              <a:rPr lang="zh-CN" altLang="en-US"/>
              <a:t>、</a:t>
            </a:r>
            <a:r>
              <a:rPr lang="en-US" altLang="zh-CN"/>
              <a:t>IPv6</a:t>
            </a:r>
            <a:endParaRPr lang="en-US" altLang="zh-CN"/>
          </a:p>
        </p:txBody>
      </p:sp>
      <p:sp>
        <p:nvSpPr>
          <p:cNvPr id="9" name="矩形 8"/>
          <p:cNvSpPr/>
          <p:nvPr/>
        </p:nvSpPr>
        <p:spPr>
          <a:xfrm>
            <a:off x="4048125" y="3188335"/>
            <a:ext cx="6222365"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在通信的实体间建立数据链路链接</a:t>
            </a:r>
            <a:endParaRPr lang="zh-CN" altLang="en-US"/>
          </a:p>
          <a:p>
            <a:pPr algn="ctr"/>
            <a:r>
              <a:rPr lang="zh-CN" altLang="en-US"/>
              <a:t>例如：将数据分帧、处理流量控制、物理寻址等</a:t>
            </a:r>
            <a:endParaRPr lang="zh-CN" altLang="en-US"/>
          </a:p>
          <a:p>
            <a:pPr algn="ctr"/>
            <a:r>
              <a:rPr lang="zh-CN" altLang="en-US"/>
              <a:t>常见：网卡、网桥、二层交换机</a:t>
            </a:r>
            <a:endParaRPr lang="zh-CN" altLang="en-US"/>
          </a:p>
        </p:txBody>
      </p:sp>
      <p:sp>
        <p:nvSpPr>
          <p:cNvPr id="10" name="矩形 9"/>
          <p:cNvSpPr/>
          <p:nvPr/>
        </p:nvSpPr>
        <p:spPr>
          <a:xfrm>
            <a:off x="4048125" y="4699635"/>
            <a:ext cx="6222365"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为数据端设备提供原始比特流的传输的通路</a:t>
            </a:r>
            <a:endParaRPr lang="zh-CN" altLang="en-US"/>
          </a:p>
          <a:p>
            <a:pPr algn="ctr"/>
            <a:r>
              <a:rPr lang="zh-CN" altLang="en-US"/>
              <a:t>例如：网络通信的数据传输介质，由电缆与设备共同构成</a:t>
            </a:r>
            <a:endParaRPr lang="zh-CN" altLang="en-US"/>
          </a:p>
          <a:p>
            <a:pPr algn="ctr"/>
            <a:r>
              <a:rPr lang="zh-CN" altLang="en-US"/>
              <a:t>常见：网线、集线器、</a:t>
            </a:r>
            <a:r>
              <a:rPr lang="en-US" altLang="zh-CN"/>
              <a:t>HUB</a:t>
            </a:r>
            <a:r>
              <a:rPr lang="zh-CN" altLang="en-US"/>
              <a:t>等</a:t>
            </a:r>
            <a:endParaRPr lang="zh-CN" altLang="en-US"/>
          </a:p>
        </p:txBody>
      </p:sp>
      <p:sp>
        <p:nvSpPr>
          <p:cNvPr id="15" name="右箭头 14"/>
          <p:cNvSpPr/>
          <p:nvPr/>
        </p:nvSpPr>
        <p:spPr>
          <a:xfrm>
            <a:off x="2160270" y="2083435"/>
            <a:ext cx="1524000"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右箭头 15"/>
          <p:cNvSpPr/>
          <p:nvPr/>
        </p:nvSpPr>
        <p:spPr>
          <a:xfrm>
            <a:off x="2160270" y="3505835"/>
            <a:ext cx="1524000"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右箭头 17"/>
          <p:cNvSpPr/>
          <p:nvPr/>
        </p:nvSpPr>
        <p:spPr>
          <a:xfrm>
            <a:off x="2160270" y="5017135"/>
            <a:ext cx="1524000"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圆角矩形 18"/>
          <p:cNvSpPr/>
          <p:nvPr/>
        </p:nvSpPr>
        <p:spPr>
          <a:xfrm>
            <a:off x="10102215" y="1924685"/>
            <a:ext cx="1536700" cy="635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zh-CN" altLang="en-US"/>
              <a:t>分组数据包</a:t>
            </a:r>
            <a:endParaRPr lang="zh-CN" altLang="en-US"/>
          </a:p>
          <a:p>
            <a:pPr algn="ctr"/>
            <a:r>
              <a:rPr lang="en-US" altLang="zh-CN"/>
              <a:t>packet</a:t>
            </a:r>
            <a:endParaRPr lang="en-US" altLang="zh-CN"/>
          </a:p>
        </p:txBody>
      </p:sp>
      <p:sp>
        <p:nvSpPr>
          <p:cNvPr id="20" name="圆角矩形 19"/>
          <p:cNvSpPr/>
          <p:nvPr/>
        </p:nvSpPr>
        <p:spPr>
          <a:xfrm>
            <a:off x="10102215" y="3347085"/>
            <a:ext cx="1536700" cy="635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zh-CN" altLang="en-US"/>
              <a:t>帧</a:t>
            </a:r>
            <a:endParaRPr lang="zh-CN" altLang="en-US"/>
          </a:p>
          <a:p>
            <a:pPr algn="ctr"/>
            <a:r>
              <a:rPr lang="en-US" altLang="zh-CN"/>
              <a:t>frame</a:t>
            </a:r>
            <a:endParaRPr lang="en-US" altLang="zh-CN"/>
          </a:p>
        </p:txBody>
      </p:sp>
      <p:sp>
        <p:nvSpPr>
          <p:cNvPr id="21" name="圆角矩形 20"/>
          <p:cNvSpPr/>
          <p:nvPr/>
        </p:nvSpPr>
        <p:spPr>
          <a:xfrm>
            <a:off x="10102215" y="4858385"/>
            <a:ext cx="1536700" cy="635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zh-CN" altLang="en-US"/>
              <a:t>比特</a:t>
            </a:r>
            <a:endParaRPr lang="zh-CN" altLang="en-US"/>
          </a:p>
          <a:p>
            <a:pPr algn="ctr"/>
            <a:r>
              <a:rPr lang="en-US" altLang="zh-CN"/>
              <a:t>bit</a:t>
            </a:r>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3.1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三层转发</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深度视觉·原创设计 https://www.docer.com/works?userid=22383862"/>
          <p:cNvSpPr txBox="1"/>
          <p:nvPr/>
        </p:nvSpPr>
        <p:spPr>
          <a:xfrm>
            <a:off x="615315" y="934085"/>
            <a:ext cx="11063605" cy="291147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 </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网络层的定义：</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网络层（network layer ）：它位于OSI模型中的第三层，介于运输层与数据链路层之间，提供发信端到目标端之间的信息传输服务。网络层的数据以IP数据报的形式传输。</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2. </a:t>
            </a: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路由器功能：</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t>
            </a: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路由器是工作在OSI模型中第三层（网络层）的设备，主要作用就是连接不同的网络，提供寻址和中继数据包的服务，可以理解成不同网络之间的桥梁或者纽带。</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3. IP协议</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IP提供了不可靠，无连接的数据报传送服务。它定义了在互联网上传输数据的具体格式。IP实现两个基本功能：寻址及分片。</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IP地址由网络号</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（前</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24</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位）</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和主机号</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（后</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8</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位</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两部分组成，网络号标识互联网中的一个特定网络，主机号标识在该网络中的一台特定主机，最常用的地址表示方法是点分十进制法。</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pic>
        <p:nvPicPr>
          <p:cNvPr id="3" name="图片 2"/>
          <p:cNvPicPr>
            <a:picLocks noChangeAspect="1"/>
          </p:cNvPicPr>
          <p:nvPr/>
        </p:nvPicPr>
        <p:blipFill>
          <a:blip r:embed="rId1"/>
          <a:stretch>
            <a:fillRect/>
          </a:stretch>
        </p:blipFill>
        <p:spPr>
          <a:xfrm>
            <a:off x="5481320" y="3845560"/>
            <a:ext cx="5800725" cy="27901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3.2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三层转发</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深度视觉·原创设计 https://www.docer.com/works?userid=22383862"/>
          <p:cNvSpPr txBox="1"/>
          <p:nvPr/>
        </p:nvSpPr>
        <p:spPr>
          <a:xfrm>
            <a:off x="615315" y="934085"/>
            <a:ext cx="11063605" cy="11156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4. </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基本的转发概念：</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在数据通信网络中，设备之间的通信基本上是根据TCP/IP协议，在IP网络中运行的特定功能的设备，都可以称之为端系统，PC是一种最常见的端系统，网络中路由器、交换机就是用来互联不同的端系统，让它们进行透明的通信。</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4" name="矩形 3"/>
          <p:cNvSpPr/>
          <p:nvPr/>
        </p:nvSpPr>
        <p:spPr>
          <a:xfrm>
            <a:off x="1275715" y="2171065"/>
            <a:ext cx="144589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应用层</a:t>
            </a:r>
            <a:endParaRPr lang="zh-CN" altLang="en-US"/>
          </a:p>
        </p:txBody>
      </p:sp>
      <p:sp>
        <p:nvSpPr>
          <p:cNvPr id="5" name="矩形 4"/>
          <p:cNvSpPr/>
          <p:nvPr/>
        </p:nvSpPr>
        <p:spPr>
          <a:xfrm>
            <a:off x="1275715" y="2755265"/>
            <a:ext cx="144589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传输层</a:t>
            </a:r>
            <a:endParaRPr lang="zh-CN" altLang="en-US"/>
          </a:p>
        </p:txBody>
      </p:sp>
      <p:sp>
        <p:nvSpPr>
          <p:cNvPr id="6" name="矩形 5"/>
          <p:cNvSpPr/>
          <p:nvPr/>
        </p:nvSpPr>
        <p:spPr>
          <a:xfrm>
            <a:off x="1275715" y="3326765"/>
            <a:ext cx="144589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网络层</a:t>
            </a:r>
            <a:endParaRPr lang="zh-CN" altLang="en-US"/>
          </a:p>
        </p:txBody>
      </p:sp>
      <p:sp>
        <p:nvSpPr>
          <p:cNvPr id="7" name="矩形 6"/>
          <p:cNvSpPr/>
          <p:nvPr/>
        </p:nvSpPr>
        <p:spPr>
          <a:xfrm>
            <a:off x="1275715" y="3910965"/>
            <a:ext cx="144589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链路层</a:t>
            </a:r>
            <a:endParaRPr lang="zh-CN" altLang="en-US"/>
          </a:p>
        </p:txBody>
      </p:sp>
      <p:sp>
        <p:nvSpPr>
          <p:cNvPr id="8" name="矩形 7"/>
          <p:cNvSpPr/>
          <p:nvPr/>
        </p:nvSpPr>
        <p:spPr>
          <a:xfrm>
            <a:off x="1275715" y="4482465"/>
            <a:ext cx="144589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物理层</a:t>
            </a:r>
            <a:endParaRPr lang="zh-CN" altLang="en-US"/>
          </a:p>
        </p:txBody>
      </p:sp>
      <p:sp>
        <p:nvSpPr>
          <p:cNvPr id="9" name="矩形 8"/>
          <p:cNvSpPr/>
          <p:nvPr/>
        </p:nvSpPr>
        <p:spPr>
          <a:xfrm>
            <a:off x="3942715" y="3326765"/>
            <a:ext cx="144589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网络层</a:t>
            </a:r>
            <a:endParaRPr lang="zh-CN" altLang="en-US"/>
          </a:p>
        </p:txBody>
      </p:sp>
      <p:sp>
        <p:nvSpPr>
          <p:cNvPr id="10" name="矩形 9"/>
          <p:cNvSpPr/>
          <p:nvPr/>
        </p:nvSpPr>
        <p:spPr>
          <a:xfrm>
            <a:off x="3942715" y="3910965"/>
            <a:ext cx="144589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链路层</a:t>
            </a:r>
            <a:endParaRPr lang="zh-CN" altLang="en-US"/>
          </a:p>
        </p:txBody>
      </p:sp>
      <p:sp>
        <p:nvSpPr>
          <p:cNvPr id="11" name="矩形 10"/>
          <p:cNvSpPr/>
          <p:nvPr/>
        </p:nvSpPr>
        <p:spPr>
          <a:xfrm>
            <a:off x="3942715" y="4482465"/>
            <a:ext cx="144589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物理层</a:t>
            </a:r>
            <a:endParaRPr lang="zh-CN" altLang="en-US"/>
          </a:p>
        </p:txBody>
      </p:sp>
      <p:sp>
        <p:nvSpPr>
          <p:cNvPr id="16" name="矩形 15"/>
          <p:cNvSpPr/>
          <p:nvPr/>
        </p:nvSpPr>
        <p:spPr>
          <a:xfrm>
            <a:off x="6597015" y="3910965"/>
            <a:ext cx="144589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链路层</a:t>
            </a:r>
            <a:endParaRPr lang="zh-CN" altLang="en-US"/>
          </a:p>
        </p:txBody>
      </p:sp>
      <p:sp>
        <p:nvSpPr>
          <p:cNvPr id="18" name="矩形 17"/>
          <p:cNvSpPr/>
          <p:nvPr/>
        </p:nvSpPr>
        <p:spPr>
          <a:xfrm>
            <a:off x="6597015" y="4482465"/>
            <a:ext cx="144589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物理层</a:t>
            </a:r>
            <a:endParaRPr lang="zh-CN" altLang="en-US"/>
          </a:p>
        </p:txBody>
      </p:sp>
      <p:sp>
        <p:nvSpPr>
          <p:cNvPr id="19" name="矩形 18"/>
          <p:cNvSpPr/>
          <p:nvPr/>
        </p:nvSpPr>
        <p:spPr>
          <a:xfrm>
            <a:off x="9251315" y="2171065"/>
            <a:ext cx="144589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应用层</a:t>
            </a:r>
            <a:endParaRPr lang="zh-CN" altLang="en-US"/>
          </a:p>
        </p:txBody>
      </p:sp>
      <p:sp>
        <p:nvSpPr>
          <p:cNvPr id="20" name="矩形 19"/>
          <p:cNvSpPr/>
          <p:nvPr/>
        </p:nvSpPr>
        <p:spPr>
          <a:xfrm>
            <a:off x="9251315" y="2755265"/>
            <a:ext cx="144589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传输层</a:t>
            </a:r>
            <a:endParaRPr lang="zh-CN" altLang="en-US"/>
          </a:p>
        </p:txBody>
      </p:sp>
      <p:sp>
        <p:nvSpPr>
          <p:cNvPr id="21" name="矩形 20"/>
          <p:cNvSpPr/>
          <p:nvPr/>
        </p:nvSpPr>
        <p:spPr>
          <a:xfrm>
            <a:off x="9251315" y="3326765"/>
            <a:ext cx="144589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网络层</a:t>
            </a:r>
            <a:endParaRPr lang="zh-CN" altLang="en-US"/>
          </a:p>
        </p:txBody>
      </p:sp>
      <p:sp>
        <p:nvSpPr>
          <p:cNvPr id="22" name="矩形 21"/>
          <p:cNvSpPr/>
          <p:nvPr/>
        </p:nvSpPr>
        <p:spPr>
          <a:xfrm>
            <a:off x="9251315" y="3910965"/>
            <a:ext cx="144589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链路层</a:t>
            </a:r>
            <a:endParaRPr lang="zh-CN" altLang="en-US"/>
          </a:p>
        </p:txBody>
      </p:sp>
      <p:sp>
        <p:nvSpPr>
          <p:cNvPr id="23" name="矩形 22"/>
          <p:cNvSpPr/>
          <p:nvPr/>
        </p:nvSpPr>
        <p:spPr>
          <a:xfrm>
            <a:off x="9251315" y="4482465"/>
            <a:ext cx="144589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物理层</a:t>
            </a:r>
            <a:endParaRPr lang="zh-CN" altLang="en-US"/>
          </a:p>
        </p:txBody>
      </p:sp>
      <p:sp>
        <p:nvSpPr>
          <p:cNvPr id="24" name="流程图: 终止 23"/>
          <p:cNvSpPr/>
          <p:nvPr/>
        </p:nvSpPr>
        <p:spPr>
          <a:xfrm>
            <a:off x="1275715" y="5346065"/>
            <a:ext cx="1445260" cy="5715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端系统</a:t>
            </a:r>
            <a:endParaRPr lang="zh-CN" altLang="en-US"/>
          </a:p>
        </p:txBody>
      </p:sp>
      <p:sp>
        <p:nvSpPr>
          <p:cNvPr id="25" name="流程图: 终止 24"/>
          <p:cNvSpPr/>
          <p:nvPr/>
        </p:nvSpPr>
        <p:spPr>
          <a:xfrm>
            <a:off x="3942715" y="5346065"/>
            <a:ext cx="1445260" cy="5715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路由器</a:t>
            </a:r>
            <a:endParaRPr lang="zh-CN" altLang="en-US"/>
          </a:p>
          <a:p>
            <a:pPr algn="ctr"/>
            <a:r>
              <a:rPr lang="zh-CN" altLang="en-US"/>
              <a:t>三层</a:t>
            </a:r>
            <a:r>
              <a:rPr lang="zh-CN" altLang="en-US"/>
              <a:t>交换</a:t>
            </a:r>
            <a:endParaRPr lang="zh-CN" altLang="en-US"/>
          </a:p>
        </p:txBody>
      </p:sp>
      <p:sp>
        <p:nvSpPr>
          <p:cNvPr id="26" name="流程图: 终止 25"/>
          <p:cNvSpPr/>
          <p:nvPr/>
        </p:nvSpPr>
        <p:spPr>
          <a:xfrm>
            <a:off x="6597015" y="5346065"/>
            <a:ext cx="1445260" cy="5715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交换机</a:t>
            </a:r>
            <a:endParaRPr lang="zh-CN" altLang="en-US"/>
          </a:p>
          <a:p>
            <a:pPr algn="ctr"/>
            <a:r>
              <a:rPr lang="zh-CN" altLang="en-US"/>
              <a:t>二</a:t>
            </a:r>
            <a:r>
              <a:rPr lang="zh-CN" altLang="en-US"/>
              <a:t>层</a:t>
            </a:r>
            <a:r>
              <a:rPr lang="zh-CN" altLang="en-US"/>
              <a:t>交换</a:t>
            </a:r>
            <a:endParaRPr lang="zh-CN" altLang="en-US"/>
          </a:p>
        </p:txBody>
      </p:sp>
      <p:sp>
        <p:nvSpPr>
          <p:cNvPr id="27" name="流程图: 终止 26"/>
          <p:cNvSpPr/>
          <p:nvPr/>
        </p:nvSpPr>
        <p:spPr>
          <a:xfrm>
            <a:off x="9251315" y="5346065"/>
            <a:ext cx="1445260" cy="5715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对端系统</a:t>
            </a:r>
            <a:endParaRPr lang="zh-CN" altLang="en-US"/>
          </a:p>
        </p:txBody>
      </p:sp>
      <p:cxnSp>
        <p:nvCxnSpPr>
          <p:cNvPr id="28" name="直接箭头连接符 27"/>
          <p:cNvCxnSpPr/>
          <p:nvPr/>
        </p:nvCxnSpPr>
        <p:spPr>
          <a:xfrm flipH="1">
            <a:off x="1451610" y="2044065"/>
            <a:ext cx="12700" cy="30226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9" name="直接箭头连接符 28"/>
          <p:cNvCxnSpPr/>
          <p:nvPr/>
        </p:nvCxnSpPr>
        <p:spPr>
          <a:xfrm>
            <a:off x="1438910" y="5028565"/>
            <a:ext cx="2730500" cy="381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0" name="直接箭头连接符 29"/>
          <p:cNvCxnSpPr/>
          <p:nvPr/>
        </p:nvCxnSpPr>
        <p:spPr>
          <a:xfrm flipV="1">
            <a:off x="4093210" y="3136265"/>
            <a:ext cx="0" cy="19177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1" name="直接箭头连接符 30"/>
          <p:cNvCxnSpPr/>
          <p:nvPr/>
        </p:nvCxnSpPr>
        <p:spPr>
          <a:xfrm>
            <a:off x="4080510" y="3136265"/>
            <a:ext cx="111760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a:off x="5198110" y="3187065"/>
            <a:ext cx="0" cy="18415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5210810" y="5028565"/>
            <a:ext cx="158750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a:xfrm flipH="1" flipV="1">
            <a:off x="6798310" y="3707765"/>
            <a:ext cx="38100" cy="12954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5" name="直接箭头连接符 34"/>
          <p:cNvCxnSpPr/>
          <p:nvPr/>
        </p:nvCxnSpPr>
        <p:spPr>
          <a:xfrm>
            <a:off x="6823710" y="3669665"/>
            <a:ext cx="1003300" cy="381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6" name="直接箭头连接符 35"/>
          <p:cNvCxnSpPr/>
          <p:nvPr/>
        </p:nvCxnSpPr>
        <p:spPr>
          <a:xfrm flipH="1">
            <a:off x="7827010" y="3695065"/>
            <a:ext cx="12700" cy="13081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7" name="直接箭头连接符 36"/>
          <p:cNvCxnSpPr/>
          <p:nvPr/>
        </p:nvCxnSpPr>
        <p:spPr>
          <a:xfrm>
            <a:off x="7839710" y="4977765"/>
            <a:ext cx="1663700" cy="508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8" name="直接箭头连接符 37"/>
          <p:cNvCxnSpPr/>
          <p:nvPr/>
        </p:nvCxnSpPr>
        <p:spPr>
          <a:xfrm flipV="1">
            <a:off x="9478010" y="2049780"/>
            <a:ext cx="25400" cy="29533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3.3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三层转发</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深度视觉·原创设计 https://www.docer.com/works?userid=22383862"/>
          <p:cNvSpPr txBox="1"/>
          <p:nvPr/>
        </p:nvSpPr>
        <p:spPr>
          <a:xfrm>
            <a:off x="602615" y="934085"/>
            <a:ext cx="11063605" cy="23983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5. 三层转发基本原理</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上一个章节讲述</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了二层转发，知道二层转发是一种基于OSI中的数据链路层的数据帧的存储转发技术，二层交换是依靠MAC地址来确定转发方向的。</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那么，三层转发和二层转发有什么区别呢？</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342900" marR="0" lvl="0" indent="-342900" algn="l" defTabSz="1217930" rtl="0" eaLnBrk="1" fontAlgn="auto" latinLnBrk="0" hangingPunct="1">
              <a:lnSpc>
                <a:spcPts val="2000"/>
              </a:lnSpc>
              <a:spcBef>
                <a:spcPts val="0"/>
              </a:spcBef>
              <a:spcAft>
                <a:spcPts val="0"/>
              </a:spcAft>
              <a:buClrTx/>
              <a:buSzTx/>
              <a:buFont typeface="Arial" panose="020B0604020202020204" pitchFamily="34" charset="0"/>
              <a:buChar char="•"/>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数据转发依靠的关键字不同，二层转发主要依靠MAC地址，而三层转发主要依靠IP地址。</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342900" marR="0" lvl="0" indent="-342900" algn="l" defTabSz="1217930" rtl="0" eaLnBrk="1" fontAlgn="auto" latinLnBrk="0" hangingPunct="1">
              <a:lnSpc>
                <a:spcPts val="2000"/>
              </a:lnSpc>
              <a:spcBef>
                <a:spcPts val="0"/>
              </a:spcBef>
              <a:spcAft>
                <a:spcPts val="0"/>
              </a:spcAft>
              <a:buClrTx/>
              <a:buSzTx/>
              <a:buFont typeface="Arial" panose="020B0604020202020204" pitchFamily="34" charset="0"/>
              <a:buChar char="•"/>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数据交换的范围不同，二层交换指在同一网段内的通信，三层交换指跨网段的通信。</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342900" marR="0" lvl="0" indent="-342900" algn="l" defTabSz="1217930" rtl="0" eaLnBrk="1" fontAlgn="auto" latinLnBrk="0" hangingPunct="1">
              <a:lnSpc>
                <a:spcPts val="2000"/>
              </a:lnSpc>
              <a:spcBef>
                <a:spcPts val="0"/>
              </a:spcBef>
              <a:spcAft>
                <a:spcPts val="0"/>
              </a:spcAft>
              <a:buClrTx/>
              <a:buSzTx/>
              <a:buFont typeface="Arial" panose="020B0604020202020204" pitchFamily="34" charset="0"/>
              <a:buChar char="•"/>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在三层转发的过程中，还要进行二层的封装。也就是说，在转发过程中二层帧头中的（源、目的）MAC地址是要改变的。但是IP数据报中的源IP和目的IP地址是不会改变的</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3.4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三层转发讲解</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深度视觉·原创设计 https://www.docer.com/works?userid=22383862"/>
          <p:cNvSpPr txBox="1"/>
          <p:nvPr/>
        </p:nvSpPr>
        <p:spPr>
          <a:xfrm>
            <a:off x="602615" y="934085"/>
            <a:ext cx="11063605" cy="316801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路由器有多个端口，分别连接不同的数据链路。它通过识别目的 IP 地址的网络号，再根据路由表进行转发，路由表中有匹配的路由条目才会转发，无匹配的路由条目则直接丢弃。路由条目既可以手动设置静态路由，也可以通过路由协议自动生成动态路由。</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当一台路由器收到一个数据包时，会执行如下步骤：</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1. 对数据包进行解封装</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通过解封装，查看网络层头部信息的目的 IP 地址。</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2. 在路由表中查找匹配的路由条目。</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查找匹配的路由条目，就需要将数据包的目的 IP 地址与各个路由条目的网段地址先进行二进制与（ AND ）运算，再将运算结果与路由条目的网段地址进行比较，若一致则该条目与目的 IP 地址相匹配。最后，与所有路由条目完成运算和比较，可得到一条或多条相匹配的路由条目。也可能没有匹配的路由条目，那么丢弃数据包。</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3.4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三层转发讲解</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3" name="图片 2"/>
          <p:cNvPicPr>
            <a:picLocks noChangeAspect="1"/>
          </p:cNvPicPr>
          <p:nvPr/>
        </p:nvPicPr>
        <p:blipFill>
          <a:blip r:embed="rId1"/>
          <a:stretch>
            <a:fillRect/>
          </a:stretch>
        </p:blipFill>
        <p:spPr>
          <a:xfrm>
            <a:off x="2787650" y="930910"/>
            <a:ext cx="5740400" cy="545211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3.5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路由寻址</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2" name="图片 1"/>
          <p:cNvPicPr>
            <a:picLocks noChangeAspect="1"/>
          </p:cNvPicPr>
          <p:nvPr/>
        </p:nvPicPr>
        <p:blipFill>
          <a:blip r:embed="rId1"/>
          <a:stretch>
            <a:fillRect/>
          </a:stretch>
        </p:blipFill>
        <p:spPr>
          <a:xfrm>
            <a:off x="5385435" y="1146175"/>
            <a:ext cx="6296025" cy="4743450"/>
          </a:xfrm>
          <a:prstGeom prst="rect">
            <a:avLst/>
          </a:prstGeom>
        </p:spPr>
      </p:pic>
      <p:sp>
        <p:nvSpPr>
          <p:cNvPr id="4" name="深度视觉·原创设计 https://www.docer.com/works?userid=22383862"/>
          <p:cNvSpPr txBox="1"/>
          <p:nvPr/>
        </p:nvSpPr>
        <p:spPr>
          <a:xfrm>
            <a:off x="563880" y="946785"/>
            <a:ext cx="4675505" cy="3680460"/>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最长匹配原则：</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从多个匹配项中选择掩码最长的路由条目</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。如果路由表中有多条路由条目都匹配数据包的目的 IP 地址，则路由器会选择掩码长度最长的路由条目。</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例如：</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10.1.3.10 的网络地址与 10.1.3.0/16（掩码</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255.255.0.0</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和 10.1.3.0/24（掩码</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255.255.255.0</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两项都匹配，这时应该选择匹配度最长的 10.1.3.0/24 。</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3.6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路由寻址</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4" name="深度视觉·原创设计 https://www.docer.com/works?userid=22383862"/>
          <p:cNvSpPr txBox="1"/>
          <p:nvPr/>
        </p:nvSpPr>
        <p:spPr>
          <a:xfrm>
            <a:off x="563880" y="946785"/>
            <a:ext cx="4675505" cy="162877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将数据包按照相应路由条目进行转发</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，路由条目中包含下一跳和出接口。</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当路由器找到相应的路由条目后，它就会根据对应的下一跳和出接口，将数据包从出接口发送数据给下一跳设备。</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pic>
        <p:nvPicPr>
          <p:cNvPr id="3" name="图片 2"/>
          <p:cNvPicPr>
            <a:picLocks noChangeAspect="1"/>
          </p:cNvPicPr>
          <p:nvPr/>
        </p:nvPicPr>
        <p:blipFill>
          <a:blip r:embed="rId1"/>
          <a:stretch>
            <a:fillRect/>
          </a:stretch>
        </p:blipFill>
        <p:spPr>
          <a:xfrm>
            <a:off x="5610225" y="1118870"/>
            <a:ext cx="6362700" cy="46196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4.1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二三层转发详解</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5" name="图片 4"/>
          <p:cNvPicPr>
            <a:picLocks noChangeAspect="1"/>
          </p:cNvPicPr>
          <p:nvPr/>
        </p:nvPicPr>
        <p:blipFill>
          <a:blip r:embed="rId1"/>
          <a:stretch>
            <a:fillRect/>
          </a:stretch>
        </p:blipFill>
        <p:spPr>
          <a:xfrm>
            <a:off x="5607050" y="872490"/>
            <a:ext cx="5909310" cy="5518785"/>
          </a:xfrm>
          <a:prstGeom prst="rect">
            <a:avLst/>
          </a:prstGeom>
        </p:spPr>
      </p:pic>
      <p:graphicFrame>
        <p:nvGraphicFramePr>
          <p:cNvPr id="6" name="表格 5"/>
          <p:cNvGraphicFramePr/>
          <p:nvPr>
            <p:custDataLst>
              <p:tags r:id="rId2"/>
            </p:custDataLst>
          </p:nvPr>
        </p:nvGraphicFramePr>
        <p:xfrm>
          <a:off x="330200" y="3074670"/>
          <a:ext cx="5194935" cy="1338580"/>
        </p:xfrm>
        <a:graphic>
          <a:graphicData uri="http://schemas.openxmlformats.org/drawingml/2006/table">
            <a:tbl>
              <a:tblPr firstRow="1" bandRow="1">
                <a:tableStyleId>{5C22544A-7EE6-4342-B048-85BDC9FD1C3A}</a:tableStyleId>
              </a:tblPr>
              <a:tblGrid>
                <a:gridCol w="1731645"/>
                <a:gridCol w="1731645"/>
                <a:gridCol w="1731645"/>
              </a:tblGrid>
              <a:tr h="365760">
                <a:tc>
                  <a:txBody>
                    <a:bodyPr/>
                    <a:p>
                      <a:pPr>
                        <a:buNone/>
                      </a:pPr>
                      <a:r>
                        <a:rPr lang="zh-CN" altLang="en-US"/>
                        <a:t>目的地址</a:t>
                      </a:r>
                      <a:endParaRPr lang="zh-CN" altLang="en-US"/>
                    </a:p>
                  </a:txBody>
                  <a:tcPr/>
                </a:tc>
                <a:tc>
                  <a:txBody>
                    <a:bodyPr/>
                    <a:p>
                      <a:pPr>
                        <a:buNone/>
                      </a:pPr>
                      <a:r>
                        <a:rPr lang="zh-CN" altLang="en-US"/>
                        <a:t>下一跳</a:t>
                      </a:r>
                      <a:endParaRPr lang="zh-CN" altLang="en-US"/>
                    </a:p>
                  </a:txBody>
                  <a:tcPr/>
                </a:tc>
                <a:tc>
                  <a:txBody>
                    <a:bodyPr/>
                    <a:p>
                      <a:pPr>
                        <a:buNone/>
                      </a:pPr>
                      <a:r>
                        <a:rPr lang="zh-CN" altLang="en-US"/>
                        <a:t>出接口</a:t>
                      </a:r>
                      <a:endParaRPr lang="zh-CN" altLang="en-US"/>
                    </a:p>
                  </a:txBody>
                  <a:tcPr/>
                </a:tc>
              </a:tr>
              <a:tr h="486410">
                <a:tc>
                  <a:txBody>
                    <a:bodyPr/>
                    <a:p>
                      <a:pPr>
                        <a:buNone/>
                      </a:pPr>
                      <a:r>
                        <a:rPr lang="en-US" altLang="zh-CN"/>
                        <a:t>192.168.2.0/24</a:t>
                      </a:r>
                      <a:endParaRPr lang="zh-CN" altLang="en-US"/>
                    </a:p>
                  </a:txBody>
                  <a:tcPr/>
                </a:tc>
                <a:tc>
                  <a:txBody>
                    <a:bodyPr/>
                    <a:p>
                      <a:pPr>
                        <a:buNone/>
                      </a:pPr>
                      <a:r>
                        <a:rPr lang="en-US" altLang="zh-CN"/>
                        <a:t>10.1.1.2/8</a:t>
                      </a:r>
                      <a:endParaRPr lang="en-US" altLang="zh-CN"/>
                    </a:p>
                  </a:txBody>
                  <a:tcPr/>
                </a:tc>
                <a:tc>
                  <a:txBody>
                    <a:bodyPr/>
                    <a:p>
                      <a:pPr>
                        <a:buNone/>
                      </a:pPr>
                      <a:r>
                        <a:rPr lang="en-US" altLang="zh-CN"/>
                        <a:t>E1</a:t>
                      </a:r>
                      <a:endParaRPr lang="en-US" altLang="zh-CN"/>
                    </a:p>
                  </a:txBody>
                  <a:tcPr/>
                </a:tc>
              </a:tr>
              <a:tr h="486410">
                <a:tc>
                  <a:txBody>
                    <a:bodyPr/>
                    <a:p>
                      <a:pPr>
                        <a:buNone/>
                      </a:pPr>
                      <a:r>
                        <a:rPr lang="en-US" altLang="zh-CN"/>
                        <a:t>192.168.1.0/24</a:t>
                      </a:r>
                      <a:endParaRPr lang="zh-CN" altLang="en-US"/>
                    </a:p>
                  </a:txBody>
                  <a:tcPr/>
                </a:tc>
                <a:tc>
                  <a:txBody>
                    <a:bodyPr/>
                    <a:p>
                      <a:pPr>
                        <a:buNone/>
                      </a:pPr>
                      <a:endParaRPr lang="en-US" altLang="zh-CN"/>
                    </a:p>
                  </a:txBody>
                  <a:tcPr/>
                </a:tc>
                <a:tc>
                  <a:txBody>
                    <a:bodyPr/>
                    <a:p>
                      <a:pPr>
                        <a:buNone/>
                      </a:pPr>
                      <a:r>
                        <a:rPr lang="en-US" altLang="zh-CN"/>
                        <a:t>E0</a:t>
                      </a:r>
                      <a:endParaRPr lang="en-US" altLang="zh-CN"/>
                    </a:p>
                  </a:txBody>
                  <a:tcPr/>
                </a:tc>
              </a:tr>
            </a:tbl>
          </a:graphicData>
        </a:graphic>
      </p:graphicFrame>
      <p:sp>
        <p:nvSpPr>
          <p:cNvPr id="7" name="文本框 6"/>
          <p:cNvSpPr txBox="1"/>
          <p:nvPr/>
        </p:nvSpPr>
        <p:spPr>
          <a:xfrm>
            <a:off x="1527810" y="2714625"/>
            <a:ext cx="1756410" cy="368300"/>
          </a:xfrm>
          <a:prstGeom prst="rect">
            <a:avLst/>
          </a:prstGeom>
          <a:noFill/>
        </p:spPr>
        <p:txBody>
          <a:bodyPr wrap="none" rtlCol="0">
            <a:spAutoFit/>
          </a:bodyPr>
          <a:p>
            <a:r>
              <a:rPr lang="zh-CN" altLang="en-US"/>
              <a:t>路由器</a:t>
            </a:r>
            <a:r>
              <a:rPr lang="en-US" altLang="zh-CN"/>
              <a:t>A-</a:t>
            </a:r>
            <a:r>
              <a:rPr lang="zh-CN" altLang="en-US"/>
              <a:t>路由表</a:t>
            </a:r>
            <a:endParaRPr lang="zh-CN" altLang="en-US"/>
          </a:p>
        </p:txBody>
      </p:sp>
      <p:graphicFrame>
        <p:nvGraphicFramePr>
          <p:cNvPr id="8" name="表格 7"/>
          <p:cNvGraphicFramePr/>
          <p:nvPr>
            <p:custDataLst>
              <p:tags r:id="rId3"/>
            </p:custDataLst>
          </p:nvPr>
        </p:nvGraphicFramePr>
        <p:xfrm>
          <a:off x="330200" y="5198110"/>
          <a:ext cx="5194935" cy="1529715"/>
        </p:xfrm>
        <a:graphic>
          <a:graphicData uri="http://schemas.openxmlformats.org/drawingml/2006/table">
            <a:tbl>
              <a:tblPr firstRow="1" bandRow="1">
                <a:tableStyleId>{5C22544A-7EE6-4342-B048-85BDC9FD1C3A}</a:tableStyleId>
              </a:tblPr>
              <a:tblGrid>
                <a:gridCol w="1731645"/>
                <a:gridCol w="1731645"/>
                <a:gridCol w="1731645"/>
              </a:tblGrid>
              <a:tr h="391795">
                <a:tc>
                  <a:txBody>
                    <a:bodyPr/>
                    <a:p>
                      <a:pPr>
                        <a:buNone/>
                      </a:pPr>
                      <a:r>
                        <a:rPr lang="zh-CN" altLang="en-US"/>
                        <a:t>目的地址</a:t>
                      </a:r>
                      <a:endParaRPr lang="zh-CN" altLang="en-US"/>
                    </a:p>
                  </a:txBody>
                  <a:tcPr/>
                </a:tc>
                <a:tc>
                  <a:txBody>
                    <a:bodyPr/>
                    <a:p>
                      <a:pPr>
                        <a:buNone/>
                      </a:pPr>
                      <a:r>
                        <a:rPr lang="zh-CN" altLang="en-US"/>
                        <a:t>下一跳</a:t>
                      </a:r>
                      <a:endParaRPr lang="zh-CN" altLang="en-US"/>
                    </a:p>
                  </a:txBody>
                  <a:tcPr/>
                </a:tc>
                <a:tc>
                  <a:txBody>
                    <a:bodyPr/>
                    <a:p>
                      <a:pPr>
                        <a:buNone/>
                      </a:pPr>
                      <a:r>
                        <a:rPr lang="zh-CN" altLang="en-US"/>
                        <a:t>出接口</a:t>
                      </a:r>
                      <a:endParaRPr lang="zh-CN" altLang="en-US"/>
                    </a:p>
                  </a:txBody>
                  <a:tcPr/>
                </a:tc>
              </a:tr>
              <a:tr h="568960">
                <a:tc>
                  <a:txBody>
                    <a:bodyPr/>
                    <a:p>
                      <a:pPr>
                        <a:buNone/>
                      </a:pPr>
                      <a:r>
                        <a:rPr lang="en-US" altLang="zh-CN"/>
                        <a:t>192.168.1.0/24</a:t>
                      </a:r>
                      <a:endParaRPr lang="zh-CN" altLang="en-US"/>
                    </a:p>
                  </a:txBody>
                  <a:tcPr/>
                </a:tc>
                <a:tc>
                  <a:txBody>
                    <a:bodyPr/>
                    <a:p>
                      <a:pPr>
                        <a:buNone/>
                      </a:pPr>
                      <a:r>
                        <a:rPr lang="en-US" altLang="zh-CN"/>
                        <a:t>10.1.1.1/8</a:t>
                      </a:r>
                      <a:endParaRPr lang="en-US" altLang="zh-CN"/>
                    </a:p>
                  </a:txBody>
                  <a:tcPr/>
                </a:tc>
                <a:tc>
                  <a:txBody>
                    <a:bodyPr/>
                    <a:p>
                      <a:pPr>
                        <a:buNone/>
                      </a:pPr>
                      <a:r>
                        <a:rPr lang="en-US" altLang="zh-CN"/>
                        <a:t>E1</a:t>
                      </a:r>
                      <a:endParaRPr lang="en-US" altLang="zh-CN"/>
                    </a:p>
                  </a:txBody>
                  <a:tcPr/>
                </a:tc>
              </a:tr>
              <a:tr h="568960">
                <a:tc>
                  <a:txBody>
                    <a:bodyPr/>
                    <a:p>
                      <a:pPr>
                        <a:buNone/>
                      </a:pPr>
                      <a:r>
                        <a:rPr lang="en-US" altLang="zh-CN"/>
                        <a:t>192.168.2.0/24</a:t>
                      </a:r>
                      <a:endParaRPr lang="zh-CN" altLang="en-US"/>
                    </a:p>
                  </a:txBody>
                  <a:tcPr/>
                </a:tc>
                <a:tc>
                  <a:txBody>
                    <a:bodyPr/>
                    <a:p>
                      <a:pPr>
                        <a:buNone/>
                      </a:pPr>
                      <a:endParaRPr lang="en-US" altLang="zh-CN"/>
                    </a:p>
                  </a:txBody>
                  <a:tcPr/>
                </a:tc>
                <a:tc>
                  <a:txBody>
                    <a:bodyPr/>
                    <a:p>
                      <a:pPr>
                        <a:buNone/>
                      </a:pPr>
                      <a:r>
                        <a:rPr lang="en-US" altLang="zh-CN"/>
                        <a:t>E0</a:t>
                      </a:r>
                      <a:endParaRPr lang="en-US" altLang="zh-CN"/>
                    </a:p>
                  </a:txBody>
                  <a:tcPr/>
                </a:tc>
              </a:tr>
            </a:tbl>
          </a:graphicData>
        </a:graphic>
      </p:graphicFrame>
      <p:sp>
        <p:nvSpPr>
          <p:cNvPr id="9" name="文本框 8"/>
          <p:cNvSpPr txBox="1"/>
          <p:nvPr/>
        </p:nvSpPr>
        <p:spPr>
          <a:xfrm>
            <a:off x="1629410" y="4698365"/>
            <a:ext cx="1748790" cy="368300"/>
          </a:xfrm>
          <a:prstGeom prst="rect">
            <a:avLst/>
          </a:prstGeom>
          <a:noFill/>
        </p:spPr>
        <p:txBody>
          <a:bodyPr wrap="none" rtlCol="0">
            <a:spAutoFit/>
          </a:bodyPr>
          <a:p>
            <a:r>
              <a:rPr lang="zh-CN" altLang="en-US"/>
              <a:t>路由器</a:t>
            </a:r>
            <a:r>
              <a:rPr lang="en-US" altLang="zh-CN"/>
              <a:t>B</a:t>
            </a:r>
            <a:r>
              <a:rPr lang="en-US" altLang="zh-CN"/>
              <a:t>-</a:t>
            </a:r>
            <a:r>
              <a:rPr lang="zh-CN" altLang="en-US"/>
              <a:t>路由表</a:t>
            </a:r>
            <a:endParaRPr lang="zh-CN" altLang="en-US"/>
          </a:p>
        </p:txBody>
      </p:sp>
      <p:sp>
        <p:nvSpPr>
          <p:cNvPr id="16" name="深度视觉·原创设计 https://www.docer.com/works?userid=22383862"/>
          <p:cNvSpPr txBox="1"/>
          <p:nvPr/>
        </p:nvSpPr>
        <p:spPr>
          <a:xfrm>
            <a:off x="563880" y="946785"/>
            <a:ext cx="4336415" cy="60261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主机</a:t>
            </a:r>
            <a:r>
              <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 192.168.1.2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与主机</a:t>
            </a:r>
            <a:r>
              <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B 192.168.2.2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进行跨网段通信。</a:t>
            </a:r>
            <a:endPar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18" name="右箭头 17"/>
          <p:cNvSpPr/>
          <p:nvPr/>
        </p:nvSpPr>
        <p:spPr>
          <a:xfrm>
            <a:off x="8944610" y="1129030"/>
            <a:ext cx="1473200" cy="238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8512810" y="749935"/>
            <a:ext cx="2918460" cy="368300"/>
          </a:xfrm>
          <a:prstGeom prst="rect">
            <a:avLst/>
          </a:prstGeom>
          <a:noFill/>
        </p:spPr>
        <p:txBody>
          <a:bodyPr wrap="none" rtlCol="0">
            <a:spAutoFit/>
          </a:bodyPr>
          <a:p>
            <a:r>
              <a:rPr lang="en-US" altLang="zh-CN">
                <a:solidFill>
                  <a:srgbClr val="FF0000"/>
                </a:solidFill>
              </a:rPr>
              <a:t>1.</a:t>
            </a:r>
            <a:r>
              <a:rPr lang="zh-CN" altLang="en-US">
                <a:solidFill>
                  <a:srgbClr val="FF0000"/>
                </a:solidFill>
              </a:rPr>
              <a:t>主机</a:t>
            </a:r>
            <a:r>
              <a:rPr lang="en-US" altLang="zh-CN">
                <a:solidFill>
                  <a:srgbClr val="FF0000"/>
                </a:solidFill>
              </a:rPr>
              <a:t>A</a:t>
            </a:r>
            <a:r>
              <a:rPr lang="zh-CN" altLang="en-US">
                <a:solidFill>
                  <a:srgbClr val="FF0000"/>
                </a:solidFill>
              </a:rPr>
              <a:t>向</a:t>
            </a:r>
            <a:r>
              <a:rPr lang="en-US" altLang="zh-CN">
                <a:solidFill>
                  <a:srgbClr val="FF0000"/>
                </a:solidFill>
              </a:rPr>
              <a:t>E0</a:t>
            </a:r>
            <a:r>
              <a:rPr lang="zh-CN" altLang="en-US">
                <a:solidFill>
                  <a:srgbClr val="FF0000"/>
                </a:solidFill>
              </a:rPr>
              <a:t>发送</a:t>
            </a:r>
            <a:r>
              <a:rPr lang="en-US" altLang="zh-CN">
                <a:solidFill>
                  <a:srgbClr val="FF0000"/>
                </a:solidFill>
              </a:rPr>
              <a:t>ARP</a:t>
            </a:r>
            <a:r>
              <a:rPr lang="zh-CN" altLang="en-US">
                <a:solidFill>
                  <a:srgbClr val="FF0000"/>
                </a:solidFill>
              </a:rPr>
              <a:t>广播帧</a:t>
            </a:r>
            <a:endParaRPr lang="zh-CN" altLang="en-US">
              <a:solidFill>
                <a:srgbClr val="FF0000"/>
              </a:solidFill>
            </a:endParaRPr>
          </a:p>
        </p:txBody>
      </p:sp>
      <p:sp>
        <p:nvSpPr>
          <p:cNvPr id="20" name="上箭头 19"/>
          <p:cNvSpPr/>
          <p:nvPr/>
        </p:nvSpPr>
        <p:spPr>
          <a:xfrm>
            <a:off x="10805160" y="1367155"/>
            <a:ext cx="224155" cy="13582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8910320" y="1724025"/>
            <a:ext cx="3281680" cy="645160"/>
          </a:xfrm>
          <a:prstGeom prst="rect">
            <a:avLst/>
          </a:prstGeom>
          <a:noFill/>
        </p:spPr>
        <p:txBody>
          <a:bodyPr wrap="none" rtlCol="0">
            <a:spAutoFit/>
          </a:bodyPr>
          <a:p>
            <a:r>
              <a:rPr lang="en-US" altLang="zh-CN">
                <a:solidFill>
                  <a:srgbClr val="FF0000"/>
                </a:solidFill>
              </a:rPr>
              <a:t>2. E0</a:t>
            </a:r>
            <a:r>
              <a:rPr lang="zh-CN" altLang="en-US">
                <a:solidFill>
                  <a:srgbClr val="FF0000"/>
                </a:solidFill>
              </a:rPr>
              <a:t>给主机</a:t>
            </a:r>
            <a:r>
              <a:rPr lang="en-US" altLang="zh-CN">
                <a:solidFill>
                  <a:srgbClr val="FF0000"/>
                </a:solidFill>
              </a:rPr>
              <a:t>A</a:t>
            </a:r>
            <a:r>
              <a:rPr lang="zh-CN" altLang="en-US">
                <a:solidFill>
                  <a:srgbClr val="FF0000"/>
                </a:solidFill>
              </a:rPr>
              <a:t>发送单播帧，告诉</a:t>
            </a:r>
            <a:endParaRPr lang="zh-CN" altLang="en-US">
              <a:solidFill>
                <a:srgbClr val="FF0000"/>
              </a:solidFill>
            </a:endParaRPr>
          </a:p>
          <a:p>
            <a:r>
              <a:rPr lang="zh-CN" altLang="en-US">
                <a:solidFill>
                  <a:srgbClr val="FF0000"/>
                </a:solidFill>
              </a:rPr>
              <a:t>主机</a:t>
            </a:r>
            <a:r>
              <a:rPr lang="en-US" altLang="zh-CN">
                <a:solidFill>
                  <a:srgbClr val="FF0000"/>
                </a:solidFill>
              </a:rPr>
              <a:t>A</a:t>
            </a:r>
            <a:r>
              <a:rPr lang="zh-CN" altLang="en-US">
                <a:solidFill>
                  <a:srgbClr val="FF0000"/>
                </a:solidFill>
              </a:rPr>
              <a:t>，</a:t>
            </a:r>
            <a:r>
              <a:rPr lang="en-US" altLang="zh-CN">
                <a:solidFill>
                  <a:srgbClr val="FF0000"/>
                </a:solidFill>
              </a:rPr>
              <a:t>E0</a:t>
            </a:r>
            <a:r>
              <a:rPr lang="zh-CN" altLang="en-US">
                <a:solidFill>
                  <a:srgbClr val="FF0000"/>
                </a:solidFill>
              </a:rPr>
              <a:t>端的</a:t>
            </a:r>
            <a:r>
              <a:rPr lang="en-US" altLang="zh-CN">
                <a:solidFill>
                  <a:srgbClr val="FF0000"/>
                </a:solidFill>
              </a:rPr>
              <a:t>mac</a:t>
            </a:r>
            <a:endParaRPr lang="en-US" altLang="zh-CN">
              <a:solidFill>
                <a:srgbClr val="FF0000"/>
              </a:solidFill>
            </a:endParaRPr>
          </a:p>
        </p:txBody>
      </p:sp>
      <p:sp>
        <p:nvSpPr>
          <p:cNvPr id="23" name="文本框 22"/>
          <p:cNvSpPr txBox="1"/>
          <p:nvPr/>
        </p:nvSpPr>
        <p:spPr>
          <a:xfrm>
            <a:off x="8944610" y="1498600"/>
            <a:ext cx="2317115" cy="645160"/>
          </a:xfrm>
          <a:prstGeom prst="rect">
            <a:avLst/>
          </a:prstGeom>
          <a:noFill/>
        </p:spPr>
        <p:txBody>
          <a:bodyPr wrap="none" rtlCol="0">
            <a:spAutoFit/>
          </a:bodyPr>
          <a:p>
            <a:r>
              <a:rPr lang="en-US" altLang="zh-CN">
                <a:solidFill>
                  <a:srgbClr val="FF0000"/>
                </a:solidFill>
              </a:rPr>
              <a:t>3.</a:t>
            </a:r>
            <a:r>
              <a:rPr lang="zh-CN" altLang="en-US">
                <a:solidFill>
                  <a:srgbClr val="FF0000"/>
                </a:solidFill>
              </a:rPr>
              <a:t>主机</a:t>
            </a:r>
            <a:r>
              <a:rPr lang="en-US" altLang="zh-CN">
                <a:solidFill>
                  <a:srgbClr val="FF0000"/>
                </a:solidFill>
              </a:rPr>
              <a:t>A</a:t>
            </a:r>
            <a:r>
              <a:rPr lang="zh-CN" altLang="en-US">
                <a:solidFill>
                  <a:srgbClr val="FF0000"/>
                </a:solidFill>
              </a:rPr>
              <a:t>封装好数据，</a:t>
            </a:r>
            <a:endParaRPr lang="zh-CN" altLang="en-US">
              <a:solidFill>
                <a:srgbClr val="FF0000"/>
              </a:solidFill>
            </a:endParaRPr>
          </a:p>
          <a:p>
            <a:r>
              <a:rPr lang="zh-CN" altLang="en-US">
                <a:solidFill>
                  <a:srgbClr val="FF0000"/>
                </a:solidFill>
              </a:rPr>
              <a:t>发给路由器</a:t>
            </a:r>
            <a:r>
              <a:rPr lang="en-US" altLang="zh-CN">
                <a:solidFill>
                  <a:srgbClr val="FF0000"/>
                </a:solidFill>
              </a:rPr>
              <a:t>A</a:t>
            </a:r>
            <a:endParaRPr lang="en-US" altLang="zh-CN">
              <a:solidFill>
                <a:srgbClr val="FF0000"/>
              </a:solidFill>
            </a:endParaRPr>
          </a:p>
        </p:txBody>
      </p:sp>
      <p:sp>
        <p:nvSpPr>
          <p:cNvPr id="25" name="文本框 24"/>
          <p:cNvSpPr txBox="1"/>
          <p:nvPr/>
        </p:nvSpPr>
        <p:spPr>
          <a:xfrm>
            <a:off x="6889750" y="2628265"/>
            <a:ext cx="3297555" cy="1753235"/>
          </a:xfrm>
          <a:prstGeom prst="rect">
            <a:avLst/>
          </a:prstGeom>
          <a:noFill/>
        </p:spPr>
        <p:txBody>
          <a:bodyPr wrap="square" rtlCol="0">
            <a:spAutoFit/>
          </a:bodyPr>
          <a:p>
            <a:r>
              <a:rPr lang="en-US" altLang="zh-CN">
                <a:solidFill>
                  <a:srgbClr val="FF0000"/>
                </a:solidFill>
              </a:rPr>
              <a:t>4. </a:t>
            </a:r>
            <a:r>
              <a:rPr lang="zh-CN" altLang="en-US">
                <a:solidFill>
                  <a:srgbClr val="FF0000"/>
                </a:solidFill>
              </a:rPr>
              <a:t>路由器</a:t>
            </a:r>
            <a:r>
              <a:rPr lang="en-US" altLang="zh-CN">
                <a:solidFill>
                  <a:srgbClr val="FF0000"/>
                </a:solidFill>
              </a:rPr>
              <a:t>A</a:t>
            </a:r>
            <a:r>
              <a:rPr lang="zh-CN" altLang="en-US">
                <a:solidFill>
                  <a:srgbClr val="FF0000"/>
                </a:solidFill>
              </a:rPr>
              <a:t>收到数据包，通过分析获取目标</a:t>
            </a:r>
            <a:endParaRPr lang="zh-CN" altLang="en-US">
              <a:solidFill>
                <a:srgbClr val="FF0000"/>
              </a:solidFill>
            </a:endParaRPr>
          </a:p>
          <a:p>
            <a:r>
              <a:rPr lang="en-US" altLang="zh-CN">
                <a:solidFill>
                  <a:srgbClr val="FF0000"/>
                </a:solidFill>
              </a:rPr>
              <a:t>IP</a:t>
            </a:r>
            <a:r>
              <a:rPr lang="zh-CN" altLang="en-US">
                <a:solidFill>
                  <a:srgbClr val="FF0000"/>
                </a:solidFill>
              </a:rPr>
              <a:t>的网段，查路由表，找到</a:t>
            </a:r>
            <a:r>
              <a:rPr lang="en-US" altLang="zh-CN">
                <a:solidFill>
                  <a:srgbClr val="FF0000"/>
                </a:solidFill>
              </a:rPr>
              <a:t>E1</a:t>
            </a:r>
            <a:r>
              <a:rPr lang="zh-CN" altLang="en-US">
                <a:solidFill>
                  <a:srgbClr val="FF0000"/>
                </a:solidFill>
              </a:rPr>
              <a:t>出口，发送</a:t>
            </a:r>
            <a:r>
              <a:rPr lang="en-US" altLang="zh-CN">
                <a:solidFill>
                  <a:srgbClr val="FF0000"/>
                </a:solidFill>
              </a:rPr>
              <a:t>ARP</a:t>
            </a:r>
            <a:r>
              <a:rPr lang="zh-CN" altLang="en-US">
                <a:solidFill>
                  <a:srgbClr val="FF0000"/>
                </a:solidFill>
              </a:rPr>
              <a:t>广播帧。</a:t>
            </a:r>
            <a:endParaRPr lang="zh-CN" altLang="en-US">
              <a:solidFill>
                <a:srgbClr val="FF0000"/>
              </a:solidFill>
            </a:endParaRPr>
          </a:p>
          <a:p>
            <a:r>
              <a:rPr lang="zh-CN" altLang="en-US">
                <a:solidFill>
                  <a:srgbClr val="FF0000"/>
                </a:solidFill>
              </a:rPr>
              <a:t>路由器</a:t>
            </a:r>
            <a:r>
              <a:rPr lang="en-US" altLang="zh-CN">
                <a:solidFill>
                  <a:srgbClr val="FF0000"/>
                </a:solidFill>
              </a:rPr>
              <a:t>B</a:t>
            </a:r>
            <a:r>
              <a:rPr lang="zh-CN" altLang="en-US">
                <a:solidFill>
                  <a:srgbClr val="FF0000"/>
                </a:solidFill>
              </a:rPr>
              <a:t>收到广播帧，回复</a:t>
            </a:r>
            <a:r>
              <a:rPr lang="en-US" altLang="zh-CN">
                <a:solidFill>
                  <a:srgbClr val="FF0000"/>
                </a:solidFill>
              </a:rPr>
              <a:t>B-E1</a:t>
            </a:r>
            <a:r>
              <a:rPr lang="zh-CN" altLang="en-US">
                <a:solidFill>
                  <a:srgbClr val="FF0000"/>
                </a:solidFill>
              </a:rPr>
              <a:t>端口</a:t>
            </a:r>
            <a:r>
              <a:rPr lang="en-US" altLang="zh-CN">
                <a:solidFill>
                  <a:srgbClr val="FF0000"/>
                </a:solidFill>
              </a:rPr>
              <a:t>mac</a:t>
            </a:r>
            <a:r>
              <a:rPr lang="zh-CN" altLang="en-US">
                <a:solidFill>
                  <a:srgbClr val="FF0000"/>
                </a:solidFill>
              </a:rPr>
              <a:t>地址的单播帧</a:t>
            </a:r>
            <a:endParaRPr lang="zh-CN" altLang="en-US">
              <a:solidFill>
                <a:srgbClr val="FF0000"/>
              </a:solidFill>
            </a:endParaRPr>
          </a:p>
        </p:txBody>
      </p:sp>
      <p:sp>
        <p:nvSpPr>
          <p:cNvPr id="28" name="上下箭头 27"/>
          <p:cNvSpPr/>
          <p:nvPr/>
        </p:nvSpPr>
        <p:spPr>
          <a:xfrm>
            <a:off x="10187305" y="3082925"/>
            <a:ext cx="230505" cy="112014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下箭头 28"/>
          <p:cNvSpPr/>
          <p:nvPr/>
        </p:nvSpPr>
        <p:spPr>
          <a:xfrm>
            <a:off x="7099300" y="2893060"/>
            <a:ext cx="215900" cy="14776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4913630" y="2628265"/>
            <a:ext cx="2597150" cy="2030095"/>
          </a:xfrm>
          <a:prstGeom prst="rect">
            <a:avLst/>
          </a:prstGeom>
          <a:noFill/>
        </p:spPr>
        <p:txBody>
          <a:bodyPr wrap="none" rtlCol="0">
            <a:spAutoFit/>
          </a:bodyPr>
          <a:p>
            <a:r>
              <a:rPr lang="en-US" altLang="zh-CN">
                <a:solidFill>
                  <a:srgbClr val="FF0000"/>
                </a:solidFill>
              </a:rPr>
              <a:t>5. </a:t>
            </a:r>
            <a:r>
              <a:rPr lang="zh-CN" altLang="en-US">
                <a:solidFill>
                  <a:srgbClr val="FF0000"/>
                </a:solidFill>
              </a:rPr>
              <a:t>路由器</a:t>
            </a:r>
            <a:r>
              <a:rPr lang="en-US" altLang="zh-CN">
                <a:solidFill>
                  <a:srgbClr val="FF0000"/>
                </a:solidFill>
              </a:rPr>
              <a:t>A</a:t>
            </a:r>
            <a:r>
              <a:rPr lang="zh-CN" altLang="en-US">
                <a:solidFill>
                  <a:srgbClr val="FF0000"/>
                </a:solidFill>
              </a:rPr>
              <a:t>将数据转发给</a:t>
            </a:r>
            <a:endParaRPr lang="zh-CN" altLang="en-US">
              <a:solidFill>
                <a:srgbClr val="FF0000"/>
              </a:solidFill>
            </a:endParaRPr>
          </a:p>
          <a:p>
            <a:r>
              <a:rPr lang="zh-CN" altLang="en-US">
                <a:solidFill>
                  <a:srgbClr val="FF0000"/>
                </a:solidFill>
              </a:rPr>
              <a:t>路由器</a:t>
            </a:r>
            <a:r>
              <a:rPr lang="en-US" altLang="zh-CN">
                <a:solidFill>
                  <a:srgbClr val="FF0000"/>
                </a:solidFill>
              </a:rPr>
              <a:t>B</a:t>
            </a:r>
            <a:r>
              <a:rPr lang="zh-CN" altLang="en-US">
                <a:solidFill>
                  <a:srgbClr val="FF0000"/>
                </a:solidFill>
              </a:rPr>
              <a:t>。</a:t>
            </a:r>
            <a:r>
              <a:rPr lang="en-US" altLang="zh-CN">
                <a:solidFill>
                  <a:srgbClr val="FF0000"/>
                </a:solidFill>
              </a:rPr>
              <a:t> </a:t>
            </a:r>
            <a:endParaRPr lang="en-US" altLang="zh-CN">
              <a:solidFill>
                <a:srgbClr val="FF0000"/>
              </a:solidFill>
            </a:endParaRPr>
          </a:p>
          <a:p>
            <a:r>
              <a:rPr lang="zh-CN" altLang="en-US">
                <a:solidFill>
                  <a:srgbClr val="FF0000"/>
                </a:solidFill>
              </a:rPr>
              <a:t>路由器</a:t>
            </a:r>
            <a:r>
              <a:rPr lang="en-US" altLang="zh-CN">
                <a:solidFill>
                  <a:srgbClr val="FF0000"/>
                </a:solidFill>
              </a:rPr>
              <a:t>B</a:t>
            </a:r>
            <a:r>
              <a:rPr lang="zh-CN" altLang="en-US">
                <a:solidFill>
                  <a:srgbClr val="FF0000"/>
                </a:solidFill>
              </a:rPr>
              <a:t>收到数据包，</a:t>
            </a:r>
            <a:endParaRPr lang="zh-CN" altLang="en-US">
              <a:solidFill>
                <a:srgbClr val="FF0000"/>
              </a:solidFill>
            </a:endParaRPr>
          </a:p>
          <a:p>
            <a:r>
              <a:rPr lang="zh-CN" altLang="en-US">
                <a:solidFill>
                  <a:srgbClr val="FF0000"/>
                </a:solidFill>
              </a:rPr>
              <a:t>经过检查</a:t>
            </a:r>
            <a:r>
              <a:rPr lang="zh-CN" altLang="en-US">
                <a:solidFill>
                  <a:srgbClr val="FF0000"/>
                </a:solidFill>
              </a:rPr>
              <a:t>，发现</a:t>
            </a:r>
            <a:endParaRPr lang="zh-CN" altLang="en-US">
              <a:solidFill>
                <a:srgbClr val="FF0000"/>
              </a:solidFill>
            </a:endParaRPr>
          </a:p>
          <a:p>
            <a:r>
              <a:rPr lang="zh-CN" altLang="en-US">
                <a:solidFill>
                  <a:srgbClr val="FF0000"/>
                </a:solidFill>
              </a:rPr>
              <a:t>目标</a:t>
            </a:r>
            <a:r>
              <a:rPr lang="en-US" altLang="zh-CN">
                <a:solidFill>
                  <a:srgbClr val="FF0000"/>
                </a:solidFill>
              </a:rPr>
              <a:t>IP</a:t>
            </a:r>
            <a:r>
              <a:rPr lang="zh-CN" altLang="en-US">
                <a:solidFill>
                  <a:srgbClr val="FF0000"/>
                </a:solidFill>
              </a:rPr>
              <a:t>出口为</a:t>
            </a:r>
            <a:r>
              <a:rPr lang="en-US" altLang="zh-CN">
                <a:solidFill>
                  <a:srgbClr val="FF0000"/>
                </a:solidFill>
              </a:rPr>
              <a:t>B-E0</a:t>
            </a:r>
            <a:r>
              <a:rPr lang="zh-CN" altLang="en-US">
                <a:solidFill>
                  <a:srgbClr val="FF0000"/>
                </a:solidFill>
              </a:rPr>
              <a:t>。</a:t>
            </a:r>
            <a:endParaRPr lang="zh-CN" altLang="en-US">
              <a:solidFill>
                <a:srgbClr val="FF0000"/>
              </a:solidFill>
            </a:endParaRPr>
          </a:p>
          <a:p>
            <a:r>
              <a:rPr lang="zh-CN" altLang="en-US">
                <a:solidFill>
                  <a:srgbClr val="FF0000"/>
                </a:solidFill>
              </a:rPr>
              <a:t>则将数据包从</a:t>
            </a:r>
            <a:r>
              <a:rPr lang="en-US" altLang="zh-CN">
                <a:solidFill>
                  <a:srgbClr val="FF0000"/>
                </a:solidFill>
              </a:rPr>
              <a:t>E0</a:t>
            </a:r>
            <a:r>
              <a:rPr lang="zh-CN" altLang="en-US">
                <a:solidFill>
                  <a:srgbClr val="FF0000"/>
                </a:solidFill>
              </a:rPr>
              <a:t>转发</a:t>
            </a:r>
            <a:endParaRPr lang="en-US" altLang="zh-CN">
              <a:solidFill>
                <a:srgbClr val="FF0000"/>
              </a:solidFill>
            </a:endParaRPr>
          </a:p>
          <a:p>
            <a:endParaRPr lang="en-US" altLang="zh-CN">
              <a:solidFill>
                <a:srgbClr val="FF0000"/>
              </a:solidFill>
            </a:endParaRPr>
          </a:p>
        </p:txBody>
      </p:sp>
      <p:sp>
        <p:nvSpPr>
          <p:cNvPr id="34" name="文本框 33"/>
          <p:cNvSpPr txBox="1"/>
          <p:nvPr/>
        </p:nvSpPr>
        <p:spPr>
          <a:xfrm>
            <a:off x="8512810" y="5198110"/>
            <a:ext cx="2748915" cy="1476375"/>
          </a:xfrm>
          <a:prstGeom prst="rect">
            <a:avLst/>
          </a:prstGeom>
          <a:noFill/>
        </p:spPr>
        <p:txBody>
          <a:bodyPr wrap="square" rtlCol="0">
            <a:spAutoFit/>
          </a:bodyPr>
          <a:p>
            <a:r>
              <a:rPr lang="en-US" altLang="zh-CN">
                <a:solidFill>
                  <a:srgbClr val="FF0000"/>
                </a:solidFill>
              </a:rPr>
              <a:t>6. </a:t>
            </a:r>
            <a:r>
              <a:rPr lang="zh-CN" altLang="en-US">
                <a:solidFill>
                  <a:srgbClr val="FF0000"/>
                </a:solidFill>
              </a:rPr>
              <a:t>由于是首次通信。故而封装数据，给主机</a:t>
            </a:r>
            <a:r>
              <a:rPr lang="en-US" altLang="zh-CN">
                <a:solidFill>
                  <a:srgbClr val="FF0000"/>
                </a:solidFill>
              </a:rPr>
              <a:t>B</a:t>
            </a:r>
            <a:r>
              <a:rPr lang="zh-CN" altLang="en-US">
                <a:solidFill>
                  <a:srgbClr val="FF0000"/>
                </a:solidFill>
              </a:rPr>
              <a:t>发送，获取主机</a:t>
            </a:r>
            <a:r>
              <a:rPr lang="en-US" altLang="zh-CN">
                <a:solidFill>
                  <a:srgbClr val="FF0000"/>
                </a:solidFill>
              </a:rPr>
              <a:t>Bmac</a:t>
            </a:r>
            <a:r>
              <a:rPr lang="zh-CN" altLang="en-US">
                <a:solidFill>
                  <a:srgbClr val="FF0000"/>
                </a:solidFill>
              </a:rPr>
              <a:t>地址。主机</a:t>
            </a:r>
            <a:r>
              <a:rPr lang="en-US" altLang="zh-CN">
                <a:solidFill>
                  <a:srgbClr val="FF0000"/>
                </a:solidFill>
              </a:rPr>
              <a:t>B</a:t>
            </a:r>
            <a:r>
              <a:rPr lang="zh-CN" altLang="en-US">
                <a:solidFill>
                  <a:srgbClr val="FF0000"/>
                </a:solidFill>
              </a:rPr>
              <a:t>给</a:t>
            </a:r>
            <a:r>
              <a:rPr lang="en-US" altLang="zh-CN">
                <a:solidFill>
                  <a:srgbClr val="FF0000"/>
                </a:solidFill>
              </a:rPr>
              <a:t>E0</a:t>
            </a:r>
            <a:r>
              <a:rPr lang="zh-CN" altLang="en-US">
                <a:solidFill>
                  <a:srgbClr val="FF0000"/>
                </a:solidFill>
              </a:rPr>
              <a:t>返回</a:t>
            </a:r>
            <a:r>
              <a:rPr lang="en-US" altLang="zh-CN">
                <a:solidFill>
                  <a:srgbClr val="FF0000"/>
                </a:solidFill>
              </a:rPr>
              <a:t>arp</a:t>
            </a:r>
            <a:r>
              <a:rPr lang="zh-CN" altLang="en-US">
                <a:solidFill>
                  <a:srgbClr val="FF0000"/>
                </a:solidFill>
              </a:rPr>
              <a:t>单播帧，告诉</a:t>
            </a:r>
            <a:r>
              <a:rPr lang="en-US" altLang="zh-CN">
                <a:solidFill>
                  <a:srgbClr val="FF0000"/>
                </a:solidFill>
              </a:rPr>
              <a:t>E0</a:t>
            </a:r>
            <a:r>
              <a:rPr lang="zh-CN" altLang="en-US">
                <a:solidFill>
                  <a:srgbClr val="FF0000"/>
                </a:solidFill>
              </a:rPr>
              <a:t>自己的</a:t>
            </a:r>
            <a:r>
              <a:rPr lang="en-US" altLang="zh-CN">
                <a:solidFill>
                  <a:srgbClr val="FF0000"/>
                </a:solidFill>
              </a:rPr>
              <a:t>mac</a:t>
            </a:r>
            <a:r>
              <a:rPr lang="zh-CN" altLang="en-US">
                <a:solidFill>
                  <a:srgbClr val="FF0000"/>
                </a:solidFill>
              </a:rPr>
              <a:t>地址</a:t>
            </a:r>
            <a:endParaRPr lang="zh-CN" altLang="en-US">
              <a:solidFill>
                <a:srgbClr val="FF0000"/>
              </a:solidFill>
            </a:endParaRPr>
          </a:p>
        </p:txBody>
      </p:sp>
      <p:sp>
        <p:nvSpPr>
          <p:cNvPr id="35" name="上下箭头 34"/>
          <p:cNvSpPr/>
          <p:nvPr/>
        </p:nvSpPr>
        <p:spPr>
          <a:xfrm>
            <a:off x="11261725" y="4370705"/>
            <a:ext cx="254635" cy="141986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下箭头 35"/>
          <p:cNvSpPr/>
          <p:nvPr/>
        </p:nvSpPr>
        <p:spPr>
          <a:xfrm>
            <a:off x="10768330" y="4370705"/>
            <a:ext cx="260985" cy="14198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文本框 36"/>
          <p:cNvSpPr txBox="1"/>
          <p:nvPr/>
        </p:nvSpPr>
        <p:spPr>
          <a:xfrm>
            <a:off x="5071745" y="4591685"/>
            <a:ext cx="5696585" cy="1198880"/>
          </a:xfrm>
          <a:prstGeom prst="rect">
            <a:avLst/>
          </a:prstGeom>
          <a:noFill/>
        </p:spPr>
        <p:txBody>
          <a:bodyPr wrap="none" rtlCol="0">
            <a:spAutoFit/>
          </a:bodyPr>
          <a:p>
            <a:r>
              <a:rPr lang="en-US" altLang="zh-CN">
                <a:solidFill>
                  <a:srgbClr val="FF0000"/>
                </a:solidFill>
              </a:rPr>
              <a:t>7. E0</a:t>
            </a:r>
            <a:r>
              <a:rPr lang="zh-CN" altLang="en-US">
                <a:solidFill>
                  <a:srgbClr val="FF0000"/>
                </a:solidFill>
              </a:rPr>
              <a:t>收到主机</a:t>
            </a:r>
            <a:r>
              <a:rPr lang="en-US" altLang="zh-CN">
                <a:solidFill>
                  <a:srgbClr val="FF0000"/>
                </a:solidFill>
              </a:rPr>
              <a:t>B</a:t>
            </a:r>
            <a:r>
              <a:rPr lang="zh-CN" altLang="en-US">
                <a:solidFill>
                  <a:srgbClr val="FF0000"/>
                </a:solidFill>
              </a:rPr>
              <a:t>的</a:t>
            </a:r>
            <a:r>
              <a:rPr lang="en-US" altLang="zh-CN">
                <a:solidFill>
                  <a:srgbClr val="FF0000"/>
                </a:solidFill>
              </a:rPr>
              <a:t>arp</a:t>
            </a:r>
            <a:r>
              <a:rPr lang="zh-CN" altLang="en-US">
                <a:solidFill>
                  <a:srgbClr val="FF0000"/>
                </a:solidFill>
              </a:rPr>
              <a:t>单播帧，获取了主机</a:t>
            </a:r>
            <a:r>
              <a:rPr lang="en-US" altLang="zh-CN">
                <a:solidFill>
                  <a:srgbClr val="FF0000"/>
                </a:solidFill>
              </a:rPr>
              <a:t>B</a:t>
            </a:r>
            <a:r>
              <a:rPr lang="zh-CN" altLang="en-US">
                <a:solidFill>
                  <a:srgbClr val="FF0000"/>
                </a:solidFill>
              </a:rPr>
              <a:t>的</a:t>
            </a:r>
            <a:r>
              <a:rPr lang="en-US" altLang="zh-CN">
                <a:solidFill>
                  <a:srgbClr val="FF0000"/>
                </a:solidFill>
              </a:rPr>
              <a:t>mac</a:t>
            </a:r>
            <a:r>
              <a:rPr lang="zh-CN" altLang="en-US">
                <a:solidFill>
                  <a:srgbClr val="FF0000"/>
                </a:solidFill>
              </a:rPr>
              <a:t>地址，</a:t>
            </a:r>
            <a:endParaRPr lang="zh-CN" altLang="en-US">
              <a:solidFill>
                <a:srgbClr val="FF0000"/>
              </a:solidFill>
            </a:endParaRPr>
          </a:p>
          <a:p>
            <a:r>
              <a:rPr lang="zh-CN" altLang="en-US">
                <a:solidFill>
                  <a:srgbClr val="FF0000"/>
                </a:solidFill>
              </a:rPr>
              <a:t>重新封装数据。将数据转发主机</a:t>
            </a:r>
            <a:r>
              <a:rPr lang="en-US" altLang="zh-CN">
                <a:solidFill>
                  <a:srgbClr val="FF0000"/>
                </a:solidFill>
              </a:rPr>
              <a:t>B</a:t>
            </a:r>
            <a:r>
              <a:rPr lang="zh-CN" altLang="en-US">
                <a:solidFill>
                  <a:srgbClr val="FF0000"/>
                </a:solidFill>
              </a:rPr>
              <a:t>。主机</a:t>
            </a:r>
            <a:r>
              <a:rPr lang="en-US" altLang="zh-CN">
                <a:solidFill>
                  <a:srgbClr val="FF0000"/>
                </a:solidFill>
              </a:rPr>
              <a:t>B</a:t>
            </a:r>
            <a:r>
              <a:rPr lang="zh-CN" altLang="en-US">
                <a:solidFill>
                  <a:srgbClr val="FF0000"/>
                </a:solidFill>
              </a:rPr>
              <a:t>收到数据包，</a:t>
            </a:r>
            <a:endParaRPr lang="zh-CN" altLang="en-US">
              <a:solidFill>
                <a:srgbClr val="FF0000"/>
              </a:solidFill>
            </a:endParaRPr>
          </a:p>
          <a:p>
            <a:r>
              <a:rPr lang="zh-CN" altLang="en-US">
                <a:solidFill>
                  <a:srgbClr val="FF0000"/>
                </a:solidFill>
              </a:rPr>
              <a:t>拆封数据包，发现目的</a:t>
            </a:r>
            <a:r>
              <a:rPr lang="en-US" altLang="zh-CN">
                <a:solidFill>
                  <a:srgbClr val="FF0000"/>
                </a:solidFill>
              </a:rPr>
              <a:t>ip</a:t>
            </a:r>
            <a:r>
              <a:rPr lang="zh-CN" altLang="en-US">
                <a:solidFill>
                  <a:srgbClr val="FF0000"/>
                </a:solidFill>
              </a:rPr>
              <a:t>和目的</a:t>
            </a:r>
            <a:r>
              <a:rPr lang="en-US" altLang="zh-CN">
                <a:solidFill>
                  <a:srgbClr val="FF0000"/>
                </a:solidFill>
              </a:rPr>
              <a:t>mac</a:t>
            </a:r>
            <a:r>
              <a:rPr lang="zh-CN" altLang="en-US">
                <a:solidFill>
                  <a:srgbClr val="FF0000"/>
                </a:solidFill>
              </a:rPr>
              <a:t>都是自己。并且给</a:t>
            </a:r>
            <a:endParaRPr lang="zh-CN" altLang="en-US">
              <a:solidFill>
                <a:srgbClr val="FF0000"/>
              </a:solidFill>
            </a:endParaRPr>
          </a:p>
          <a:p>
            <a:r>
              <a:rPr lang="zh-CN" altLang="en-US">
                <a:solidFill>
                  <a:srgbClr val="FF0000"/>
                </a:solidFill>
              </a:rPr>
              <a:t>主机</a:t>
            </a:r>
            <a:r>
              <a:rPr lang="en-US" altLang="zh-CN">
                <a:solidFill>
                  <a:srgbClr val="FF0000"/>
                </a:solidFill>
              </a:rPr>
              <a:t>A</a:t>
            </a:r>
            <a:r>
              <a:rPr lang="zh-CN" altLang="en-US">
                <a:solidFill>
                  <a:srgbClr val="FF0000"/>
                </a:solidFill>
              </a:rPr>
              <a:t>回复响应包。由此，互联互通。</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3" presetClass="exit" presetSubtype="10" fill="hold" grpId="1" nodeType="withEffect">
                                  <p:stCondLst>
                                    <p:cond delay="0"/>
                                  </p:stCondLst>
                                  <p:childTnLst>
                                    <p:animEffect transition="out" filter="blinds(horizontal)">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linds(horizontal)">
                                      <p:cBhvr>
                                        <p:cTn id="28" dur="500"/>
                                        <p:tgtEl>
                                          <p:spTgt spid="2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linds(horizontal)">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xit" presetSubtype="10" fill="hold" grpId="1" nodeType="clickEffect">
                                  <p:stCondLst>
                                    <p:cond delay="0"/>
                                  </p:stCondLst>
                                  <p:childTnLst>
                                    <p:animEffect transition="out" filter="blinds(horizontal)">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par>
                                <p:cTn id="37" presetID="3" presetClass="exit" presetSubtype="10" fill="hold" grpId="1" nodeType="withEffect">
                                  <p:stCondLst>
                                    <p:cond delay="0"/>
                                  </p:stCondLst>
                                  <p:childTnLst>
                                    <p:animEffect transition="out" filter="blinds(horizontal)">
                                      <p:cBhvr>
                                        <p:cTn id="38" dur="500"/>
                                        <p:tgtEl>
                                          <p:spTgt spid="22"/>
                                        </p:tgtEl>
                                      </p:cBhvr>
                                    </p:animEffect>
                                    <p:set>
                                      <p:cBhvr>
                                        <p:cTn id="39" dur="1" fill="hold">
                                          <p:stCondLst>
                                            <p:cond delay="499"/>
                                          </p:stCondLst>
                                        </p:cTn>
                                        <p:tgtEl>
                                          <p:spTgt spid="2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blinds(horizontal)">
                                      <p:cBhvr>
                                        <p:cTn id="44" dur="500"/>
                                        <p:tgtEl>
                                          <p:spTgt spid="23"/>
                                        </p:tgtEl>
                                      </p:cBhvr>
                                    </p:animEffect>
                                  </p:childTnLst>
                                </p:cTn>
                              </p:par>
                              <p:par>
                                <p:cTn id="45" presetID="3" presetClass="entr" presetSubtype="10" fill="hold" grpId="2"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linds(horizontal)">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grpId="1" nodeType="clickEffect">
                                  <p:stCondLst>
                                    <p:cond delay="0"/>
                                  </p:stCondLst>
                                  <p:childTnLst>
                                    <p:animEffect transition="out" filter="blinds(horizontal)">
                                      <p:cBhvr>
                                        <p:cTn id="51" dur="500"/>
                                        <p:tgtEl>
                                          <p:spTgt spid="23"/>
                                        </p:tgtEl>
                                      </p:cBhvr>
                                    </p:animEffect>
                                    <p:set>
                                      <p:cBhvr>
                                        <p:cTn id="52" dur="1" fill="hold">
                                          <p:stCondLst>
                                            <p:cond delay="499"/>
                                          </p:stCondLst>
                                        </p:cTn>
                                        <p:tgtEl>
                                          <p:spTgt spid="23"/>
                                        </p:tgtEl>
                                        <p:attrNameLst>
                                          <p:attrName>style.visibility</p:attrName>
                                        </p:attrNameLst>
                                      </p:cBhvr>
                                      <p:to>
                                        <p:strVal val="hidden"/>
                                      </p:to>
                                    </p:set>
                                  </p:childTnLst>
                                </p:cTn>
                              </p:par>
                              <p:par>
                                <p:cTn id="53" presetID="3" presetClass="exit" presetSubtype="10" fill="hold" grpId="3" nodeType="withEffect">
                                  <p:stCondLst>
                                    <p:cond delay="0"/>
                                  </p:stCondLst>
                                  <p:childTnLst>
                                    <p:animEffect transition="out" filter="blinds(horizontal)">
                                      <p:cBhvr>
                                        <p:cTn id="54" dur="500"/>
                                        <p:tgtEl>
                                          <p:spTgt spid="18"/>
                                        </p:tgtEl>
                                      </p:cBhvr>
                                    </p:animEffect>
                                    <p:set>
                                      <p:cBhvr>
                                        <p:cTn id="55" dur="1" fill="hold">
                                          <p:stCondLst>
                                            <p:cond delay="499"/>
                                          </p:stCondLst>
                                        </p:cTn>
                                        <p:tgtEl>
                                          <p:spTgt spid="18"/>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blinds(horizontal)">
                                      <p:cBhvr>
                                        <p:cTn id="60" dur="500"/>
                                        <p:tgtEl>
                                          <p:spTgt spid="28"/>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blinds(horizontal)">
                                      <p:cBhvr>
                                        <p:cTn id="63" dur="500"/>
                                        <p:tgtEl>
                                          <p:spTgt spid="25"/>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xit" presetSubtype="10" fill="hold" grpId="1" nodeType="clickEffect">
                                  <p:stCondLst>
                                    <p:cond delay="0"/>
                                  </p:stCondLst>
                                  <p:childTnLst>
                                    <p:animEffect transition="out" filter="blinds(horizontal)">
                                      <p:cBhvr>
                                        <p:cTn id="67" dur="500"/>
                                        <p:tgtEl>
                                          <p:spTgt spid="28"/>
                                        </p:tgtEl>
                                      </p:cBhvr>
                                    </p:animEffect>
                                    <p:set>
                                      <p:cBhvr>
                                        <p:cTn id="68" dur="1" fill="hold">
                                          <p:stCondLst>
                                            <p:cond delay="499"/>
                                          </p:stCondLst>
                                        </p:cTn>
                                        <p:tgtEl>
                                          <p:spTgt spid="28"/>
                                        </p:tgtEl>
                                        <p:attrNameLst>
                                          <p:attrName>style.visibility</p:attrName>
                                        </p:attrNameLst>
                                      </p:cBhvr>
                                      <p:to>
                                        <p:strVal val="hidden"/>
                                      </p:to>
                                    </p:set>
                                  </p:childTnLst>
                                </p:cTn>
                              </p:par>
                              <p:par>
                                <p:cTn id="69" presetID="3" presetClass="exit" presetSubtype="10" fill="hold" grpId="1" nodeType="withEffect">
                                  <p:stCondLst>
                                    <p:cond delay="0"/>
                                  </p:stCondLst>
                                  <p:childTnLst>
                                    <p:animEffect transition="out" filter="blinds(horizontal)">
                                      <p:cBhvr>
                                        <p:cTn id="70" dur="500"/>
                                        <p:tgtEl>
                                          <p:spTgt spid="25"/>
                                        </p:tgtEl>
                                      </p:cBhvr>
                                    </p:animEffect>
                                    <p:set>
                                      <p:cBhvr>
                                        <p:cTn id="71" dur="1" fill="hold">
                                          <p:stCondLst>
                                            <p:cond delay="499"/>
                                          </p:stCondLst>
                                        </p:cTn>
                                        <p:tgtEl>
                                          <p:spTgt spid="25"/>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blinds(horizontal)">
                                      <p:cBhvr>
                                        <p:cTn id="76" dur="500"/>
                                        <p:tgtEl>
                                          <p:spTgt spid="30"/>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blinds(horizontal)">
                                      <p:cBhvr>
                                        <p:cTn id="79" dur="500"/>
                                        <p:tgtEl>
                                          <p:spTgt spid="29"/>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xit" presetSubtype="10" fill="hold" grpId="1" nodeType="clickEffect">
                                  <p:stCondLst>
                                    <p:cond delay="0"/>
                                  </p:stCondLst>
                                  <p:childTnLst>
                                    <p:animEffect transition="out" filter="blinds(horizontal)">
                                      <p:cBhvr>
                                        <p:cTn id="83" dur="500"/>
                                        <p:tgtEl>
                                          <p:spTgt spid="30"/>
                                        </p:tgtEl>
                                      </p:cBhvr>
                                    </p:animEffect>
                                    <p:set>
                                      <p:cBhvr>
                                        <p:cTn id="84" dur="1" fill="hold">
                                          <p:stCondLst>
                                            <p:cond delay="499"/>
                                          </p:stCondLst>
                                        </p:cTn>
                                        <p:tgtEl>
                                          <p:spTgt spid="30"/>
                                        </p:tgtEl>
                                        <p:attrNameLst>
                                          <p:attrName>style.visibility</p:attrName>
                                        </p:attrNameLst>
                                      </p:cBhvr>
                                      <p:to>
                                        <p:strVal val="hidden"/>
                                      </p:to>
                                    </p:set>
                                  </p:childTnLst>
                                </p:cTn>
                              </p:par>
                              <p:par>
                                <p:cTn id="85" presetID="3" presetClass="exit" presetSubtype="10" fill="hold" grpId="1" nodeType="withEffect">
                                  <p:stCondLst>
                                    <p:cond delay="0"/>
                                  </p:stCondLst>
                                  <p:childTnLst>
                                    <p:animEffect transition="out" filter="blinds(horizontal)">
                                      <p:cBhvr>
                                        <p:cTn id="86" dur="500"/>
                                        <p:tgtEl>
                                          <p:spTgt spid="29"/>
                                        </p:tgtEl>
                                      </p:cBhvr>
                                    </p:animEffect>
                                    <p:set>
                                      <p:cBhvr>
                                        <p:cTn id="87" dur="1" fill="hold">
                                          <p:stCondLst>
                                            <p:cond delay="499"/>
                                          </p:stCondLst>
                                        </p:cTn>
                                        <p:tgtEl>
                                          <p:spTgt spid="29"/>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blinds(horizontal)">
                                      <p:cBhvr>
                                        <p:cTn id="92" dur="500"/>
                                        <p:tgtEl>
                                          <p:spTgt spid="34"/>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blinds(horizontal)">
                                      <p:cBhvr>
                                        <p:cTn id="95" dur="500"/>
                                        <p:tgtEl>
                                          <p:spTgt spid="35"/>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xit" presetSubtype="10" fill="hold" grpId="1" nodeType="clickEffect">
                                  <p:stCondLst>
                                    <p:cond delay="0"/>
                                  </p:stCondLst>
                                  <p:childTnLst>
                                    <p:animEffect transition="out" filter="blinds(horizontal)">
                                      <p:cBhvr>
                                        <p:cTn id="99" dur="500"/>
                                        <p:tgtEl>
                                          <p:spTgt spid="34"/>
                                        </p:tgtEl>
                                      </p:cBhvr>
                                    </p:animEffect>
                                    <p:set>
                                      <p:cBhvr>
                                        <p:cTn id="100" dur="1" fill="hold">
                                          <p:stCondLst>
                                            <p:cond delay="499"/>
                                          </p:stCondLst>
                                        </p:cTn>
                                        <p:tgtEl>
                                          <p:spTgt spid="34"/>
                                        </p:tgtEl>
                                        <p:attrNameLst>
                                          <p:attrName>style.visibility</p:attrName>
                                        </p:attrNameLst>
                                      </p:cBhvr>
                                      <p:to>
                                        <p:strVal val="hidden"/>
                                      </p:to>
                                    </p:set>
                                  </p:childTnLst>
                                </p:cTn>
                              </p:par>
                              <p:par>
                                <p:cTn id="101" presetID="3" presetClass="exit" presetSubtype="10" fill="hold" grpId="1" nodeType="withEffect">
                                  <p:stCondLst>
                                    <p:cond delay="0"/>
                                  </p:stCondLst>
                                  <p:childTnLst>
                                    <p:animEffect transition="out" filter="blinds(horizontal)">
                                      <p:cBhvr>
                                        <p:cTn id="102" dur="500"/>
                                        <p:tgtEl>
                                          <p:spTgt spid="35"/>
                                        </p:tgtEl>
                                      </p:cBhvr>
                                    </p:animEffect>
                                    <p:set>
                                      <p:cBhvr>
                                        <p:cTn id="103" dur="1" fill="hold">
                                          <p:stCondLst>
                                            <p:cond delay="499"/>
                                          </p:stCondLst>
                                        </p:cTn>
                                        <p:tgtEl>
                                          <p:spTgt spid="35"/>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blinds(horizontal)">
                                      <p:cBhvr>
                                        <p:cTn id="108" dur="500"/>
                                        <p:tgtEl>
                                          <p:spTgt spid="37"/>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36"/>
                                        </p:tgtEl>
                                        <p:attrNameLst>
                                          <p:attrName>style.visibility</p:attrName>
                                        </p:attrNameLst>
                                      </p:cBhvr>
                                      <p:to>
                                        <p:strVal val="visible"/>
                                      </p:to>
                                    </p:set>
                                    <p:animEffect transition="in" filter="blinds(horizontal)">
                                      <p:cBhvr>
                                        <p:cTn id="111" dur="500"/>
                                        <p:tgtEl>
                                          <p:spTgt spid="36"/>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xit" presetSubtype="10" fill="hold" grpId="1" nodeType="clickEffect">
                                  <p:stCondLst>
                                    <p:cond delay="0"/>
                                  </p:stCondLst>
                                  <p:childTnLst>
                                    <p:animEffect transition="out" filter="blinds(horizontal)">
                                      <p:cBhvr>
                                        <p:cTn id="115" dur="500"/>
                                        <p:tgtEl>
                                          <p:spTgt spid="37"/>
                                        </p:tgtEl>
                                      </p:cBhvr>
                                    </p:animEffect>
                                    <p:set>
                                      <p:cBhvr>
                                        <p:cTn id="116" dur="1" fill="hold">
                                          <p:stCondLst>
                                            <p:cond delay="499"/>
                                          </p:stCondLst>
                                        </p:cTn>
                                        <p:tgtEl>
                                          <p:spTgt spid="37"/>
                                        </p:tgtEl>
                                        <p:attrNameLst>
                                          <p:attrName>style.visibility</p:attrName>
                                        </p:attrNameLst>
                                      </p:cBhvr>
                                      <p:to>
                                        <p:strVal val="hidden"/>
                                      </p:to>
                                    </p:set>
                                  </p:childTnLst>
                                </p:cTn>
                              </p:par>
                              <p:par>
                                <p:cTn id="117" presetID="3" presetClass="exit" presetSubtype="10" fill="hold" grpId="1" nodeType="withEffect">
                                  <p:stCondLst>
                                    <p:cond delay="0"/>
                                  </p:stCondLst>
                                  <p:childTnLst>
                                    <p:animEffect transition="out" filter="blinds(horizontal)">
                                      <p:cBhvr>
                                        <p:cTn id="118" dur="500"/>
                                        <p:tgtEl>
                                          <p:spTgt spid="36"/>
                                        </p:tgtEl>
                                      </p:cBhvr>
                                    </p:animEffect>
                                    <p:set>
                                      <p:cBhvr>
                                        <p:cTn id="119"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18" grpId="0" animBg="1"/>
      <p:bldP spid="19" grpId="1"/>
      <p:bldP spid="18" grpId="1" animBg="1"/>
      <p:bldP spid="20" grpId="0" animBg="1"/>
      <p:bldP spid="22" grpId="0"/>
      <p:bldP spid="20" grpId="1" animBg="1"/>
      <p:bldP spid="22" grpId="1"/>
      <p:bldP spid="23" grpId="0"/>
      <p:bldP spid="18" grpId="2" animBg="1"/>
      <p:bldP spid="23" grpId="1"/>
      <p:bldP spid="18" grpId="3" animBg="1"/>
      <p:bldP spid="28" grpId="0" animBg="1"/>
      <p:bldP spid="25" grpId="0"/>
      <p:bldP spid="28" grpId="1" animBg="1"/>
      <p:bldP spid="25" grpId="1"/>
      <p:bldP spid="30" grpId="0"/>
      <p:bldP spid="29" grpId="0" animBg="1"/>
      <p:bldP spid="30" grpId="1"/>
      <p:bldP spid="29" grpId="1" animBg="1"/>
      <p:bldP spid="34" grpId="0"/>
      <p:bldP spid="35" grpId="0" animBg="1"/>
      <p:bldP spid="34" grpId="1"/>
      <p:bldP spid="35" grpId="1" animBg="1"/>
      <p:bldP spid="37" grpId="0"/>
      <p:bldP spid="36" grpId="0" animBg="1"/>
      <p:bldP spid="37" grpId="1"/>
      <p:bldP spid="36"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4.1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二三层</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转发</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4" name="深度视觉·原创设计 https://www.docer.com/works?userid=22383862"/>
          <p:cNvSpPr txBox="1"/>
          <p:nvPr/>
        </p:nvSpPr>
        <p:spPr>
          <a:xfrm>
            <a:off x="563880" y="946785"/>
            <a:ext cx="10952480" cy="5732780"/>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1.主机A不知道路由器A的E0端口网卡号，数据无法封装，所以此时主机A发送ARP广播帧给路由A的E0接口（广播帧的源IP和源MAC都是主机A，目标IP是路由A的E0端口的IP，目标MAC是FF-FF-FF-FF-FF-FF）</a:t>
            </a:r>
            <a:endPar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2. 路由A通过E0端口接收到广播帧，发现目标MAC是FF-FF-FF–FF-FF-FF，便会拆开MAC头部，发现目标IP是自己，便会对这个广播帧进行反馈，即以单播的形式发单播帧（源IP地址是192.168.1.1，源MAC地址：00-11-12-21-22-22（以下简称22）目标IP地址192.168.1.2，目标MAC是11）给主机A，并且把主机A的MAC地址记录在自己的MAC表中，主机A接受到了MAC地址，便满足四要素，把路由A的E0MAC地址记录在自己的MAC表中，可以开始进行数据帧的传输。主机A把目标MAC地址补上，发送给路由A；</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3. 路由A从E0端口接收到这个数据帧，查看目标MAC发现是自己，便会拆开MAC头部，露出IP地址，查看目标IP所在网段，与自己的路由表对比，找到对应的接口E1，开始进行MAC封转发，源IP地址主机A，源MAC地址是路由A的E1端口的MAC地址00-11-12-21-33-33（以下简称33），目标IP是主机B，目标MAC是路由B的E1端口的MAC地址；但是因为第一次连接，路由A的mac地址表并没有路由B的E1端口的MAC地址，也就没有相应的目标地址，所以会丢弃这次的数据；</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4. 路由A此时察觉到自己没有路由B的E1接口的MAC地址，便会主动对其发送ARP广播，广播帧中源IP和源MAC地址是自己，目标IP是路由B的E1接口的IP地址，目标MAC是FF-FF-FF-FF-FF-FF。路由B收到这个广播帧，发现目标MAC是FF-FF-FF-FF-FF-FF，便会对MAC头部进行拆开，并学习记录源MAC地址（即路由A的E1端口的MAC地址），发现里面的目标IP地址是自己，便会对这个广播帧进行反馈，即以单播的形式发单播帧（源IP地址是10.1.1.2，源MAC地址：00-11-12-21-33-33（以下简称33）目标IP地址10.1.1.1，目标MAC是00-11-12-21-33-33）发给路由A的E1端口；</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4.1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二三层</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转发</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4" name="深度视觉·原创设计 https://www.docer.com/works?userid=22383862"/>
          <p:cNvSpPr txBox="1"/>
          <p:nvPr/>
        </p:nvSpPr>
        <p:spPr>
          <a:xfrm>
            <a:off x="563880" y="946785"/>
            <a:ext cx="10952480" cy="3680460"/>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5. 路由A此时查看广播帧，得到了路由B的E1接口的MAC地址，便会记录在自己的MAC表中。这时主机A发送的第二个PING包又发了过来，因为此时路由A知道了路由B的E1接口的MAC地址，满足四要素，会很顺畅的发送到路由B的E1端口。路由B的E1接口查看目标MAC是自己，便会拆开，露出目标IP地址。路由B将IP地址192.168.2.2对照自己的路由表得出对应得网段接口为E0，变会对数据进行封装处理；因为是第一次连接，所以路由B并不知道主机B的MAC地址，所以操作无法执行，第二个PING包便会在这里被丢弃；</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6. 路由B为了以后可以正常通信便会发送广播帧（源IP地址是192.168.2.1，源MAC地址：00-11-12-21-55-55,目标IP地址192.168.2.2，目标MAC地址FF-FF-FF-FF-FF-FF）给主机B,主机B接收到这个广播帧，记录源MAC地址，还会把MAC头部拆掉，发现目标IP地址是自己，便会单播发出一个单薄帧（源IP地址是192.168.2.2，源MAC地址：00-11-12-21-66-66目标IP地址192.168.2.1，目标MAC是00-11-12-21-55-55）回应。</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7. 路由B此时接收到单播帧，便会记录源MAC地址，即主机B的MAC地址，此时第三个PING也到了，路由B此时满足四要素，便可以把PING包转发给主机B，主机B接收到在发回去，便互联互通了。</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7126" y="1588"/>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36810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1.3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网络数据流向</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6" name="深度视觉·原创设计 https://www.docer.com/works?userid=22383862"/>
          <p:cNvSpPr txBox="1"/>
          <p:nvPr/>
        </p:nvSpPr>
        <p:spPr>
          <a:xfrm>
            <a:off x="628015" y="934085"/>
            <a:ext cx="11063605" cy="3423920"/>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以我们日常用的微信为例子：</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1.微信是否是应用程序？微信产生的数据是不是应用层数据？</a:t>
            </a:r>
            <a:endParaRPr 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微信是应用程序，因为微信是工作在应用层的。微信产生的数据是应用层数据。</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2.数据的传输流向，以微信消息为例</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端给</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B</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端发送消息 </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你吃了没</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，数据流向为</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&gt;&gt;</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t>
            </a:r>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你吃了没-&gt;</a:t>
            </a:r>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端</a:t>
            </a:r>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应用层-&gt;</a:t>
            </a:r>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端</a:t>
            </a:r>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传输层-&gt;</a:t>
            </a:r>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端</a:t>
            </a:r>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网络层-&gt;</a:t>
            </a:r>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端</a:t>
            </a:r>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数据链路层-&gt;</a:t>
            </a:r>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端</a:t>
            </a:r>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物理层-&gt;光电信号-&gt;</a:t>
            </a:r>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B</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端</a:t>
            </a:r>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物理层-&gt;</a:t>
            </a:r>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B</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端</a:t>
            </a:r>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数据链路层-&gt;</a:t>
            </a:r>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B</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端</a:t>
            </a:r>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网络层-&gt;</a:t>
            </a:r>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B</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端</a:t>
            </a:r>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传输层-&gt;</a:t>
            </a:r>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B</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端</a:t>
            </a:r>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应用层-》你吃了没</a:t>
            </a:r>
            <a:endPar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网络数据的转发需要先经历自己的网络协议栈，进而通过网络将数据转化成为光电信号，传输到对端机器。</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  对端机收到数据之后，需要经历自己的机器网络协议栈的层层向上提交，一直到将数据提交到应用层的应用程序。</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5.1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扩展</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4" name="深度视觉·原创设计 https://www.docer.com/works?userid=22383862"/>
          <p:cNvSpPr txBox="1"/>
          <p:nvPr/>
        </p:nvSpPr>
        <p:spPr>
          <a:xfrm>
            <a:off x="563880" y="946785"/>
            <a:ext cx="10952480" cy="3937000"/>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什么是冲突域：</a:t>
            </a:r>
            <a:endPar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冲突域是指同一时间只有一台设备发送信息的范围，说白了就是一次只有一个设备发送信息，其他的只能等待。这很糟糕，因为如果同一个物理网段中的 两台设备同时传输数据，将发生冲突（即两台设备的数字信号将在线路上相互干扰），导致设备必须在以后重传数据。冲突对网络性能有严重的负面影响，因此绝对要避免冲突。</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什么是广播域：</a:t>
            </a:r>
            <a:endPar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广播是一种信息的传播方式，指网络中的某一设备同时向网络中所有的其它设备发送数据，这个数据所能广播到的范围即为广播域(Broadcast Domain)。简单点说，广播域就是指网络中所有能接收到同样广播消息的设备的集合</a:t>
            </a:r>
            <a:r>
              <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r>
              <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简单点说：</a:t>
            </a:r>
            <a:endPar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广播域就是说，如果站点发出一个广播信号后能接收到这个信号的范围，通常来说一个局域网就是一个广播域。（用路由器连接的除外）。冲突域是一个站点向另一个站点发出信号，除目的站点外，有多少站点能收到这个信号，这些站点就构成一个冲突域。</a:t>
            </a:r>
            <a:endPar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5.1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冲突域</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4" name="深度视觉·原创设计 https://www.docer.com/works?userid=22383862"/>
          <p:cNvSpPr txBox="1"/>
          <p:nvPr/>
        </p:nvSpPr>
        <p:spPr>
          <a:xfrm>
            <a:off x="563880" y="946785"/>
            <a:ext cx="10952480" cy="5219700"/>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 </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交换机隔离冲突域。</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2. </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交换机所有端口都在同一个广播域内，而每一个端口就是一个冲突域（通常我们都是一个端口接一台电脑</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3. </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为什么要隔离冲突域呢</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假设所有端口在一个冲突域</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举个例子：</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5.1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冲突域</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4" name="深度视觉·原创设计 https://www.docer.com/works?userid=22383862"/>
          <p:cNvSpPr txBox="1"/>
          <p:nvPr/>
        </p:nvSpPr>
        <p:spPr>
          <a:xfrm>
            <a:off x="563880" y="946785"/>
            <a:ext cx="6571615" cy="5732780"/>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话说老王有四个儿子，分别是老大、老二、老三和老四。老王忙活了一辈子，东拼西凑给四个儿子买了一间“跑道房”，何为跑道房</a:t>
            </a:r>
            <a:r>
              <a:rPr 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（相当于</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HUB</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集线器</a:t>
            </a:r>
            <a:r>
              <a:rPr 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r>
              <a:rPr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呢？就是四个儿子共用一条同时仅容一人通过的走廊。</a:t>
            </a:r>
            <a:r>
              <a:rPr 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有一天</a:t>
            </a:r>
            <a:r>
              <a:rPr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，老二在自己的房门口大喊了一句：有人去爬山吗？共用这一条走廊的所有人都听见了老二的喊话，这就是“广播域”，然后老大回答说我也去，老大就顺着这条走廊出发去找老二；</a:t>
            </a:r>
            <a:endParaRPr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接着，老三在自己的房门口又喊了一句：有人去滑冰吗？</a:t>
            </a:r>
            <a:r>
              <a:rPr 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老</a:t>
            </a:r>
            <a:r>
              <a:rPr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四听见了就回话说我也去。然后就很偶然的出现的一个问题:老大和</a:t>
            </a:r>
            <a:r>
              <a:rPr 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老</a:t>
            </a:r>
            <a:r>
              <a:rPr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四竟然在路上相遇了。前面我们已经说过了，这个走廊同一时间仅容一人通过，所以谁也过不去了，这就是“冲突域”</a:t>
            </a:r>
            <a:r>
              <a:rPr 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。当局域网内的主机高达上千台，那么冲突域就会很大很容易造成网络的堵塞。</a:t>
            </a:r>
            <a:endParaRPr 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我的故事讲完了，那么我要提一个问题，如何尽最大可能避免冲突域呢？</a:t>
            </a:r>
            <a:endParaRPr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为了有效避免冲突，局域网中使用交换机（Switch）来分割冲突域。对网络进行分割的原因是为了分离流量并创建更小的冲突域来使用户获得更高的带宽，否则同一时刻数据太多容易导致网络拥挤形成阻塞。</a:t>
            </a:r>
            <a:endParaRPr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pic>
        <p:nvPicPr>
          <p:cNvPr id="2" name="图片 1"/>
          <p:cNvPicPr>
            <a:picLocks noChangeAspect="1"/>
          </p:cNvPicPr>
          <p:nvPr/>
        </p:nvPicPr>
        <p:blipFill>
          <a:blip r:embed="rId1"/>
          <a:stretch>
            <a:fillRect/>
          </a:stretch>
        </p:blipFill>
        <p:spPr>
          <a:xfrm>
            <a:off x="6864985" y="946785"/>
            <a:ext cx="5096510" cy="27654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5.2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广播</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域</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4" name="深度视觉·原创设计 https://www.docer.com/works?userid=22383862"/>
          <p:cNvSpPr txBox="1"/>
          <p:nvPr/>
        </p:nvSpPr>
        <p:spPr>
          <a:xfrm>
            <a:off x="563880" y="946785"/>
            <a:ext cx="10952480" cy="4193540"/>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 </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路由器隔离广播域</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2. </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隔离广播域：</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根据IP地址或mac地址或端口进行划分，每一部分形成一个虚拟的局域网，这个虚拟的局域网就称为VLAN，这些主机发送的数据只能在本VLAN进行转发，不会向所有主机广播。这样就隔离了广播域。如果这些主机要向其他VLAN下的主机发送数据，则要通过三层交换机或是路由器。</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3. V1</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V2</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V3</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V4</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，每一个网络就是一个广播域。假设 </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PV1 </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包含了 </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V1</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V2</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V3</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V4</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，那么</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PV1</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又是一个广播域，经过路由寻址后，</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里面的跨网段通信所发送的广播，</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都被隔离在</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PV1 </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这个广播域中。</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4. 如果网络太大不隔离广播</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域</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会</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造成</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广播风暴拖累整个网络性能</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
        <p:nvSpPr>
          <p:cNvPr id="2" name="椭圆 1"/>
          <p:cNvSpPr/>
          <p:nvPr/>
        </p:nvSpPr>
        <p:spPr>
          <a:xfrm>
            <a:off x="4521835" y="3627120"/>
            <a:ext cx="1485900" cy="127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V1</a:t>
            </a:r>
            <a:endParaRPr lang="en-US" altLang="zh-CN"/>
          </a:p>
          <a:p>
            <a:pPr algn="ctr"/>
            <a:r>
              <a:rPr lang="en-US" altLang="zh-CN"/>
              <a:t>192.168.1.0</a:t>
            </a:r>
            <a:endParaRPr lang="en-US" altLang="zh-CN"/>
          </a:p>
        </p:txBody>
      </p:sp>
      <p:sp>
        <p:nvSpPr>
          <p:cNvPr id="3" name="椭圆 2"/>
          <p:cNvSpPr/>
          <p:nvPr/>
        </p:nvSpPr>
        <p:spPr>
          <a:xfrm>
            <a:off x="6308725" y="5231765"/>
            <a:ext cx="1485900" cy="127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V3</a:t>
            </a:r>
            <a:endParaRPr lang="en-US" altLang="zh-CN"/>
          </a:p>
          <a:p>
            <a:pPr algn="ctr"/>
            <a:r>
              <a:rPr lang="en-US" altLang="zh-CN"/>
              <a:t>192.168.4.0</a:t>
            </a:r>
            <a:endParaRPr lang="en-US" altLang="zh-CN"/>
          </a:p>
        </p:txBody>
      </p:sp>
      <p:sp>
        <p:nvSpPr>
          <p:cNvPr id="5" name="椭圆 4"/>
          <p:cNvSpPr/>
          <p:nvPr/>
        </p:nvSpPr>
        <p:spPr>
          <a:xfrm>
            <a:off x="7105650" y="3048000"/>
            <a:ext cx="1485900" cy="127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V2</a:t>
            </a:r>
            <a:endParaRPr lang="en-US" altLang="zh-CN"/>
          </a:p>
          <a:p>
            <a:pPr algn="ctr"/>
            <a:r>
              <a:rPr lang="en-US" altLang="zh-CN"/>
              <a:t>192.168.2.0</a:t>
            </a:r>
            <a:endParaRPr lang="en-US" altLang="zh-CN"/>
          </a:p>
        </p:txBody>
      </p:sp>
      <p:sp>
        <p:nvSpPr>
          <p:cNvPr id="6" name="椭圆 5"/>
          <p:cNvSpPr/>
          <p:nvPr/>
        </p:nvSpPr>
        <p:spPr>
          <a:xfrm>
            <a:off x="9097010" y="4787265"/>
            <a:ext cx="1485900" cy="127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V4</a:t>
            </a:r>
            <a:endParaRPr lang="en-US" altLang="zh-CN"/>
          </a:p>
          <a:p>
            <a:pPr algn="ctr"/>
            <a:r>
              <a:rPr lang="en-US" altLang="zh-CN"/>
              <a:t>192.168.3.0</a:t>
            </a:r>
            <a:endParaRPr lang="en-US" altLang="zh-CN"/>
          </a:p>
        </p:txBody>
      </p:sp>
      <p:cxnSp>
        <p:nvCxnSpPr>
          <p:cNvPr id="8" name="直接箭头连接符 7"/>
          <p:cNvCxnSpPr>
            <a:stCxn id="2" idx="5"/>
          </p:cNvCxnSpPr>
          <p:nvPr/>
        </p:nvCxnSpPr>
        <p:spPr>
          <a:xfrm>
            <a:off x="5789930" y="4711065"/>
            <a:ext cx="741680" cy="711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2" idx="6"/>
            <a:endCxn id="5" idx="2"/>
          </p:cNvCxnSpPr>
          <p:nvPr/>
        </p:nvCxnSpPr>
        <p:spPr>
          <a:xfrm flipV="1">
            <a:off x="6007735" y="3683000"/>
            <a:ext cx="1097915" cy="57912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5"/>
            <a:endCxn id="6" idx="1"/>
          </p:cNvCxnSpPr>
          <p:nvPr/>
        </p:nvCxnSpPr>
        <p:spPr>
          <a:xfrm>
            <a:off x="8373745" y="4131945"/>
            <a:ext cx="941070" cy="84137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3" idx="6"/>
            <a:endCxn id="6" idx="3"/>
          </p:cNvCxnSpPr>
          <p:nvPr/>
        </p:nvCxnSpPr>
        <p:spPr>
          <a:xfrm>
            <a:off x="7794625" y="5866765"/>
            <a:ext cx="1520190" cy="444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2"/>
          </p:cNvCxnSpPr>
          <p:nvPr/>
        </p:nvCxnSpPr>
        <p:spPr>
          <a:xfrm flipH="1" flipV="1">
            <a:off x="6007735" y="4262120"/>
            <a:ext cx="3089275" cy="116014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4"/>
            <a:endCxn id="3" idx="0"/>
          </p:cNvCxnSpPr>
          <p:nvPr/>
        </p:nvCxnSpPr>
        <p:spPr>
          <a:xfrm flipH="1">
            <a:off x="7051675" y="4318000"/>
            <a:ext cx="796925" cy="91376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5.3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总结</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4" name="深度视觉·原创设计 https://www.docer.com/works?userid=22383862"/>
          <p:cNvSpPr txBox="1"/>
          <p:nvPr/>
        </p:nvSpPr>
        <p:spPr>
          <a:xfrm>
            <a:off x="563880" y="946785"/>
            <a:ext cx="10952480" cy="265493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在三层转发的过程中，还要进行二层的封装。也就是说，在三层转发过程中二层帧头中的（源、目的）MAC地址是要改变的。但是IP数据报中的源IP和目的IP地址是不会改变的</a:t>
            </a:r>
            <a:r>
              <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我们得出结论：</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二层转发转发效率和速度</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高于三次转发</a:t>
            </a:r>
            <a:r>
              <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作用：</a:t>
            </a:r>
            <a:endPar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三层转发用于跨网段</a:t>
            </a:r>
            <a:endPar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二层转发用于局域网</a:t>
            </a:r>
            <a:endPar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交换机隔离冲突域；</a:t>
            </a:r>
            <a:endPar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路由器隔离广播域；</a:t>
            </a:r>
            <a:endPar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t>
            </a:r>
            <a:endPar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深度视觉·原创设计 https://www.docer.com/works?userid=22383862"/>
          <p:cNvSpPr/>
          <p:nvPr/>
        </p:nvSpPr>
        <p:spPr>
          <a:xfrm>
            <a:off x="4981679" y="-1"/>
            <a:ext cx="7198360" cy="6858000"/>
          </a:xfrm>
          <a:custGeom>
            <a:avLst/>
            <a:gdLst>
              <a:gd name="connsiteX0" fmla="*/ 0 w 7198621"/>
              <a:gd name="connsiteY0" fmla="*/ 0 h 6858001"/>
              <a:gd name="connsiteX1" fmla="*/ 7198621 w 7198621"/>
              <a:gd name="connsiteY1" fmla="*/ 0 h 6858001"/>
              <a:gd name="connsiteX2" fmla="*/ 7198621 w 7198621"/>
              <a:gd name="connsiteY2" fmla="*/ 6858001 h 6858001"/>
              <a:gd name="connsiteX3" fmla="*/ 4209143 w 7198621"/>
              <a:gd name="connsiteY3" fmla="*/ 6858001 h 6858001"/>
              <a:gd name="connsiteX4" fmla="*/ 0 w 7198621"/>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8621" h="6858001">
                <a:moveTo>
                  <a:pt x="0" y="0"/>
                </a:moveTo>
                <a:lnTo>
                  <a:pt x="7198621" y="0"/>
                </a:lnTo>
                <a:lnTo>
                  <a:pt x="7198621" y="6858001"/>
                </a:lnTo>
                <a:lnTo>
                  <a:pt x="4209143" y="6858001"/>
                </a:lnTo>
                <a:lnTo>
                  <a:pt x="0" y="0"/>
                </a:lnTo>
                <a:close/>
              </a:path>
            </a:pathLst>
          </a:custGeom>
          <a:blipFill rotWithShape="1">
            <a:blip r:embed="rId1"/>
            <a:srcRect/>
            <a:stretch>
              <a:fillRect t="-10029" b="-1002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深度视觉·原创设计 https://www.docer.com/works?userid=22383862"/>
          <p:cNvSpPr/>
          <p:nvPr/>
        </p:nvSpPr>
        <p:spPr>
          <a:xfrm flipV="1">
            <a:off x="4642029" y="0"/>
            <a:ext cx="3123932" cy="3557498"/>
          </a:xfrm>
          <a:prstGeom prst="parallelogram">
            <a:avLst>
              <a:gd name="adj" fmla="val 69381"/>
            </a:avLst>
          </a:prstGeom>
          <a:solidFill>
            <a:srgbClr val="FEC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深度视觉·原创设计 https://www.docer.com/works?userid=22383862"/>
          <p:cNvSpPr/>
          <p:nvPr/>
        </p:nvSpPr>
        <p:spPr>
          <a:xfrm flipV="1">
            <a:off x="9251960" y="3611693"/>
            <a:ext cx="2483485" cy="3305810"/>
          </a:xfrm>
          <a:prstGeom prst="parallelogram">
            <a:avLst>
              <a:gd name="adj" fmla="val 81768"/>
            </a:avLst>
          </a:prstGeom>
          <a:solidFill>
            <a:srgbClr val="FEC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深度视觉·原创设计 https://www.docer.com/works?userid=22383862"/>
          <p:cNvSpPr txBox="1"/>
          <p:nvPr/>
        </p:nvSpPr>
        <p:spPr>
          <a:xfrm>
            <a:off x="851396" y="2629436"/>
            <a:ext cx="4673642" cy="1015663"/>
          </a:xfrm>
          <a:prstGeom prst="rect">
            <a:avLst/>
          </a:prstGeom>
          <a:solidFill>
            <a:schemeClr val="bg1"/>
          </a:solidFill>
        </p:spPr>
        <p:txBody>
          <a:bodyPr wrap="square" rtlCol="0">
            <a:spAutoFit/>
          </a:bodyPr>
          <a:lstStyle/>
          <a:p>
            <a:pPr lvl="0" algn="dist"/>
            <a:r>
              <a:rPr lang="zh-CN" altLang="en-US" sz="6000" dirty="0">
                <a:solidFill>
                  <a:schemeClr val="tx1">
                    <a:lumMod val="75000"/>
                    <a:lumOff val="25000"/>
                  </a:schemeClr>
                </a:solidFill>
                <a:latin typeface="zcoolwenyiti" panose="02000603000000000000" pitchFamily="2" charset="-122"/>
                <a:ea typeface="zcoolwenyiti" panose="02000603000000000000" pitchFamily="2" charset="-122"/>
                <a:cs typeface="+mn-ea"/>
                <a:sym typeface="+mn-lt"/>
              </a:rPr>
              <a:t>谢谢观看</a:t>
            </a:r>
            <a:endParaRPr lang="zh-CN" altLang="en-US" sz="6000" dirty="0">
              <a:solidFill>
                <a:schemeClr val="tx1">
                  <a:lumMod val="75000"/>
                  <a:lumOff val="25000"/>
                </a:schemeClr>
              </a:solidFill>
              <a:latin typeface="zcoolwenyiti" panose="02000603000000000000" pitchFamily="2" charset="-122"/>
              <a:ea typeface="zcoolwenyiti" panose="02000603000000000000" pitchFamily="2" charset="-122"/>
              <a:cs typeface="+mn-ea"/>
              <a:sym typeface="+mn-lt"/>
            </a:endParaRPr>
          </a:p>
        </p:txBody>
      </p:sp>
      <p:sp>
        <p:nvSpPr>
          <p:cNvPr id="13" name="深度视觉·原创设计 https://www.docer.com/works?userid=22383862"/>
          <p:cNvSpPr txBox="1"/>
          <p:nvPr/>
        </p:nvSpPr>
        <p:spPr>
          <a:xfrm>
            <a:off x="851395" y="3683958"/>
            <a:ext cx="5429710" cy="584775"/>
          </a:xfrm>
          <a:prstGeom prst="rect">
            <a:avLst/>
          </a:prstGeom>
          <a:solidFill>
            <a:schemeClr val="bg1"/>
          </a:solidFill>
        </p:spPr>
        <p:txBody>
          <a:bodyPr wrap="square" rtlCol="0">
            <a:spAutoFit/>
          </a:bodyPr>
          <a:lstStyle/>
          <a:p>
            <a:pPr lvl="0" algn="dist">
              <a:defRPr/>
            </a:pPr>
            <a:r>
              <a:rPr lang="en-US" altLang="zh-CN" sz="3200" dirty="0">
                <a:solidFill>
                  <a:schemeClr val="accent2"/>
                </a:solidFill>
                <a:cs typeface="+mn-ea"/>
                <a:sym typeface="+mn-lt"/>
              </a:rPr>
              <a:t>DATA</a:t>
            </a:r>
            <a:r>
              <a:rPr lang="zh-CN" altLang="en-US" sz="3200" dirty="0">
                <a:solidFill>
                  <a:schemeClr val="accent2"/>
                </a:solidFill>
                <a:cs typeface="+mn-ea"/>
                <a:sym typeface="+mn-lt"/>
              </a:rPr>
              <a:t> </a:t>
            </a:r>
            <a:r>
              <a:rPr lang="en-US" altLang="zh-CN" sz="3200" dirty="0">
                <a:solidFill>
                  <a:schemeClr val="accent2"/>
                </a:solidFill>
                <a:cs typeface="+mn-ea"/>
                <a:sym typeface="+mn-lt"/>
              </a:rPr>
              <a:t>ANLYSISREPORT</a:t>
            </a:r>
            <a:endParaRPr lang="en-US" altLang="zh-CN" sz="3200" dirty="0">
              <a:solidFill>
                <a:schemeClr val="accent2"/>
              </a:solidFill>
              <a:cs typeface="+mn-ea"/>
              <a:sym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3951" y="-317"/>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36810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1.4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网络数据封装与分用</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4" name="图片 3"/>
          <p:cNvPicPr>
            <a:picLocks noChangeAspect="1"/>
          </p:cNvPicPr>
          <p:nvPr/>
        </p:nvPicPr>
        <p:blipFill>
          <a:blip r:embed="rId1"/>
          <a:stretch>
            <a:fillRect/>
          </a:stretch>
        </p:blipFill>
        <p:spPr>
          <a:xfrm>
            <a:off x="5469255" y="721360"/>
            <a:ext cx="1066165" cy="861060"/>
          </a:xfrm>
          <a:prstGeom prst="rect">
            <a:avLst/>
          </a:prstGeom>
        </p:spPr>
      </p:pic>
      <p:pic>
        <p:nvPicPr>
          <p:cNvPr id="5" name="图片 4"/>
          <p:cNvPicPr>
            <a:picLocks noChangeAspect="1"/>
          </p:cNvPicPr>
          <p:nvPr/>
        </p:nvPicPr>
        <p:blipFill>
          <a:blip r:embed="rId2"/>
          <a:stretch>
            <a:fillRect/>
          </a:stretch>
        </p:blipFill>
        <p:spPr>
          <a:xfrm>
            <a:off x="6993890" y="721360"/>
            <a:ext cx="1121410" cy="891540"/>
          </a:xfrm>
          <a:prstGeom prst="rect">
            <a:avLst/>
          </a:prstGeom>
        </p:spPr>
      </p:pic>
      <p:sp>
        <p:nvSpPr>
          <p:cNvPr id="7" name="圆角矩形 6"/>
          <p:cNvSpPr/>
          <p:nvPr/>
        </p:nvSpPr>
        <p:spPr>
          <a:xfrm>
            <a:off x="5382895" y="1753235"/>
            <a:ext cx="1236345" cy="5715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应用层</a:t>
            </a:r>
            <a:endParaRPr lang="zh-CN" altLang="en-US"/>
          </a:p>
        </p:txBody>
      </p:sp>
      <p:sp>
        <p:nvSpPr>
          <p:cNvPr id="8" name="圆角矩形 7"/>
          <p:cNvSpPr/>
          <p:nvPr/>
        </p:nvSpPr>
        <p:spPr>
          <a:xfrm>
            <a:off x="5382895" y="2762885"/>
            <a:ext cx="1236345" cy="57150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传输层</a:t>
            </a:r>
            <a:endParaRPr lang="zh-CN" altLang="en-US"/>
          </a:p>
        </p:txBody>
      </p:sp>
      <p:sp>
        <p:nvSpPr>
          <p:cNvPr id="9" name="圆角矩形 8"/>
          <p:cNvSpPr/>
          <p:nvPr/>
        </p:nvSpPr>
        <p:spPr>
          <a:xfrm>
            <a:off x="5382895" y="3772535"/>
            <a:ext cx="1236345" cy="5715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网络层</a:t>
            </a:r>
            <a:endParaRPr lang="zh-CN" altLang="en-US"/>
          </a:p>
        </p:txBody>
      </p:sp>
      <p:sp>
        <p:nvSpPr>
          <p:cNvPr id="10" name="圆角矩形 9"/>
          <p:cNvSpPr/>
          <p:nvPr/>
        </p:nvSpPr>
        <p:spPr>
          <a:xfrm>
            <a:off x="5382260" y="5821680"/>
            <a:ext cx="2790825"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物理层</a:t>
            </a:r>
            <a:endParaRPr lang="zh-CN" altLang="en-US"/>
          </a:p>
        </p:txBody>
      </p:sp>
      <p:sp>
        <p:nvSpPr>
          <p:cNvPr id="11" name="圆角矩形 10"/>
          <p:cNvSpPr/>
          <p:nvPr/>
        </p:nvSpPr>
        <p:spPr>
          <a:xfrm>
            <a:off x="6937375" y="1753235"/>
            <a:ext cx="1236345" cy="5715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应用层</a:t>
            </a:r>
            <a:endParaRPr lang="zh-CN" altLang="en-US"/>
          </a:p>
        </p:txBody>
      </p:sp>
      <p:sp>
        <p:nvSpPr>
          <p:cNvPr id="15" name="圆角矩形 14"/>
          <p:cNvSpPr/>
          <p:nvPr/>
        </p:nvSpPr>
        <p:spPr>
          <a:xfrm>
            <a:off x="6937375" y="2762885"/>
            <a:ext cx="1236345" cy="57150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传输层</a:t>
            </a:r>
            <a:endParaRPr lang="zh-CN" altLang="en-US"/>
          </a:p>
        </p:txBody>
      </p:sp>
      <p:sp>
        <p:nvSpPr>
          <p:cNvPr id="16" name="圆角矩形 15"/>
          <p:cNvSpPr/>
          <p:nvPr/>
        </p:nvSpPr>
        <p:spPr>
          <a:xfrm>
            <a:off x="6937375" y="3772535"/>
            <a:ext cx="1236345" cy="5715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网络层</a:t>
            </a:r>
            <a:endParaRPr lang="zh-CN" altLang="en-US"/>
          </a:p>
        </p:txBody>
      </p:sp>
      <p:sp>
        <p:nvSpPr>
          <p:cNvPr id="19" name="下箭头 18"/>
          <p:cNvSpPr/>
          <p:nvPr/>
        </p:nvSpPr>
        <p:spPr>
          <a:xfrm>
            <a:off x="5854700" y="2324735"/>
            <a:ext cx="292100" cy="438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下箭头 19"/>
          <p:cNvSpPr/>
          <p:nvPr/>
        </p:nvSpPr>
        <p:spPr>
          <a:xfrm>
            <a:off x="5855335" y="3334385"/>
            <a:ext cx="292100" cy="438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下箭头 20"/>
          <p:cNvSpPr/>
          <p:nvPr/>
        </p:nvSpPr>
        <p:spPr>
          <a:xfrm>
            <a:off x="5854700" y="4344035"/>
            <a:ext cx="292100" cy="438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上箭头 21"/>
          <p:cNvSpPr/>
          <p:nvPr/>
        </p:nvSpPr>
        <p:spPr>
          <a:xfrm>
            <a:off x="7416165" y="2324735"/>
            <a:ext cx="279400" cy="4381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上箭头 22"/>
          <p:cNvSpPr/>
          <p:nvPr/>
        </p:nvSpPr>
        <p:spPr>
          <a:xfrm>
            <a:off x="7416165" y="3334385"/>
            <a:ext cx="279400" cy="4381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上箭头 23"/>
          <p:cNvSpPr/>
          <p:nvPr/>
        </p:nvSpPr>
        <p:spPr>
          <a:xfrm>
            <a:off x="7416165" y="4344035"/>
            <a:ext cx="279400" cy="4381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圆角矩形 24"/>
          <p:cNvSpPr/>
          <p:nvPr/>
        </p:nvSpPr>
        <p:spPr>
          <a:xfrm>
            <a:off x="2481580" y="1753235"/>
            <a:ext cx="2627630" cy="571500"/>
          </a:xfrm>
          <a:prstGeom prst="roundRect">
            <a:avLst/>
          </a:prstGeom>
          <a:gradFill>
            <a:gsLst>
              <a:gs pos="0">
                <a:srgbClr val="7B32B2"/>
              </a:gs>
              <a:gs pos="100000">
                <a:srgbClr val="401A5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数据</a:t>
            </a:r>
            <a:endParaRPr lang="zh-CN" altLang="en-US"/>
          </a:p>
        </p:txBody>
      </p:sp>
      <p:sp>
        <p:nvSpPr>
          <p:cNvPr id="26" name="圆角矩形 25"/>
          <p:cNvSpPr/>
          <p:nvPr/>
        </p:nvSpPr>
        <p:spPr>
          <a:xfrm>
            <a:off x="2481580" y="2762885"/>
            <a:ext cx="2627630" cy="571500"/>
          </a:xfrm>
          <a:prstGeom prst="roundRect">
            <a:avLst/>
          </a:prstGeom>
          <a:gradFill>
            <a:gsLst>
              <a:gs pos="0">
                <a:srgbClr val="7B32B2"/>
              </a:gs>
              <a:gs pos="100000">
                <a:srgbClr val="401A5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传输层报头</a:t>
            </a:r>
            <a:r>
              <a:rPr lang="en-US" altLang="zh-CN"/>
              <a:t>|</a:t>
            </a:r>
            <a:r>
              <a:rPr lang="zh-CN" altLang="en-US"/>
              <a:t>数据</a:t>
            </a:r>
            <a:endParaRPr lang="zh-CN" altLang="en-US"/>
          </a:p>
        </p:txBody>
      </p:sp>
      <p:sp>
        <p:nvSpPr>
          <p:cNvPr id="27" name="圆角矩形 26"/>
          <p:cNvSpPr/>
          <p:nvPr/>
        </p:nvSpPr>
        <p:spPr>
          <a:xfrm>
            <a:off x="2480945" y="3772535"/>
            <a:ext cx="2628265" cy="571500"/>
          </a:xfrm>
          <a:prstGeom prst="roundRect">
            <a:avLst/>
          </a:prstGeom>
          <a:gradFill>
            <a:gsLst>
              <a:gs pos="0">
                <a:srgbClr val="7B32B2"/>
              </a:gs>
              <a:gs pos="100000">
                <a:srgbClr val="401A5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网络</a:t>
            </a:r>
            <a:r>
              <a:rPr lang="zh-CN" altLang="en-US"/>
              <a:t>层报头</a:t>
            </a:r>
            <a:r>
              <a:rPr lang="en-US" altLang="zh-CN"/>
              <a:t>|</a:t>
            </a:r>
            <a:r>
              <a:rPr lang="zh-CN" altLang="en-US"/>
              <a:t>数据</a:t>
            </a:r>
            <a:endParaRPr lang="zh-CN" altLang="en-US"/>
          </a:p>
        </p:txBody>
      </p:sp>
      <p:sp>
        <p:nvSpPr>
          <p:cNvPr id="28" name="圆角矩形 27"/>
          <p:cNvSpPr/>
          <p:nvPr/>
        </p:nvSpPr>
        <p:spPr>
          <a:xfrm>
            <a:off x="5382260" y="4812030"/>
            <a:ext cx="1236345" cy="57150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数据链路</a:t>
            </a:r>
            <a:r>
              <a:rPr lang="zh-CN" altLang="en-US"/>
              <a:t>层</a:t>
            </a:r>
            <a:endParaRPr lang="zh-CN" altLang="en-US"/>
          </a:p>
        </p:txBody>
      </p:sp>
      <p:sp>
        <p:nvSpPr>
          <p:cNvPr id="29" name="圆角矩形 28"/>
          <p:cNvSpPr/>
          <p:nvPr/>
        </p:nvSpPr>
        <p:spPr>
          <a:xfrm>
            <a:off x="6936740" y="4812030"/>
            <a:ext cx="1236345" cy="57150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数据链路</a:t>
            </a:r>
            <a:r>
              <a:rPr lang="zh-CN" altLang="en-US"/>
              <a:t>层</a:t>
            </a:r>
            <a:endParaRPr lang="zh-CN" altLang="en-US"/>
          </a:p>
        </p:txBody>
      </p:sp>
      <p:sp>
        <p:nvSpPr>
          <p:cNvPr id="30" name="下箭头 29"/>
          <p:cNvSpPr/>
          <p:nvPr/>
        </p:nvSpPr>
        <p:spPr>
          <a:xfrm>
            <a:off x="5855970" y="5383530"/>
            <a:ext cx="292100" cy="438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上箭头 30"/>
          <p:cNvSpPr/>
          <p:nvPr/>
        </p:nvSpPr>
        <p:spPr>
          <a:xfrm>
            <a:off x="7416165" y="5383530"/>
            <a:ext cx="279400" cy="4381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圆角矩形 31"/>
          <p:cNvSpPr/>
          <p:nvPr/>
        </p:nvSpPr>
        <p:spPr>
          <a:xfrm>
            <a:off x="2480945" y="4812030"/>
            <a:ext cx="2628265" cy="571500"/>
          </a:xfrm>
          <a:prstGeom prst="roundRect">
            <a:avLst/>
          </a:prstGeom>
          <a:gradFill>
            <a:gsLst>
              <a:gs pos="0">
                <a:srgbClr val="7B32B2"/>
              </a:gs>
              <a:gs pos="100000">
                <a:srgbClr val="401A5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数据链路</a:t>
            </a:r>
            <a:r>
              <a:rPr lang="zh-CN" altLang="en-US"/>
              <a:t>层报头</a:t>
            </a:r>
            <a:r>
              <a:rPr lang="en-US" altLang="zh-CN"/>
              <a:t>|</a:t>
            </a:r>
            <a:r>
              <a:rPr lang="zh-CN" altLang="en-US"/>
              <a:t>数据</a:t>
            </a:r>
            <a:endParaRPr lang="zh-CN" altLang="en-US"/>
          </a:p>
        </p:txBody>
      </p:sp>
      <p:sp>
        <p:nvSpPr>
          <p:cNvPr id="33" name="流程图: 顺序访问存储器 32"/>
          <p:cNvSpPr/>
          <p:nvPr/>
        </p:nvSpPr>
        <p:spPr>
          <a:xfrm>
            <a:off x="817880" y="2418715"/>
            <a:ext cx="1663700" cy="915670"/>
          </a:xfrm>
          <a:prstGeom prst="flowChartMagneticTap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源端口、目的端口</a:t>
            </a:r>
            <a:endParaRPr lang="zh-CN" altLang="en-US"/>
          </a:p>
        </p:txBody>
      </p:sp>
      <p:sp>
        <p:nvSpPr>
          <p:cNvPr id="34" name="流程图: 顺序访问存储器 33"/>
          <p:cNvSpPr/>
          <p:nvPr/>
        </p:nvSpPr>
        <p:spPr>
          <a:xfrm>
            <a:off x="817880" y="3428365"/>
            <a:ext cx="1663700" cy="915670"/>
          </a:xfrm>
          <a:prstGeom prst="flowChartMagneticTap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源</a:t>
            </a:r>
            <a:r>
              <a:rPr lang="en-US" altLang="zh-CN"/>
              <a:t>IP</a:t>
            </a:r>
            <a:r>
              <a:rPr lang="zh-CN" altLang="en-US"/>
              <a:t>、目的</a:t>
            </a:r>
            <a:r>
              <a:rPr lang="en-US" altLang="zh-CN"/>
              <a:t>IP</a:t>
            </a:r>
            <a:r>
              <a:rPr lang="zh-CN" altLang="en-US"/>
              <a:t>、协议号</a:t>
            </a:r>
            <a:endParaRPr lang="zh-CN" altLang="en-US"/>
          </a:p>
        </p:txBody>
      </p:sp>
      <p:sp>
        <p:nvSpPr>
          <p:cNvPr id="35" name="流程图: 顺序访问存储器 34"/>
          <p:cNvSpPr/>
          <p:nvPr/>
        </p:nvSpPr>
        <p:spPr>
          <a:xfrm>
            <a:off x="817245" y="4467860"/>
            <a:ext cx="1663700" cy="915670"/>
          </a:xfrm>
          <a:prstGeom prst="flowChartMagneticTap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源</a:t>
            </a:r>
            <a:r>
              <a:rPr lang="en-US" altLang="zh-CN"/>
              <a:t>mac</a:t>
            </a:r>
            <a:r>
              <a:rPr lang="zh-CN" altLang="en-US"/>
              <a:t>、目的</a:t>
            </a:r>
            <a:r>
              <a:rPr lang="en-US" altLang="zh-CN"/>
              <a:t>mac</a:t>
            </a:r>
            <a:r>
              <a:rPr lang="zh-CN" altLang="en-US"/>
              <a:t>、帧类型</a:t>
            </a:r>
            <a:endParaRPr lang="zh-CN" altLang="en-US"/>
          </a:p>
        </p:txBody>
      </p:sp>
      <p:sp>
        <p:nvSpPr>
          <p:cNvPr id="36" name="圆角矩形 35"/>
          <p:cNvSpPr/>
          <p:nvPr/>
        </p:nvSpPr>
        <p:spPr>
          <a:xfrm>
            <a:off x="2481580" y="5821680"/>
            <a:ext cx="2628265" cy="571500"/>
          </a:xfrm>
          <a:prstGeom prst="roundRect">
            <a:avLst/>
          </a:prstGeom>
          <a:gradFill>
            <a:gsLst>
              <a:gs pos="0">
                <a:srgbClr val="7B32B2"/>
              </a:gs>
              <a:gs pos="100000">
                <a:srgbClr val="401A5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01010101010101</a:t>
            </a:r>
            <a:endParaRPr lang="en-US"/>
          </a:p>
        </p:txBody>
      </p:sp>
      <p:sp>
        <p:nvSpPr>
          <p:cNvPr id="37" name="流程图: 顺序访问存储器 36"/>
          <p:cNvSpPr/>
          <p:nvPr/>
        </p:nvSpPr>
        <p:spPr>
          <a:xfrm>
            <a:off x="817245" y="5477510"/>
            <a:ext cx="1663700" cy="915670"/>
          </a:xfrm>
          <a:prstGeom prst="flowChartMagneticTap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二进制流</a:t>
            </a:r>
            <a:endParaRPr lang="zh-CN" altLang="en-US"/>
          </a:p>
        </p:txBody>
      </p:sp>
      <p:sp>
        <p:nvSpPr>
          <p:cNvPr id="38" name="深度视觉·原创设计 https://www.docer.com/works?userid=22383862"/>
          <p:cNvSpPr txBox="1"/>
          <p:nvPr/>
        </p:nvSpPr>
        <p:spPr>
          <a:xfrm>
            <a:off x="8394700" y="1858010"/>
            <a:ext cx="3121660" cy="239839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发送端，由应用层，传输层、网络层、数据链路层，将数据进行层层封装，最终在物理层转换为</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bit</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流。</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当数据达到接收端，进行跟发送端相反的操作，将数据层层拆封， 传递到应用层。</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7126" y="1588"/>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1.5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根据</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wireshark</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抓包分析</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6" name="深度视觉·原创设计 https://www.docer.com/works?userid=22383862"/>
          <p:cNvSpPr txBox="1"/>
          <p:nvPr/>
        </p:nvSpPr>
        <p:spPr>
          <a:xfrm>
            <a:off x="628015" y="934085"/>
            <a:ext cx="11063605" cy="34607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下图为一次完整的</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TCP</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通信过程，我们以抓包的方式去分析理解网络数据包的封装过程</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pic>
        <p:nvPicPr>
          <p:cNvPr id="3" name="图片 2"/>
          <p:cNvPicPr>
            <a:picLocks noChangeAspect="1"/>
          </p:cNvPicPr>
          <p:nvPr/>
        </p:nvPicPr>
        <p:blipFill>
          <a:blip r:embed="rId1"/>
          <a:stretch>
            <a:fillRect/>
          </a:stretch>
        </p:blipFill>
        <p:spPr>
          <a:xfrm>
            <a:off x="539115" y="1887855"/>
            <a:ext cx="11152505" cy="41617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7126" y="1588"/>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1.6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网络包分析</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3" name="图片 2"/>
          <p:cNvPicPr>
            <a:picLocks noChangeAspect="1"/>
          </p:cNvPicPr>
          <p:nvPr/>
        </p:nvPicPr>
        <p:blipFill>
          <a:blip r:embed="rId1"/>
          <a:stretch>
            <a:fillRect/>
          </a:stretch>
        </p:blipFill>
        <p:spPr>
          <a:xfrm>
            <a:off x="1379220" y="1042035"/>
            <a:ext cx="9432925" cy="1802765"/>
          </a:xfrm>
          <a:prstGeom prst="rect">
            <a:avLst/>
          </a:prstGeom>
        </p:spPr>
      </p:pic>
      <p:sp>
        <p:nvSpPr>
          <p:cNvPr id="38" name="深度视觉·原创设计 https://www.docer.com/works?userid=22383862"/>
          <p:cNvSpPr txBox="1"/>
          <p:nvPr/>
        </p:nvSpPr>
        <p:spPr>
          <a:xfrm>
            <a:off x="1379220" y="3001645"/>
            <a:ext cx="9432925" cy="137223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由下往上分别是传输层、网络层、数据链路层、物理层；</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传输层：封装源端口和目的端口，以及确定传输协议为</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TCP</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网络层：封装源</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ip</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和目的</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ip</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，以及确定协议号为</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IPv4</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数据链路层：封装源</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和目的</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物理层：负责传输</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bit</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流</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7126" y="1588"/>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1.7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网络包分析</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6" name="深度视觉·原创设计 https://www.docer.com/works?userid=22383862"/>
          <p:cNvSpPr txBox="1"/>
          <p:nvPr/>
        </p:nvSpPr>
        <p:spPr>
          <a:xfrm>
            <a:off x="628015" y="934085"/>
            <a:ext cx="11063605" cy="214185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顺便提一下，如何确认这个 </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14.215.177.38 </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这</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ip</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就是百度服务器的</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ip</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通过路由跟踪命令</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windows</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tracert www.baidu.com </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linux </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：traceroute </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www.baidu.com</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便可以确认。</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pic>
        <p:nvPicPr>
          <p:cNvPr id="2" name="图片 1"/>
          <p:cNvPicPr>
            <a:picLocks noChangeAspect="1"/>
          </p:cNvPicPr>
          <p:nvPr/>
        </p:nvPicPr>
        <p:blipFill>
          <a:blip r:embed="rId1"/>
          <a:stretch>
            <a:fillRect/>
          </a:stretch>
        </p:blipFill>
        <p:spPr>
          <a:xfrm>
            <a:off x="1851025" y="3020695"/>
            <a:ext cx="7677150" cy="28479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7126" y="1588"/>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6652895" cy="460375"/>
            </a:xfrm>
            <a:prstGeom prst="rect">
              <a:avLst/>
            </a:prstGeom>
            <a:noFill/>
          </p:spPr>
          <p:txBody>
            <a:bodyPr wrap="square" rtlCol="0">
              <a:spAutoFit/>
            </a:bodyPr>
            <a:lstStyle/>
            <a:p>
              <a:r>
                <a:rPr 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2.1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二层转发</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3" name="深度视觉·原创设计 https://www.docer.com/works?userid=22383862"/>
          <p:cNvSpPr txBox="1"/>
          <p:nvPr/>
        </p:nvSpPr>
        <p:spPr>
          <a:xfrm>
            <a:off x="628015" y="934085"/>
            <a:ext cx="11063605" cy="4706620"/>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什么是</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二层转发：</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二层转发就是基于MAC地址进行数据包转发。</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所谓的二层，指的就是网络七层模型中的数据链路层。这就像是我们发快递，必然要知道收件人的姓名（这也就相当于收件人=目的IP，发件人=源IP）然后我们还需要知道对方的目的地址在哪。（目的地址和源地址就像是IP地址的掩码），如果我跟对方在同一个城市，那么我们就不需要使用快递，直接本地把快递给别人即可。这个就是二层转发，也就是当源IP和目的IP在同一个网段时，这时候只需要进行二层转发即可。</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二层转发原理：</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基于原MAC、目的MAC、MAC地址表进行业务转发</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MAC 地址</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MAC地址也就是物理地址，大小为48位，6个字节，前24位是厂商代码，后24位为序号，比如H3C厂商代码为00-0f-e2。</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800100" marR="0" lvl="1" indent="-342900" algn="l" defTabSz="1217930" rtl="0" eaLnBrk="1" fontAlgn="auto" latinLnBrk="0" hangingPunct="1">
              <a:lnSpc>
                <a:spcPts val="2000"/>
              </a:lnSpc>
              <a:spcBef>
                <a:spcPts val="0"/>
              </a:spcBef>
              <a:spcAft>
                <a:spcPts val="0"/>
              </a:spcAft>
              <a:buClrTx/>
              <a:buSzTx/>
              <a:buFont typeface="Arial" panose="020B0604020202020204" pitchFamily="34" charset="0"/>
              <a:buChar char="•"/>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单播地址：第一个字节最低位为0，如 00-0f-e2-00-00-06</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800100" marR="0" lvl="1" indent="-342900" algn="l" defTabSz="1217930" rtl="0" eaLnBrk="1" fontAlgn="auto" latinLnBrk="0" hangingPunct="1">
              <a:lnSpc>
                <a:spcPts val="2000"/>
              </a:lnSpc>
              <a:spcBef>
                <a:spcPts val="0"/>
              </a:spcBef>
              <a:spcAft>
                <a:spcPts val="0"/>
              </a:spcAft>
              <a:buClrTx/>
              <a:buSzTx/>
              <a:buFont typeface="Arial" panose="020B0604020202020204" pitchFamily="34" charset="0"/>
              <a:buChar char="•"/>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多播地址：第一个字节最低位为1，如 01-0f-e2-00-00-06</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800100" marR="0" lvl="1" indent="-342900" algn="l" defTabSz="1217930" rtl="0" eaLnBrk="1" fontAlgn="auto" latinLnBrk="0" hangingPunct="1">
              <a:lnSpc>
                <a:spcPts val="2000"/>
              </a:lnSpc>
              <a:spcBef>
                <a:spcPts val="0"/>
              </a:spcBef>
              <a:spcAft>
                <a:spcPts val="0"/>
              </a:spcAft>
              <a:buClrTx/>
              <a:buSzTx/>
              <a:buFont typeface="Arial" panose="020B0604020202020204" pitchFamily="34" charset="0"/>
              <a:buChar char="•"/>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广播地址：48位全为1，如ff-ff-ff-ff-ff-ff</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1257300" marR="0" lvl="2" indent="-342900" algn="l" defTabSz="1217930" rtl="0" eaLnBrk="1" fontAlgn="auto" latinLnBrk="0" hangingPunct="1">
              <a:lnSpc>
                <a:spcPts val="2000"/>
              </a:lnSpc>
              <a:spcBef>
                <a:spcPts val="0"/>
              </a:spcBef>
              <a:spcAft>
                <a:spcPts val="0"/>
              </a:spcAft>
              <a:buClrTx/>
              <a:buSzTx/>
              <a:buFont typeface="Arial" panose="020B0604020202020204" pitchFamily="34" charset="0"/>
              <a:buChar char="•"/>
              <a:defRPr/>
            </a:pP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	</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p="http://schemas.openxmlformats.org/presentationml/2006/main">
  <p:tag name="KSO_WM_UNIT_PLACING_PICTURE_USER_VIEWPORT" val="{&quot;height&quot;:7545,&quot;width&quot;:7230}"/>
</p:tagLst>
</file>

<file path=ppt/tags/tag2.xml><?xml version="1.0" encoding="utf-8"?>
<p:tagLst xmlns:p="http://schemas.openxmlformats.org/presentationml/2006/main">
  <p:tag name="KSO_WM_UNIT_TABLE_BEAUTIFY" val="smartTable{3dfb97be-ecd5-46c3-a4ad-b35cad65a608}"/>
  <p:tag name="TABLE_ENDDRAG_ORIGIN_RECT" val="623*107"/>
  <p:tag name="TABLE_ENDDRAG_RECT" val="297*148*623*107"/>
</p:tagLst>
</file>

<file path=ppt/tags/tag3.xml><?xml version="1.0" encoding="utf-8"?>
<p:tagLst xmlns:p="http://schemas.openxmlformats.org/presentationml/2006/main">
  <p:tag name="KSO_WM_UNIT_PLACING_PICTURE_USER_VIEWPORT" val="{&quot;height&quot;:5790,&quot;width&quot;:17115}"/>
</p:tagLst>
</file>

<file path=ppt/tags/tag4.xml><?xml version="1.0" encoding="utf-8"?>
<p:tagLst xmlns:p="http://schemas.openxmlformats.org/presentationml/2006/main">
  <p:tag name="KSO_WM_UNIT_TABLE_BEAUTIFY" val="smartTable{53083567-74bc-4907-8447-9c8702ce69de}"/>
  <p:tag name="TABLE_ENDDRAG_ORIGIN_RECT" val="513*80"/>
  <p:tag name="TABLE_ENDDRAG_RECT" val="385*121*513*80"/>
</p:tagLst>
</file>

<file path=ppt/tags/tag5.xml><?xml version="1.0" encoding="utf-8"?>
<p:tagLst xmlns:p="http://schemas.openxmlformats.org/presentationml/2006/main">
  <p:tag name="KSO_WM_UNIT_TABLE_BEAUTIFY" val="smartTable{53083567-74bc-4907-8447-9c8702ce69de}"/>
  <p:tag name="TABLE_ENDDRAG_ORIGIN_RECT" val="513*80"/>
  <p:tag name="TABLE_ENDDRAG_RECT" val="385*121*513*80"/>
</p:tagLst>
</file>

<file path=ppt/tags/tag6.xml><?xml version="1.0" encoding="utf-8"?>
<p:tagLst xmlns:p="http://schemas.openxmlformats.org/presentationml/2006/main">
  <p:tag name="KSO_WM_UNIT_TABLE_BEAUTIFY" val="smartTable{53083567-74bc-4907-8447-9c8702ce69de}"/>
  <p:tag name="TABLE_ENDDRAG_ORIGIN_RECT" val="513*80"/>
  <p:tag name="TABLE_ENDDRAG_RECT" val="385*121*513*80"/>
</p:tagLst>
</file>

<file path=ppt/tags/tag7.xml><?xml version="1.0" encoding="utf-8"?>
<p:tagLst xmlns:p="http://schemas.openxmlformats.org/presentationml/2006/main">
  <p:tag name="KSO_WM_UNIT_TABLE_BEAUTIFY" val="smartTable{96e52462-a714-47b7-810e-ad7d313142b2}"/>
  <p:tag name="TABLE_ENDDRAG_ORIGIN_RECT" val="409*64"/>
  <p:tag name="TABLE_ENDDRAG_RECT" val="26*242*409*64"/>
</p:tagLst>
</file>

<file path=ppt/tags/tag8.xml><?xml version="1.0" encoding="utf-8"?>
<p:tagLst xmlns:p="http://schemas.openxmlformats.org/presentationml/2006/main">
  <p:tag name="KSO_WM_UNIT_TABLE_BEAUTIFY" val="smartTable{be22cb2d-84e5-4b97-95e3-a92099a996b3}"/>
  <p:tag name="TABLE_ENDDRAG_ORIGIN_RECT" val="408*106"/>
  <p:tag name="TABLE_ENDDRAG_RECT" val="25*141*408*106"/>
</p:tagLst>
</file>

<file path=ppt/theme/theme1.xml><?xml version="1.0" encoding="utf-8"?>
<a:theme xmlns:a="http://schemas.openxmlformats.org/drawingml/2006/main" name="Office Theme">
  <a:themeElements>
    <a:clrScheme name="Custom 36">
      <a:dk1>
        <a:srgbClr val="000000"/>
      </a:dk1>
      <a:lt1>
        <a:srgbClr val="FFFFFF"/>
      </a:lt1>
      <a:dk2>
        <a:srgbClr val="44546A"/>
      </a:dk2>
      <a:lt2>
        <a:srgbClr val="E7E6E6"/>
      </a:lt2>
      <a:accent1>
        <a:srgbClr val="FDC544"/>
      </a:accent1>
      <a:accent2>
        <a:srgbClr val="FDC544"/>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36">
      <a:dk1>
        <a:srgbClr val="000000"/>
      </a:dk1>
      <a:lt1>
        <a:srgbClr val="FFFFFF"/>
      </a:lt1>
      <a:dk2>
        <a:srgbClr val="44546A"/>
      </a:dk2>
      <a:lt2>
        <a:srgbClr val="E7E6E6"/>
      </a:lt2>
      <a:accent1>
        <a:srgbClr val="FDC544"/>
      </a:accent1>
      <a:accent2>
        <a:srgbClr val="FDC544"/>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10658</Words>
  <Application>WPS 演示</Application>
  <PresentationFormat>宽屏</PresentationFormat>
  <Paragraphs>924</Paragraphs>
  <Slides>45</Slides>
  <Notes>0</Notes>
  <HiddenSlides>0</HiddenSlides>
  <MMClips>0</MMClips>
  <ScaleCrop>false</ScaleCrop>
  <HeadingPairs>
    <vt:vector size="6" baseType="variant">
      <vt:variant>
        <vt:lpstr>已用的字体</vt:lpstr>
      </vt:variant>
      <vt:variant>
        <vt:i4>28</vt:i4>
      </vt:variant>
      <vt:variant>
        <vt:lpstr>主题</vt:lpstr>
      </vt:variant>
      <vt:variant>
        <vt:i4>2</vt:i4>
      </vt:variant>
      <vt:variant>
        <vt:lpstr>幻灯片标题</vt:lpstr>
      </vt:variant>
      <vt:variant>
        <vt:i4>45</vt:i4>
      </vt:variant>
    </vt:vector>
  </HeadingPairs>
  <TitlesOfParts>
    <vt:vector size="75" baseType="lpstr">
      <vt:lpstr>Arial</vt:lpstr>
      <vt:lpstr>宋体</vt:lpstr>
      <vt:lpstr>Wingdings</vt:lpstr>
      <vt:lpstr>微软雅黑</vt:lpstr>
      <vt:lpstr>zcoolwenyiti</vt:lpstr>
      <vt:lpstr>思源黑体</vt:lpstr>
      <vt:lpstr>庞门正道标题体</vt:lpstr>
      <vt:lpstr>思源黑体 CN Normal</vt:lpstr>
      <vt:lpstr>黑体</vt:lpstr>
      <vt:lpstr>Source Han Sans SC</vt:lpstr>
      <vt:lpstr>FZHei-B01S</vt:lpstr>
      <vt:lpstr>Lato</vt:lpstr>
      <vt:lpstr>Source Han Sans CN</vt:lpstr>
      <vt:lpstr>Open Sans</vt:lpstr>
      <vt:lpstr>Arial</vt:lpstr>
      <vt:lpstr>Lato</vt:lpstr>
      <vt:lpstr>Calibri</vt:lpstr>
      <vt:lpstr>Roboto</vt:lpstr>
      <vt:lpstr>Arial Unicode MS</vt:lpstr>
      <vt:lpstr>Calibri Light</vt:lpstr>
      <vt:lpstr>等线</vt:lpstr>
      <vt:lpstr>et-line</vt:lpstr>
      <vt:lpstr>Segoe Print</vt:lpstr>
      <vt:lpstr>Open Sans Light</vt:lpstr>
      <vt:lpstr>Segoe UI</vt:lpstr>
      <vt:lpstr>Yu Gothic UI</vt:lpstr>
      <vt:lpstr>Yu Gothic UI Light</vt:lpstr>
      <vt:lpstr>Calibri</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JasonChen</cp:lastModifiedBy>
  <cp:revision>468</cp:revision>
  <dcterms:created xsi:type="dcterms:W3CDTF">2020-11-03T06:50:00Z</dcterms:created>
  <dcterms:modified xsi:type="dcterms:W3CDTF">2022-07-25T09:38:30Z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KSOTemplateUUID">
    <vt:lpwstr>v1.0_mb_6LcPOIOSQg3kx9GC1ufGNw==</vt:lpwstr>
  </property>
</Properties>
</file>