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5"/>
  </p:handoutMasterIdLst>
  <p:sldIdLst>
    <p:sldId id="359" r:id="rId3"/>
    <p:sldId id="360" r:id="rId5"/>
    <p:sldId id="407" r:id="rId6"/>
    <p:sldId id="385" r:id="rId7"/>
    <p:sldId id="427" r:id="rId8"/>
    <p:sldId id="408" r:id="rId9"/>
    <p:sldId id="428" r:id="rId10"/>
    <p:sldId id="389" r:id="rId11"/>
    <p:sldId id="409" r:id="rId12"/>
    <p:sldId id="410" r:id="rId13"/>
    <p:sldId id="411" r:id="rId14"/>
    <p:sldId id="412" r:id="rId15"/>
    <p:sldId id="413" r:id="rId16"/>
    <p:sldId id="414" r:id="rId17"/>
    <p:sldId id="415" r:id="rId18"/>
    <p:sldId id="416" r:id="rId19"/>
    <p:sldId id="419" r:id="rId20"/>
    <p:sldId id="418" r:id="rId21"/>
    <p:sldId id="420" r:id="rId22"/>
    <p:sldId id="422" r:id="rId23"/>
    <p:sldId id="423" r:id="rId24"/>
    <p:sldId id="430" r:id="rId25"/>
    <p:sldId id="426" r:id="rId26"/>
    <p:sldId id="417" r:id="rId27"/>
    <p:sldId id="421" r:id="rId28"/>
    <p:sldId id="424" r:id="rId29"/>
    <p:sldId id="429" r:id="rId30"/>
    <p:sldId id="452" r:id="rId31"/>
    <p:sldId id="454" r:id="rId32"/>
    <p:sldId id="455" r:id="rId33"/>
    <p:sldId id="406" r:id="rId34"/>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404040"/>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5.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5.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tags" Target="../tags/tag1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tags" Target="../tags/tag14.xml"/><Relationship Id="rId10" Type="http://schemas.openxmlformats.org/officeDocument/2006/relationships/notesSlide" Target="../notesSlides/notesSlide25.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5.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5.xml"/><Relationship Id="rId2" Type="http://schemas.openxmlformats.org/officeDocument/2006/relationships/image" Target="../media/image43.png"/><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4023842" y="1871267"/>
            <a:ext cx="7121525" cy="1014730"/>
          </a:xfrm>
          <a:prstGeom prst="rect">
            <a:avLst/>
          </a:prstGeom>
          <a:noFill/>
        </p:spPr>
        <p:txBody>
          <a:bodyPr wrap="none" rtlCol="0">
            <a:spAutoFit/>
          </a:bodyPr>
          <a:lstStyle/>
          <a:p>
            <a:r>
              <a:rPr kumimoji="1" lang="en-US" altLang="zh-CN" sz="6000">
                <a:solidFill>
                  <a:srgbClr val="7E7182"/>
                </a:solidFill>
                <a:latin typeface="微软雅黑" panose="020B0503020204020204" charset="-122"/>
                <a:ea typeface="微软雅黑" panose="020B0503020204020204" charset="-122"/>
                <a:cs typeface="微软雅黑" panose="020B0503020204020204" charset="-122"/>
              </a:rPr>
              <a:t>Linux Shell</a:t>
            </a:r>
            <a:r>
              <a:rPr kumimoji="1" lang="zh-CN" altLang="zh-CN" sz="6000">
                <a:solidFill>
                  <a:srgbClr val="7E7182"/>
                </a:solidFill>
                <a:latin typeface="微软雅黑" panose="020B0503020204020204" charset="-122"/>
                <a:ea typeface="微软雅黑" panose="020B0503020204020204" charset="-122"/>
                <a:cs typeface="微软雅黑" panose="020B0503020204020204" charset="-122"/>
              </a:rPr>
              <a:t>脚本攻略</a:t>
            </a:r>
            <a:endParaRPr kumimoji="1" lang="zh-CN" altLang="zh-CN" sz="6000">
              <a:solidFill>
                <a:srgbClr val="7E7182"/>
              </a:solidFill>
              <a:latin typeface="微软雅黑" panose="020B0503020204020204" charset="-122"/>
              <a:ea typeface="微软雅黑" panose="020B0503020204020204" charset="-122"/>
              <a:cs typeface="微软雅黑" panose="020B0503020204020204" charset="-122"/>
            </a:endParaRPr>
          </a:p>
        </p:txBody>
      </p:sp>
      <p:sp>
        <p:nvSpPr>
          <p:cNvPr id="26" name="文本框 25"/>
          <p:cNvSpPr txBox="1"/>
          <p:nvPr/>
        </p:nvSpPr>
        <p:spPr>
          <a:xfrm>
            <a:off x="4278630" y="3531235"/>
            <a:ext cx="6379210" cy="1091565"/>
          </a:xfrm>
          <a:prstGeom prst="rect">
            <a:avLst/>
          </a:prstGeom>
          <a:noFill/>
        </p:spPr>
        <p:txBody>
          <a:bodyPr wrap="square" rtlCol="0">
            <a:spAutoFit/>
          </a:bodyPr>
          <a:lstStyle/>
          <a:p>
            <a:pPr>
              <a:lnSpc>
                <a:spcPct val="130000"/>
              </a:lnSpc>
            </a:pPr>
            <a:r>
              <a:rPr lang="en-GB" altLang="zh-CN" sz="1000">
                <a:solidFill>
                  <a:srgbClr val="7E7182"/>
                </a:solidFill>
                <a:cs typeface="+mn-lt"/>
              </a:rPr>
              <a:t>your content is entered here, or by copying your text, select paste in this box and choose to retain only text. your content is typed here, or by copying your text, select paste in this box.</a:t>
            </a:r>
            <a:r>
              <a:rPr lang="en-GB" altLang="zh-CN" sz="1000">
                <a:solidFill>
                  <a:srgbClr val="7E7182"/>
                </a:solidFill>
                <a:cs typeface="+mn-lt"/>
                <a:sym typeface="+mn-ea"/>
              </a:rPr>
              <a:t>your content is entered here, or by copying your text, select paste in this box and choose to retain only text. your content is typed here, or by copying your text, select paste in this box.</a:t>
            </a:r>
            <a:endParaRPr lang="en-GB" altLang="zh-CN" sz="1000">
              <a:solidFill>
                <a:srgbClr val="7E7182"/>
              </a:solidFill>
              <a:cs typeface="+mn-lt"/>
            </a:endParaRPr>
          </a:p>
          <a:p>
            <a:pPr>
              <a:lnSpc>
                <a:spcPct val="130000"/>
              </a:lnSpc>
            </a:pPr>
            <a:endParaRPr lang="en-GB" altLang="zh-CN" sz="1000">
              <a:solidFill>
                <a:srgbClr val="7E7182"/>
              </a:solidFill>
              <a:cs typeface="+mn-lt"/>
            </a:endParaRPr>
          </a:p>
        </p:txBody>
      </p:sp>
      <p:sp>
        <p:nvSpPr>
          <p:cNvPr id="2" name="文本框 1"/>
          <p:cNvSpPr txBox="1"/>
          <p:nvPr/>
        </p:nvSpPr>
        <p:spPr>
          <a:xfrm>
            <a:off x="8696807" y="4911647"/>
            <a:ext cx="1706880" cy="398780"/>
          </a:xfrm>
          <a:prstGeom prst="rect">
            <a:avLst/>
          </a:prstGeom>
          <a:noFill/>
        </p:spPr>
        <p:txBody>
          <a:bodyPr wrap="none" rtlCol="0">
            <a:spAutoFit/>
          </a:bodyPr>
          <a:p>
            <a:r>
              <a:rPr kumimoji="1" lang="zh-CN" altLang="en-US" sz="2000">
                <a:solidFill>
                  <a:srgbClr val="7E7182"/>
                </a:solidFill>
                <a:latin typeface="微软雅黑" panose="020B0503020204020204" charset="-122"/>
                <a:ea typeface="微软雅黑" panose="020B0503020204020204" charset="-122"/>
              </a:rPr>
              <a:t>主讲人：陈童</a:t>
            </a:r>
            <a:endParaRPr kumimoji="1" lang="zh-CN" altLang="en-US" sz="2000">
              <a:solidFill>
                <a:srgbClr val="7E7182"/>
              </a:solidFill>
              <a:latin typeface="微软雅黑" panose="020B0503020204020204" charset="-122"/>
              <a:ea typeface="微软雅黑" panose="020B0503020204020204" charset="-122"/>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175762" y="345292"/>
            <a:ext cx="384048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使用变量与</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环境变量</a:t>
            </a:r>
            <a:endPar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90550" y="1155065"/>
            <a:ext cx="11011535" cy="82994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特殊文件</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/proc/$pid/environ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是一个包含环境变量以及对应变量值的表，每一个变量以</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name=value</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的方式存储，彼此之间由</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null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字符（</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\0</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）分隔。</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可以使用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tr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cat</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命令的输出信息将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\0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替换成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cat /proc/$pid/environ | tr '\0' '\n'  :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查看其它进程的环境变量，这样的方式阅读性更好。</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2" name="图片 1"/>
          <p:cNvPicPr>
            <a:picLocks noChangeAspect="1"/>
          </p:cNvPicPr>
          <p:nvPr/>
        </p:nvPicPr>
        <p:blipFill>
          <a:blip r:embed="rId1"/>
          <a:stretch>
            <a:fillRect/>
          </a:stretch>
        </p:blipFill>
        <p:spPr>
          <a:xfrm>
            <a:off x="1578610" y="1985010"/>
            <a:ext cx="6315075" cy="1266825"/>
          </a:xfrm>
          <a:prstGeom prst="rect">
            <a:avLst/>
          </a:prstGeom>
        </p:spPr>
      </p:pic>
      <p:sp>
        <p:nvSpPr>
          <p:cNvPr id="3" name="文本框 2"/>
          <p:cNvSpPr txBox="1"/>
          <p:nvPr/>
        </p:nvSpPr>
        <p:spPr>
          <a:xfrm>
            <a:off x="590550" y="3319145"/>
            <a:ext cx="11011535" cy="82994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顺便一提：如何获知某个进程的运行路径：（获取进程</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pid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的方式：</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ps aux ; ps -ef ; pgrep winggo</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（进程名称</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ll /proc/$pid/cwd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：获取某进程的执行路径。</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4" name="图片 3"/>
          <p:cNvPicPr>
            <a:picLocks noChangeAspect="1"/>
          </p:cNvPicPr>
          <p:nvPr/>
        </p:nvPicPr>
        <p:blipFill>
          <a:blip r:embed="rId2"/>
          <a:stretch>
            <a:fillRect/>
          </a:stretch>
        </p:blipFill>
        <p:spPr>
          <a:xfrm>
            <a:off x="1578610" y="4268470"/>
            <a:ext cx="7914005" cy="1966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175762" y="345292"/>
            <a:ext cx="384048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使用变量与</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环境变量</a:t>
            </a:r>
            <a:endPar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90550" y="1155065"/>
            <a:ext cx="11011535" cy="526224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export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命令可以添加系统环境变量：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export TEST_PATH=/bin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：添加环境变量</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TEST_PATH</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export TEST_PATH=/sbin:$TEST_PATH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：在环境变量</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TEST_PATH</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中追加</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/sbin</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当然，使用</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export</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添加的环境变量是临时添加的，系统重启后，就会消失。</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如果需要永久添加的话，在 /etc/profile 文件末尾添加 export PATH=$PATH:path (要有root权限)，文件修改并保持完以后，运行source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etc/profile 命令即可使修改操作立即生效。</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举例：在</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系统下，当运行某程序，报错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xxx.so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找不到等等错误。</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处理方式：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1.  export LD_LIBRARY_PATH=/usr/local/mysql/lib:$LD_LIBRARY_PATH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（缺点：重启失效</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2.</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3.  修改 ~/ .bashrc或~/.bash_profile或系统级别的/etc/profile</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在文件中添加</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export PATH=</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/usr/local/mysql/lib</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:$LD_LIBRARY_PATH</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然后执行：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source .bashrc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（长久有效</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5" name="表格 4"/>
          <p:cNvGraphicFramePr/>
          <p:nvPr/>
        </p:nvGraphicFramePr>
        <p:xfrm>
          <a:off x="1829435" y="3921125"/>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en-US" altLang="zh-CN"/>
                        <a:t># vim </a:t>
                      </a:r>
                      <a:r>
                        <a:rPr lang="zh-CN" altLang="en-US"/>
                        <a:t>/etc/ld.so.conf  在改文件下面添加 /usr/local/mysql/lib</a:t>
                      </a:r>
                      <a:endParaRPr lang="zh-CN" altLang="en-US"/>
                    </a:p>
                    <a:p>
                      <a:pPr>
                        <a:buNone/>
                      </a:pPr>
                      <a:r>
                        <a:rPr lang="en-US" altLang="zh-CN"/>
                        <a:t># ldconfig  </a:t>
                      </a:r>
                      <a:r>
                        <a:rPr lang="zh-CN" altLang="en-US"/>
                        <a:t>保存退出后，执行ldconfig</a:t>
                      </a:r>
                      <a:endParaRPr lang="zh-CN" altLang="en-US"/>
                    </a:p>
                    <a:p>
                      <a:pPr>
                        <a:buNone/>
                      </a:pPr>
                      <a:r>
                        <a:rPr lang="zh-CN" altLang="en-US"/>
                        <a:t>ldconfig 命令的用途:  搜索默认目录（/lib和/usr/lib）以及所配置的路径下，搜索出可共享的动态链接库，创建出动态装入程序(ld.so)所需的连接和缓存文件.缓存文件默认为/etc/ld.so.cache。（设置稍微麻烦，好处是比较不受用户的限制。）</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77387" y="345292"/>
            <a:ext cx="323723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Linux命令</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endPar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929005"/>
            <a:ext cx="11011535" cy="107632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Linux三剑客指的是grep、sed、awk，配合正则表达式使用就非常强大</a:t>
            </a:r>
            <a:r>
              <a:rPr 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。在日常工作中，应用非常广泛。其中</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grep</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擅长查找，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sed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擅长取行和替换，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awk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擅长取列和统计。</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grep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作用是筛选，查询。 </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语法规则：grep [选项]... 匹配项 [文件]...</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2" name="表格 1"/>
          <p:cNvGraphicFramePr/>
          <p:nvPr>
            <p:custDataLst>
              <p:tags r:id="rId1"/>
            </p:custDataLst>
          </p:nvPr>
        </p:nvGraphicFramePr>
        <p:xfrm>
          <a:off x="643890" y="2098040"/>
          <a:ext cx="10864850" cy="5077460"/>
        </p:xfrm>
        <a:graphic>
          <a:graphicData uri="http://schemas.openxmlformats.org/drawingml/2006/table">
            <a:tbl>
              <a:tblPr firstRow="1" bandRow="1">
                <a:tableStyleId>{5C22544A-7EE6-4342-B048-85BDC9FD1C3A}</a:tableStyleId>
              </a:tblPr>
              <a:tblGrid>
                <a:gridCol w="334645"/>
                <a:gridCol w="6217920"/>
                <a:gridCol w="4312285"/>
              </a:tblGrid>
              <a:tr h="365760">
                <a:tc>
                  <a:txBody>
                    <a:bodyPr/>
                    <a:p>
                      <a:pPr algn="ctr">
                        <a:lnSpc>
                          <a:spcPct val="90000"/>
                        </a:lnSpc>
                        <a:buNone/>
                      </a:pPr>
                      <a:endParaRPr lang="zh-CN" altLang="en-US"/>
                    </a:p>
                  </a:txBody>
                  <a:tcPr/>
                </a:tc>
                <a:tc>
                  <a:txBody>
                    <a:bodyPr/>
                    <a:p>
                      <a:pPr algn="ctr">
                        <a:buNone/>
                      </a:pPr>
                      <a:r>
                        <a:rPr lang="en-US" altLang="zh-CN" sz="1800" dirty="0">
                          <a:solidFill>
                            <a:schemeClr val="bg1"/>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grep</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适合用来搜索</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txBody>
                  <a:tcPr/>
                </a:tc>
                <a:tc>
                  <a:txBody>
                    <a:bodyPr/>
                    <a:p>
                      <a:pPr>
                        <a:buNone/>
                      </a:pPr>
                      <a:endParaRPr lang="zh-CN" altLang="en-US"/>
                    </a:p>
                  </a:txBody>
                  <a:tcPr/>
                </a:tc>
              </a:tr>
              <a:tr h="365760">
                <a:tc>
                  <a:txBody>
                    <a:bodyPr/>
                    <a:p>
                      <a:pPr algn="ctr">
                        <a:lnSpc>
                          <a:spcPct val="90000"/>
                        </a:lnSpc>
                        <a:buNone/>
                      </a:pPr>
                      <a:r>
                        <a:rPr lang="en-US" altLang="zh-CN"/>
                        <a:t>1</a:t>
                      </a:r>
                      <a:endParaRPr lang="en-US" altLang="zh-CN"/>
                    </a:p>
                  </a:txBody>
                  <a:tcPr/>
                </a:tc>
                <a:tc>
                  <a:txBody>
                    <a:bodyPr/>
                    <a:p>
                      <a:pPr algn="l">
                        <a:buNone/>
                      </a:pPr>
                      <a:r>
                        <a:rPr lang="en-US" altLang="zh-CN" sz="1800">
                          <a:sym typeface="+mn-ea"/>
                        </a:rPr>
                        <a:t>ps aux | grep -E 'winggo|httpd'</a:t>
                      </a:r>
                      <a:endParaRPr lang="zh-CN" altLang="en-US" sz="1800">
                        <a:sym typeface="+mn-ea"/>
                      </a:endParaRPr>
                    </a:p>
                  </a:txBody>
                  <a:tcPr/>
                </a:tc>
                <a:tc>
                  <a:txBody>
                    <a:bodyPr/>
                    <a:p>
                      <a:pPr>
                        <a:buNone/>
                      </a:pPr>
                      <a:r>
                        <a:rPr lang="zh-CN" altLang="en-US" sz="1400"/>
                        <a:t>使用扩展正则模式，</a:t>
                      </a:r>
                      <a:r>
                        <a:rPr lang="zh-CN" altLang="en-US" sz="1400"/>
                        <a:t>查找 </a:t>
                      </a:r>
                      <a:r>
                        <a:rPr lang="en-US" altLang="zh-CN" sz="1400"/>
                        <a:t>winggo </a:t>
                      </a:r>
                      <a:r>
                        <a:rPr lang="zh-CN" altLang="en-US" sz="1400"/>
                        <a:t>和 </a:t>
                      </a:r>
                      <a:r>
                        <a:rPr lang="en-US" altLang="zh-CN" sz="1400"/>
                        <a:t>httpd </a:t>
                      </a:r>
                      <a:r>
                        <a:rPr lang="zh-CN" altLang="en-US" sz="1400"/>
                        <a:t>这两个进程相关的信息</a:t>
                      </a:r>
                      <a:endParaRPr lang="zh-CN" altLang="en-US" sz="1400"/>
                    </a:p>
                  </a:txBody>
                  <a:tcPr/>
                </a:tc>
              </a:tr>
              <a:tr h="518160">
                <a:tc rowSpan="2">
                  <a:txBody>
                    <a:bodyPr/>
                    <a:p>
                      <a:pPr algn="dist">
                        <a:lnSpc>
                          <a:spcPct val="220000"/>
                        </a:lnSpc>
                        <a:buNone/>
                      </a:pPr>
                      <a:r>
                        <a:rPr lang="en-US" altLang="zh-CN"/>
                        <a:t>2</a:t>
                      </a:r>
                      <a:endParaRPr lang="en-US" altLang="zh-CN"/>
                    </a:p>
                  </a:txBody>
                  <a:tcPr/>
                </a:tc>
                <a:tc>
                  <a:txBody>
                    <a:bodyPr/>
                    <a:p>
                      <a:pPr>
                        <a:buNone/>
                      </a:pPr>
                      <a:r>
                        <a:rPr lang="en-US" altLang="zh-CN"/>
                        <a:t>grep -rn 'xxx' /xxx/xxx</a:t>
                      </a:r>
                      <a:endParaRPr lang="zh-CN" altLang="en-US"/>
                    </a:p>
                  </a:txBody>
                  <a:tcPr/>
                </a:tc>
                <a:tc>
                  <a:txBody>
                    <a:bodyPr/>
                    <a:p>
                      <a:pPr>
                        <a:buNone/>
                      </a:pPr>
                      <a:r>
                        <a:rPr lang="zh-CN" altLang="en-US" sz="1400"/>
                        <a:t>在指定路径下递归搜索全部文件中包括</a:t>
                      </a:r>
                      <a:r>
                        <a:rPr lang="en-US" altLang="zh-CN" sz="1400"/>
                        <a:t>xxx</a:t>
                      </a:r>
                      <a:r>
                        <a:rPr lang="zh-CN" altLang="en-US" sz="1400"/>
                        <a:t>的记录。同时打印行号（模糊匹配）</a:t>
                      </a:r>
                      <a:endParaRPr lang="zh-CN" altLang="en-US" sz="1400"/>
                    </a:p>
                  </a:txBody>
                  <a:tcPr/>
                </a:tc>
              </a:tr>
              <a:tr h="365760">
                <a:tc vMerge="1">
                  <a:tcPr/>
                </a:tc>
                <a:tc>
                  <a:txBody>
                    <a:bodyPr/>
                    <a:p>
                      <a:pPr>
                        <a:buNone/>
                      </a:pPr>
                      <a:r>
                        <a:rPr lang="en-US" altLang="zh-CN" sz="1800">
                          <a:sym typeface="+mn-ea"/>
                        </a:rPr>
                        <a:t>grep -rnw</a:t>
                      </a:r>
                      <a:r>
                        <a:rPr lang="en-US" altLang="zh-CN" sz="1800">
                          <a:sym typeface="+mn-ea"/>
                        </a:rPr>
                        <a:t> 'xxx' /xxx/xxx</a:t>
                      </a:r>
                      <a:endParaRPr lang="en-US" altLang="zh-CN"/>
                    </a:p>
                  </a:txBody>
                  <a:tcPr/>
                </a:tc>
                <a:tc>
                  <a:txBody>
                    <a:bodyPr/>
                    <a:p>
                      <a:pPr>
                        <a:buNone/>
                      </a:pPr>
                      <a:r>
                        <a:rPr lang="zh-CN" altLang="en-US" sz="1400"/>
                        <a:t>精准匹配</a:t>
                      </a:r>
                      <a:endParaRPr lang="zh-CN" altLang="en-US" sz="1400"/>
                    </a:p>
                  </a:txBody>
                  <a:tcPr/>
                </a:tc>
              </a:tr>
              <a:tr h="365760">
                <a:tc rowSpan="2">
                  <a:txBody>
                    <a:bodyPr/>
                    <a:p>
                      <a:pPr algn="ctr">
                        <a:lnSpc>
                          <a:spcPct val="220000"/>
                        </a:lnSpc>
                        <a:buNone/>
                      </a:pPr>
                      <a:r>
                        <a:rPr lang="en-US" altLang="zh-CN"/>
                        <a:t>3</a:t>
                      </a:r>
                      <a:endParaRPr lang="en-US" altLang="zh-CN"/>
                    </a:p>
                  </a:txBody>
                  <a:tcPr/>
                </a:tc>
                <a:tc>
                  <a:txBody>
                    <a:bodyPr/>
                    <a:p>
                      <a:pPr>
                        <a:buNone/>
                      </a:pPr>
                      <a:r>
                        <a:rPr lang="en-US" altLang="zh-CN"/>
                        <a:t>ps -ef | grep “xxx”</a:t>
                      </a:r>
                      <a:endParaRPr lang="en-US" altLang="zh-CN"/>
                    </a:p>
                  </a:txBody>
                  <a:tcPr/>
                </a:tc>
                <a:tc>
                  <a:txBody>
                    <a:bodyPr/>
                    <a:p>
                      <a:pPr>
                        <a:buNone/>
                      </a:pPr>
                      <a:r>
                        <a:rPr lang="zh-CN" altLang="en-US" sz="1400"/>
                        <a:t>搜索系统中 包含关键字</a:t>
                      </a:r>
                      <a:r>
                        <a:rPr lang="en-US" altLang="zh-CN" sz="1400"/>
                        <a:t>xxx</a:t>
                      </a:r>
                      <a:r>
                        <a:rPr lang="zh-CN" altLang="en-US" sz="1400"/>
                        <a:t>的进程</a:t>
                      </a:r>
                      <a:endParaRPr lang="zh-CN" altLang="en-US" sz="1400"/>
                    </a:p>
                  </a:txBody>
                  <a:tcPr/>
                </a:tc>
              </a:tr>
              <a:tr h="518160">
                <a:tc vMerge="1">
                  <a:tcPr/>
                </a:tc>
                <a:tc>
                  <a:txBody>
                    <a:bodyPr/>
                    <a:p>
                      <a:pPr>
                        <a:buNone/>
                      </a:pPr>
                      <a:r>
                        <a:rPr lang="en-US" altLang="zh-CN"/>
                        <a:t>ps -ef | grep 'xxx' | grep -v 'ppp'</a:t>
                      </a:r>
                      <a:endParaRPr lang="en-US" altLang="zh-CN"/>
                    </a:p>
                  </a:txBody>
                  <a:tcPr/>
                </a:tc>
                <a:tc>
                  <a:txBody>
                    <a:bodyPr/>
                    <a:p>
                      <a:pPr>
                        <a:buNone/>
                      </a:pPr>
                      <a:r>
                        <a:rPr lang="zh-CN" altLang="en-US" sz="1400"/>
                        <a:t>搜索系统中 包含关键字</a:t>
                      </a:r>
                      <a:r>
                        <a:rPr lang="en-US" altLang="zh-CN" sz="1400"/>
                        <a:t>xxx</a:t>
                      </a:r>
                      <a:r>
                        <a:rPr lang="zh-CN" altLang="en-US" sz="1400"/>
                        <a:t>的进程</a:t>
                      </a:r>
                      <a:r>
                        <a:rPr lang="en-US" altLang="zh-CN" sz="1400"/>
                        <a:t>,</a:t>
                      </a:r>
                      <a:r>
                        <a:rPr lang="zh-CN" altLang="en-US" sz="1400"/>
                        <a:t>同时排除 带有</a:t>
                      </a:r>
                      <a:r>
                        <a:rPr lang="en-US" altLang="zh-CN" sz="1400"/>
                        <a:t>ppp</a:t>
                      </a:r>
                      <a:r>
                        <a:rPr lang="zh-CN" altLang="en-US" sz="1400"/>
                        <a:t>关键字的信息</a:t>
                      </a:r>
                      <a:endParaRPr lang="zh-CN" altLang="en-US" sz="1400"/>
                    </a:p>
                  </a:txBody>
                  <a:tcPr/>
                </a:tc>
              </a:tr>
              <a:tr h="914400">
                <a:tc rowSpan="2">
                  <a:txBody>
                    <a:bodyPr/>
                    <a:p>
                      <a:pPr algn="ctr">
                        <a:lnSpc>
                          <a:spcPct val="340000"/>
                        </a:lnSpc>
                        <a:buNone/>
                      </a:pPr>
                      <a:r>
                        <a:rPr lang="en-US" altLang="zh-CN"/>
                        <a:t>4</a:t>
                      </a:r>
                      <a:endParaRPr lang="en-US" altLang="zh-CN"/>
                    </a:p>
                  </a:txBody>
                  <a:tcPr/>
                </a:tc>
                <a:tc>
                  <a:txBody>
                    <a:bodyPr/>
                    <a:p>
                      <a:pPr marL="285750" indent="-285750">
                        <a:buFont typeface="Arial" panose="020B0604020202020204" pitchFamily="34" charset="0"/>
                        <a:buChar char="•"/>
                      </a:pPr>
                      <a:r>
                        <a:rPr lang="en-US" altLang="zh-CN"/>
                        <a:t>kill -9 `</a:t>
                      </a:r>
                      <a:r>
                        <a:rPr lang="en-US" altLang="zh-CN" sz="1800">
                          <a:sym typeface="+mn-ea"/>
                        </a:rPr>
                        <a:t>ps -ef | grep 'xxx' | grep -v 'grep</a:t>
                      </a:r>
                      <a:r>
                        <a:rPr lang="en-US" altLang="zh-CN" sz="1800">
                          <a:sym typeface="+mn-ea"/>
                        </a:rPr>
                        <a:t>' | awk '{print $2}'</a:t>
                      </a:r>
                      <a:r>
                        <a:rPr lang="en-US" altLang="zh-CN"/>
                        <a:t>`</a:t>
                      </a:r>
                      <a:endParaRPr lang="en-US" altLang="zh-CN"/>
                    </a:p>
                    <a:p>
                      <a:pPr marL="285750" indent="-285750">
                        <a:buFont typeface="Arial" panose="020B0604020202020204" pitchFamily="34" charset="0"/>
                        <a:buChar char="•"/>
                      </a:pPr>
                      <a:r>
                        <a:rPr lang="en-US" altLang="zh-CN"/>
                        <a:t>ps -ef | grep 'xxx</a:t>
                      </a:r>
                      <a:r>
                        <a:rPr lang="en-US" altLang="zh-CN"/>
                        <a:t>' | grep -v 'grep' | awk '{print $2}' | xargs kill -s 9</a:t>
                      </a:r>
                      <a:endParaRPr lang="en-US" altLang="zh-CN"/>
                    </a:p>
                  </a:txBody>
                  <a:tcPr/>
                </a:tc>
                <a:tc>
                  <a:txBody>
                    <a:bodyPr/>
                    <a:p>
                      <a:pPr>
                        <a:buNone/>
                      </a:pPr>
                      <a:r>
                        <a:rPr lang="en-US" altLang="zh-CN" sz="1400"/>
                        <a:t>grep </a:t>
                      </a:r>
                      <a:r>
                        <a:rPr lang="zh-CN" altLang="en-US" sz="1400"/>
                        <a:t>和 </a:t>
                      </a:r>
                      <a:r>
                        <a:rPr lang="en-US" altLang="zh-CN" sz="1400"/>
                        <a:t>awk </a:t>
                      </a:r>
                      <a:r>
                        <a:rPr lang="zh-CN" altLang="en-US" sz="1400"/>
                        <a:t>配合使用，可以杀掉 </a:t>
                      </a:r>
                      <a:r>
                        <a:rPr lang="en-US" altLang="zh-CN" sz="1400"/>
                        <a:t>xxx</a:t>
                      </a:r>
                      <a:r>
                        <a:rPr lang="zh-CN" altLang="en-US" sz="1400"/>
                        <a:t>相关的进程，同时排除掉</a:t>
                      </a:r>
                      <a:r>
                        <a:rPr lang="en-US" altLang="zh-CN" sz="1400"/>
                        <a:t>grep</a:t>
                      </a:r>
                      <a:r>
                        <a:rPr lang="zh-CN" altLang="en-US" sz="1400"/>
                        <a:t>操作本身。</a:t>
                      </a:r>
                      <a:endParaRPr lang="zh-CN" altLang="en-US" sz="1400"/>
                    </a:p>
                    <a:p>
                      <a:pPr>
                        <a:buNone/>
                      </a:pPr>
                      <a:endParaRPr lang="zh-CN" altLang="en-US" sz="1400"/>
                    </a:p>
                  </a:txBody>
                  <a:tcPr/>
                </a:tc>
              </a:tr>
              <a:tr h="640080">
                <a:tc vMerge="1">
                  <a:tcPr/>
                </a:tc>
                <a:tc>
                  <a:txBody>
                    <a:bodyPr/>
                    <a:p>
                      <a:pPr marL="285750" indent="-285750">
                        <a:buFont typeface="Arial" panose="020B0604020202020204" pitchFamily="34" charset="0"/>
                        <a:buChar char="•"/>
                      </a:pPr>
                      <a:r>
                        <a:rPr lang="en-US" altLang="zh-CN"/>
                        <a:t>kill -9 `pgrep winggo`</a:t>
                      </a:r>
                      <a:endParaRPr lang="en-US" altLang="zh-CN"/>
                    </a:p>
                    <a:p>
                      <a:pPr marL="285750" indent="-285750">
                        <a:buFont typeface="Arial" panose="020B0604020202020204" pitchFamily="34" charset="0"/>
                        <a:buChar char="•"/>
                      </a:pPr>
                      <a:r>
                        <a:rPr lang="en-US" altLang="zh-CN"/>
                        <a:t>pgrep winggo | xargs kill -s 9</a:t>
                      </a:r>
                      <a:endParaRPr lang="en-US" altLang="zh-CN"/>
                    </a:p>
                    <a:p>
                      <a:pPr marL="285750" indent="-285750">
                        <a:buFont typeface="Arial" panose="020B0604020202020204" pitchFamily="34" charset="0"/>
                        <a:buChar char="•"/>
                      </a:pPr>
                      <a:r>
                        <a:rPr lang="en-US" altLang="zh-CN" sz="1800">
                          <a:sym typeface="+mn-ea"/>
                        </a:rPr>
                        <a:t>pgrep winggo | xargs kill -9</a:t>
                      </a:r>
                      <a:endParaRPr lang="en-US" altLang="zh-CN"/>
                    </a:p>
                  </a:txBody>
                  <a:tcPr/>
                </a:tc>
                <a:tc>
                  <a:txBody>
                    <a:bodyPr/>
                    <a:p>
                      <a:pPr>
                        <a:buNone/>
                      </a:pPr>
                      <a:r>
                        <a:rPr lang="zh-CN" altLang="en-US" sz="1400"/>
                        <a:t>上面的命令太长了，这里通过使用</a:t>
                      </a:r>
                      <a:r>
                        <a:rPr lang="en-US" altLang="zh-CN" sz="1400"/>
                        <a:t>pgrep</a:t>
                      </a:r>
                      <a:r>
                        <a:rPr lang="zh-CN" altLang="en-US" sz="1400"/>
                        <a:t>命令，极大简化了命令组合的复杂度</a:t>
                      </a:r>
                      <a:endParaRPr lang="zh-CN" alt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67924" y="345292"/>
            <a:ext cx="2256155"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sed</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9035"/>
            <a:ext cx="11011535" cy="2061210"/>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sed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比较常用于过滤和替换文本。语法规则：sed [选项] '地址 命令' file　</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主要命令参数选项：</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-n 不打印模式空间</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-e 执行脚本、表达式来处理</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-f 执行动作从文件读取执行</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-i 修改原文件</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-r 使用扩展正则表达式</a:t>
            </a:r>
            <a:endParaRPr 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4" name="表格 3"/>
          <p:cNvGraphicFramePr/>
          <p:nvPr>
            <p:custDataLst>
              <p:tags r:id="rId1"/>
            </p:custDataLst>
          </p:nvPr>
        </p:nvGraphicFramePr>
        <p:xfrm>
          <a:off x="1218565" y="3304540"/>
          <a:ext cx="10122535" cy="1143000"/>
        </p:xfrm>
        <a:graphic>
          <a:graphicData uri="http://schemas.openxmlformats.org/drawingml/2006/table">
            <a:tbl>
              <a:tblPr firstRow="1" bandRow="1">
                <a:tableStyleId>{5C22544A-7EE6-4342-B048-85BDC9FD1C3A}</a:tableStyleId>
              </a:tblPr>
              <a:tblGrid>
                <a:gridCol w="627380"/>
                <a:gridCol w="3720465"/>
                <a:gridCol w="5774690"/>
              </a:tblGrid>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sz="1400"/>
                        <a:t>1</a:t>
                      </a:r>
                      <a:endParaRPr lang="en-US" altLang="zh-CN" sz="1400"/>
                    </a:p>
                  </a:txBody>
                  <a:tcPr/>
                </a:tc>
                <a:tc>
                  <a:txBody>
                    <a:bodyPr/>
                    <a:p>
                      <a:pPr>
                        <a:buNone/>
                      </a:pPr>
                      <a:r>
                        <a:rPr lang="zh-CN" altLang="en-US" sz="1400"/>
                        <a:t>sed -i '/</a:t>
                      </a:r>
                      <a:r>
                        <a:rPr lang="en-US" altLang="zh-CN" sz="1400"/>
                        <a:t>abcd</a:t>
                      </a:r>
                      <a:r>
                        <a:rPr lang="zh-CN" altLang="en-US" sz="1400"/>
                        <a:t>/s/</a:t>
                      </a:r>
                      <a:r>
                        <a:rPr lang="en-US" altLang="zh-CN" sz="1400">
                          <a:sym typeface="+mn-ea"/>
                        </a:rPr>
                        <a:t>abcd</a:t>
                      </a:r>
                      <a:r>
                        <a:rPr lang="zh-CN" altLang="en-US" sz="1400"/>
                        <a:t>/</a:t>
                      </a:r>
                      <a:r>
                        <a:rPr lang="en-US" altLang="zh-CN" sz="1400"/>
                        <a:t>efgh</a:t>
                      </a:r>
                      <a:r>
                        <a:rPr lang="zh-CN" altLang="en-US" sz="1400"/>
                        <a:t>/g' ./</a:t>
                      </a:r>
                      <a:r>
                        <a:rPr lang="en-US" altLang="zh-CN" sz="1400"/>
                        <a:t>xxx</a:t>
                      </a:r>
                      <a:r>
                        <a:rPr lang="zh-CN" altLang="en-US" sz="1400"/>
                        <a:t>.conf</a:t>
                      </a:r>
                      <a:endParaRPr lang="zh-CN" altLang="en-US" sz="1400"/>
                    </a:p>
                  </a:txBody>
                  <a:tcPr/>
                </a:tc>
                <a:tc>
                  <a:txBody>
                    <a:bodyPr/>
                    <a:p>
                      <a:pPr>
                        <a:buNone/>
                      </a:pPr>
                      <a:r>
                        <a:rPr lang="zh-CN" altLang="en-US" sz="1400"/>
                        <a:t>在</a:t>
                      </a:r>
                      <a:r>
                        <a:rPr lang="en-US" altLang="zh-CN" sz="1400"/>
                        <a:t>xxx.conf</a:t>
                      </a:r>
                      <a:r>
                        <a:rPr lang="zh-CN" altLang="en-US" sz="1400"/>
                        <a:t>文件中，匹配全部有</a:t>
                      </a:r>
                      <a:r>
                        <a:rPr lang="en-US" altLang="zh-CN" sz="1400"/>
                        <a:t>abcd</a:t>
                      </a:r>
                      <a:r>
                        <a:rPr lang="zh-CN" altLang="en-US" sz="1400"/>
                        <a:t>的行，并且把</a:t>
                      </a:r>
                      <a:r>
                        <a:rPr lang="en-US" altLang="zh-CN" sz="1400"/>
                        <a:t>abcd</a:t>
                      </a:r>
                      <a:r>
                        <a:rPr lang="zh-CN" altLang="en-US" sz="1400"/>
                        <a:t>替换为</a:t>
                      </a:r>
                      <a:r>
                        <a:rPr lang="en-US" altLang="zh-CN" sz="1400"/>
                        <a:t>efgh</a:t>
                      </a:r>
                      <a:endParaRPr lang="en-US" altLang="zh-CN" sz="1400"/>
                    </a:p>
                  </a:txBody>
                  <a:tcPr/>
                </a:tc>
              </a:tr>
              <a:tr h="381000">
                <a:tc>
                  <a:txBody>
                    <a:bodyPr/>
                    <a:p>
                      <a:pPr>
                        <a:buNone/>
                      </a:pPr>
                      <a:r>
                        <a:rPr lang="en-US" altLang="zh-CN" sz="1400"/>
                        <a:t>2</a:t>
                      </a:r>
                      <a:endParaRPr lang="en-US" altLang="zh-CN" sz="1400"/>
                    </a:p>
                  </a:txBody>
                  <a:tcPr/>
                </a:tc>
                <a:tc>
                  <a:txBody>
                    <a:bodyPr/>
                    <a:p>
                      <a:pPr>
                        <a:buNone/>
                      </a:pPr>
                      <a:r>
                        <a:rPr lang="zh-CN" altLang="en-US" sz="1400"/>
                        <a:t>sed -i '/</a:t>
                      </a:r>
                      <a:r>
                        <a:rPr lang="en-US" altLang="zh-CN" sz="1400">
                          <a:sym typeface="+mn-ea"/>
                        </a:rPr>
                        <a:t>abcd</a:t>
                      </a:r>
                      <a:r>
                        <a:rPr lang="zh-CN" altLang="en-US" sz="1400"/>
                        <a:t>/s/$/</a:t>
                      </a:r>
                      <a:r>
                        <a:rPr lang="en-US" altLang="zh-CN" sz="1400">
                          <a:sym typeface="+mn-ea"/>
                        </a:rPr>
                        <a:t>efgh</a:t>
                      </a:r>
                      <a:r>
                        <a:rPr lang="zh-CN" altLang="en-US" sz="1400"/>
                        <a:t>/g' ./</a:t>
                      </a:r>
                      <a:r>
                        <a:rPr lang="en-US" altLang="zh-CN" sz="1400">
                          <a:sym typeface="+mn-ea"/>
                        </a:rPr>
                        <a:t>xxx</a:t>
                      </a:r>
                      <a:r>
                        <a:rPr lang="zh-CN" altLang="en-US" sz="1400"/>
                        <a:t>.conf</a:t>
                      </a:r>
                      <a:endParaRPr lang="zh-CN" altLang="en-US" sz="1400"/>
                    </a:p>
                    <a:p>
                      <a:pPr>
                        <a:buNone/>
                      </a:pPr>
                      <a:r>
                        <a:rPr lang="zh-CN" altLang="en-US" sz="1400">
                          <a:sym typeface="+mn-ea"/>
                        </a:rPr>
                        <a:t>sed -i '/</a:t>
                      </a:r>
                      <a:r>
                        <a:rPr lang="en-US" altLang="zh-CN" sz="1400">
                          <a:sym typeface="+mn-ea"/>
                        </a:rPr>
                        <a:t>abcd</a:t>
                      </a:r>
                      <a:r>
                        <a:rPr lang="zh-CN" altLang="en-US" sz="1400">
                          <a:sym typeface="+mn-ea"/>
                        </a:rPr>
                        <a:t>/s/</a:t>
                      </a:r>
                      <a:r>
                        <a:rPr lang="en-US" altLang="zh-CN" sz="1400">
                          <a:sym typeface="+mn-ea"/>
                        </a:rPr>
                        <a:t>^</a:t>
                      </a:r>
                      <a:r>
                        <a:rPr lang="zh-CN" altLang="en-US" sz="1400">
                          <a:sym typeface="+mn-ea"/>
                        </a:rPr>
                        <a:t>/</a:t>
                      </a:r>
                      <a:r>
                        <a:rPr lang="en-US" altLang="zh-CN" sz="1400">
                          <a:sym typeface="+mn-ea"/>
                        </a:rPr>
                        <a:t>efgh</a:t>
                      </a:r>
                      <a:r>
                        <a:rPr lang="zh-CN" altLang="en-US" sz="1400">
                          <a:sym typeface="+mn-ea"/>
                        </a:rPr>
                        <a:t>/g' ./</a:t>
                      </a:r>
                      <a:r>
                        <a:rPr lang="en-US" altLang="zh-CN" sz="1400">
                          <a:sym typeface="+mn-ea"/>
                        </a:rPr>
                        <a:t>xxx</a:t>
                      </a:r>
                      <a:r>
                        <a:rPr lang="zh-CN" altLang="en-US" sz="1400">
                          <a:sym typeface="+mn-ea"/>
                        </a:rPr>
                        <a:t>.conf</a:t>
                      </a:r>
                      <a:endParaRPr lang="zh-CN" altLang="en-US" sz="1400"/>
                    </a:p>
                  </a:txBody>
                  <a:tcPr/>
                </a:tc>
                <a:tc>
                  <a:txBody>
                    <a:bodyPr/>
                    <a:p>
                      <a:pPr>
                        <a:buNone/>
                      </a:pPr>
                      <a:r>
                        <a:rPr lang="zh-CN" altLang="en-US" sz="1400">
                          <a:sym typeface="+mn-ea"/>
                        </a:rPr>
                        <a:t>在</a:t>
                      </a:r>
                      <a:r>
                        <a:rPr lang="en-US" altLang="zh-CN" sz="1400">
                          <a:sym typeface="+mn-ea"/>
                        </a:rPr>
                        <a:t>xxx.conf</a:t>
                      </a:r>
                      <a:r>
                        <a:rPr lang="zh-CN" altLang="en-US" sz="1400">
                          <a:sym typeface="+mn-ea"/>
                        </a:rPr>
                        <a:t>文件中，匹配全部有</a:t>
                      </a:r>
                      <a:r>
                        <a:rPr lang="en-US" altLang="zh-CN" sz="1400">
                          <a:sym typeface="+mn-ea"/>
                        </a:rPr>
                        <a:t>abcd</a:t>
                      </a:r>
                      <a:r>
                        <a:rPr lang="zh-CN" altLang="en-US" sz="1400">
                          <a:sym typeface="+mn-ea"/>
                        </a:rPr>
                        <a:t>的行，并且在行尾添加 </a:t>
                      </a:r>
                      <a:r>
                        <a:rPr lang="en-US" altLang="zh-CN" sz="1400">
                          <a:sym typeface="+mn-ea"/>
                        </a:rPr>
                        <a:t>efgh</a:t>
                      </a:r>
                      <a:endParaRPr lang="en-US" altLang="zh-CN" sz="1400">
                        <a:sym typeface="+mn-ea"/>
                      </a:endParaRPr>
                    </a:p>
                    <a:p>
                      <a:pPr>
                        <a:buNone/>
                      </a:pPr>
                      <a:r>
                        <a:rPr lang="zh-CN" altLang="en-US" sz="1400">
                          <a:sym typeface="+mn-ea"/>
                        </a:rPr>
                        <a:t>在</a:t>
                      </a:r>
                      <a:r>
                        <a:rPr lang="en-US" altLang="zh-CN" sz="1400">
                          <a:sym typeface="+mn-ea"/>
                        </a:rPr>
                        <a:t>xxx.conf</a:t>
                      </a:r>
                      <a:r>
                        <a:rPr lang="zh-CN" altLang="en-US" sz="1400">
                          <a:sym typeface="+mn-ea"/>
                        </a:rPr>
                        <a:t>文件中，匹配全部有</a:t>
                      </a:r>
                      <a:r>
                        <a:rPr lang="en-US" altLang="zh-CN" sz="1400">
                          <a:sym typeface="+mn-ea"/>
                        </a:rPr>
                        <a:t>abcd</a:t>
                      </a:r>
                      <a:r>
                        <a:rPr lang="zh-CN" altLang="en-US" sz="1400">
                          <a:sym typeface="+mn-ea"/>
                        </a:rPr>
                        <a:t>的行，并且在行首</a:t>
                      </a:r>
                      <a:r>
                        <a:rPr lang="zh-CN" altLang="en-US" sz="1400">
                          <a:sym typeface="+mn-ea"/>
                        </a:rPr>
                        <a:t>添加 </a:t>
                      </a:r>
                      <a:r>
                        <a:rPr lang="en-US" altLang="zh-CN" sz="1400">
                          <a:sym typeface="+mn-ea"/>
                        </a:rPr>
                        <a:t>efgh</a:t>
                      </a:r>
                      <a:endParaRPr lang="zh-CN" altLang="en-US" sz="1400">
                        <a:sym typeface="+mn-ea"/>
                      </a:endParaRPr>
                    </a:p>
                  </a:txBody>
                  <a:tcPr/>
                </a:tc>
              </a:tr>
            </a:tbl>
          </a:graphicData>
        </a:graphic>
      </p:graphicFrame>
      <p:pic>
        <p:nvPicPr>
          <p:cNvPr id="6" name="图片 5"/>
          <p:cNvPicPr>
            <a:picLocks noChangeAspect="1"/>
          </p:cNvPicPr>
          <p:nvPr/>
        </p:nvPicPr>
        <p:blipFill>
          <a:blip r:embed="rId2"/>
          <a:stretch>
            <a:fillRect/>
          </a:stretch>
        </p:blipFill>
        <p:spPr>
          <a:xfrm>
            <a:off x="6195060" y="4801235"/>
            <a:ext cx="3575685" cy="876935"/>
          </a:xfrm>
          <a:prstGeom prst="rect">
            <a:avLst/>
          </a:prstGeom>
        </p:spPr>
      </p:pic>
      <p:pic>
        <p:nvPicPr>
          <p:cNvPr id="7" name="图片 6"/>
          <p:cNvPicPr>
            <a:picLocks noChangeAspect="1"/>
          </p:cNvPicPr>
          <p:nvPr/>
        </p:nvPicPr>
        <p:blipFill>
          <a:blip r:embed="rId3"/>
          <a:stretch>
            <a:fillRect/>
          </a:stretch>
        </p:blipFill>
        <p:spPr>
          <a:xfrm>
            <a:off x="1656715" y="4806315"/>
            <a:ext cx="3472180" cy="871855"/>
          </a:xfrm>
          <a:prstGeom prst="rect">
            <a:avLst/>
          </a:prstGeom>
        </p:spPr>
      </p:pic>
      <p:pic>
        <p:nvPicPr>
          <p:cNvPr id="8" name="图片 7"/>
          <p:cNvPicPr>
            <a:picLocks noChangeAspect="1"/>
          </p:cNvPicPr>
          <p:nvPr/>
        </p:nvPicPr>
        <p:blipFill>
          <a:blip r:embed="rId4"/>
          <a:stretch>
            <a:fillRect/>
          </a:stretch>
        </p:blipFill>
        <p:spPr>
          <a:xfrm>
            <a:off x="1656715" y="5901690"/>
            <a:ext cx="3472815" cy="772160"/>
          </a:xfrm>
          <a:prstGeom prst="rect">
            <a:avLst/>
          </a:prstGeom>
        </p:spPr>
      </p:pic>
      <p:pic>
        <p:nvPicPr>
          <p:cNvPr id="9" name="图片 8"/>
          <p:cNvPicPr>
            <a:picLocks noChangeAspect="1"/>
          </p:cNvPicPr>
          <p:nvPr/>
        </p:nvPicPr>
        <p:blipFill>
          <a:blip r:embed="rId5"/>
          <a:stretch>
            <a:fillRect/>
          </a:stretch>
        </p:blipFill>
        <p:spPr>
          <a:xfrm>
            <a:off x="6195695" y="5901055"/>
            <a:ext cx="3575050" cy="772795"/>
          </a:xfrm>
          <a:prstGeom prst="rect">
            <a:avLst/>
          </a:prstGeom>
        </p:spPr>
      </p:pic>
      <p:sp>
        <p:nvSpPr>
          <p:cNvPr id="10" name="文本框 9"/>
          <p:cNvSpPr txBox="1"/>
          <p:nvPr/>
        </p:nvSpPr>
        <p:spPr>
          <a:xfrm>
            <a:off x="889635" y="5058410"/>
            <a:ext cx="767080" cy="368300"/>
          </a:xfrm>
          <a:prstGeom prst="rect">
            <a:avLst/>
          </a:prstGeom>
          <a:noFill/>
        </p:spPr>
        <p:txBody>
          <a:bodyPr wrap="none" rtlCol="0">
            <a:spAutoFit/>
          </a:bodyPr>
          <a:p>
            <a:r>
              <a:rPr lang="zh-CN" altLang="en-US"/>
              <a:t>（</a:t>
            </a:r>
            <a:r>
              <a:rPr lang="en-US" altLang="zh-CN"/>
              <a:t>1</a:t>
            </a:r>
            <a:r>
              <a:rPr lang="zh-CN" altLang="en-US"/>
              <a:t>）</a:t>
            </a:r>
            <a:endParaRPr lang="zh-CN" altLang="en-US"/>
          </a:p>
        </p:txBody>
      </p:sp>
      <p:sp>
        <p:nvSpPr>
          <p:cNvPr id="11" name="文本框 10"/>
          <p:cNvSpPr txBox="1"/>
          <p:nvPr/>
        </p:nvSpPr>
        <p:spPr>
          <a:xfrm>
            <a:off x="5339080" y="5058410"/>
            <a:ext cx="767080" cy="368300"/>
          </a:xfrm>
          <a:prstGeom prst="rect">
            <a:avLst/>
          </a:prstGeom>
          <a:noFill/>
        </p:spPr>
        <p:txBody>
          <a:bodyPr wrap="none" rtlCol="0">
            <a:spAutoFit/>
          </a:bodyPr>
          <a:p>
            <a:r>
              <a:rPr lang="zh-CN" altLang="en-US"/>
              <a:t>（</a:t>
            </a:r>
            <a:r>
              <a:rPr lang="en-US" altLang="zh-CN"/>
              <a:t>2</a:t>
            </a:r>
            <a:r>
              <a:rPr lang="zh-CN" altLang="en-US"/>
              <a:t>）</a:t>
            </a:r>
            <a:endParaRPr lang="zh-CN" altLang="en-US"/>
          </a:p>
        </p:txBody>
      </p:sp>
      <p:sp>
        <p:nvSpPr>
          <p:cNvPr id="12" name="文本框 11"/>
          <p:cNvSpPr txBox="1"/>
          <p:nvPr/>
        </p:nvSpPr>
        <p:spPr>
          <a:xfrm>
            <a:off x="889635" y="6103620"/>
            <a:ext cx="767080" cy="368300"/>
          </a:xfrm>
          <a:prstGeom prst="rect">
            <a:avLst/>
          </a:prstGeom>
          <a:noFill/>
        </p:spPr>
        <p:txBody>
          <a:bodyPr wrap="none" rtlCol="0">
            <a:spAutoFit/>
          </a:bodyPr>
          <a:p>
            <a:r>
              <a:rPr lang="zh-CN" altLang="en-US"/>
              <a:t>（</a:t>
            </a:r>
            <a:r>
              <a:rPr lang="en-US" altLang="zh-CN"/>
              <a:t>3</a:t>
            </a:r>
            <a:r>
              <a:rPr lang="zh-CN" altLang="en-US"/>
              <a:t>）</a:t>
            </a:r>
            <a:endParaRPr lang="zh-CN" altLang="en-US"/>
          </a:p>
        </p:txBody>
      </p:sp>
      <p:sp>
        <p:nvSpPr>
          <p:cNvPr id="13" name="文本框 12"/>
          <p:cNvSpPr txBox="1"/>
          <p:nvPr/>
        </p:nvSpPr>
        <p:spPr>
          <a:xfrm>
            <a:off x="5339080" y="6103620"/>
            <a:ext cx="767080" cy="368300"/>
          </a:xfrm>
          <a:prstGeom prst="rect">
            <a:avLst/>
          </a:prstGeom>
          <a:noFill/>
        </p:spPr>
        <p:txBody>
          <a:bodyPr wrap="none" rtlCol="0">
            <a:spAutoFit/>
          </a:bodyPr>
          <a:p>
            <a:r>
              <a:rPr lang="zh-CN" altLang="en-US"/>
              <a:t>（</a:t>
            </a:r>
            <a:r>
              <a:rPr lang="en-US" altLang="zh-CN"/>
              <a:t>4</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67924" y="345292"/>
            <a:ext cx="2256155"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sed</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9035"/>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sed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比较常用于过滤和替换文本。语法规则：sed [选项] '地址 命令' file　</a:t>
            </a:r>
            <a:endParaRPr 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2" name="表格 1"/>
          <p:cNvGraphicFramePr/>
          <p:nvPr>
            <p:custDataLst>
              <p:tags r:id="rId1"/>
            </p:custDataLst>
          </p:nvPr>
        </p:nvGraphicFramePr>
        <p:xfrm>
          <a:off x="1511300" y="1781810"/>
          <a:ext cx="8532495" cy="1524000"/>
        </p:xfrm>
        <a:graphic>
          <a:graphicData uri="http://schemas.openxmlformats.org/drawingml/2006/table">
            <a:tbl>
              <a:tblPr firstRow="1" bandRow="1">
                <a:tableStyleId>{5C22544A-7EE6-4342-B048-85BDC9FD1C3A}</a:tableStyleId>
              </a:tblPr>
              <a:tblGrid>
                <a:gridCol w="549910"/>
                <a:gridCol w="3660140"/>
                <a:gridCol w="4322445"/>
              </a:tblGrid>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1</a:t>
                      </a:r>
                      <a:endParaRPr lang="en-US" altLang="zh-CN"/>
                    </a:p>
                  </a:txBody>
                  <a:tcPr/>
                </a:tc>
                <a:tc>
                  <a:txBody>
                    <a:bodyPr/>
                    <a:p>
                      <a:pPr>
                        <a:buNone/>
                      </a:pPr>
                      <a:r>
                        <a:rPr lang="zh-CN" altLang="en-US"/>
                        <a:t>sed -i 's/efgh/abcd/' ./sed.log</a:t>
                      </a:r>
                      <a:endParaRPr lang="zh-CN" altLang="en-US"/>
                    </a:p>
                  </a:txBody>
                  <a:tcPr/>
                </a:tc>
                <a:tc>
                  <a:txBody>
                    <a:bodyPr/>
                    <a:p>
                      <a:pPr>
                        <a:buNone/>
                      </a:pPr>
                      <a:r>
                        <a:rPr lang="zh-CN" altLang="en-US"/>
                        <a:t>将每行首次匹配到</a:t>
                      </a:r>
                      <a:r>
                        <a:rPr lang="zh-CN" altLang="en-US" sz="1800">
                          <a:sym typeface="+mn-ea"/>
                        </a:rPr>
                        <a:t>efgh字符替换为</a:t>
                      </a:r>
                      <a:r>
                        <a:rPr lang="en-US" altLang="zh-CN" sz="1800">
                          <a:sym typeface="+mn-ea"/>
                        </a:rPr>
                        <a:t>abcd</a:t>
                      </a:r>
                      <a:endParaRPr lang="en-US" altLang="zh-CN" sz="1800">
                        <a:sym typeface="+mn-ea"/>
                      </a:endParaRPr>
                    </a:p>
                  </a:txBody>
                  <a:tcPr/>
                </a:tc>
              </a:tr>
              <a:tr h="381000">
                <a:tc>
                  <a:txBody>
                    <a:bodyPr/>
                    <a:p>
                      <a:pPr>
                        <a:buNone/>
                      </a:pPr>
                      <a:r>
                        <a:rPr lang="en-US" altLang="zh-CN"/>
                        <a:t>2</a:t>
                      </a:r>
                      <a:endParaRPr lang="en-US" altLang="zh-CN"/>
                    </a:p>
                  </a:txBody>
                  <a:tcPr/>
                </a:tc>
                <a:tc>
                  <a:txBody>
                    <a:bodyPr/>
                    <a:p>
                      <a:pPr>
                        <a:buNone/>
                      </a:pPr>
                      <a:r>
                        <a:rPr lang="zh-CN" altLang="en-US"/>
                        <a:t>sed -i 's/efgh/abcd/g' ./sed.log</a:t>
                      </a:r>
                      <a:endParaRPr lang="zh-CN" altLang="en-US"/>
                    </a:p>
                  </a:txBody>
                  <a:tcPr/>
                </a:tc>
                <a:tc>
                  <a:txBody>
                    <a:bodyPr/>
                    <a:p>
                      <a:pPr>
                        <a:buNone/>
                      </a:pPr>
                      <a:r>
                        <a:rPr lang="zh-CN" altLang="en-US" sz="1800">
                          <a:sym typeface="+mn-ea"/>
                        </a:rPr>
                        <a:t>将每行任何匹配到</a:t>
                      </a:r>
                      <a:r>
                        <a:rPr lang="zh-CN" altLang="en-US" sz="1800">
                          <a:sym typeface="+mn-ea"/>
                        </a:rPr>
                        <a:t>efgh字符替换为</a:t>
                      </a:r>
                      <a:r>
                        <a:rPr lang="en-US" altLang="zh-CN" sz="1800">
                          <a:sym typeface="+mn-ea"/>
                        </a:rPr>
                        <a:t>abcd</a:t>
                      </a:r>
                      <a:r>
                        <a:rPr lang="zh-CN" altLang="en-US" sz="1800">
                          <a:sym typeface="+mn-ea"/>
                        </a:rPr>
                        <a:t>，（</a:t>
                      </a:r>
                      <a:r>
                        <a:rPr lang="en-US" altLang="zh-CN" sz="1800">
                          <a:sym typeface="+mn-ea"/>
                        </a:rPr>
                        <a:t>Ng </a:t>
                      </a:r>
                      <a:r>
                        <a:rPr lang="zh-CN" altLang="en-US" sz="1800">
                          <a:sym typeface="+mn-ea"/>
                        </a:rPr>
                        <a:t>：表示将</a:t>
                      </a:r>
                      <a:r>
                        <a:rPr lang="en-US" altLang="zh-CN" sz="1800">
                          <a:sym typeface="+mn-ea"/>
                        </a:rPr>
                        <a:t>N</a:t>
                      </a:r>
                      <a:r>
                        <a:rPr lang="zh-CN" altLang="en-US" sz="1800">
                          <a:sym typeface="+mn-ea"/>
                        </a:rPr>
                        <a:t>次匹配到的字符替换</a:t>
                      </a:r>
                      <a:r>
                        <a:rPr lang="zh-CN" altLang="en-US" sz="1800">
                          <a:sym typeface="+mn-ea"/>
                        </a:rPr>
                        <a:t>）</a:t>
                      </a:r>
                      <a:endParaRPr lang="zh-CN" altLang="en-US" sz="1800">
                        <a:sym typeface="+mn-ea"/>
                      </a:endParaRPr>
                    </a:p>
                  </a:txBody>
                  <a:tcPr/>
                </a:tc>
              </a:tr>
              <a:tr h="381000">
                <a:tc>
                  <a:txBody>
                    <a:bodyPr/>
                    <a:p>
                      <a:pPr>
                        <a:buNone/>
                      </a:pPr>
                      <a:r>
                        <a:rPr lang="en-US" altLang="zh-CN"/>
                        <a:t>3</a:t>
                      </a:r>
                      <a:endParaRPr lang="en-US" altLang="zh-CN"/>
                    </a:p>
                  </a:txBody>
                  <a:tcPr/>
                </a:tc>
                <a:tc>
                  <a:txBody>
                    <a:bodyPr/>
                    <a:p>
                      <a:pPr>
                        <a:buNone/>
                      </a:pPr>
                      <a:r>
                        <a:rPr lang="zh-CN" altLang="en-US"/>
                        <a:t>sed -i '/^$/d' ./</a:t>
                      </a:r>
                      <a:r>
                        <a:rPr lang="en-US" altLang="zh-CN"/>
                        <a:t>test</a:t>
                      </a:r>
                      <a:r>
                        <a:rPr lang="zh-CN" altLang="en-US"/>
                        <a:t>.log</a:t>
                      </a:r>
                      <a:endParaRPr lang="zh-CN" altLang="en-US"/>
                    </a:p>
                  </a:txBody>
                  <a:tcPr/>
                </a:tc>
                <a:tc>
                  <a:txBody>
                    <a:bodyPr/>
                    <a:p>
                      <a:pPr>
                        <a:buNone/>
                      </a:pPr>
                      <a:r>
                        <a:rPr lang="zh-CN" altLang="en-US"/>
                        <a:t>将</a:t>
                      </a:r>
                      <a:r>
                        <a:rPr lang="en-US" altLang="zh-CN"/>
                        <a:t>test.log</a:t>
                      </a:r>
                      <a:r>
                        <a:rPr lang="zh-CN" altLang="en-US"/>
                        <a:t>文件中的空行移除掉</a:t>
                      </a:r>
                      <a:endParaRPr lang="zh-CN" altLang="en-US"/>
                    </a:p>
                  </a:txBody>
                  <a:tcPr/>
                </a:tc>
              </a:tr>
            </a:tbl>
          </a:graphicData>
        </a:graphic>
      </p:graphicFrame>
      <p:sp>
        <p:nvSpPr>
          <p:cNvPr id="17" name="文本框 16"/>
          <p:cNvSpPr txBox="1"/>
          <p:nvPr/>
        </p:nvSpPr>
        <p:spPr>
          <a:xfrm>
            <a:off x="1914525" y="141732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67924" y="345292"/>
            <a:ext cx="2256155"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sed</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表格 1"/>
          <p:cNvGraphicFramePr/>
          <p:nvPr>
            <p:custDataLst>
              <p:tags r:id="rId1"/>
            </p:custDataLst>
          </p:nvPr>
        </p:nvGraphicFramePr>
        <p:xfrm>
          <a:off x="1425575" y="1017270"/>
          <a:ext cx="8532495" cy="1783080"/>
        </p:xfrm>
        <a:graphic>
          <a:graphicData uri="http://schemas.openxmlformats.org/drawingml/2006/table">
            <a:tbl>
              <a:tblPr firstRow="1" bandRow="1">
                <a:tableStyleId>{5C22544A-7EE6-4342-B048-85BDC9FD1C3A}</a:tableStyleId>
              </a:tblPr>
              <a:tblGrid>
                <a:gridCol w="549910"/>
                <a:gridCol w="3660140"/>
                <a:gridCol w="4322445"/>
              </a:tblGrid>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1</a:t>
                      </a:r>
                      <a:endParaRPr lang="en-US" altLang="zh-CN"/>
                    </a:p>
                  </a:txBody>
                  <a:tcPr/>
                </a:tc>
                <a:tc>
                  <a:txBody>
                    <a:bodyPr/>
                    <a:p>
                      <a:pPr>
                        <a:buNone/>
                      </a:pPr>
                      <a:r>
                        <a:rPr lang="zh-CN" altLang="en-US"/>
                        <a:t>sed -i 's/efgh/abcd/' ./sed.log</a:t>
                      </a:r>
                      <a:endParaRPr lang="zh-CN" altLang="en-US"/>
                    </a:p>
                  </a:txBody>
                  <a:tcPr/>
                </a:tc>
                <a:tc>
                  <a:txBody>
                    <a:bodyPr/>
                    <a:p>
                      <a:pPr>
                        <a:buNone/>
                      </a:pPr>
                      <a:r>
                        <a:rPr lang="zh-CN" altLang="en-US"/>
                        <a:t>将每行首次匹配到</a:t>
                      </a:r>
                      <a:r>
                        <a:rPr lang="zh-CN" altLang="en-US" sz="1800">
                          <a:sym typeface="+mn-ea"/>
                        </a:rPr>
                        <a:t>efgh字符替换为</a:t>
                      </a:r>
                      <a:r>
                        <a:rPr lang="en-US" altLang="zh-CN" sz="1800">
                          <a:sym typeface="+mn-ea"/>
                        </a:rPr>
                        <a:t>abcd</a:t>
                      </a:r>
                      <a:endParaRPr lang="en-US" altLang="zh-CN" sz="1800">
                        <a:sym typeface="+mn-ea"/>
                      </a:endParaRPr>
                    </a:p>
                  </a:txBody>
                  <a:tcPr/>
                </a:tc>
              </a:tr>
              <a:tr h="381000">
                <a:tc>
                  <a:txBody>
                    <a:bodyPr/>
                    <a:p>
                      <a:pPr>
                        <a:buNone/>
                      </a:pPr>
                      <a:r>
                        <a:rPr lang="en-US" altLang="zh-CN"/>
                        <a:t>2</a:t>
                      </a:r>
                      <a:endParaRPr lang="en-US" altLang="zh-CN"/>
                    </a:p>
                  </a:txBody>
                  <a:tcPr/>
                </a:tc>
                <a:tc>
                  <a:txBody>
                    <a:bodyPr/>
                    <a:p>
                      <a:pPr>
                        <a:buNone/>
                      </a:pPr>
                      <a:r>
                        <a:rPr lang="zh-CN" altLang="en-US"/>
                        <a:t>sed -i 's/efgh/abcd/g' ./sed.log</a:t>
                      </a:r>
                      <a:endParaRPr lang="zh-CN" altLang="en-US"/>
                    </a:p>
                  </a:txBody>
                  <a:tcPr/>
                </a:tc>
                <a:tc>
                  <a:txBody>
                    <a:bodyPr/>
                    <a:p>
                      <a:pPr>
                        <a:buNone/>
                      </a:pPr>
                      <a:r>
                        <a:rPr lang="zh-CN" altLang="en-US" sz="1800">
                          <a:sym typeface="+mn-ea"/>
                        </a:rPr>
                        <a:t>将每行任何匹配到</a:t>
                      </a:r>
                      <a:r>
                        <a:rPr lang="zh-CN" altLang="en-US" sz="1800">
                          <a:sym typeface="+mn-ea"/>
                        </a:rPr>
                        <a:t>efgh字符替换为</a:t>
                      </a:r>
                      <a:r>
                        <a:rPr lang="en-US" altLang="zh-CN" sz="1800">
                          <a:sym typeface="+mn-ea"/>
                        </a:rPr>
                        <a:t>abcd</a:t>
                      </a:r>
                      <a:r>
                        <a:rPr lang="zh-CN" altLang="en-US" sz="1800">
                          <a:sym typeface="+mn-ea"/>
                        </a:rPr>
                        <a:t>，（</a:t>
                      </a:r>
                      <a:r>
                        <a:rPr lang="en-US" altLang="zh-CN" sz="1800">
                          <a:sym typeface="+mn-ea"/>
                        </a:rPr>
                        <a:t>Ng </a:t>
                      </a:r>
                      <a:r>
                        <a:rPr lang="zh-CN" altLang="en-US" sz="1800">
                          <a:sym typeface="+mn-ea"/>
                        </a:rPr>
                        <a:t>：表示将</a:t>
                      </a:r>
                      <a:r>
                        <a:rPr lang="en-US" altLang="zh-CN" sz="1800">
                          <a:sym typeface="+mn-ea"/>
                        </a:rPr>
                        <a:t>N</a:t>
                      </a:r>
                      <a:r>
                        <a:rPr lang="zh-CN" altLang="en-US" sz="1800">
                          <a:sym typeface="+mn-ea"/>
                        </a:rPr>
                        <a:t>次匹配到的字符替换</a:t>
                      </a:r>
                      <a:r>
                        <a:rPr lang="zh-CN" altLang="en-US" sz="1800">
                          <a:sym typeface="+mn-ea"/>
                        </a:rPr>
                        <a:t>）</a:t>
                      </a:r>
                      <a:endParaRPr lang="zh-CN" altLang="en-US" sz="1800">
                        <a:sym typeface="+mn-ea"/>
                      </a:endParaRPr>
                    </a:p>
                  </a:txBody>
                  <a:tcPr/>
                </a:tc>
              </a:tr>
              <a:tr h="381000">
                <a:tc>
                  <a:txBody>
                    <a:bodyPr/>
                    <a:p>
                      <a:pPr>
                        <a:buNone/>
                      </a:pPr>
                      <a:r>
                        <a:rPr lang="en-US" altLang="zh-CN"/>
                        <a:t>3</a:t>
                      </a:r>
                      <a:endParaRPr lang="en-US" altLang="zh-CN"/>
                    </a:p>
                  </a:txBody>
                  <a:tcPr/>
                </a:tc>
                <a:tc>
                  <a:txBody>
                    <a:bodyPr/>
                    <a:p>
                      <a:pPr>
                        <a:buNone/>
                      </a:pPr>
                      <a:r>
                        <a:rPr lang="zh-CN" altLang="en-US"/>
                        <a:t>sed -i '/^$/d' ./</a:t>
                      </a:r>
                      <a:r>
                        <a:rPr lang="en-US" altLang="zh-CN"/>
                        <a:t>test</a:t>
                      </a:r>
                      <a:r>
                        <a:rPr lang="zh-CN" altLang="en-US"/>
                        <a:t>.log</a:t>
                      </a:r>
                      <a:endParaRPr lang="zh-CN" altLang="en-US"/>
                    </a:p>
                  </a:txBody>
                  <a:tcPr/>
                </a:tc>
                <a:tc>
                  <a:txBody>
                    <a:bodyPr/>
                    <a:p>
                      <a:pPr>
                        <a:buNone/>
                      </a:pPr>
                      <a:r>
                        <a:rPr lang="zh-CN" altLang="en-US"/>
                        <a:t>将</a:t>
                      </a:r>
                      <a:r>
                        <a:rPr lang="en-US" altLang="zh-CN"/>
                        <a:t>test.log</a:t>
                      </a:r>
                      <a:r>
                        <a:rPr lang="zh-CN" altLang="en-US"/>
                        <a:t>文件中的空行移除掉</a:t>
                      </a:r>
                      <a:endParaRPr lang="zh-CN" altLang="en-US"/>
                    </a:p>
                  </a:txBody>
                  <a:tcPr/>
                </a:tc>
              </a:tr>
            </a:tbl>
          </a:graphicData>
        </a:graphic>
      </p:graphicFrame>
      <p:pic>
        <p:nvPicPr>
          <p:cNvPr id="3" name="图片 2"/>
          <p:cNvPicPr>
            <a:picLocks noChangeAspect="1"/>
          </p:cNvPicPr>
          <p:nvPr/>
        </p:nvPicPr>
        <p:blipFill>
          <a:blip r:embed="rId2"/>
          <a:stretch>
            <a:fillRect/>
          </a:stretch>
        </p:blipFill>
        <p:spPr>
          <a:xfrm>
            <a:off x="1425575" y="3463290"/>
            <a:ext cx="7572375" cy="1003935"/>
          </a:xfrm>
          <a:prstGeom prst="rect">
            <a:avLst/>
          </a:prstGeom>
        </p:spPr>
      </p:pic>
      <p:sp>
        <p:nvSpPr>
          <p:cNvPr id="4" name="文本框 3"/>
          <p:cNvSpPr txBox="1"/>
          <p:nvPr/>
        </p:nvSpPr>
        <p:spPr>
          <a:xfrm>
            <a:off x="1425575" y="4563745"/>
            <a:ext cx="9559290" cy="645160"/>
          </a:xfrm>
          <a:prstGeom prst="rect">
            <a:avLst/>
          </a:prstGeom>
          <a:noFill/>
        </p:spPr>
        <p:txBody>
          <a:bodyPr wrap="square" rtlCol="0">
            <a:spAutoFit/>
            <a:scene3d>
              <a:camera prst="orthographicFront"/>
              <a:lightRig rig="threePt" dir="t"/>
            </a:scene3d>
            <a:sp3d contourW="12700"/>
          </a:bodyPr>
          <a:p>
            <a:pPr algn="l"/>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如上图，在</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windows</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上面编辑的文件，拿到</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里面，就会出现</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'^M'</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这样的字符。在</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windows</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下，换行是</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\r\n</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，在</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下，换行是</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（在</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下，使用</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cat -A path </a:t>
            </a:r>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可以显示查看文件的隐藏字符）</a:t>
            </a:r>
            <a:r>
              <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en-US" altLang="zh-CN"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处理办法：　sed -i 's/\r//g' ./script/roomsvr/module/domino/service.lua</a:t>
            </a:r>
            <a:endParaRPr lang="zh-CN" altLang="en-US" sz="1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6" name="图片 5"/>
          <p:cNvPicPr>
            <a:picLocks noChangeAspect="1"/>
          </p:cNvPicPr>
          <p:nvPr/>
        </p:nvPicPr>
        <p:blipFill>
          <a:blip r:embed="rId3"/>
          <a:stretch>
            <a:fillRect/>
          </a:stretch>
        </p:blipFill>
        <p:spPr>
          <a:xfrm>
            <a:off x="1425575" y="5393690"/>
            <a:ext cx="7571740" cy="1119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23792" y="345292"/>
            <a:ext cx="234442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-awk</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58356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awk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通常用来对文件进行数据统计或者提取摘要信息显示用的。</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最简单的</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awk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 awk '{print $1}' ./test.log  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test.log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文件第一行信息输出，</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$2,$3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表示第二第三行</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6" name="图片 5"/>
          <p:cNvPicPr>
            <a:picLocks noChangeAspect="1"/>
          </p:cNvPicPr>
          <p:nvPr/>
        </p:nvPicPr>
        <p:blipFill>
          <a:blip r:embed="rId1"/>
          <a:stretch>
            <a:fillRect/>
          </a:stretch>
        </p:blipFill>
        <p:spPr>
          <a:xfrm>
            <a:off x="1597660" y="1803400"/>
            <a:ext cx="4543425" cy="1257300"/>
          </a:xfrm>
          <a:prstGeom prst="rect">
            <a:avLst/>
          </a:prstGeom>
        </p:spPr>
      </p:pic>
      <p:sp>
        <p:nvSpPr>
          <p:cNvPr id="7" name="文本框 6"/>
          <p:cNvSpPr txBox="1"/>
          <p:nvPr/>
        </p:nvSpPr>
        <p:spPr>
          <a:xfrm>
            <a:off x="590550" y="3137535"/>
            <a:ext cx="11500485" cy="82994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awk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可以对文件进行自定义分割操作：</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 ：</a:t>
            </a:r>
            <a:r>
              <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cat /etc/passwd | awk -F ":" '{print $1, $2}' </a:t>
            </a:r>
            <a:r>
              <a:rPr 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/etc/passwd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文件中，每一行信息根据</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进行分割。</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8" name="图片 7"/>
          <p:cNvPicPr>
            <a:picLocks noChangeAspect="1"/>
          </p:cNvPicPr>
          <p:nvPr/>
        </p:nvPicPr>
        <p:blipFill>
          <a:blip r:embed="rId2"/>
          <a:stretch>
            <a:fillRect/>
          </a:stretch>
        </p:blipFill>
        <p:spPr>
          <a:xfrm>
            <a:off x="1597660" y="4043045"/>
            <a:ext cx="3848100" cy="800100"/>
          </a:xfrm>
          <a:prstGeom prst="rect">
            <a:avLst/>
          </a:prstGeom>
        </p:spPr>
      </p:pic>
      <p:pic>
        <p:nvPicPr>
          <p:cNvPr id="9" name="图片 8"/>
          <p:cNvPicPr>
            <a:picLocks noChangeAspect="1"/>
          </p:cNvPicPr>
          <p:nvPr/>
        </p:nvPicPr>
        <p:blipFill>
          <a:blip r:embed="rId3"/>
          <a:stretch>
            <a:fillRect/>
          </a:stretch>
        </p:blipFill>
        <p:spPr>
          <a:xfrm>
            <a:off x="5619750" y="4043045"/>
            <a:ext cx="5781675" cy="800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23792" y="345292"/>
            <a:ext cx="234442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-awk</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58356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awk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还可以使用自定义的</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awk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脚本进行数据处理： 其脚本语法这里不多加解释，可以自行去百度</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 ：awk -f etc_passwd.awk /etc/passwd</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2" name="表格 1"/>
          <p:cNvGraphicFramePr/>
          <p:nvPr/>
        </p:nvGraphicFramePr>
        <p:xfrm>
          <a:off x="1597025" y="2047875"/>
          <a:ext cx="2879725" cy="1511300"/>
        </p:xfrm>
        <a:graphic>
          <a:graphicData uri="http://schemas.openxmlformats.org/drawingml/2006/table">
            <a:tbl>
              <a:tblPr firstRow="1" bandRow="1">
                <a:tableStyleId>{5C22544A-7EE6-4342-B048-85BDC9FD1C3A}</a:tableStyleId>
              </a:tblPr>
              <a:tblGrid>
                <a:gridCol w="2879725"/>
              </a:tblGrid>
              <a:tr h="1511300">
                <a:tc>
                  <a:txBody>
                    <a:bodyPr/>
                    <a:p>
                      <a:pPr>
                        <a:buNone/>
                      </a:pPr>
                      <a:r>
                        <a:rPr lang="en-US" altLang="zh-CN" sz="900"/>
                        <a:t>vim etc_passwd.awk</a:t>
                      </a:r>
                      <a:endParaRPr lang="zh-CN" altLang="en-US" sz="900"/>
                    </a:p>
                    <a:p>
                      <a:pPr>
                        <a:buNone/>
                      </a:pPr>
                      <a:r>
                        <a:rPr lang="zh-CN" altLang="en-US" sz="900"/>
                        <a:t>BEGIN{</a:t>
                      </a:r>
                      <a:endParaRPr lang="zh-CN" altLang="en-US" sz="900"/>
                    </a:p>
                    <a:p>
                      <a:pPr>
                        <a:buNone/>
                      </a:pPr>
                      <a:r>
                        <a:rPr lang="zh-CN" altLang="en-US" sz="900"/>
                        <a:t>FS=":";</a:t>
                      </a:r>
                      <a:endParaRPr lang="zh-CN" altLang="en-US" sz="900"/>
                    </a:p>
                    <a:p>
                      <a:pPr>
                        <a:buNone/>
                      </a:pPr>
                      <a:r>
                        <a:rPr lang="zh-CN" altLang="en-US" sz="900"/>
                        <a:t>print "Name\tUserID\tGroupID\tHomeDirectory";</a:t>
                      </a:r>
                      <a:endParaRPr lang="zh-CN" altLang="en-US" sz="900"/>
                    </a:p>
                    <a:p>
                      <a:pPr>
                        <a:buNone/>
                      </a:pPr>
                      <a:r>
                        <a:rPr lang="zh-CN" altLang="en-US" sz="900"/>
                        <a:t>}</a:t>
                      </a:r>
                      <a:endParaRPr lang="zh-CN" altLang="en-US" sz="900"/>
                    </a:p>
                    <a:p>
                      <a:pPr>
                        <a:buNone/>
                      </a:pPr>
                      <a:r>
                        <a:rPr lang="zh-CN" altLang="en-US" sz="900"/>
                        <a:t>{</a:t>
                      </a:r>
                      <a:endParaRPr lang="zh-CN" altLang="en-US" sz="900"/>
                    </a:p>
                    <a:p>
                      <a:pPr>
                        <a:buNone/>
                      </a:pPr>
                      <a:r>
                        <a:rPr lang="zh-CN" altLang="en-US" sz="900"/>
                        <a:t>    print $1"\t"$3"\t"$4"\t"$6;</a:t>
                      </a:r>
                      <a:endParaRPr lang="zh-CN" altLang="en-US" sz="900"/>
                    </a:p>
                    <a:p>
                      <a:pPr>
                        <a:buNone/>
                      </a:pPr>
                      <a:r>
                        <a:rPr lang="zh-CN" altLang="en-US" sz="900"/>
                        <a:t>}</a:t>
                      </a:r>
                      <a:endParaRPr lang="zh-CN" altLang="en-US" sz="900"/>
                    </a:p>
                    <a:p>
                      <a:pPr>
                        <a:buNone/>
                      </a:pPr>
                      <a:r>
                        <a:rPr lang="zh-CN" altLang="en-US" sz="900"/>
                        <a:t>END {</a:t>
                      </a:r>
                      <a:endParaRPr lang="zh-CN" altLang="en-US" sz="900"/>
                    </a:p>
                    <a:p>
                      <a:pPr>
                        <a:buNone/>
                      </a:pPr>
                      <a:r>
                        <a:rPr lang="zh-CN" altLang="en-US" sz="900"/>
                        <a:t>    print NR,"Records Processed";</a:t>
                      </a:r>
                      <a:endParaRPr lang="zh-CN" altLang="en-US" sz="900"/>
                    </a:p>
                    <a:p>
                      <a:pPr>
                        <a:buNone/>
                      </a:pPr>
                      <a:r>
                        <a:rPr lang="zh-CN" altLang="en-US" sz="900"/>
                        <a:t>}</a:t>
                      </a:r>
                      <a:endParaRPr lang="zh-CN" altLang="en-US" sz="900"/>
                    </a:p>
                  </a:txBody>
                  <a:tcPr/>
                </a:tc>
              </a:tr>
            </a:tbl>
          </a:graphicData>
        </a:graphic>
      </p:graphicFrame>
      <p:pic>
        <p:nvPicPr>
          <p:cNvPr id="3" name="图片 2"/>
          <p:cNvPicPr>
            <a:picLocks noChangeAspect="1"/>
          </p:cNvPicPr>
          <p:nvPr/>
        </p:nvPicPr>
        <p:blipFill>
          <a:blip r:embed="rId1"/>
          <a:stretch>
            <a:fillRect/>
          </a:stretch>
        </p:blipFill>
        <p:spPr>
          <a:xfrm>
            <a:off x="1597025" y="3915410"/>
            <a:ext cx="3819525" cy="952500"/>
          </a:xfrm>
          <a:prstGeom prst="rect">
            <a:avLst/>
          </a:prstGeom>
        </p:spPr>
      </p:pic>
      <p:pic>
        <p:nvPicPr>
          <p:cNvPr id="4" name="图片 3"/>
          <p:cNvPicPr>
            <a:picLocks noChangeAspect="1"/>
          </p:cNvPicPr>
          <p:nvPr/>
        </p:nvPicPr>
        <p:blipFill>
          <a:blip r:embed="rId2"/>
          <a:stretch>
            <a:fillRect/>
          </a:stretch>
        </p:blipFill>
        <p:spPr>
          <a:xfrm>
            <a:off x="5665470" y="3915410"/>
            <a:ext cx="4813935" cy="951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23792" y="345292"/>
            <a:ext cx="234442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-awk</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1322070"/>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awk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脚本通常由</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3</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部分组成：</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BEGIN</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END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，带模式匹配选项的公共语句块。这三部分都是可选的，可以不用出现在脚本中。</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BEGIN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代码块初始化</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parrern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处理逻辑</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END :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结尾代码块，主要是进行最终信息的输出</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3" name="表格 2"/>
          <p:cNvGraphicFramePr/>
          <p:nvPr>
            <p:custDataLst>
              <p:tags r:id="rId1"/>
            </p:custDataLst>
          </p:nvPr>
        </p:nvGraphicFramePr>
        <p:xfrm>
          <a:off x="668655" y="3474085"/>
          <a:ext cx="10686415" cy="1839595"/>
        </p:xfrm>
        <a:graphic>
          <a:graphicData uri="http://schemas.openxmlformats.org/drawingml/2006/table">
            <a:tbl>
              <a:tblPr firstRow="1" bandRow="1">
                <a:tableStyleId>{5C22544A-7EE6-4342-B048-85BDC9FD1C3A}</a:tableStyleId>
              </a:tblPr>
              <a:tblGrid>
                <a:gridCol w="431800"/>
                <a:gridCol w="6692265"/>
                <a:gridCol w="3562350"/>
              </a:tblGrid>
              <a:tr h="243840">
                <a:tc>
                  <a:txBody>
                    <a:bodyPr/>
                    <a:p>
                      <a:pPr>
                        <a:buNone/>
                      </a:pPr>
                      <a:endParaRPr lang="zh-CN" altLang="en-US" sz="1000"/>
                    </a:p>
                  </a:txBody>
                  <a:tcPr/>
                </a:tc>
                <a:tc>
                  <a:txBody>
                    <a:bodyPr/>
                    <a:p>
                      <a:pPr>
                        <a:buNone/>
                      </a:pPr>
                      <a:endParaRPr lang="zh-CN" altLang="en-US" sz="1000"/>
                    </a:p>
                  </a:txBody>
                  <a:tcPr/>
                </a:tc>
                <a:tc>
                  <a:txBody>
                    <a:bodyPr/>
                    <a:p>
                      <a:pPr>
                        <a:buNone/>
                      </a:pPr>
                      <a:endParaRPr lang="zh-CN" altLang="en-US" sz="1000"/>
                    </a:p>
                  </a:txBody>
                  <a:tcPr/>
                </a:tc>
              </a:tr>
              <a:tr h="243840">
                <a:tc>
                  <a:txBody>
                    <a:bodyPr/>
                    <a:p>
                      <a:pPr>
                        <a:buNone/>
                      </a:pPr>
                      <a:endParaRPr lang="en-US" altLang="zh-CN" sz="1000"/>
                    </a:p>
                  </a:txBody>
                  <a:tcPr/>
                </a:tc>
                <a:tc>
                  <a:txBody>
                    <a:bodyPr/>
                    <a:p>
                      <a:pPr>
                        <a:buNone/>
                      </a:pPr>
                      <a:r>
                        <a:rPr lang="zh-CN" altLang="en-US" sz="1000"/>
                        <a:t>awk 'BEGIN {i=0} {i++} END {print i}' </a:t>
                      </a:r>
                      <a:r>
                        <a:rPr lang="en-US" altLang="zh-CN" sz="1000"/>
                        <a:t>./test.log</a:t>
                      </a:r>
                      <a:endParaRPr lang="en-US" altLang="zh-CN" sz="1000"/>
                    </a:p>
                  </a:txBody>
                  <a:tcPr/>
                </a:tc>
                <a:tc>
                  <a:txBody>
                    <a:bodyPr/>
                    <a:p>
                      <a:pPr>
                        <a:buNone/>
                      </a:pPr>
                      <a:r>
                        <a:rPr lang="zh-CN" altLang="en-US" sz="1000"/>
                        <a:t>统计文件行数</a:t>
                      </a:r>
                      <a:endParaRPr lang="zh-CN" altLang="en-US" sz="1000"/>
                    </a:p>
                  </a:txBody>
                  <a:tcPr/>
                </a:tc>
              </a:tr>
              <a:tr h="339090">
                <a:tc>
                  <a:txBody>
                    <a:bodyPr/>
                    <a:p>
                      <a:pPr>
                        <a:buNone/>
                      </a:pPr>
                      <a:endParaRPr lang="zh-CN" altLang="en-US" sz="1000"/>
                    </a:p>
                  </a:txBody>
                  <a:tcPr/>
                </a:tc>
                <a:tc>
                  <a:txBody>
                    <a:bodyPr/>
                    <a:p>
                      <a:pPr>
                        <a:buNone/>
                      </a:pPr>
                      <a:r>
                        <a:rPr lang="zh-CN" altLang="en-US" sz="1000"/>
                        <a:t>grep -rnw "俱乐部手数奖励" ./</a:t>
                      </a:r>
                      <a:r>
                        <a:rPr lang="zh-CN" altLang="en-US" sz="1000">
                          <a:sym typeface="+mn-ea"/>
                        </a:rPr>
                        <a:t>club_cc.log</a:t>
                      </a:r>
                      <a:r>
                        <a:rPr lang="zh-CN" altLang="en-US" sz="1000"/>
                        <a:t> | awk 'BEGIN {i=0} {i++} END {print i}'</a:t>
                      </a:r>
                      <a:endParaRPr lang="zh-CN" altLang="en-US" sz="1000"/>
                    </a:p>
                  </a:txBody>
                  <a:tcPr/>
                </a:tc>
                <a:tc>
                  <a:txBody>
                    <a:bodyPr/>
                    <a:p>
                      <a:pPr>
                        <a:buNone/>
                      </a:pPr>
                      <a:r>
                        <a:rPr lang="zh-CN" altLang="en-US" sz="1000"/>
                        <a:t>结合</a:t>
                      </a:r>
                      <a:r>
                        <a:rPr lang="en-US" altLang="zh-CN" sz="1000"/>
                        <a:t>grep</a:t>
                      </a:r>
                      <a:r>
                        <a:rPr lang="zh-CN" altLang="en-US" sz="1000"/>
                        <a:t>，可以统计指定关键字信息的数目</a:t>
                      </a:r>
                      <a:endParaRPr lang="zh-CN" altLang="en-US" sz="1000"/>
                    </a:p>
                  </a:txBody>
                  <a:tcPr/>
                </a:tc>
              </a:tr>
              <a:tr h="334645">
                <a:tc>
                  <a:txBody>
                    <a:bodyPr/>
                    <a:p>
                      <a:pPr>
                        <a:buNone/>
                      </a:pPr>
                      <a:endParaRPr lang="zh-CN" altLang="en-US" sz="1000"/>
                    </a:p>
                  </a:txBody>
                  <a:tcPr/>
                </a:tc>
                <a:tc>
                  <a:txBody>
                    <a:bodyPr/>
                    <a:p>
                      <a:pPr>
                        <a:buNone/>
                      </a:pPr>
                      <a:r>
                        <a:rPr lang="zh-CN" altLang="en-US" sz="1000"/>
                        <a:t>cat ./club_cc.log | awk '{for(i=1; i&lt;NF; i++){if($i=="管理员发放"){++sum}}} END{print sum}'</a:t>
                      </a:r>
                      <a:endParaRPr lang="zh-CN" altLang="en-US" sz="1000"/>
                    </a:p>
                  </a:txBody>
                  <a:tcPr/>
                </a:tc>
                <a:tc>
                  <a:txBody>
                    <a:bodyPr/>
                    <a:p>
                      <a:pPr>
                        <a:buNone/>
                      </a:pPr>
                      <a:r>
                        <a:rPr lang="zh-CN" altLang="en-US" sz="1000"/>
                        <a:t>结合</a:t>
                      </a:r>
                      <a:r>
                        <a:rPr lang="en-US" altLang="zh-CN" sz="1000"/>
                        <a:t>cat</a:t>
                      </a:r>
                      <a:r>
                        <a:rPr lang="zh-CN" altLang="en-US" sz="1000"/>
                        <a:t>命令</a:t>
                      </a:r>
                      <a:endParaRPr lang="zh-CN" altLang="en-US" sz="1000"/>
                    </a:p>
                  </a:txBody>
                  <a:tcPr/>
                </a:tc>
              </a:tr>
              <a:tr h="339090">
                <a:tc>
                  <a:txBody>
                    <a:bodyPr/>
                    <a:p>
                      <a:pPr>
                        <a:buNone/>
                      </a:pPr>
                      <a:endParaRPr lang="zh-CN" altLang="en-US" sz="1000"/>
                    </a:p>
                  </a:txBody>
                  <a:tcPr/>
                </a:tc>
                <a:tc>
                  <a:txBody>
                    <a:bodyPr/>
                    <a:p>
                      <a:pPr>
                        <a:buNone/>
                      </a:pPr>
                      <a:r>
                        <a:rPr lang="zh-CN" altLang="en-US" sz="1000"/>
                        <a:t>awk '{for(i=1; i&lt;NF; i++){if($i=="管理员发放"){++sum}}} END{print sum}' </a:t>
                      </a:r>
                      <a:r>
                        <a:rPr lang="en-US" altLang="zh-CN" sz="1000"/>
                        <a:t>./club_cc.log</a:t>
                      </a:r>
                      <a:endParaRPr lang="en-US" altLang="zh-CN" sz="1000"/>
                    </a:p>
                  </a:txBody>
                  <a:tcPr/>
                </a:tc>
                <a:tc>
                  <a:txBody>
                    <a:bodyPr/>
                    <a:p>
                      <a:pPr>
                        <a:buNone/>
                      </a:pPr>
                      <a:r>
                        <a:rPr lang="en-US" altLang="zh-CN" sz="1000"/>
                        <a:t>awk</a:t>
                      </a:r>
                      <a:r>
                        <a:rPr lang="zh-CN" altLang="en-US" sz="1000"/>
                        <a:t>自己也是可以单独做到的</a:t>
                      </a:r>
                      <a:endParaRPr lang="zh-CN" altLang="en-US" sz="1000"/>
                    </a:p>
                  </a:txBody>
                  <a:tcPr/>
                </a:tc>
              </a:tr>
              <a:tr h="339090">
                <a:tc>
                  <a:txBody>
                    <a:bodyPr/>
                    <a:p>
                      <a:pPr>
                        <a:buNone/>
                      </a:pPr>
                      <a:endParaRPr lang="zh-CN" altLang="en-US" sz="1000"/>
                    </a:p>
                  </a:txBody>
                  <a:tcPr/>
                </a:tc>
                <a:tc>
                  <a:txBody>
                    <a:bodyPr/>
                    <a:p>
                      <a:pPr>
                        <a:buNone/>
                      </a:pPr>
                      <a:r>
                        <a:rPr lang="en-US" altLang="zh-CN" sz="1000"/>
                        <a:t>awk 'BEGIN {sum=0} {for(i=1; i&lt;NF; i++){if($i=="管理员发放"){++sum}}} END{print sum}' ./club_cc.log</a:t>
                      </a:r>
                      <a:endParaRPr lang="en-US" altLang="zh-CN" sz="1000"/>
                    </a:p>
                  </a:txBody>
                  <a:tcPr/>
                </a:tc>
                <a:tc>
                  <a:txBody>
                    <a:bodyPr/>
                    <a:p>
                      <a:pPr>
                        <a:buNone/>
                      </a:pPr>
                      <a:r>
                        <a:rPr lang="zh-CN" altLang="en-US" sz="1000"/>
                        <a:t>在使用</a:t>
                      </a:r>
                      <a:r>
                        <a:rPr lang="en-US" altLang="zh-CN" sz="1000"/>
                        <a:t>awk</a:t>
                      </a:r>
                      <a:r>
                        <a:rPr lang="zh-CN" altLang="en-US" sz="1000"/>
                        <a:t>进行统计的时候，建议这样子写，比较规范</a:t>
                      </a:r>
                      <a:endParaRPr lang="zh-CN" altLang="en-US" sz="1000"/>
                    </a:p>
                  </a:txBody>
                  <a:tcPr/>
                </a:tc>
              </a:tr>
            </a:tbl>
          </a:graphicData>
        </a:graphic>
      </p:graphicFrame>
      <p:pic>
        <p:nvPicPr>
          <p:cNvPr id="4" name="图片 3"/>
          <p:cNvPicPr>
            <a:picLocks noChangeAspect="1"/>
          </p:cNvPicPr>
          <p:nvPr/>
        </p:nvPicPr>
        <p:blipFill>
          <a:blip r:embed="rId2"/>
          <a:stretch>
            <a:fillRect/>
          </a:stretch>
        </p:blipFill>
        <p:spPr>
          <a:xfrm>
            <a:off x="722630" y="2485390"/>
            <a:ext cx="10631805" cy="866775"/>
          </a:xfrm>
          <a:prstGeom prst="rect">
            <a:avLst/>
          </a:prstGeom>
        </p:spPr>
      </p:pic>
      <p:sp>
        <p:nvSpPr>
          <p:cNvPr id="2" name="文本框 1"/>
          <p:cNvSpPr txBox="1"/>
          <p:nvPr/>
        </p:nvSpPr>
        <p:spPr>
          <a:xfrm>
            <a:off x="668655" y="5441315"/>
            <a:ext cx="10932795" cy="1322070"/>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awk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命令的工作方式如下：</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1</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）首先执行</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BEGIN</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commands</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｝语句块。</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2</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）接着从文件或者</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stdin</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读取一行，如果能匹配</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pattern</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，则执行｛</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commands</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｝，一直重复该过程直到文件全部读取完毕。</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3</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）当读至输入流末尾时，则执行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END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command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｝语句块。</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23792" y="345292"/>
            <a:ext cx="234442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三剑客</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-awk</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90550" y="929005"/>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awk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常用的内建变量：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2" name="表格 1"/>
          <p:cNvGraphicFramePr/>
          <p:nvPr>
            <p:custDataLst>
              <p:tags r:id="rId1"/>
            </p:custDataLst>
          </p:nvPr>
        </p:nvGraphicFramePr>
        <p:xfrm>
          <a:off x="393700" y="1310640"/>
          <a:ext cx="11534140" cy="5343525"/>
        </p:xfrm>
        <a:graphic>
          <a:graphicData uri="http://schemas.openxmlformats.org/drawingml/2006/table">
            <a:tbl>
              <a:tblPr firstRow="1" bandRow="1">
                <a:tableStyleId>{5C22544A-7EE6-4342-B048-85BDC9FD1C3A}</a:tableStyleId>
              </a:tblPr>
              <a:tblGrid>
                <a:gridCol w="1403985"/>
                <a:gridCol w="4791075"/>
                <a:gridCol w="5339080"/>
              </a:tblGrid>
              <a:tr h="345440">
                <a:tc>
                  <a:txBody>
                    <a:bodyPr/>
                    <a:p>
                      <a:pPr>
                        <a:buNone/>
                      </a:pPr>
                      <a:r>
                        <a:rPr lang="zh-CN" altLang="en-US" sz="1000"/>
                        <a:t>变量名</a:t>
                      </a:r>
                      <a:endParaRPr lang="zh-CN" altLang="en-US" sz="1000"/>
                    </a:p>
                  </a:txBody>
                  <a:tcPr/>
                </a:tc>
                <a:tc>
                  <a:txBody>
                    <a:bodyPr/>
                    <a:p>
                      <a:pPr>
                        <a:buNone/>
                      </a:pPr>
                      <a:r>
                        <a:rPr lang="zh-CN" altLang="en-US" sz="1000"/>
                        <a:t>属性</a:t>
                      </a:r>
                      <a:endParaRPr lang="zh-CN" altLang="en-US" sz="1000"/>
                    </a:p>
                  </a:txBody>
                  <a:tcPr/>
                </a:tc>
                <a:tc>
                  <a:txBody>
                    <a:bodyPr/>
                    <a:p>
                      <a:pPr>
                        <a:buNone/>
                      </a:pPr>
                      <a:r>
                        <a:rPr lang="zh-CN" altLang="en-US" sz="1000"/>
                        <a:t>例子</a:t>
                      </a:r>
                      <a:endParaRPr lang="zh-CN" altLang="en-US" sz="1000"/>
                    </a:p>
                  </a:txBody>
                  <a:tcPr/>
                </a:tc>
              </a:tr>
              <a:tr h="347980">
                <a:tc>
                  <a:txBody>
                    <a:bodyPr/>
                    <a:p>
                      <a:pPr algn="ctr">
                        <a:buNone/>
                      </a:pPr>
                      <a:r>
                        <a:rPr lang="en-US" altLang="zh-CN" sz="1000"/>
                        <a:t>$0</a:t>
                      </a:r>
                      <a:endParaRPr lang="en-US" altLang="zh-CN" sz="1000"/>
                    </a:p>
                  </a:txBody>
                  <a:tcPr/>
                </a:tc>
                <a:tc>
                  <a:txBody>
                    <a:bodyPr/>
                    <a:p>
                      <a:pPr>
                        <a:buNone/>
                      </a:pPr>
                      <a:r>
                        <a:rPr lang="zh-CN" altLang="en-US" sz="1000"/>
                        <a:t>当前记录 </a:t>
                      </a:r>
                      <a:endParaRPr lang="zh-CN" altLang="en-US" sz="1000"/>
                    </a:p>
                  </a:txBody>
                  <a:tcPr/>
                </a:tc>
                <a:tc>
                  <a:txBody>
                    <a:bodyPr/>
                    <a:p>
                      <a:pPr>
                        <a:buNone/>
                      </a:pPr>
                      <a:r>
                        <a:rPr lang="en-US" altLang="zh-CN" sz="1000"/>
                        <a:t>awk '{print $0}' ./test.log </a:t>
                      </a:r>
                      <a:r>
                        <a:rPr lang="zh-CN" altLang="en-US" sz="1000">
                          <a:sym typeface="+mn-ea"/>
                        </a:rPr>
                        <a:t>（效果等于 </a:t>
                      </a:r>
                      <a:r>
                        <a:rPr lang="en-US" altLang="zh-CN" sz="1000">
                          <a:sym typeface="+mn-ea"/>
                        </a:rPr>
                        <a:t>cat ./test.log</a:t>
                      </a:r>
                      <a:r>
                        <a:rPr lang="zh-CN" altLang="en-US" sz="1000">
                          <a:sym typeface="+mn-ea"/>
                        </a:rPr>
                        <a:t>）</a:t>
                      </a:r>
                      <a:endParaRPr lang="en-US" altLang="zh-CN" sz="1000"/>
                    </a:p>
                  </a:txBody>
                  <a:tcPr/>
                </a:tc>
              </a:tr>
              <a:tr h="488950">
                <a:tc>
                  <a:txBody>
                    <a:bodyPr/>
                    <a:p>
                      <a:pPr algn="ctr">
                        <a:buNone/>
                      </a:pPr>
                      <a:r>
                        <a:rPr lang="en-US" altLang="zh-CN" sz="1000"/>
                        <a:t>$1~$n</a:t>
                      </a:r>
                      <a:endParaRPr lang="en-US" altLang="zh-CN" sz="1000"/>
                    </a:p>
                  </a:txBody>
                  <a:tcPr/>
                </a:tc>
                <a:tc>
                  <a:txBody>
                    <a:bodyPr/>
                    <a:p>
                      <a:pPr>
                        <a:buNone/>
                      </a:pPr>
                      <a:r>
                        <a:rPr lang="zh-CN" altLang="en-US" sz="1000"/>
                        <a:t>当前记录的第</a:t>
                      </a:r>
                      <a:r>
                        <a:rPr lang="en-US" altLang="zh-CN" sz="1000"/>
                        <a:t>n</a:t>
                      </a:r>
                      <a:r>
                        <a:rPr lang="zh-CN" altLang="en-US" sz="1000"/>
                        <a:t>个字段</a:t>
                      </a:r>
                      <a:endParaRPr lang="zh-CN" altLang="en-US" sz="1000"/>
                    </a:p>
                  </a:txBody>
                  <a:tcPr/>
                </a:tc>
                <a:tc>
                  <a:txBody>
                    <a:bodyPr/>
                    <a:p>
                      <a:pPr>
                        <a:buNone/>
                      </a:pPr>
                      <a:r>
                        <a:rPr lang="en-US" altLang="zh-CN" sz="1000"/>
                        <a:t>ps aux | awk '{print $1, $2}'</a:t>
                      </a:r>
                      <a:endParaRPr lang="en-US" altLang="zh-CN" sz="1000"/>
                    </a:p>
                    <a:p>
                      <a:pPr>
                        <a:buNone/>
                      </a:pPr>
                      <a:r>
                        <a:rPr lang="en-US" altLang="zh-CN" sz="1000"/>
                        <a:t>awk '{print $1}' ./test.log</a:t>
                      </a:r>
                      <a:endParaRPr lang="en-US" altLang="zh-CN" sz="1000"/>
                    </a:p>
                  </a:txBody>
                  <a:tcPr/>
                </a:tc>
              </a:tr>
              <a:tr h="995680">
                <a:tc>
                  <a:txBody>
                    <a:bodyPr/>
                    <a:p>
                      <a:pPr algn="ctr">
                        <a:buNone/>
                      </a:pPr>
                      <a:r>
                        <a:rPr lang="en-US" altLang="zh-CN" sz="1000"/>
                        <a:t>FS</a:t>
                      </a:r>
                      <a:endParaRPr lang="en-US" altLang="zh-CN" sz="1000"/>
                    </a:p>
                  </a:txBody>
                  <a:tcPr/>
                </a:tc>
                <a:tc>
                  <a:txBody>
                    <a:bodyPr/>
                    <a:p>
                      <a:pPr>
                        <a:buNone/>
                      </a:pPr>
                      <a:r>
                        <a:rPr lang="zh-CN" altLang="en-US" sz="1000"/>
                        <a:t>列分割符，决定了怎么将一行划分为几段。默认是空格，与</a:t>
                      </a:r>
                      <a:r>
                        <a:rPr lang="en-US" altLang="zh-CN" sz="1000"/>
                        <a:t>-F </a:t>
                      </a:r>
                      <a:r>
                        <a:rPr lang="zh-CN" altLang="en-US" sz="1000"/>
                        <a:t>同效果</a:t>
                      </a:r>
                      <a:endParaRPr lang="zh-CN" altLang="en-US" sz="1000"/>
                    </a:p>
                  </a:txBody>
                  <a:tcPr/>
                </a:tc>
                <a:tc>
                  <a:txBody>
                    <a:bodyPr/>
                    <a:p>
                      <a:pPr>
                        <a:buNone/>
                      </a:pPr>
                      <a:r>
                        <a:rPr lang="en-US" altLang="zh-CN" sz="1000"/>
                        <a:t>awk 'BEGIN{FS=":"} {print $1}' /etc/passwd</a:t>
                      </a:r>
                      <a:endParaRPr lang="en-US" altLang="zh-CN" sz="1000"/>
                    </a:p>
                    <a:p>
                      <a:pPr>
                        <a:buNone/>
                      </a:pPr>
                      <a:r>
                        <a:rPr lang="zh-CN" altLang="en-US" sz="1000"/>
                        <a:t>awk -F ":" '{print $1}' /etc/passwd</a:t>
                      </a:r>
                      <a:endParaRPr lang="zh-CN" altLang="en-US" sz="1000"/>
                    </a:p>
                    <a:p>
                      <a:pPr>
                        <a:buNone/>
                      </a:pPr>
                      <a:endParaRPr lang="zh-CN" altLang="en-US" sz="1000"/>
                    </a:p>
                    <a:p>
                      <a:pPr>
                        <a:buNone/>
                      </a:pPr>
                      <a:endParaRPr lang="zh-CN" altLang="en-US" sz="1000"/>
                    </a:p>
                    <a:p>
                      <a:pPr>
                        <a:buNone/>
                      </a:pPr>
                      <a:endParaRPr lang="zh-CN" altLang="en-US" sz="1000"/>
                    </a:p>
                  </a:txBody>
                  <a:tcPr/>
                </a:tc>
              </a:tr>
              <a:tr h="1529715">
                <a:tc>
                  <a:txBody>
                    <a:bodyPr/>
                    <a:p>
                      <a:pPr algn="ctr">
                        <a:buNone/>
                      </a:pPr>
                      <a:r>
                        <a:rPr lang="en-US" altLang="zh-CN" sz="1000"/>
                        <a:t>RS</a:t>
                      </a:r>
                      <a:endParaRPr lang="en-US" altLang="zh-CN" sz="1000"/>
                    </a:p>
                  </a:txBody>
                  <a:tcPr/>
                </a:tc>
                <a:tc>
                  <a:txBody>
                    <a:bodyPr/>
                    <a:p>
                      <a:pPr>
                        <a:buNone/>
                      </a:pPr>
                      <a:r>
                        <a:rPr lang="zh-CN" altLang="en-US" sz="1000"/>
                        <a:t>行分隔符，默认为换行符</a:t>
                      </a:r>
                      <a:endParaRPr lang="zh-CN" altLang="en-US" sz="1000"/>
                    </a:p>
                  </a:txBody>
                  <a:tcPr/>
                </a:tc>
                <a:tc>
                  <a:txBody>
                    <a:bodyPr/>
                    <a:p>
                      <a:pPr>
                        <a:buNone/>
                      </a:pPr>
                      <a:r>
                        <a:rPr lang="zh-CN" altLang="en-US" sz="1000"/>
                        <a:t>awk 'BEGIN {RS=":"} {print $0}' ./pass.log </a:t>
                      </a: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txBody>
                  <a:tcPr/>
                </a:tc>
              </a:tr>
              <a:tr h="995680">
                <a:tc>
                  <a:txBody>
                    <a:bodyPr/>
                    <a:p>
                      <a:pPr algn="ctr">
                        <a:buNone/>
                      </a:pPr>
                      <a:r>
                        <a:rPr lang="en-US" altLang="zh-CN" sz="1000"/>
                        <a:t>NF</a:t>
                      </a:r>
                      <a:endParaRPr lang="en-US" altLang="zh-CN" sz="1000"/>
                    </a:p>
                  </a:txBody>
                  <a:tcPr/>
                </a:tc>
                <a:tc>
                  <a:txBody>
                    <a:bodyPr/>
                    <a:p>
                      <a:pPr>
                        <a:buNone/>
                      </a:pPr>
                      <a:r>
                        <a:rPr lang="zh-CN" altLang="en-US" sz="1000"/>
                        <a:t>当前记录的字段个数，就是有多少列</a:t>
                      </a:r>
                      <a:endParaRPr lang="zh-CN" altLang="en-US" sz="1000"/>
                    </a:p>
                  </a:txBody>
                  <a:tcPr/>
                </a:tc>
                <a:tc>
                  <a:txBody>
                    <a:bodyPr/>
                    <a:p>
                      <a:pPr>
                        <a:buNone/>
                      </a:pPr>
                      <a:r>
                        <a:rPr lang="zh-CN" altLang="en-US" sz="1000"/>
                        <a:t>cat ./club_cc.log | awk '{for(i=1; i&lt;=NF; i++){if($i=="join"){++sum;print sum}}}END{print sum}'</a:t>
                      </a:r>
                      <a:endParaRPr lang="zh-CN" altLang="en-US" sz="1000"/>
                    </a:p>
                    <a:p>
                      <a:pPr>
                        <a:buNone/>
                      </a:pPr>
                      <a:r>
                        <a:rPr lang="zh-CN" altLang="en-US" sz="1000"/>
                        <a:t>awk '{sum=</a:t>
                      </a:r>
                      <a:r>
                        <a:rPr lang="en-US" altLang="zh-CN" sz="1000"/>
                        <a:t>NF</a:t>
                      </a:r>
                      <a:r>
                        <a:rPr lang="zh-CN" altLang="en-US" sz="1000"/>
                        <a:t>} END{print sum}' ./club_cc.log</a:t>
                      </a:r>
                      <a:endParaRPr lang="zh-CN" altLang="en-US" sz="1000"/>
                    </a:p>
                    <a:p>
                      <a:pPr>
                        <a:buNone/>
                      </a:pPr>
                      <a:endParaRPr lang="zh-CN" altLang="en-US" sz="1000"/>
                    </a:p>
                    <a:p>
                      <a:pPr>
                        <a:buNone/>
                      </a:pPr>
                      <a:endParaRPr lang="zh-CN" altLang="en-US" sz="1000"/>
                    </a:p>
                  </a:txBody>
                  <a:tcPr/>
                </a:tc>
              </a:tr>
              <a:tr h="640080">
                <a:tc>
                  <a:txBody>
                    <a:bodyPr/>
                    <a:p>
                      <a:pPr algn="ctr">
                        <a:buNone/>
                      </a:pPr>
                      <a:r>
                        <a:rPr lang="en-US" altLang="zh-CN" sz="1000"/>
                        <a:t>NR</a:t>
                      </a:r>
                      <a:endParaRPr lang="en-US" altLang="zh-CN" sz="1000"/>
                    </a:p>
                  </a:txBody>
                  <a:tcPr/>
                </a:tc>
                <a:tc>
                  <a:txBody>
                    <a:bodyPr/>
                    <a:p>
                      <a:pPr>
                        <a:buNone/>
                      </a:pPr>
                      <a:r>
                        <a:rPr lang="zh-CN" altLang="en-US" sz="1000"/>
                        <a:t>已经读出的记录数，就是行号，从</a:t>
                      </a:r>
                      <a:r>
                        <a:rPr lang="en-US" altLang="zh-CN" sz="1000"/>
                        <a:t>1</a:t>
                      </a:r>
                      <a:r>
                        <a:rPr lang="zh-CN" altLang="en-US" sz="1000"/>
                        <a:t>开始</a:t>
                      </a:r>
                      <a:endParaRPr lang="zh-CN" altLang="en-US" sz="1000"/>
                    </a:p>
                  </a:txBody>
                  <a:tcPr/>
                </a:tc>
                <a:tc>
                  <a:txBody>
                    <a:bodyPr/>
                    <a:p>
                      <a:pPr>
                        <a:buNone/>
                      </a:pPr>
                      <a:r>
                        <a:rPr lang="zh-CN" altLang="en-US" sz="1000">
                          <a:sym typeface="+mn-ea"/>
                        </a:rPr>
                        <a:t>awk '{sum=NR} END{print sum}' ./club_cc.log</a:t>
                      </a:r>
                      <a:endParaRPr lang="zh-CN" altLang="en-US" sz="1000">
                        <a:sym typeface="+mn-ea"/>
                      </a:endParaRPr>
                    </a:p>
                    <a:p>
                      <a:pPr>
                        <a:buNone/>
                      </a:pPr>
                      <a:endParaRPr lang="zh-CN" altLang="en-US" sz="1000"/>
                    </a:p>
                    <a:p>
                      <a:pPr>
                        <a:buNone/>
                      </a:pPr>
                      <a:endParaRPr lang="zh-CN" altLang="en-US" sz="1000"/>
                    </a:p>
                  </a:txBody>
                  <a:tcPr/>
                </a:tc>
              </a:tr>
            </a:tbl>
          </a:graphicData>
        </a:graphic>
      </p:graphicFrame>
      <p:pic>
        <p:nvPicPr>
          <p:cNvPr id="3" name="图片 2"/>
          <p:cNvPicPr>
            <a:picLocks noChangeAspect="1"/>
          </p:cNvPicPr>
          <p:nvPr/>
        </p:nvPicPr>
        <p:blipFill>
          <a:blip r:embed="rId2"/>
          <a:stretch>
            <a:fillRect/>
          </a:stretch>
        </p:blipFill>
        <p:spPr>
          <a:xfrm>
            <a:off x="6673850" y="3745865"/>
            <a:ext cx="5184140" cy="1164590"/>
          </a:xfrm>
          <a:prstGeom prst="rect">
            <a:avLst/>
          </a:prstGeom>
        </p:spPr>
      </p:pic>
      <p:pic>
        <p:nvPicPr>
          <p:cNvPr id="10" name="图片 9"/>
          <p:cNvPicPr>
            <a:picLocks noChangeAspect="1"/>
          </p:cNvPicPr>
          <p:nvPr/>
        </p:nvPicPr>
        <p:blipFill>
          <a:blip r:embed="rId3"/>
          <a:stretch>
            <a:fillRect/>
          </a:stretch>
        </p:blipFill>
        <p:spPr>
          <a:xfrm>
            <a:off x="6673850" y="2880995"/>
            <a:ext cx="5004435" cy="520065"/>
          </a:xfrm>
          <a:prstGeom prst="rect">
            <a:avLst/>
          </a:prstGeom>
        </p:spPr>
      </p:pic>
      <p:pic>
        <p:nvPicPr>
          <p:cNvPr id="11" name="图片 10"/>
          <p:cNvPicPr>
            <a:picLocks noChangeAspect="1"/>
          </p:cNvPicPr>
          <p:nvPr/>
        </p:nvPicPr>
        <p:blipFill>
          <a:blip r:embed="rId4"/>
          <a:stretch>
            <a:fillRect/>
          </a:stretch>
        </p:blipFill>
        <p:spPr>
          <a:xfrm>
            <a:off x="6673850" y="6247130"/>
            <a:ext cx="4959985" cy="347980"/>
          </a:xfrm>
          <a:prstGeom prst="rect">
            <a:avLst/>
          </a:prstGeom>
        </p:spPr>
      </p:pic>
      <p:pic>
        <p:nvPicPr>
          <p:cNvPr id="12" name="图片 11"/>
          <p:cNvPicPr>
            <a:picLocks noChangeAspect="1"/>
          </p:cNvPicPr>
          <p:nvPr/>
        </p:nvPicPr>
        <p:blipFill>
          <a:blip r:embed="rId5"/>
          <a:stretch>
            <a:fillRect/>
          </a:stretch>
        </p:blipFill>
        <p:spPr>
          <a:xfrm>
            <a:off x="6673850" y="5418455"/>
            <a:ext cx="4959985" cy="431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678450" y="187850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678450" y="3092120"/>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678450" y="430573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10618" y="1878509"/>
            <a:ext cx="2881630" cy="521970"/>
          </a:xfrm>
          <a:prstGeom prst="rect">
            <a:avLst/>
          </a:prstGeom>
          <a:noFill/>
        </p:spPr>
        <p:txBody>
          <a:bodyPr wrap="none" rtlCol="0">
            <a:spAutoFit/>
          </a:bodyPr>
          <a:lstStyle/>
          <a:p>
            <a:r>
              <a:rPr kumimoji="1" lang="en-US" altLang="zh-CN" sz="2800">
                <a:solidFill>
                  <a:srgbClr val="7E7182"/>
                </a:solidFill>
                <a:latin typeface="微软雅黑" panose="020B0503020204020204" charset="-122"/>
                <a:ea typeface="微软雅黑" panose="020B0503020204020204" charset="-122"/>
                <a:cs typeface="微软雅黑" panose="020B0503020204020204" charset="-122"/>
              </a:rPr>
              <a:t>Shell </a:t>
            </a:r>
            <a:r>
              <a:rPr kumimoji="1" lang="zh-CN" altLang="en-US" sz="2800">
                <a:solidFill>
                  <a:srgbClr val="7E7182"/>
                </a:solidFill>
                <a:latin typeface="微软雅黑" panose="020B0503020204020204" charset="-122"/>
                <a:ea typeface="微软雅黑" panose="020B0503020204020204" charset="-122"/>
                <a:cs typeface="微软雅黑" panose="020B0503020204020204" charset="-122"/>
              </a:rPr>
              <a:t>的简单介绍</a:t>
            </a:r>
            <a:endParaRPr kumimoji="1" lang="zh-CN" altLang="en-US" sz="2800">
              <a:solidFill>
                <a:srgbClr val="7E7182"/>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5510617" y="3078491"/>
            <a:ext cx="4554220" cy="521970"/>
          </a:xfrm>
          <a:prstGeom prst="rect">
            <a:avLst/>
          </a:prstGeom>
          <a:noFill/>
        </p:spPr>
        <p:txBody>
          <a:bodyPr wrap="none" rtlCol="0">
            <a:spAutoFit/>
          </a:bodyPr>
          <a:lstStyle/>
          <a:p>
            <a:r>
              <a:rPr kumimoji="1" lang="en-US" altLang="zh-CN" sz="2800">
                <a:solidFill>
                  <a:srgbClr val="7E7182"/>
                </a:solidFill>
                <a:latin typeface="微软雅黑" panose="020B0503020204020204" charset="-122"/>
                <a:ea typeface="微软雅黑" panose="020B0503020204020204" charset="-122"/>
                <a:cs typeface="微软雅黑" panose="020B0503020204020204" charset="-122"/>
              </a:rPr>
              <a:t>Shell</a:t>
            </a:r>
            <a:r>
              <a:rPr kumimoji="1" lang="zh-CN" altLang="en-US" sz="2800">
                <a:solidFill>
                  <a:srgbClr val="7E7182"/>
                </a:solidFill>
                <a:latin typeface="微软雅黑" panose="020B0503020204020204" charset="-122"/>
                <a:ea typeface="微软雅黑" panose="020B0503020204020204" charset="-122"/>
                <a:cs typeface="微软雅黑" panose="020B0503020204020204" charset="-122"/>
              </a:rPr>
              <a:t>的主要命令讲解与应用</a:t>
            </a:r>
            <a:endParaRPr kumimoji="1" lang="zh-CN" altLang="en-US" sz="2800">
              <a:solidFill>
                <a:srgbClr val="7E7182"/>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5510616" y="4305731"/>
            <a:ext cx="3237230" cy="521970"/>
          </a:xfrm>
          <a:prstGeom prst="rect">
            <a:avLst/>
          </a:prstGeom>
          <a:noFill/>
        </p:spPr>
        <p:txBody>
          <a:bodyPr wrap="none" rtlCol="0">
            <a:spAutoFit/>
          </a:bodyPr>
          <a:lstStyle/>
          <a:p>
            <a:r>
              <a:rPr kumimoji="1" lang="en-US" altLang="zh-CN" sz="2800">
                <a:solidFill>
                  <a:srgbClr val="7E7182"/>
                </a:solidFill>
                <a:latin typeface="微软雅黑" panose="020B0503020204020204" charset="-122"/>
                <a:ea typeface="微软雅黑" panose="020B0503020204020204" charset="-122"/>
                <a:cs typeface="微软雅黑" panose="020B0503020204020204" charset="-122"/>
              </a:rPr>
              <a:t>Shell </a:t>
            </a:r>
            <a:r>
              <a:rPr kumimoji="1" lang="zh-CN" altLang="en-US" sz="2800">
                <a:solidFill>
                  <a:srgbClr val="7E7182"/>
                </a:solidFill>
                <a:latin typeface="微软雅黑" panose="020B0503020204020204" charset="-122"/>
                <a:ea typeface="微软雅黑" panose="020B0503020204020204" charset="-122"/>
                <a:cs typeface="微软雅黑" panose="020B0503020204020204" charset="-122"/>
              </a:rPr>
              <a:t>在工作的实践</a:t>
            </a:r>
            <a:endParaRPr kumimoji="1" lang="zh-CN" altLang="en-US" sz="2800">
              <a:solidFill>
                <a:srgbClr val="7E718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25087" y="345292"/>
            <a:ext cx="1941830" cy="583565"/>
          </a:xfrm>
          <a:prstGeom prst="rect">
            <a:avLst/>
          </a:prstGeom>
          <a:noFill/>
        </p:spPr>
        <p:txBody>
          <a:bodyPr wrap="none" rtlCol="0">
            <a:spAutoFit/>
            <a:scene3d>
              <a:camera prst="orthographicFront"/>
              <a:lightRig rig="threePt" dir="t"/>
            </a:scene3d>
            <a:sp3d contourW="12700"/>
          </a:bodyPr>
          <a:lstStyle/>
          <a:p>
            <a:pPr algn="ctr"/>
            <a:r>
              <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rPr>
              <a:t>tcpdump</a:t>
            </a:r>
            <a:endPar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1322070"/>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tcpdump是一个用于截取网络分组，并输出分组内容的工具。凭借强大的功能和灵活的截取策略，使其成为类UNIX系统下用于网络分析和问题排查的首选工具。</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linux</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系统下通常的抓包命令：</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tcpdump -i any host localhost -w ./test.pcap</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由于</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界面查看抓包信息个人感觉很不方便。通常都是在</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下通过</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tcpdump</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进行全量</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抓包，然后拿到</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windows</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下使用</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wireshark</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软件进行网络包分析。</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4" name="表格 3"/>
          <p:cNvGraphicFramePr/>
          <p:nvPr/>
        </p:nvGraphicFramePr>
        <p:xfrm>
          <a:off x="1562100" y="2485390"/>
          <a:ext cx="7534910" cy="1310640"/>
        </p:xfrm>
        <a:graphic>
          <a:graphicData uri="http://schemas.openxmlformats.org/drawingml/2006/table">
            <a:tbl>
              <a:tblPr firstRow="1" bandRow="1">
                <a:tableStyleId>{5C22544A-7EE6-4342-B048-85BDC9FD1C3A}</a:tableStyleId>
              </a:tblPr>
              <a:tblGrid>
                <a:gridCol w="7534910"/>
              </a:tblGrid>
              <a:tr h="1310640">
                <a:tc>
                  <a:txBody>
                    <a:bodyPr/>
                    <a:p>
                      <a:pPr>
                        <a:buNone/>
                      </a:pPr>
                      <a:r>
                        <a:rPr lang="zh-CN" altLang="en-US" sz="1000"/>
                        <a:t>常用</a:t>
                      </a:r>
                      <a:r>
                        <a:rPr lang="zh-CN" altLang="en-US" sz="1000"/>
                        <a:t>抓包选项：</a:t>
                      </a:r>
                      <a:endParaRPr lang="zh-CN" altLang="en-US" sz="1000"/>
                    </a:p>
                    <a:p>
                      <a:pPr>
                        <a:buNone/>
                      </a:pPr>
                      <a:r>
                        <a:rPr lang="zh-CN" altLang="en-US" sz="1000"/>
                        <a:t>-c：指定要抓取的包数量。</a:t>
                      </a:r>
                      <a:endParaRPr lang="zh-CN" altLang="en-US" sz="1000"/>
                    </a:p>
                    <a:p>
                      <a:pPr>
                        <a:buNone/>
                      </a:pPr>
                      <a:r>
                        <a:rPr lang="zh-CN" altLang="en-US" sz="1000"/>
                        <a:t>-i interface：指定tcpdump需要监听的接口，默认会抓取第一个网络接口。 </a:t>
                      </a:r>
                      <a:r>
                        <a:rPr lang="en-US" altLang="zh-CN" sz="1000"/>
                        <a:t>-i eth0 </a:t>
                      </a:r>
                      <a:r>
                        <a:rPr lang="zh-CN" altLang="en-US" sz="1000"/>
                        <a:t>抓取</a:t>
                      </a:r>
                      <a:r>
                        <a:rPr lang="en-US" altLang="zh-CN" sz="1000">
                          <a:sym typeface="+mn-ea"/>
                        </a:rPr>
                        <a:t>eth0</a:t>
                      </a:r>
                      <a:r>
                        <a:rPr lang="zh-CN" altLang="en-US" sz="1000">
                          <a:sym typeface="+mn-ea"/>
                        </a:rPr>
                        <a:t>网卡信息</a:t>
                      </a:r>
                      <a:r>
                        <a:rPr lang="zh-CN" altLang="en-US" sz="1000">
                          <a:sym typeface="+mn-ea"/>
                        </a:rPr>
                        <a:t>， </a:t>
                      </a:r>
                      <a:r>
                        <a:rPr lang="en-US" altLang="zh-CN" sz="1000">
                          <a:sym typeface="+mn-ea"/>
                        </a:rPr>
                        <a:t>-i any </a:t>
                      </a:r>
                      <a:r>
                        <a:rPr lang="zh-CN" altLang="en-US" sz="1000">
                          <a:sym typeface="+mn-ea"/>
                        </a:rPr>
                        <a:t>抓取全部网卡信息</a:t>
                      </a:r>
                      <a:endParaRPr lang="zh-CN" altLang="en-US" sz="1000">
                        <a:sym typeface="+mn-ea"/>
                      </a:endParaRPr>
                    </a:p>
                    <a:p>
                      <a:pPr>
                        <a:buNone/>
                      </a:pPr>
                      <a:r>
                        <a:rPr lang="zh-CN" altLang="en-US" sz="1000"/>
                        <a:t>-w：将抓包数据输出到文件中而不是标准输出。可以同时配合"-G</a:t>
                      </a:r>
                      <a:endParaRPr lang="zh-CN" altLang="en-US" sz="1000"/>
                    </a:p>
                    <a:p>
                      <a:pPr>
                        <a:buNone/>
                      </a:pPr>
                      <a:r>
                        <a:rPr lang="zh-CN" altLang="en-US" sz="1000"/>
                        <a:t>-q：快速打印输出。即打印很少的协议相关信息，从而输出行都比较简短。</a:t>
                      </a:r>
                      <a:endParaRPr lang="zh-CN" altLang="en-US" sz="1000"/>
                    </a:p>
                    <a:p>
                      <a:pPr>
                        <a:buNone/>
                      </a:pPr>
                      <a:r>
                        <a:rPr lang="zh-CN" altLang="en-US" sz="1000"/>
                        <a:t>-n：对地址以数字方式显式，否则显式为主机名，也就是说-n选项不做主机名解析。</a:t>
                      </a:r>
                      <a:endParaRPr lang="zh-CN" altLang="en-US" sz="1000"/>
                    </a:p>
                    <a:p>
                      <a:pPr>
                        <a:buNone/>
                      </a:pPr>
                      <a:r>
                        <a:rPr lang="zh-CN" altLang="en-US" sz="1000"/>
                        <a:t>-nn：除了-n的作用外，还把端口显示为数值，否则显示端口服务名。</a:t>
                      </a:r>
                      <a:endParaRPr lang="zh-CN" altLang="en-US" sz="1000"/>
                    </a:p>
                    <a:p>
                      <a:pPr>
                        <a:buNone/>
                      </a:pPr>
                      <a:endParaRPr lang="zh-CN" altLang="en-US" sz="1000"/>
                    </a:p>
                  </a:txBody>
                  <a:tcPr/>
                </a:tc>
              </a:tr>
            </a:tbl>
          </a:graphicData>
        </a:graphic>
      </p:graphicFrame>
      <p:graphicFrame>
        <p:nvGraphicFramePr>
          <p:cNvPr id="6" name="表格 5"/>
          <p:cNvGraphicFramePr/>
          <p:nvPr>
            <p:custDataLst>
              <p:tags r:id="rId1"/>
            </p:custDataLst>
          </p:nvPr>
        </p:nvGraphicFramePr>
        <p:xfrm>
          <a:off x="643255" y="4084955"/>
          <a:ext cx="11084560" cy="2032000"/>
        </p:xfrm>
        <a:graphic>
          <a:graphicData uri="http://schemas.openxmlformats.org/drawingml/2006/table">
            <a:tbl>
              <a:tblPr firstRow="1" bandRow="1">
                <a:tableStyleId>{5C22544A-7EE6-4342-B048-85BDC9FD1C3A}</a:tableStyleId>
              </a:tblPr>
              <a:tblGrid>
                <a:gridCol w="5542280"/>
                <a:gridCol w="5542280"/>
              </a:tblGrid>
              <a:tr h="269240">
                <a:tc>
                  <a:txBody>
                    <a:bodyPr/>
                    <a:p>
                      <a:pPr>
                        <a:buNone/>
                      </a:pPr>
                      <a:endParaRPr lang="zh-CN" altLang="en-US" sz="1000"/>
                    </a:p>
                  </a:txBody>
                  <a:tcPr/>
                </a:tc>
                <a:tc>
                  <a:txBody>
                    <a:bodyPr/>
                    <a:p>
                      <a:pPr>
                        <a:buNone/>
                      </a:pPr>
                      <a:endParaRPr lang="zh-CN" altLang="en-US" sz="1000"/>
                    </a:p>
                  </a:txBody>
                  <a:tcPr/>
                </a:tc>
              </a:tr>
              <a:tr h="396240">
                <a:tc>
                  <a:txBody>
                    <a:bodyPr/>
                    <a:p>
                      <a:pPr>
                        <a:buNone/>
                      </a:pPr>
                      <a:r>
                        <a:rPr lang="zh-CN" altLang="en-US" sz="1000"/>
                        <a:t>tcpdump</a:t>
                      </a:r>
                      <a:endParaRPr lang="zh-CN" altLang="en-US" sz="1000"/>
                    </a:p>
                  </a:txBody>
                  <a:tcPr/>
                </a:tc>
                <a:tc>
                  <a:txBody>
                    <a:bodyPr/>
                    <a:p>
                      <a:pPr>
                        <a:buNone/>
                      </a:pPr>
                      <a:r>
                        <a:rPr sz="1000"/>
                        <a:t>默认情况下，直接启动tcpdump将监视第一个网络接口(非lo口)上所有流通的数据包。这样抓取的结果会非常多，滚动非常快</a:t>
                      </a:r>
                      <a:r>
                        <a:rPr lang="zh-CN" sz="1000"/>
                        <a:t>（基本用来测试功能是否正常）</a:t>
                      </a:r>
                      <a:r>
                        <a:rPr sz="1000"/>
                        <a:t>。</a:t>
                      </a:r>
                      <a:endParaRPr sz="1000"/>
                    </a:p>
                  </a:txBody>
                  <a:tcPr/>
                </a:tc>
              </a:tr>
              <a:tr h="269240">
                <a:tc>
                  <a:txBody>
                    <a:bodyPr/>
                    <a:p>
                      <a:pPr>
                        <a:buNone/>
                      </a:pPr>
                      <a:r>
                        <a:rPr lang="zh-CN" altLang="en-US" sz="1000"/>
                        <a:t>tcpdump -i eth0 -w /tmp/eth0.cap</a:t>
                      </a:r>
                      <a:endParaRPr lang="zh-CN" altLang="en-US" sz="1000"/>
                    </a:p>
                  </a:txBody>
                  <a:tcPr/>
                </a:tc>
                <a:tc>
                  <a:txBody>
                    <a:bodyPr/>
                    <a:p>
                      <a:pPr>
                        <a:buNone/>
                      </a:pPr>
                      <a:r>
                        <a:rPr lang="zh-CN" altLang="en-US" sz="1000"/>
                        <a:t>抓取</a:t>
                      </a:r>
                      <a:r>
                        <a:rPr lang="en-US" altLang="zh-CN" sz="1000"/>
                        <a:t>eth0 </a:t>
                      </a:r>
                      <a:r>
                        <a:rPr lang="zh-CN" altLang="en-US" sz="1000"/>
                        <a:t>网卡的网络包</a:t>
                      </a:r>
                      <a:endParaRPr lang="zh-CN" altLang="en-US" sz="1000"/>
                    </a:p>
                  </a:txBody>
                  <a:tcPr/>
                </a:tc>
              </a:tr>
              <a:tr h="365760">
                <a:tc>
                  <a:txBody>
                    <a:bodyPr/>
                    <a:p>
                      <a:pPr>
                        <a:buNone/>
                      </a:pPr>
                      <a:r>
                        <a:rPr lang="zh-CN" altLang="en-US" sz="1000"/>
                        <a:t>tcpdump -i eth</a:t>
                      </a:r>
                      <a:r>
                        <a:rPr lang="en-US" altLang="zh-CN" sz="1000"/>
                        <a:t>0</a:t>
                      </a:r>
                      <a:r>
                        <a:rPr lang="zh-CN" altLang="en-US" sz="1000"/>
                        <a:t> host 192.168.1.</a:t>
                      </a:r>
                      <a:r>
                        <a:rPr lang="en-US" altLang="zh-CN" sz="1000"/>
                        <a:t>221 </a:t>
                      </a:r>
                      <a:r>
                        <a:rPr lang="zh-CN" altLang="en-US" sz="1000"/>
                        <a:t>-w /tmp/temp.cap</a:t>
                      </a:r>
                      <a:endParaRPr lang="zh-CN" altLang="en-US" sz="1000"/>
                    </a:p>
                  </a:txBody>
                  <a:tcPr/>
                </a:tc>
                <a:tc>
                  <a:txBody>
                    <a:bodyPr/>
                    <a:p>
                      <a:pPr>
                        <a:buNone/>
                      </a:pPr>
                      <a:r>
                        <a:rPr lang="zh-CN" altLang="en-US" sz="1000">
                          <a:sym typeface="+mn-ea"/>
                        </a:rPr>
                        <a:t>抓取</a:t>
                      </a:r>
                      <a:r>
                        <a:rPr lang="en-US" altLang="zh-CN" sz="1000">
                          <a:sym typeface="+mn-ea"/>
                        </a:rPr>
                        <a:t>eth0 </a:t>
                      </a:r>
                      <a:r>
                        <a:rPr lang="zh-CN" altLang="en-US" sz="1000">
                          <a:sym typeface="+mn-ea"/>
                        </a:rPr>
                        <a:t>网卡，关于主机192.168.1.2</a:t>
                      </a:r>
                      <a:r>
                        <a:rPr lang="en-US" altLang="zh-CN" sz="1000">
                          <a:sym typeface="+mn-ea"/>
                        </a:rPr>
                        <a:t>21</a:t>
                      </a:r>
                      <a:r>
                        <a:rPr lang="zh-CN" altLang="en-US" sz="1000">
                          <a:sym typeface="+mn-ea"/>
                        </a:rPr>
                        <a:t>的网络包</a:t>
                      </a:r>
                      <a:endParaRPr lang="zh-CN" altLang="en-US" sz="1000">
                        <a:sym typeface="+mn-ea"/>
                      </a:endParaRPr>
                    </a:p>
                  </a:txBody>
                  <a:tcPr/>
                </a:tc>
              </a:tr>
              <a:tr h="365760">
                <a:tc>
                  <a:txBody>
                    <a:bodyPr/>
                    <a:p>
                      <a:pPr>
                        <a:buNone/>
                      </a:pPr>
                      <a:r>
                        <a:rPr sz="1000"/>
                        <a:t>tcpdump -i eth</a:t>
                      </a:r>
                      <a:r>
                        <a:rPr lang="en-US" sz="1000"/>
                        <a:t>0</a:t>
                      </a:r>
                      <a:r>
                        <a:rPr sz="1000"/>
                        <a:t> host 192.168.1.2</a:t>
                      </a:r>
                      <a:r>
                        <a:rPr lang="en-US" sz="1000"/>
                        <a:t>21</a:t>
                      </a:r>
                      <a:r>
                        <a:rPr sz="1000"/>
                        <a:t> and </a:t>
                      </a:r>
                      <a:r>
                        <a:rPr lang="en-US" sz="1000"/>
                        <a:t>tcp </a:t>
                      </a:r>
                      <a:r>
                        <a:rPr sz="1000"/>
                        <a:t>-w /tmp/icmp.cap</a:t>
                      </a:r>
                      <a:endParaRPr sz="1000"/>
                    </a:p>
                  </a:txBody>
                  <a:tcPr/>
                </a:tc>
                <a:tc>
                  <a:txBody>
                    <a:bodyPr/>
                    <a:p>
                      <a:pPr>
                        <a:buNone/>
                      </a:pPr>
                      <a:r>
                        <a:rPr lang="zh-CN" altLang="en-US" sz="1000">
                          <a:sym typeface="+mn-ea"/>
                        </a:rPr>
                        <a:t>抓取</a:t>
                      </a:r>
                      <a:r>
                        <a:rPr lang="en-US" altLang="zh-CN" sz="1000">
                          <a:sym typeface="+mn-ea"/>
                        </a:rPr>
                        <a:t>eth0 </a:t>
                      </a:r>
                      <a:r>
                        <a:rPr lang="zh-CN" altLang="en-US" sz="1000">
                          <a:sym typeface="+mn-ea"/>
                        </a:rPr>
                        <a:t>网卡，关于主机192.168.1.2</a:t>
                      </a:r>
                      <a:r>
                        <a:rPr lang="en-US" altLang="zh-CN" sz="1000">
                          <a:sym typeface="+mn-ea"/>
                        </a:rPr>
                        <a:t>21</a:t>
                      </a:r>
                      <a:r>
                        <a:rPr lang="zh-CN" altLang="en-US" sz="1000">
                          <a:sym typeface="+mn-ea"/>
                        </a:rPr>
                        <a:t>的</a:t>
                      </a:r>
                      <a:r>
                        <a:rPr lang="en-US" altLang="zh-CN" sz="1000">
                          <a:sym typeface="+mn-ea"/>
                        </a:rPr>
                        <a:t>tcp</a:t>
                      </a:r>
                      <a:r>
                        <a:rPr lang="zh-CN" altLang="en-US" sz="1000">
                          <a:sym typeface="+mn-ea"/>
                        </a:rPr>
                        <a:t>网络包（</a:t>
                      </a:r>
                      <a:r>
                        <a:rPr lang="en-US" altLang="zh-CN" sz="1000">
                          <a:sym typeface="+mn-ea"/>
                        </a:rPr>
                        <a:t>tcp</a:t>
                      </a:r>
                      <a:r>
                        <a:rPr lang="zh-CN" altLang="en-US" sz="1000">
                          <a:sym typeface="+mn-ea"/>
                        </a:rPr>
                        <a:t>可以换为</a:t>
                      </a:r>
                      <a:r>
                        <a:rPr lang="en-US" altLang="zh-CN" sz="1000">
                          <a:sym typeface="+mn-ea"/>
                        </a:rPr>
                        <a:t>udp</a:t>
                      </a:r>
                      <a:r>
                        <a:rPr lang="zh-CN" altLang="en-US" sz="1000">
                          <a:sym typeface="+mn-ea"/>
                        </a:rPr>
                        <a:t>，</a:t>
                      </a:r>
                      <a:r>
                        <a:rPr lang="en-US" altLang="zh-CN" sz="1000">
                          <a:sym typeface="+mn-ea"/>
                        </a:rPr>
                        <a:t>icmp</a:t>
                      </a:r>
                      <a:r>
                        <a:rPr lang="zh-CN" altLang="en-US" sz="1000">
                          <a:sym typeface="+mn-ea"/>
                        </a:rPr>
                        <a:t>等等</a:t>
                      </a:r>
                      <a:r>
                        <a:rPr lang="zh-CN" altLang="en-US" sz="1000">
                          <a:sym typeface="+mn-ea"/>
                        </a:rPr>
                        <a:t>）</a:t>
                      </a:r>
                      <a:endParaRPr lang="zh-CN" altLang="en-US" sz="1000"/>
                    </a:p>
                  </a:txBody>
                  <a:tcPr/>
                </a:tc>
              </a:tr>
              <a:tr h="365760">
                <a:tc>
                  <a:txBody>
                    <a:bodyPr/>
                    <a:p>
                      <a:pPr>
                        <a:buNone/>
                      </a:pPr>
                      <a:r>
                        <a:rPr sz="1000">
                          <a:sym typeface="+mn-ea"/>
                        </a:rPr>
                        <a:t>nohup tcpdump -i eth0 port 80 -w /tmp/temp.cap &amp;</a:t>
                      </a:r>
                      <a:endParaRPr sz="1000">
                        <a:sym typeface="+mn-ea"/>
                      </a:endParaRPr>
                    </a:p>
                  </a:txBody>
                  <a:tcPr/>
                </a:tc>
                <a:tc>
                  <a:txBody>
                    <a:bodyPr/>
                    <a:p>
                      <a:pPr>
                        <a:buNone/>
                      </a:pPr>
                      <a:r>
                        <a:rPr sz="1000">
                          <a:sym typeface="+mn-ea"/>
                        </a:rPr>
                        <a:t>在后台抓eth0在80端口的包</a:t>
                      </a:r>
                      <a:endParaRPr sz="1000">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22292" y="345292"/>
            <a:ext cx="947420" cy="583565"/>
          </a:xfrm>
          <a:prstGeom prst="rect">
            <a:avLst/>
          </a:prstGeom>
          <a:noFill/>
        </p:spPr>
        <p:txBody>
          <a:bodyPr wrap="none" rtlCol="0">
            <a:spAutoFit/>
            <a:scene3d>
              <a:camera prst="orthographicFront"/>
              <a:lightRig rig="threePt" dir="t"/>
            </a:scene3d>
            <a:sp3d contourW="12700"/>
          </a:bodyPr>
          <a:lstStyle/>
          <a:p>
            <a:pPr algn="ctr"/>
            <a:r>
              <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rPr>
              <a:t>sort</a:t>
            </a:r>
            <a:endPar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 sort 命令用于将文本文件内容加以排序，</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sort 可针对文本文件的内容，以行为单位来排序。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2" name="表格 1"/>
          <p:cNvGraphicFramePr/>
          <p:nvPr/>
        </p:nvGraphicFramePr>
        <p:xfrm>
          <a:off x="1416050" y="1500505"/>
          <a:ext cx="9240520" cy="274320"/>
        </p:xfrm>
        <a:graphic>
          <a:graphicData uri="http://schemas.openxmlformats.org/drawingml/2006/table">
            <a:tbl>
              <a:tblPr firstRow="1" bandRow="1">
                <a:tableStyleId>{5C22544A-7EE6-4342-B048-85BDC9FD1C3A}</a:tableStyleId>
              </a:tblPr>
              <a:tblGrid>
                <a:gridCol w="9240520"/>
              </a:tblGrid>
              <a:tr h="274320">
                <a:tc>
                  <a:txBody>
                    <a:bodyPr/>
                    <a:p>
                      <a:pPr>
                        <a:buNone/>
                      </a:pPr>
                      <a:r>
                        <a:rPr lang="zh-CN" altLang="en-US" sz="1200"/>
                        <a:t>语法：</a:t>
                      </a:r>
                      <a:r>
                        <a:rPr lang="zh-CN" altLang="en-US" sz="1200"/>
                        <a:t>sort [-bcdfimMnr][-o&lt;输出文件&gt;][-t&lt;分隔字符&gt;][+&lt;起始栏位&gt;-&lt;结束栏位&gt;][--help][--verison][文件][-k field1[,field2]]</a:t>
                      </a:r>
                      <a:endParaRPr lang="zh-CN" altLang="en-US" sz="1200"/>
                    </a:p>
                  </a:txBody>
                  <a:tcPr/>
                </a:tc>
              </a:tr>
            </a:tbl>
          </a:graphicData>
        </a:graphic>
      </p:graphicFrame>
      <p:graphicFrame>
        <p:nvGraphicFramePr>
          <p:cNvPr id="7" name="表格 6"/>
          <p:cNvGraphicFramePr/>
          <p:nvPr/>
        </p:nvGraphicFramePr>
        <p:xfrm>
          <a:off x="1416050" y="1894205"/>
          <a:ext cx="9240520" cy="274320"/>
        </p:xfrm>
        <a:graphic>
          <a:graphicData uri="http://schemas.openxmlformats.org/drawingml/2006/table">
            <a:tbl>
              <a:tblPr firstRow="1" bandRow="1">
                <a:tableStyleId>{5C22544A-7EE6-4342-B048-85BDC9FD1C3A}</a:tableStyleId>
              </a:tblPr>
              <a:tblGrid>
                <a:gridCol w="9240520"/>
              </a:tblGrid>
              <a:tr h="274320">
                <a:tc>
                  <a:txBody>
                    <a:bodyPr/>
                    <a:p>
                      <a:pPr>
                        <a:buNone/>
                      </a:pPr>
                      <a:r>
                        <a:rPr lang="zh-CN" altLang="en-US" sz="1200"/>
                        <a:t>参数说明：</a:t>
                      </a:r>
                      <a:endParaRPr lang="zh-CN" altLang="en-US" sz="1200"/>
                    </a:p>
                    <a:p>
                      <a:pPr>
                        <a:buNone/>
                      </a:pPr>
                      <a:r>
                        <a:rPr lang="zh-CN" altLang="en-US" sz="1200"/>
                        <a:t>-b 忽略每行前面开始出的空格字符。</a:t>
                      </a:r>
                      <a:endParaRPr lang="zh-CN" altLang="en-US" sz="1200"/>
                    </a:p>
                    <a:p>
                      <a:pPr>
                        <a:buNone/>
                      </a:pPr>
                      <a:r>
                        <a:rPr lang="zh-CN" altLang="en-US" sz="1200"/>
                        <a:t>-c 检查文件是否已经按照顺序排序。</a:t>
                      </a:r>
                      <a:endParaRPr lang="zh-CN" altLang="en-US" sz="1200"/>
                    </a:p>
                    <a:p>
                      <a:pPr>
                        <a:buNone/>
                      </a:pPr>
                      <a:r>
                        <a:rPr lang="zh-CN" altLang="en-US" sz="1200"/>
                        <a:t>-t  &lt;分隔字符&gt; 指定排序时所用的栏位分隔字符。</a:t>
                      </a:r>
                      <a:endParaRPr lang="zh-CN" altLang="en-US" sz="1200"/>
                    </a:p>
                    <a:p>
                      <a:pPr>
                        <a:buNone/>
                      </a:pPr>
                      <a:r>
                        <a:rPr lang="zh-CN" altLang="en-US" sz="1200"/>
                        <a:t>-r 以相反的顺序来排序。</a:t>
                      </a:r>
                      <a:endParaRPr lang="zh-CN" altLang="en-US" sz="1200"/>
                    </a:p>
                    <a:p>
                      <a:pPr>
                        <a:buNone/>
                      </a:pPr>
                      <a:r>
                        <a:rPr lang="zh-CN" altLang="en-US" sz="1200"/>
                        <a:t>-n 依照数值的大小排序。</a:t>
                      </a:r>
                      <a:endParaRPr lang="zh-CN" altLang="en-US" sz="1200"/>
                    </a:p>
                    <a:p>
                      <a:pPr>
                        <a:buNone/>
                      </a:pPr>
                      <a:r>
                        <a:rPr lang="zh-CN" altLang="en-US" sz="1200"/>
                        <a:t>-k 用于指定哪一列数据作为排序列， 比如  </a:t>
                      </a:r>
                      <a:r>
                        <a:rPr lang="en-US" altLang="zh-CN" sz="1200"/>
                        <a:t>-k 2 </a:t>
                      </a:r>
                      <a:r>
                        <a:rPr lang="zh-CN" altLang="en-US" sz="1200"/>
                        <a:t>表示以第二列数据的值作为排序依据</a:t>
                      </a:r>
                      <a:endParaRPr lang="zh-CN" altLang="en-US" sz="1200"/>
                    </a:p>
                  </a:txBody>
                  <a:tcPr/>
                </a:tc>
              </a:tr>
            </a:tbl>
          </a:graphicData>
        </a:graphic>
      </p:graphicFrame>
      <p:graphicFrame>
        <p:nvGraphicFramePr>
          <p:cNvPr id="8" name="表格 7"/>
          <p:cNvGraphicFramePr/>
          <p:nvPr/>
        </p:nvGraphicFramePr>
        <p:xfrm>
          <a:off x="1416050" y="3415030"/>
          <a:ext cx="9240520" cy="548640"/>
        </p:xfrm>
        <a:graphic>
          <a:graphicData uri="http://schemas.openxmlformats.org/drawingml/2006/table">
            <a:tbl>
              <a:tblPr firstRow="1" bandRow="1">
                <a:tableStyleId>{5C22544A-7EE6-4342-B048-85BDC9FD1C3A}</a:tableStyleId>
              </a:tblPr>
              <a:tblGrid>
                <a:gridCol w="9240520"/>
              </a:tblGrid>
              <a:tr h="274320">
                <a:tc>
                  <a:txBody>
                    <a:bodyPr/>
                    <a:p>
                      <a:pPr algn="ctr">
                        <a:buNone/>
                      </a:pPr>
                      <a:r>
                        <a:rPr lang="en-US" altLang="zh-CN" sz="1200"/>
                        <a:t>sort </a:t>
                      </a:r>
                      <a:r>
                        <a:rPr lang="zh-CN" altLang="en-US" sz="1200"/>
                        <a:t>与 </a:t>
                      </a:r>
                      <a:r>
                        <a:rPr lang="en-US" altLang="zh-CN" sz="1200"/>
                        <a:t>grep </a:t>
                      </a:r>
                      <a:r>
                        <a:rPr lang="zh-CN" altLang="en-US" sz="1200"/>
                        <a:t>结合使用进行日志查询</a:t>
                      </a:r>
                      <a:endParaRPr lang="zh-CN" altLang="en-US" sz="1200"/>
                    </a:p>
                  </a:txBody>
                  <a:tcPr/>
                </a:tc>
              </a:tr>
              <a:tr h="274320">
                <a:tc>
                  <a:txBody>
                    <a:bodyPr/>
                    <a:p>
                      <a:pPr>
                        <a:buNone/>
                      </a:pPr>
                      <a:r>
                        <a:rPr lang="zh-CN" altLang="en-US" sz="1200"/>
                        <a:t>grep -rn ".*开始处理客户端" ./log/ | sort -t " " -k 2 -</a:t>
                      </a:r>
                      <a:r>
                        <a:rPr lang="en-US" altLang="zh-CN" sz="1200"/>
                        <a:t>r</a:t>
                      </a: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p>
                      <a:pPr>
                        <a:buNone/>
                      </a:pPr>
                      <a:endParaRPr lang="zh-CN" altLang="en-US" sz="1200"/>
                    </a:p>
                  </a:txBody>
                  <a:tcPr/>
                </a:tc>
              </a:tr>
            </a:tbl>
          </a:graphicData>
        </a:graphic>
      </p:graphicFrame>
      <p:pic>
        <p:nvPicPr>
          <p:cNvPr id="9" name="图片 8"/>
          <p:cNvPicPr>
            <a:picLocks noChangeAspect="1"/>
          </p:cNvPicPr>
          <p:nvPr/>
        </p:nvPicPr>
        <p:blipFill>
          <a:blip r:embed="rId1"/>
          <a:stretch>
            <a:fillRect/>
          </a:stretch>
        </p:blipFill>
        <p:spPr>
          <a:xfrm>
            <a:off x="1533525" y="4027170"/>
            <a:ext cx="9004935" cy="1579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90149" y="345292"/>
            <a:ext cx="2211705" cy="583565"/>
          </a:xfrm>
          <a:prstGeom prst="rect">
            <a:avLst/>
          </a:prstGeom>
          <a:noFill/>
        </p:spPr>
        <p:txBody>
          <a:bodyPr wrap="none" rtlCol="0">
            <a:spAutoFit/>
            <a:scene3d>
              <a:camera prst="orthographicFront"/>
              <a:lightRig rig="threePt" dir="t"/>
            </a:scene3d>
            <a:sp3d contourW="12700"/>
          </a:bodyPr>
          <a:lstStyle/>
          <a:p>
            <a:pPr algn="ctr"/>
            <a:r>
              <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rPr>
              <a:t>nohup</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与</a:t>
            </a: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&amp;</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600710" y="929005"/>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nohup和&amp;究竟有啥区别？</a:t>
            </a:r>
            <a:endPar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3" name="表格 2"/>
          <p:cNvGraphicFramePr/>
          <p:nvPr>
            <p:custDataLst>
              <p:tags r:id="rId1"/>
            </p:custDataLst>
          </p:nvPr>
        </p:nvGraphicFramePr>
        <p:xfrm>
          <a:off x="515620" y="1306195"/>
          <a:ext cx="11160760" cy="1524000"/>
        </p:xfrm>
        <a:graphic>
          <a:graphicData uri="http://schemas.openxmlformats.org/drawingml/2006/table">
            <a:tbl>
              <a:tblPr firstRow="1" bandRow="1">
                <a:tableStyleId>{5C22544A-7EE6-4342-B048-85BDC9FD1C3A}</a:tableStyleId>
              </a:tblPr>
              <a:tblGrid>
                <a:gridCol w="5580380"/>
                <a:gridCol w="5580380"/>
              </a:tblGrid>
              <a:tr h="304800">
                <a:tc>
                  <a:txBody>
                    <a:bodyPr/>
                    <a:p>
                      <a:pPr algn="ctr">
                        <a:buNone/>
                      </a:pPr>
                      <a:r>
                        <a:rPr lang="en-US" altLang="zh-CN" sz="1400"/>
                        <a:t>使用nohup运行程序</a:t>
                      </a:r>
                      <a:endParaRPr lang="en-US" altLang="zh-CN" sz="1400"/>
                    </a:p>
                  </a:txBody>
                  <a:tcPr/>
                </a:tc>
                <a:tc>
                  <a:txBody>
                    <a:bodyPr/>
                    <a:p>
                      <a:pPr algn="ctr">
                        <a:buNone/>
                      </a:pPr>
                      <a:r>
                        <a:rPr lang="en-US" altLang="zh-CN" sz="1400"/>
                        <a:t>使用&amp;运行程序</a:t>
                      </a:r>
                      <a:endParaRPr lang="en-US" altLang="zh-CN" sz="1400"/>
                    </a:p>
                  </a:txBody>
                  <a:tcPr/>
                </a:tc>
              </a:tr>
              <a:tr h="304800">
                <a:tc>
                  <a:txBody>
                    <a:bodyPr/>
                    <a:p>
                      <a:pPr>
                        <a:buNone/>
                      </a:pPr>
                      <a:r>
                        <a:rPr lang="zh-CN" altLang="en-US" sz="1400"/>
                        <a:t>结果默认会输出到nohup.out</a:t>
                      </a:r>
                      <a:endParaRPr lang="zh-CN" altLang="en-US" sz="1400"/>
                    </a:p>
                  </a:txBody>
                  <a:tcPr/>
                </a:tc>
                <a:tc>
                  <a:txBody>
                    <a:bodyPr/>
                    <a:p>
                      <a:pPr>
                        <a:buNone/>
                      </a:pPr>
                      <a:r>
                        <a:rPr lang="zh-CN" altLang="en-US" sz="1400"/>
                        <a:t>结果会输出到终端</a:t>
                      </a:r>
                      <a:endParaRPr lang="zh-CN" altLang="en-US" sz="1400"/>
                    </a:p>
                  </a:txBody>
                  <a:tcPr/>
                </a:tc>
              </a:tr>
              <a:tr h="304800">
                <a:tc>
                  <a:txBody>
                    <a:bodyPr/>
                    <a:p>
                      <a:pPr>
                        <a:buNone/>
                      </a:pPr>
                      <a:r>
                        <a:rPr lang="zh-CN" altLang="en-US" sz="1400"/>
                        <a:t>使用Ctrl + C发送SIGINT信号，程序关闭</a:t>
                      </a:r>
                      <a:endParaRPr lang="zh-CN" altLang="en-US" sz="1400"/>
                    </a:p>
                  </a:txBody>
                  <a:tcPr/>
                </a:tc>
                <a:tc>
                  <a:txBody>
                    <a:bodyPr/>
                    <a:p>
                      <a:pPr>
                        <a:buNone/>
                      </a:pPr>
                      <a:r>
                        <a:rPr lang="zh-CN" altLang="en-US" sz="1400"/>
                        <a:t>使用Ctrl + C发送SIGINT信号，程序免疫</a:t>
                      </a:r>
                      <a:endParaRPr lang="zh-CN" altLang="en-US" sz="1400"/>
                    </a:p>
                  </a:txBody>
                  <a:tcPr/>
                </a:tc>
              </a:tr>
              <a:tr h="304800">
                <a:tc>
                  <a:txBody>
                    <a:bodyPr/>
                    <a:p>
                      <a:pPr>
                        <a:buNone/>
                      </a:pPr>
                      <a:r>
                        <a:rPr lang="zh-CN" altLang="en-US" sz="1400"/>
                        <a:t>关闭session发送SIGHUP信号，程序免疫</a:t>
                      </a:r>
                      <a:endParaRPr lang="zh-CN" altLang="en-US" sz="1400"/>
                    </a:p>
                  </a:txBody>
                  <a:tcPr/>
                </a:tc>
                <a:tc>
                  <a:txBody>
                    <a:bodyPr/>
                    <a:p>
                      <a:pPr>
                        <a:buNone/>
                      </a:pPr>
                      <a:r>
                        <a:rPr lang="zh-CN" altLang="en-US" sz="1400"/>
                        <a:t>关闭session（终端）发送SIGHUP信号，程序关闭</a:t>
                      </a:r>
                      <a:endParaRPr lang="zh-CN" altLang="en-US" sz="1400"/>
                    </a:p>
                  </a:txBody>
                  <a:tcPr/>
                </a:tc>
              </a:tr>
              <a:tr h="304800">
                <a:tc gridSpan="2">
                  <a:txBody>
                    <a:bodyPr/>
                    <a:p>
                      <a:pPr>
                        <a:buNone/>
                      </a:pPr>
                      <a:r>
                        <a:rPr lang="zh-CN" altLang="en-US" sz="1400"/>
                        <a:t>当两个一起使用的时候：同时免疫SIGINT和SIGHUP信号。</a:t>
                      </a:r>
                      <a:endParaRPr lang="zh-CN" altLang="en-US" sz="1400"/>
                    </a:p>
                  </a:txBody>
                  <a:tcPr/>
                </a:tc>
                <a:tc hMerge="1">
                  <a:tcPr/>
                </a:tc>
              </a:tr>
            </a:tbl>
          </a:graphicData>
        </a:graphic>
      </p:graphicFrame>
      <p:sp>
        <p:nvSpPr>
          <p:cNvPr id="6" name="文本框 5"/>
          <p:cNvSpPr txBox="1"/>
          <p:nvPr/>
        </p:nvSpPr>
        <p:spPr>
          <a:xfrm>
            <a:off x="525780" y="3475355"/>
            <a:ext cx="11248390" cy="3291840"/>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上图是后端</a:t>
            </a:r>
            <a:r>
              <a:rPr 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项目的启动脚本，让各个服务器进程</a:t>
            </a:r>
            <a:r>
              <a:rPr 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在后台运行。</a:t>
            </a:r>
            <a:endParaRPr 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nohup command &gt;/dev/null 2&gt;&amp;1 &amp; </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上面命令的含义就是将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command</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命令运行的程序，以不挂断的方式在后台运行。同时将程序的输出信息和标准错误</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信息重定向到</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（空设备文件）中。</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&gt;/dev/null</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表示将标准输出重定向到空设备文件；</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'2&gt;&amp;1' :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表示将标注错误重定向到标准输出。因为之前标准输出已经重定向到了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，所以标准错误也重定向到了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思考：（</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nohup command &gt;/dev/null 2&gt;/dev/null &amp;</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为什么不这样写？从结果上看，都是把标准输出和标准错误重定向到</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中。但是过程有很大的不同， 这样的写法，stdout 和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stderr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都直接送到了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中，</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会被打开两次，这样stdout和stderr会互相覆盖，这样写相当使用了FD1和FD2两个同时去抢占</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的管道。而第一种写法，是让</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stderr</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继承了继承了FD1管道后，再被送往</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，此时</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/dev/null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只被打开了一次。</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所以从</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IO</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效率上，</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nohup command &gt;/dev/null 2&gt;&amp;1 &amp;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是更好的写法。</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（注：</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0-stdint 1-stdout 2-stderr</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10" name="图片 9"/>
          <p:cNvPicPr>
            <a:picLocks noChangeAspect="1"/>
          </p:cNvPicPr>
          <p:nvPr/>
        </p:nvPicPr>
        <p:blipFill>
          <a:blip r:embed="rId2"/>
          <a:stretch>
            <a:fillRect/>
          </a:stretch>
        </p:blipFill>
        <p:spPr>
          <a:xfrm>
            <a:off x="525780" y="2889250"/>
            <a:ext cx="6905625" cy="504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87684" y="345292"/>
            <a:ext cx="1016635" cy="583565"/>
          </a:xfrm>
          <a:prstGeom prst="rect">
            <a:avLst/>
          </a:prstGeom>
          <a:noFill/>
        </p:spPr>
        <p:txBody>
          <a:bodyPr wrap="none" rtlCol="0">
            <a:spAutoFit/>
            <a:scene3d>
              <a:camera prst="orthographicFront"/>
              <a:lightRig rig="threePt" dir="t"/>
            </a:scene3d>
            <a:sp3d contourW="12700"/>
          </a:bodyPr>
          <a:lstStyle/>
          <a:p>
            <a:pPr algn="ctr"/>
            <a:r>
              <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rPr>
              <a:t>Find</a:t>
            </a:r>
            <a:endParaRPr kumimoji="1" 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82994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 find 命令用来在指定目录下查找文件。任何位于参数之前的字符串都将被视为欲查找的目录名。如果使用该命令时，不设置任何参数，则 find 命令将在当前目录下查找子目录与文件。并且将查找到的子目录和文件全部进行显示。</a:t>
            </a:r>
            <a:endPar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2" name="表格 1"/>
          <p:cNvGraphicFramePr/>
          <p:nvPr/>
        </p:nvGraphicFramePr>
        <p:xfrm>
          <a:off x="1226820" y="1993265"/>
          <a:ext cx="9240520" cy="274320"/>
        </p:xfrm>
        <a:graphic>
          <a:graphicData uri="http://schemas.openxmlformats.org/drawingml/2006/table">
            <a:tbl>
              <a:tblPr firstRow="1" bandRow="1">
                <a:tableStyleId>{5C22544A-7EE6-4342-B048-85BDC9FD1C3A}</a:tableStyleId>
              </a:tblPr>
              <a:tblGrid>
                <a:gridCol w="9240520"/>
              </a:tblGrid>
              <a:tr h="274320">
                <a:tc>
                  <a:txBody>
                    <a:bodyPr/>
                    <a:p>
                      <a:pPr>
                        <a:buNone/>
                      </a:pPr>
                      <a:r>
                        <a:rPr lang="zh-CN" altLang="en-US" sz="1200"/>
                        <a:t>语法：find   path   -option   [   -print ]   [ -exec   -ok   command ]   {} \;</a:t>
                      </a:r>
                      <a:endParaRPr lang="zh-CN" altLang="en-US" sz="1200"/>
                    </a:p>
                    <a:p>
                      <a:pPr>
                        <a:buNone/>
                      </a:pPr>
                      <a:r>
                        <a:rPr lang="zh-CN" altLang="en-US" sz="1200"/>
                        <a:t>主要参数：</a:t>
                      </a:r>
                      <a:endParaRPr lang="zh-CN" altLang="en-US" sz="1200"/>
                    </a:p>
                    <a:p>
                      <a:pPr>
                        <a:buNone/>
                      </a:pPr>
                      <a:r>
                        <a:rPr lang="zh-CN" altLang="en-US" sz="1200"/>
                        <a:t>-name name, -iname name : 文件名称符合 name 的文件。iname 会忽略大小写</a:t>
                      </a:r>
                      <a:endParaRPr lang="zh-CN" altLang="en-US" sz="1200"/>
                    </a:p>
                    <a:p>
                      <a:pPr>
                        <a:buNone/>
                      </a:pPr>
                      <a:r>
                        <a:rPr lang="zh-CN" altLang="en-US" sz="1200"/>
                        <a:t>-type :  </a:t>
                      </a:r>
                      <a:r>
                        <a:rPr lang="en-US" altLang="zh-CN" sz="1200"/>
                        <a:t>f-</a:t>
                      </a:r>
                      <a:r>
                        <a:rPr lang="zh-CN" altLang="en-US" sz="1200"/>
                        <a:t>普通文件 </a:t>
                      </a:r>
                      <a:r>
                        <a:rPr lang="en-US" altLang="zh-CN" sz="1200"/>
                        <a:t>d-</a:t>
                      </a:r>
                      <a:r>
                        <a:rPr lang="zh-CN" altLang="en-US" sz="1200"/>
                        <a:t>目录 </a:t>
                      </a:r>
                      <a:endParaRPr lang="zh-CN" altLang="en-US" sz="1200"/>
                    </a:p>
                    <a:p>
                      <a:pPr>
                        <a:buNone/>
                      </a:pPr>
                      <a:r>
                        <a:rPr lang="en-US" altLang="zh-CN" sz="1200"/>
                        <a:t>-empty </a:t>
                      </a:r>
                      <a:r>
                        <a:rPr lang="zh-CN" altLang="en-US" sz="1200"/>
                        <a:t>： 查找空文件</a:t>
                      </a:r>
                      <a:endParaRPr lang="zh-CN" altLang="en-US" sz="1200"/>
                    </a:p>
                    <a:p>
                      <a:pPr>
                        <a:buNone/>
                      </a:pPr>
                      <a:r>
                        <a:rPr lang="en-US" altLang="zh-CN" sz="1200"/>
                        <a:t>-depth </a:t>
                      </a:r>
                      <a:r>
                        <a:rPr lang="zh-CN" altLang="en-US" sz="1200"/>
                        <a:t>：从指定目录最深的子目录开始查找</a:t>
                      </a:r>
                      <a:endParaRPr lang="zh-CN" altLang="en-US" sz="1200"/>
                    </a:p>
                    <a:p>
                      <a:pPr>
                        <a:buNone/>
                      </a:pPr>
                      <a:r>
                        <a:rPr lang="zh-CN" altLang="en-US" sz="1200"/>
                        <a:t>-prune ：忽略某个目录</a:t>
                      </a:r>
                      <a:endParaRPr lang="zh-CN" altLang="en-US" sz="1200"/>
                    </a:p>
                  </a:txBody>
                  <a:tcPr/>
                </a:tc>
              </a:tr>
            </a:tbl>
          </a:graphicData>
        </a:graphic>
      </p:graphicFrame>
      <p:graphicFrame>
        <p:nvGraphicFramePr>
          <p:cNvPr id="3" name="表格 2"/>
          <p:cNvGraphicFramePr/>
          <p:nvPr>
            <p:custDataLst>
              <p:tags r:id="rId1"/>
            </p:custDataLst>
          </p:nvPr>
        </p:nvGraphicFramePr>
        <p:xfrm>
          <a:off x="702945" y="3596005"/>
          <a:ext cx="10734040" cy="2047875"/>
        </p:xfrm>
        <a:graphic>
          <a:graphicData uri="http://schemas.openxmlformats.org/drawingml/2006/table">
            <a:tbl>
              <a:tblPr firstRow="1" bandRow="1">
                <a:tableStyleId>{5C22544A-7EE6-4342-B048-85BDC9FD1C3A}</a:tableStyleId>
              </a:tblPr>
              <a:tblGrid>
                <a:gridCol w="5367020"/>
                <a:gridCol w="5367020"/>
              </a:tblGrid>
              <a:tr h="409575">
                <a:tc>
                  <a:txBody>
                    <a:bodyPr/>
                    <a:p>
                      <a:pPr algn="ctr">
                        <a:buNone/>
                      </a:pPr>
                      <a:r>
                        <a:rPr lang="zh-CN" altLang="en-US"/>
                        <a:t>命令</a:t>
                      </a:r>
                      <a:endParaRPr lang="zh-CN" altLang="en-US"/>
                    </a:p>
                  </a:txBody>
                  <a:tcPr/>
                </a:tc>
                <a:tc>
                  <a:txBody>
                    <a:bodyPr/>
                    <a:p>
                      <a:pPr algn="ctr">
                        <a:buNone/>
                      </a:pPr>
                      <a:r>
                        <a:rPr lang="zh-CN" altLang="en-US"/>
                        <a:t>解释</a:t>
                      </a:r>
                      <a:endParaRPr lang="zh-CN" altLang="en-US"/>
                    </a:p>
                  </a:txBody>
                  <a:tcPr/>
                </a:tc>
              </a:tr>
              <a:tr h="409575">
                <a:tc>
                  <a:txBody>
                    <a:bodyPr/>
                    <a:p>
                      <a:pPr>
                        <a:buNone/>
                      </a:pPr>
                      <a:r>
                        <a:rPr lang="en-US" altLang="zh-CN"/>
                        <a:t>find / -name redis.conf</a:t>
                      </a:r>
                      <a:endParaRPr lang="en-US" altLang="zh-CN"/>
                    </a:p>
                  </a:txBody>
                  <a:tcPr/>
                </a:tc>
                <a:tc>
                  <a:txBody>
                    <a:bodyPr/>
                    <a:p>
                      <a:pPr>
                        <a:buNone/>
                      </a:pPr>
                      <a:r>
                        <a:rPr lang="zh-CN" altLang="en-US"/>
                        <a:t>从根目录开始查找 </a:t>
                      </a:r>
                      <a:r>
                        <a:rPr lang="en-US" altLang="zh-CN"/>
                        <a:t>redis.conf </a:t>
                      </a:r>
                      <a:r>
                        <a:rPr lang="zh-CN" altLang="en-US"/>
                        <a:t>文件</a:t>
                      </a:r>
                      <a:endParaRPr lang="zh-CN" altLang="en-US"/>
                    </a:p>
                  </a:txBody>
                  <a:tcPr/>
                </a:tc>
              </a:tr>
              <a:tr h="409575">
                <a:tc>
                  <a:txBody>
                    <a:bodyPr/>
                    <a:p>
                      <a:pPr>
                        <a:buNone/>
                      </a:pPr>
                      <a:r>
                        <a:rPr lang="zh-CN" altLang="en-US"/>
                        <a:t>find ./ -type f -name '*conf'</a:t>
                      </a:r>
                      <a:endParaRPr lang="zh-CN" altLang="en-US"/>
                    </a:p>
                  </a:txBody>
                  <a:tcPr/>
                </a:tc>
                <a:tc>
                  <a:txBody>
                    <a:bodyPr/>
                    <a:p>
                      <a:pPr>
                        <a:buNone/>
                      </a:pPr>
                      <a:r>
                        <a:rPr lang="zh-CN" altLang="en-US"/>
                        <a:t>在当前路径下，查找后缀为</a:t>
                      </a:r>
                      <a:r>
                        <a:rPr lang="en-US" altLang="zh-CN"/>
                        <a:t>conf</a:t>
                      </a:r>
                      <a:r>
                        <a:rPr lang="zh-CN" altLang="en-US"/>
                        <a:t>的文件</a:t>
                      </a:r>
                      <a:endParaRPr lang="zh-CN" altLang="en-US"/>
                    </a:p>
                  </a:txBody>
                  <a:tcPr/>
                </a:tc>
              </a:tr>
              <a:tr h="409575">
                <a:tc>
                  <a:txBody>
                    <a:bodyPr/>
                    <a:p>
                      <a:pPr>
                        <a:buNone/>
                      </a:pPr>
                      <a:r>
                        <a:rPr lang="zh-CN" altLang="en-US"/>
                        <a:t>find ./ -type f -name '*conf' | wc -l</a:t>
                      </a:r>
                      <a:endParaRPr lang="zh-CN" altLang="en-US"/>
                    </a:p>
                  </a:txBody>
                  <a:tcPr/>
                </a:tc>
                <a:tc>
                  <a:txBody>
                    <a:bodyPr/>
                    <a:p>
                      <a:pPr>
                        <a:buNone/>
                      </a:pPr>
                      <a:r>
                        <a:rPr lang="zh-CN" altLang="en-US" sz="1800">
                          <a:sym typeface="+mn-ea"/>
                        </a:rPr>
                        <a:t>在当前路径下，统计后缀为</a:t>
                      </a:r>
                      <a:r>
                        <a:rPr lang="en-US" altLang="zh-CN" sz="1800">
                          <a:sym typeface="+mn-ea"/>
                        </a:rPr>
                        <a:t>conf</a:t>
                      </a:r>
                      <a:r>
                        <a:rPr lang="zh-CN" altLang="en-US" sz="1800">
                          <a:sym typeface="+mn-ea"/>
                        </a:rPr>
                        <a:t>的文件总数</a:t>
                      </a:r>
                      <a:endParaRPr lang="zh-CN" altLang="en-US" sz="1800">
                        <a:sym typeface="+mn-ea"/>
                      </a:endParaRPr>
                    </a:p>
                  </a:txBody>
                  <a:tcPr/>
                </a:tc>
              </a:tr>
              <a:tr h="409575">
                <a:tc>
                  <a:txBody>
                    <a:bodyPr/>
                    <a:p>
                      <a:pPr>
                        <a:buNone/>
                      </a:pPr>
                      <a:r>
                        <a:rPr lang="zh-CN" altLang="en-US"/>
                        <a:t>find / -type d -name "redis"</a:t>
                      </a:r>
                      <a:endParaRPr lang="zh-CN" altLang="en-US"/>
                    </a:p>
                  </a:txBody>
                  <a:tcPr/>
                </a:tc>
                <a:tc>
                  <a:txBody>
                    <a:bodyPr/>
                    <a:p>
                      <a:pPr>
                        <a:buNone/>
                      </a:pPr>
                      <a:r>
                        <a:rPr lang="zh-CN" altLang="en-US" sz="1800">
                          <a:sym typeface="+mn-ea"/>
                        </a:rPr>
                        <a:t>在根</a:t>
                      </a:r>
                      <a:r>
                        <a:rPr lang="zh-CN" altLang="en-US" sz="1800">
                          <a:sym typeface="+mn-ea"/>
                        </a:rPr>
                        <a:t>目录下查找 命名为</a:t>
                      </a:r>
                      <a:r>
                        <a:rPr lang="en-US" altLang="zh-CN" sz="1800">
                          <a:sym typeface="+mn-ea"/>
                        </a:rPr>
                        <a:t>redis</a:t>
                      </a:r>
                      <a:r>
                        <a:rPr lang="zh-CN" altLang="en-US" sz="1800">
                          <a:sym typeface="+mn-ea"/>
                        </a:rPr>
                        <a:t>的文件夹</a:t>
                      </a:r>
                      <a:endParaRPr lang="zh-CN" altLang="en-US" sz="1800">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491164" y="345292"/>
            <a:ext cx="120967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xargs</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3320"/>
            <a:ext cx="11011535" cy="82994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xargs（英文全拼： eXtended ARGuments）是给命令传递参数的一个过滤器，也是组合多个命令的一个工具。</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xargs 是一个强有力的命令，它能够捕获一个命令的输出，然后传递给另外一个命令。</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xargs 一般是和管道一起使用</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命令格式： command | xargs -item  command</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17" name="文本框 16"/>
          <p:cNvSpPr txBox="1"/>
          <p:nvPr/>
        </p:nvSpPr>
        <p:spPr>
          <a:xfrm>
            <a:off x="1914525" y="1417320"/>
            <a:ext cx="309880" cy="368300"/>
          </a:xfrm>
          <a:prstGeom prst="rect">
            <a:avLst/>
          </a:prstGeom>
          <a:noFill/>
        </p:spPr>
        <p:txBody>
          <a:bodyPr wrap="none" rtlCol="0">
            <a:spAutoFit/>
          </a:bodyPr>
          <a:p>
            <a:endParaRPr lang="zh-CN" altLang="en-US"/>
          </a:p>
        </p:txBody>
      </p:sp>
      <p:graphicFrame>
        <p:nvGraphicFramePr>
          <p:cNvPr id="4" name="表格 3"/>
          <p:cNvGraphicFramePr/>
          <p:nvPr>
            <p:custDataLst>
              <p:tags r:id="rId1"/>
            </p:custDataLst>
          </p:nvPr>
        </p:nvGraphicFramePr>
        <p:xfrm>
          <a:off x="1408430" y="1974850"/>
          <a:ext cx="9358630" cy="1859280"/>
        </p:xfrm>
        <a:graphic>
          <a:graphicData uri="http://schemas.openxmlformats.org/drawingml/2006/table">
            <a:tbl>
              <a:tblPr firstRow="1" bandRow="1">
                <a:tableStyleId>{5C22544A-7EE6-4342-B048-85BDC9FD1C3A}</a:tableStyleId>
              </a:tblPr>
              <a:tblGrid>
                <a:gridCol w="4679315"/>
                <a:gridCol w="4679315"/>
              </a:tblGrid>
              <a:tr h="396240">
                <a:tc>
                  <a:txBody>
                    <a:bodyPr/>
                    <a:p>
                      <a:pPr algn="ctr">
                        <a:buNone/>
                      </a:pPr>
                      <a:r>
                        <a:rPr lang="zh-CN" altLang="en-US" sz="1000">
                          <a:sym typeface="+mn-ea"/>
                        </a:rPr>
                        <a:t>使用</a:t>
                      </a:r>
                      <a:r>
                        <a:rPr lang="en-US" altLang="zh-CN" sz="1000">
                          <a:sym typeface="+mn-ea"/>
                        </a:rPr>
                        <a:t>xargs </a:t>
                      </a:r>
                      <a:r>
                        <a:rPr lang="zh-CN" altLang="en-US" sz="1000">
                          <a:sym typeface="+mn-ea"/>
                        </a:rPr>
                        <a:t>将文件多行显示改为单行</a:t>
                      </a:r>
                      <a:endParaRPr lang="zh-CN" altLang="en-US" sz="1000"/>
                    </a:p>
                    <a:p>
                      <a:pPr>
                        <a:buNone/>
                      </a:pPr>
                      <a:endParaRPr lang="zh-CN" altLang="en-US" sz="1000"/>
                    </a:p>
                  </a:txBody>
                  <a:tcPr/>
                </a:tc>
                <a:tc>
                  <a:txBody>
                    <a:bodyPr/>
                    <a:p>
                      <a:pPr algn="ctr">
                        <a:buNone/>
                      </a:pPr>
                      <a:r>
                        <a:rPr lang="zh-CN" altLang="en-US" sz="1000">
                          <a:sym typeface="+mn-ea"/>
                        </a:rPr>
                        <a:t>使用</a:t>
                      </a:r>
                      <a:r>
                        <a:rPr lang="en-US" altLang="zh-CN" sz="1000">
                          <a:sym typeface="+mn-ea"/>
                        </a:rPr>
                        <a:t>xargs </a:t>
                      </a:r>
                      <a:r>
                        <a:rPr lang="zh-CN" altLang="en-US" sz="1000">
                          <a:sym typeface="+mn-ea"/>
                        </a:rPr>
                        <a:t>将文件单行显示改为多</a:t>
                      </a:r>
                      <a:r>
                        <a:rPr lang="zh-CN" altLang="en-US" sz="1000">
                          <a:sym typeface="+mn-ea"/>
                        </a:rPr>
                        <a:t>行</a:t>
                      </a:r>
                      <a:endParaRPr lang="zh-CN" altLang="en-US" sz="1000"/>
                    </a:p>
                    <a:p>
                      <a:pPr>
                        <a:buNone/>
                      </a:pPr>
                      <a:endParaRPr lang="zh-CN" altLang="en-US" sz="1000"/>
                    </a:p>
                  </a:txBody>
                  <a:tcPr/>
                </a:tc>
              </a:tr>
              <a:tr h="243840">
                <a:tc>
                  <a:txBody>
                    <a:bodyPr/>
                    <a:p>
                      <a:pPr>
                        <a:buNone/>
                      </a:pPr>
                      <a:r>
                        <a:rPr lang="zh-CN" altLang="en-US" sz="1000">
                          <a:sym typeface="+mn-ea"/>
                        </a:rPr>
                        <a:t>cat xargs.log | xargs</a:t>
                      </a: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r>
                        <a:rPr lang="zh-CN" altLang="en-US" sz="1000">
                          <a:sym typeface="+mn-ea"/>
                        </a:rPr>
                        <a:t>cat xargs.log | xargs </a:t>
                      </a:r>
                      <a:r>
                        <a:rPr lang="en-US" altLang="zh-CN" sz="1000">
                          <a:sym typeface="+mn-ea"/>
                        </a:rPr>
                        <a:t>&gt; single_line</a:t>
                      </a:r>
                      <a:r>
                        <a:rPr lang="zh-CN" altLang="en-US" sz="1000">
                          <a:sym typeface="+mn-ea"/>
                        </a:rPr>
                        <a:t>.log</a:t>
                      </a:r>
                      <a:endParaRPr lang="zh-CN" altLang="en-US" sz="1000"/>
                    </a:p>
                    <a:p>
                      <a:pPr>
                        <a:buNone/>
                      </a:pPr>
                      <a:endParaRPr lang="zh-CN" altLang="en-US" sz="1000"/>
                    </a:p>
                    <a:p>
                      <a:pPr>
                        <a:buNone/>
                      </a:pPr>
                      <a:endParaRPr lang="zh-CN" altLang="en-US" sz="1000"/>
                    </a:p>
                  </a:txBody>
                  <a:tcPr/>
                </a:tc>
                <a:tc>
                  <a:txBody>
                    <a:bodyPr/>
                    <a:p>
                      <a:pPr>
                        <a:buNone/>
                      </a:pPr>
                      <a:r>
                        <a:rPr lang="zh-CN" altLang="en-US" sz="1000"/>
                        <a:t>cat single_line.log | xargs -n5</a:t>
                      </a: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r>
                        <a:rPr lang="zh-CN" altLang="en-US" sz="1000">
                          <a:sym typeface="+mn-ea"/>
                        </a:rPr>
                        <a:t>cat single_line.log | xargs -n5 </a:t>
                      </a:r>
                      <a:r>
                        <a:rPr lang="en-US" altLang="zh-CN" sz="1000">
                          <a:sym typeface="+mn-ea"/>
                        </a:rPr>
                        <a:t>&gt; mult_line.log</a:t>
                      </a:r>
                      <a:endParaRPr lang="en-US" altLang="zh-CN" sz="1000">
                        <a:sym typeface="+mn-ea"/>
                      </a:endParaRPr>
                    </a:p>
                  </a:txBody>
                  <a:tcPr/>
                </a:tc>
              </a:tr>
            </a:tbl>
          </a:graphicData>
        </a:graphic>
      </p:graphicFrame>
      <p:pic>
        <p:nvPicPr>
          <p:cNvPr id="6" name="图片 5"/>
          <p:cNvPicPr>
            <a:picLocks noChangeAspect="1"/>
          </p:cNvPicPr>
          <p:nvPr/>
        </p:nvPicPr>
        <p:blipFill>
          <a:blip r:embed="rId2"/>
          <a:stretch>
            <a:fillRect/>
          </a:stretch>
        </p:blipFill>
        <p:spPr>
          <a:xfrm>
            <a:off x="1473835" y="2599055"/>
            <a:ext cx="3357880" cy="746760"/>
          </a:xfrm>
          <a:prstGeom prst="rect">
            <a:avLst/>
          </a:prstGeom>
        </p:spPr>
      </p:pic>
      <p:pic>
        <p:nvPicPr>
          <p:cNvPr id="7" name="图片 6"/>
          <p:cNvPicPr>
            <a:picLocks noChangeAspect="1"/>
          </p:cNvPicPr>
          <p:nvPr/>
        </p:nvPicPr>
        <p:blipFill>
          <a:blip r:embed="rId3"/>
          <a:stretch>
            <a:fillRect/>
          </a:stretch>
        </p:blipFill>
        <p:spPr>
          <a:xfrm>
            <a:off x="1473835" y="3535045"/>
            <a:ext cx="3357880" cy="219075"/>
          </a:xfrm>
          <a:prstGeom prst="rect">
            <a:avLst/>
          </a:prstGeom>
        </p:spPr>
      </p:pic>
      <p:pic>
        <p:nvPicPr>
          <p:cNvPr id="8" name="图片 7"/>
          <p:cNvPicPr>
            <a:picLocks noChangeAspect="1"/>
          </p:cNvPicPr>
          <p:nvPr/>
        </p:nvPicPr>
        <p:blipFill>
          <a:blip r:embed="rId4"/>
          <a:stretch>
            <a:fillRect/>
          </a:stretch>
        </p:blipFill>
        <p:spPr>
          <a:xfrm>
            <a:off x="6157595" y="2693670"/>
            <a:ext cx="3750310" cy="946150"/>
          </a:xfrm>
          <a:prstGeom prst="rect">
            <a:avLst/>
          </a:prstGeom>
        </p:spPr>
      </p:pic>
      <p:graphicFrame>
        <p:nvGraphicFramePr>
          <p:cNvPr id="9" name="表格 8"/>
          <p:cNvGraphicFramePr/>
          <p:nvPr>
            <p:custDataLst>
              <p:tags r:id="rId5"/>
            </p:custDataLst>
          </p:nvPr>
        </p:nvGraphicFramePr>
        <p:xfrm>
          <a:off x="1416050" y="4044950"/>
          <a:ext cx="9359900" cy="1709420"/>
        </p:xfrm>
        <a:graphic>
          <a:graphicData uri="http://schemas.openxmlformats.org/drawingml/2006/table">
            <a:tbl>
              <a:tblPr firstRow="1" bandRow="1">
                <a:tableStyleId>{5C22544A-7EE6-4342-B048-85BDC9FD1C3A}</a:tableStyleId>
              </a:tblPr>
              <a:tblGrid>
                <a:gridCol w="4679950"/>
                <a:gridCol w="4679950"/>
              </a:tblGrid>
              <a:tr h="423545">
                <a:tc>
                  <a:txBody>
                    <a:bodyPr/>
                    <a:p>
                      <a:pPr algn="ctr">
                        <a:buNone/>
                      </a:pPr>
                      <a:r>
                        <a:rPr lang="zh-CN" altLang="en-US" sz="1000">
                          <a:sym typeface="+mn-ea"/>
                        </a:rPr>
                        <a:t>使用</a:t>
                      </a:r>
                      <a:r>
                        <a:rPr lang="en-US" altLang="zh-CN" sz="1000">
                          <a:sym typeface="+mn-ea"/>
                        </a:rPr>
                        <a:t>xargs </a:t>
                      </a:r>
                      <a:r>
                        <a:rPr lang="zh-CN" altLang="en-US" sz="1000">
                          <a:sym typeface="+mn-ea"/>
                        </a:rPr>
                        <a:t>分割文件内容</a:t>
                      </a:r>
                      <a:endParaRPr lang="zh-CN" altLang="en-US" sz="1000">
                        <a:sym typeface="+mn-ea"/>
                      </a:endParaRPr>
                    </a:p>
                  </a:txBody>
                  <a:tcPr/>
                </a:tc>
                <a:tc>
                  <a:txBody>
                    <a:bodyPr/>
                    <a:p>
                      <a:pPr algn="ctr">
                        <a:buNone/>
                      </a:pPr>
                      <a:r>
                        <a:rPr lang="zh-CN" altLang="en-US" sz="1000"/>
                        <a:t>使用</a:t>
                      </a:r>
                      <a:r>
                        <a:rPr lang="en-US" altLang="zh-CN" sz="1000"/>
                        <a:t>xargs </a:t>
                      </a:r>
                      <a:r>
                        <a:rPr lang="zh-CN" altLang="en-US" sz="1000"/>
                        <a:t>杀掉全部</a:t>
                      </a:r>
                      <a:r>
                        <a:rPr lang="en-US" altLang="zh-CN" sz="1000"/>
                        <a:t>winggo</a:t>
                      </a:r>
                      <a:r>
                        <a:rPr lang="zh-CN" altLang="en-US" sz="1000"/>
                        <a:t>进程</a:t>
                      </a:r>
                      <a:endParaRPr lang="zh-CN" altLang="en-US" sz="1000"/>
                    </a:p>
                  </a:txBody>
                  <a:tcPr/>
                </a:tc>
              </a:tr>
              <a:tr h="1285875">
                <a:tc>
                  <a:txBody>
                    <a:bodyPr/>
                    <a:p>
                      <a:pPr>
                        <a:buNone/>
                      </a:pPr>
                      <a:r>
                        <a:rPr lang="zh-CN" altLang="en-US" sz="1000"/>
                        <a:t>cat pass.log | xargs -d:</a:t>
                      </a: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txBody>
                  <a:tcPr/>
                </a:tc>
                <a:tc>
                  <a:txBody>
                    <a:bodyPr/>
                    <a:p>
                      <a:pPr>
                        <a:buNone/>
                      </a:pPr>
                      <a:r>
                        <a:rPr lang="en-US" altLang="zh-CN" sz="1000">
                          <a:sym typeface="+mn-ea"/>
                        </a:rPr>
                        <a:t>pgrep 'winggo' | xargs kill -s 9</a:t>
                      </a:r>
                      <a:endParaRPr lang="en-US" altLang="zh-CN" sz="1000">
                        <a:sym typeface="+mn-ea"/>
                      </a:endParaRPr>
                    </a:p>
                    <a:p>
                      <a:pPr>
                        <a:buNone/>
                      </a:pPr>
                      <a:r>
                        <a:rPr lang="en-US" altLang="zh-CN" sz="1000">
                          <a:sym typeface="+mn-ea"/>
                        </a:rPr>
                        <a:t>pgrep 'winggo' | xargs kill -9</a:t>
                      </a: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p>
                      <a:pPr>
                        <a:buNone/>
                      </a:pPr>
                      <a:endParaRPr lang="en-US" altLang="zh-CN" sz="1000">
                        <a:sym typeface="+mn-ea"/>
                      </a:endParaRPr>
                    </a:p>
                  </a:txBody>
                  <a:tcPr/>
                </a:tc>
              </a:tr>
            </a:tbl>
          </a:graphicData>
        </a:graphic>
      </p:graphicFrame>
      <p:pic>
        <p:nvPicPr>
          <p:cNvPr id="12" name="图片 11"/>
          <p:cNvPicPr>
            <a:picLocks noChangeAspect="1"/>
          </p:cNvPicPr>
          <p:nvPr/>
        </p:nvPicPr>
        <p:blipFill>
          <a:blip r:embed="rId6"/>
          <a:stretch>
            <a:fillRect/>
          </a:stretch>
        </p:blipFill>
        <p:spPr>
          <a:xfrm>
            <a:off x="1473835" y="4828540"/>
            <a:ext cx="4058920" cy="1133475"/>
          </a:xfrm>
          <a:prstGeom prst="rect">
            <a:avLst/>
          </a:prstGeom>
        </p:spPr>
      </p:pic>
      <p:pic>
        <p:nvPicPr>
          <p:cNvPr id="13" name="图片 12"/>
          <p:cNvPicPr>
            <a:picLocks noChangeAspect="1"/>
          </p:cNvPicPr>
          <p:nvPr/>
        </p:nvPicPr>
        <p:blipFill>
          <a:blip r:embed="rId7"/>
          <a:stretch>
            <a:fillRect/>
          </a:stretch>
        </p:blipFill>
        <p:spPr>
          <a:xfrm>
            <a:off x="6157595" y="4828540"/>
            <a:ext cx="3046730" cy="1346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491164" y="345292"/>
            <a:ext cx="120967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xargs</a:t>
            </a:r>
            <a:endPar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4" name="表格 3"/>
          <p:cNvGraphicFramePr/>
          <p:nvPr>
            <p:custDataLst>
              <p:tags r:id="rId1"/>
            </p:custDataLst>
          </p:nvPr>
        </p:nvGraphicFramePr>
        <p:xfrm>
          <a:off x="780415" y="1079500"/>
          <a:ext cx="11087100" cy="1715770"/>
        </p:xfrm>
        <a:graphic>
          <a:graphicData uri="http://schemas.openxmlformats.org/drawingml/2006/table">
            <a:tbl>
              <a:tblPr firstRow="1" bandRow="1">
                <a:tableStyleId>{5C22544A-7EE6-4342-B048-85BDC9FD1C3A}</a:tableStyleId>
              </a:tblPr>
              <a:tblGrid>
                <a:gridCol w="5543550"/>
                <a:gridCol w="5543550"/>
              </a:tblGrid>
              <a:tr h="252730">
                <a:tc>
                  <a:txBody>
                    <a:bodyPr/>
                    <a:p>
                      <a:pPr algn="ctr">
                        <a:buNone/>
                      </a:pPr>
                      <a:r>
                        <a:rPr lang="zh-CN" altLang="en-US" sz="1000">
                          <a:sym typeface="+mn-ea"/>
                        </a:rPr>
                        <a:t>使用</a:t>
                      </a:r>
                      <a:r>
                        <a:rPr lang="en-US" altLang="zh-CN" sz="1000">
                          <a:sym typeface="+mn-ea"/>
                        </a:rPr>
                        <a:t>xargs </a:t>
                      </a:r>
                      <a:r>
                        <a:rPr lang="zh-CN" altLang="en-US" sz="1000">
                          <a:sym typeface="+mn-ea"/>
                        </a:rPr>
                        <a:t>复制一个复制多个</a:t>
                      </a:r>
                      <a:endParaRPr lang="zh-CN" altLang="en-US" sz="1000">
                        <a:sym typeface="+mn-ea"/>
                      </a:endParaRPr>
                    </a:p>
                  </a:txBody>
                  <a:tcPr/>
                </a:tc>
                <a:tc>
                  <a:txBody>
                    <a:bodyPr/>
                    <a:p>
                      <a:pPr algn="ctr">
                        <a:buNone/>
                      </a:pPr>
                      <a:r>
                        <a:rPr lang="zh-CN" altLang="en-US" sz="1000">
                          <a:sym typeface="+mn-ea"/>
                        </a:rPr>
                        <a:t>使用</a:t>
                      </a:r>
                      <a:r>
                        <a:rPr lang="en-US" altLang="zh-CN" sz="1000">
                          <a:sym typeface="+mn-ea"/>
                        </a:rPr>
                        <a:t>xargs </a:t>
                      </a:r>
                      <a:r>
                        <a:rPr lang="zh-CN" altLang="en-US" sz="1000">
                          <a:sym typeface="+mn-ea"/>
                        </a:rPr>
                        <a:t>查看多个文件</a:t>
                      </a:r>
                      <a:endParaRPr lang="zh-CN" altLang="en-US" sz="1000">
                        <a:sym typeface="+mn-ea"/>
                      </a:endParaRPr>
                    </a:p>
                  </a:txBody>
                  <a:tcPr/>
                </a:tc>
              </a:tr>
              <a:tr h="1463040">
                <a:tc>
                  <a:txBody>
                    <a:bodyPr/>
                    <a:p>
                      <a:pPr>
                        <a:buNone/>
                      </a:pPr>
                      <a:r>
                        <a:rPr lang="zh-CN" altLang="en-US" sz="1000"/>
                        <a:t>echo "cp1.txt cp2.txt cp3.txt cp4.txt" | xargs -n 1 cp </a:t>
                      </a:r>
                      <a:r>
                        <a:rPr lang="en-US" altLang="zh-CN" sz="1000"/>
                        <a:t>-v test</a:t>
                      </a:r>
                      <a:r>
                        <a:rPr lang="zh-CN" altLang="en-US" sz="1000"/>
                        <a:t>.txt</a:t>
                      </a:r>
                      <a:endParaRPr lang="zh-CN" altLang="en-US" sz="1000"/>
                    </a:p>
                    <a:p>
                      <a:pPr>
                        <a:buNone/>
                      </a:pPr>
                      <a:r>
                        <a:rPr lang="zh-CN" altLang="en-US" sz="1000"/>
                        <a:t>含义：</a:t>
                      </a:r>
                      <a:endParaRPr lang="zh-CN" altLang="en-US" sz="1000"/>
                    </a:p>
                    <a:p>
                      <a:pPr>
                        <a:buNone/>
                      </a:pPr>
                      <a:r>
                        <a:rPr lang="en-US" altLang="zh-CN" sz="1000"/>
                        <a:t>1. -n 1 - 告诉 xargs 命令每个命令行最多使用一个参数，并发送到 cp 命令中。</a:t>
                      </a:r>
                      <a:endParaRPr lang="en-US" altLang="zh-CN" sz="1000"/>
                    </a:p>
                    <a:p>
                      <a:pPr>
                        <a:buNone/>
                      </a:pPr>
                      <a:r>
                        <a:rPr lang="en-US" altLang="zh-CN" sz="1000"/>
                        <a:t>2. cp – 用于复制文件。</a:t>
                      </a:r>
                      <a:endParaRPr lang="en-US" altLang="zh-CN" sz="1000"/>
                    </a:p>
                    <a:p>
                      <a:pPr>
                        <a:buNone/>
                      </a:pPr>
                      <a:r>
                        <a:rPr lang="en-US" altLang="zh-CN" sz="1000"/>
                        <a:t>3. -v – 启用详细模式来显示更多复制细节。</a:t>
                      </a:r>
                      <a:endParaRPr lang="en-US" altLang="zh-CN" sz="1000"/>
                    </a:p>
                    <a:p>
                      <a:pPr>
                        <a:buNone/>
                      </a:pPr>
                      <a:endParaRPr lang="en-US" altLang="zh-CN" sz="1000"/>
                    </a:p>
                    <a:p>
                      <a:pPr>
                        <a:buNone/>
                      </a:pPr>
                      <a:endParaRPr lang="en-US" altLang="zh-CN" sz="1000"/>
                    </a:p>
                    <a:p>
                      <a:pPr>
                        <a:buNone/>
                      </a:pPr>
                      <a:endParaRPr lang="zh-CN" altLang="en-US" sz="1000"/>
                    </a:p>
                    <a:p>
                      <a:pPr>
                        <a:buNone/>
                      </a:pPr>
                      <a:endParaRPr lang="zh-CN" altLang="en-US" sz="1000"/>
                    </a:p>
                  </a:txBody>
                  <a:tcPr/>
                </a:tc>
                <a:tc>
                  <a:txBody>
                    <a:bodyPr/>
                    <a:p>
                      <a:pPr>
                        <a:buNone/>
                      </a:pPr>
                      <a:r>
                        <a:rPr lang="en-US" altLang="zh-CN" sz="1000">
                          <a:sym typeface="+mn-ea"/>
                        </a:rPr>
                        <a:t>find ./ -name nodes-\* | xargs -L 1 cat</a:t>
                      </a:r>
                      <a:endParaRPr lang="en-US" altLang="zh-CN" sz="1000">
                        <a:sym typeface="+mn-ea"/>
                      </a:endParaRPr>
                    </a:p>
                    <a:p>
                      <a:pPr>
                        <a:buNone/>
                      </a:pPr>
                      <a:r>
                        <a:rPr lang="zh-CN" altLang="en-US" sz="1000">
                          <a:sym typeface="+mn-ea"/>
                        </a:rPr>
                        <a:t>含义：-L num 从标准输入一次读取 num 行送给 </a:t>
                      </a:r>
                      <a:r>
                        <a:rPr lang="en-US" altLang="zh-CN" sz="1000">
                          <a:sym typeface="+mn-ea"/>
                        </a:rPr>
                        <a:t>cat</a:t>
                      </a:r>
                      <a:r>
                        <a:rPr lang="zh-CN" altLang="en-US" sz="1000">
                          <a:sym typeface="+mn-ea"/>
                        </a:rPr>
                        <a:t>命令</a:t>
                      </a:r>
                      <a:endParaRPr lang="zh-CN" altLang="en-US" sz="1000">
                        <a:sym typeface="+mn-ea"/>
                      </a:endParaRPr>
                    </a:p>
                    <a:p>
                      <a:pPr>
                        <a:buNone/>
                      </a:pPr>
                      <a:endParaRPr lang="zh-CN" altLang="en-US" sz="1000">
                        <a:sym typeface="+mn-ea"/>
                      </a:endParaRPr>
                    </a:p>
                    <a:p>
                      <a:pPr>
                        <a:buNone/>
                      </a:pPr>
                      <a:endParaRPr lang="zh-CN" altLang="en-US" sz="1000">
                        <a:sym typeface="+mn-ea"/>
                      </a:endParaRPr>
                    </a:p>
                  </a:txBody>
                  <a:tcPr/>
                </a:tc>
              </a:tr>
            </a:tbl>
          </a:graphicData>
        </a:graphic>
      </p:graphicFrame>
      <p:graphicFrame>
        <p:nvGraphicFramePr>
          <p:cNvPr id="9" name="表格 8"/>
          <p:cNvGraphicFramePr/>
          <p:nvPr>
            <p:custDataLst>
              <p:tags r:id="rId2"/>
            </p:custDataLst>
          </p:nvPr>
        </p:nvGraphicFramePr>
        <p:xfrm>
          <a:off x="780415" y="2887345"/>
          <a:ext cx="11087100" cy="3273425"/>
        </p:xfrm>
        <a:graphic>
          <a:graphicData uri="http://schemas.openxmlformats.org/drawingml/2006/table">
            <a:tbl>
              <a:tblPr firstRow="1" bandRow="1">
                <a:tableStyleId>{5C22544A-7EE6-4342-B048-85BDC9FD1C3A}</a:tableStyleId>
              </a:tblPr>
              <a:tblGrid>
                <a:gridCol w="11087100"/>
              </a:tblGrid>
              <a:tr h="255270">
                <a:tc>
                  <a:txBody>
                    <a:bodyPr/>
                    <a:p>
                      <a:pPr algn="ctr">
                        <a:buNone/>
                      </a:pPr>
                      <a:r>
                        <a:rPr lang="en-US" altLang="zh-CN" sz="1000">
                          <a:sym typeface="+mn-ea"/>
                        </a:rPr>
                        <a:t>xargs </a:t>
                      </a:r>
                      <a:r>
                        <a:rPr lang="zh-CN" altLang="en-US" sz="1000">
                          <a:sym typeface="+mn-ea"/>
                        </a:rPr>
                        <a:t>与 </a:t>
                      </a:r>
                      <a:r>
                        <a:rPr lang="en-US" altLang="zh-CN" sz="1000">
                          <a:sym typeface="+mn-ea"/>
                        </a:rPr>
                        <a:t>find</a:t>
                      </a:r>
                      <a:r>
                        <a:rPr lang="zh-CN" altLang="en-US" sz="1000">
                          <a:sym typeface="+mn-ea"/>
                        </a:rPr>
                        <a:t>命令结合使用</a:t>
                      </a:r>
                      <a:r>
                        <a:rPr lang="en-US" altLang="zh-CN" sz="1000">
                          <a:sym typeface="+mn-ea"/>
                        </a:rPr>
                        <a:t>-</a:t>
                      </a:r>
                      <a:r>
                        <a:rPr lang="zh-CN" altLang="en-US" sz="1000">
                          <a:sym typeface="+mn-ea"/>
                        </a:rPr>
                        <a:t>统计文件夹全部文件的行数信息</a:t>
                      </a:r>
                      <a:endParaRPr lang="zh-CN" altLang="en-US" sz="1000">
                        <a:sym typeface="+mn-ea"/>
                      </a:endParaRPr>
                    </a:p>
                  </a:txBody>
                  <a:tcPr/>
                </a:tc>
              </a:tr>
              <a:tr h="3018155">
                <a:tc>
                  <a:txBody>
                    <a:bodyPr/>
                    <a:p>
                      <a:pPr>
                        <a:buNone/>
                      </a:pPr>
                      <a:r>
                        <a:rPr lang="zh-CN" altLang="en-US" sz="1000"/>
                        <a:t>find ./ -type f -name "*.*" -print0 | xargs -0 wc -l</a:t>
                      </a:r>
                      <a:endParaRPr lang="zh-CN" altLang="en-US" sz="1000"/>
                    </a:p>
                    <a:p>
                      <a:pPr>
                        <a:buNone/>
                      </a:pPr>
                      <a:r>
                        <a:rPr lang="zh-CN" altLang="en-US" sz="1000"/>
                        <a:t>含义：</a:t>
                      </a:r>
                      <a:endParaRPr lang="zh-CN" altLang="en-US" sz="1000"/>
                    </a:p>
                    <a:p>
                      <a:pPr>
                        <a:buNone/>
                      </a:pPr>
                      <a:r>
                        <a:rPr lang="zh-CN" altLang="en-US" sz="1000"/>
                        <a:t>默认情况下find的输出结果是每条记录后面加上换行，也就是每条记录是一个新行，一个结果一行数据；加上 -print0 参数表示find输出的每条结果后面加上 '\0' 而不是换行输出的结果就只有一行数据</a:t>
                      </a:r>
                      <a:endParaRPr lang="zh-CN" altLang="en-US" sz="1000"/>
                    </a:p>
                    <a:p>
                      <a:pPr>
                        <a:buNone/>
                      </a:pPr>
                      <a:endParaRPr lang="zh-CN" altLang="en-US" sz="1000"/>
                    </a:p>
                    <a:p>
                      <a:pPr>
                        <a:buNone/>
                      </a:pPr>
                      <a:endParaRPr lang="zh-CN" altLang="en-US" sz="1000"/>
                    </a:p>
                    <a:p>
                      <a:pPr>
                        <a:buNone/>
                      </a:pPr>
                      <a:endParaRPr lang="zh-CN" altLang="en-US" sz="1000"/>
                    </a:p>
                    <a:p>
                      <a:pPr>
                        <a:buNone/>
                      </a:pPr>
                      <a:r>
                        <a:rPr lang="zh-CN" altLang="en-US" sz="1000"/>
                        <a:t>xargs的 -0 和 -d '\0' 表示其从标准输入中读取的内容使用 '\0' 来分割，由于 find 的结果是使用 '\0' 分隔的，所以xargs使用 '\0' 将 find的结果变成了以空格隔开：</a:t>
                      </a:r>
                      <a:endParaRPr lang="zh-CN" altLang="en-US" sz="1000"/>
                    </a:p>
                    <a:p>
                      <a:pPr>
                        <a:buNone/>
                      </a:pPr>
                      <a:endParaRPr lang="zh-CN" altLang="en-US" sz="1000"/>
                    </a:p>
                    <a:p>
                      <a:pPr>
                        <a:buNone/>
                      </a:pPr>
                      <a:endParaRPr lang="zh-CN" altLang="en-US" sz="1000"/>
                    </a:p>
                    <a:p>
                      <a:pPr>
                        <a:buNone/>
                      </a:pPr>
                      <a:endParaRPr lang="zh-CN" altLang="en-US" sz="1000"/>
                    </a:p>
                    <a:p>
                      <a:pPr>
                        <a:buNone/>
                      </a:pPr>
                      <a:r>
                        <a:rPr lang="zh-CN" altLang="en-US" sz="1000"/>
                        <a:t>最终结果： 其实就是相当于 </a:t>
                      </a:r>
                      <a:r>
                        <a:rPr lang="en-US" altLang="zh-CN" sz="1000"/>
                        <a:t>wc -l ./sed.log ./pass.log ./cp2.txt ./.bash_history ./cp4.txt</a:t>
                      </a:r>
                      <a:endParaRPr lang="en-US" altLang="zh-CN"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p>
                      <a:pPr>
                        <a:buNone/>
                      </a:pPr>
                      <a:endParaRPr lang="zh-CN" altLang="en-US" sz="1000"/>
                    </a:p>
                  </a:txBody>
                  <a:tcPr/>
                </a:tc>
              </a:tr>
            </a:tbl>
          </a:graphicData>
        </a:graphic>
      </p:graphicFrame>
      <p:pic>
        <p:nvPicPr>
          <p:cNvPr id="2" name="图片 1"/>
          <p:cNvPicPr>
            <a:picLocks noChangeAspect="1"/>
          </p:cNvPicPr>
          <p:nvPr/>
        </p:nvPicPr>
        <p:blipFill>
          <a:blip r:embed="rId3"/>
          <a:stretch>
            <a:fillRect/>
          </a:stretch>
        </p:blipFill>
        <p:spPr>
          <a:xfrm>
            <a:off x="884555" y="2221865"/>
            <a:ext cx="3676650" cy="573405"/>
          </a:xfrm>
          <a:prstGeom prst="rect">
            <a:avLst/>
          </a:prstGeom>
        </p:spPr>
      </p:pic>
      <p:pic>
        <p:nvPicPr>
          <p:cNvPr id="3" name="图片 2"/>
          <p:cNvPicPr>
            <a:picLocks noChangeAspect="1"/>
          </p:cNvPicPr>
          <p:nvPr/>
        </p:nvPicPr>
        <p:blipFill>
          <a:blip r:embed="rId4"/>
          <a:stretch>
            <a:fillRect/>
          </a:stretch>
        </p:blipFill>
        <p:spPr>
          <a:xfrm>
            <a:off x="6431915" y="1727200"/>
            <a:ext cx="4335780" cy="1022350"/>
          </a:xfrm>
          <a:prstGeom prst="rect">
            <a:avLst/>
          </a:prstGeom>
        </p:spPr>
      </p:pic>
      <p:pic>
        <p:nvPicPr>
          <p:cNvPr id="10" name="图片 9"/>
          <p:cNvPicPr>
            <a:picLocks noChangeAspect="1"/>
          </p:cNvPicPr>
          <p:nvPr/>
        </p:nvPicPr>
        <p:blipFill>
          <a:blip r:embed="rId5"/>
          <a:stretch>
            <a:fillRect/>
          </a:stretch>
        </p:blipFill>
        <p:spPr>
          <a:xfrm>
            <a:off x="884555" y="3842385"/>
            <a:ext cx="2927985" cy="403860"/>
          </a:xfrm>
          <a:prstGeom prst="rect">
            <a:avLst/>
          </a:prstGeom>
        </p:spPr>
      </p:pic>
      <p:pic>
        <p:nvPicPr>
          <p:cNvPr id="11" name="图片 10"/>
          <p:cNvPicPr>
            <a:picLocks noChangeAspect="1"/>
          </p:cNvPicPr>
          <p:nvPr/>
        </p:nvPicPr>
        <p:blipFill>
          <a:blip r:embed="rId6"/>
          <a:stretch>
            <a:fillRect/>
          </a:stretch>
        </p:blipFill>
        <p:spPr>
          <a:xfrm>
            <a:off x="3956050" y="3842385"/>
            <a:ext cx="4162425" cy="403225"/>
          </a:xfrm>
          <a:prstGeom prst="rect">
            <a:avLst/>
          </a:prstGeom>
        </p:spPr>
      </p:pic>
      <p:pic>
        <p:nvPicPr>
          <p:cNvPr id="18" name="图片 17"/>
          <p:cNvPicPr>
            <a:picLocks noChangeAspect="1"/>
          </p:cNvPicPr>
          <p:nvPr/>
        </p:nvPicPr>
        <p:blipFill>
          <a:blip r:embed="rId7"/>
          <a:stretch>
            <a:fillRect/>
          </a:stretch>
        </p:blipFill>
        <p:spPr>
          <a:xfrm>
            <a:off x="884555" y="4455160"/>
            <a:ext cx="5829300" cy="381000"/>
          </a:xfrm>
          <a:prstGeom prst="rect">
            <a:avLst/>
          </a:prstGeom>
        </p:spPr>
      </p:pic>
      <p:pic>
        <p:nvPicPr>
          <p:cNvPr id="19" name="图片 18"/>
          <p:cNvPicPr>
            <a:picLocks noChangeAspect="1"/>
          </p:cNvPicPr>
          <p:nvPr/>
        </p:nvPicPr>
        <p:blipFill>
          <a:blip r:embed="rId8"/>
          <a:stretch>
            <a:fillRect/>
          </a:stretch>
        </p:blipFill>
        <p:spPr>
          <a:xfrm>
            <a:off x="884555" y="5044440"/>
            <a:ext cx="3776980" cy="1585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3152775" cy="1014730"/>
          </a:xfrm>
          <a:prstGeom prst="rect">
            <a:avLst/>
          </a:prstGeom>
          <a:noFill/>
        </p:spPr>
        <p:txBody>
          <a:bodyPr wrap="none" rtlCol="0">
            <a:spAutoFit/>
            <a:scene3d>
              <a:camera prst="orthographicFront"/>
              <a:lightRig rig="threePt" dir="t"/>
            </a:scene3d>
            <a:sp3d contourW="12700"/>
          </a:bodyPr>
          <a:lstStyle/>
          <a:p>
            <a:pPr algn="l"/>
            <a:r>
              <a:rPr lang="en-US" altLang="zh-CN" sz="6000" dirty="0">
                <a:solidFill>
                  <a:srgbClr val="7E7182"/>
                </a:solidFill>
                <a:latin typeface="微软雅黑" panose="020B0503020204020204" charset="-122"/>
                <a:ea typeface="微软雅黑" panose="020B0503020204020204" charset="-122"/>
                <a:sym typeface="字魂58号-创中黑" panose="00000500000000000000" pitchFamily="2" charset="-122"/>
              </a:rPr>
              <a:t>PART 03</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4546600" cy="706755"/>
          </a:xfrm>
          <a:prstGeom prst="rect">
            <a:avLst/>
          </a:prstGeom>
          <a:noFill/>
        </p:spPr>
        <p:txBody>
          <a:bodyPr wrap="none" rtlCol="0">
            <a:spAutoFit/>
            <a:scene3d>
              <a:camera prst="orthographicFront"/>
              <a:lightRig rig="threePt" dir="t"/>
            </a:scene3d>
            <a:sp3d contourW="12700"/>
          </a:bodyPr>
          <a:lstStyle/>
          <a:p>
            <a:pPr algn="l"/>
            <a:r>
              <a:rPr kumimoji="1" lang="en-US" altLang="zh-CN" sz="40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4000">
                <a:solidFill>
                  <a:srgbClr val="7E7182"/>
                </a:solidFill>
                <a:latin typeface="微软雅黑" panose="020B0503020204020204" charset="-122"/>
                <a:ea typeface="微软雅黑" panose="020B0503020204020204" charset="-122"/>
                <a:cs typeface="微软雅黑" panose="020B0503020204020204" charset="-122"/>
                <a:sym typeface="+mn-ea"/>
              </a:rPr>
              <a:t>在工作的实践</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259899" y="345292"/>
            <a:ext cx="36722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在工作的实践</a:t>
            </a:r>
            <a:endParaRPr kumimoji="1"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589915" y="929005"/>
            <a:ext cx="11011535" cy="306705"/>
          </a:xfrm>
          <a:prstGeom prst="rect">
            <a:avLst/>
          </a:prstGeom>
          <a:noFill/>
        </p:spPr>
        <p:txBody>
          <a:bodyPr wrap="square" rtlCol="0">
            <a:spAutoFit/>
            <a:scene3d>
              <a:camera prst="orthographicFront"/>
              <a:lightRig rig="threePt" dir="t"/>
            </a:scene3d>
            <a:sp3d contourW="12700"/>
          </a:bodyPr>
          <a:p>
            <a:pPr lvl="1"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脚本可以完成</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redis</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集群的搭建。在搭建</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redis</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集群的过程中，需要输入很多命令，以及修改很多的配置文件。</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8" name="表格 7"/>
          <p:cNvGraphicFramePr/>
          <p:nvPr/>
        </p:nvGraphicFramePr>
        <p:xfrm>
          <a:off x="690880" y="1316990"/>
          <a:ext cx="11078210" cy="5100955"/>
        </p:xfrm>
        <a:graphic>
          <a:graphicData uri="http://schemas.openxmlformats.org/drawingml/2006/table">
            <a:tbl>
              <a:tblPr firstRow="1" bandRow="1">
                <a:tableStyleId>{5C22544A-7EE6-4342-B048-85BDC9FD1C3A}</a:tableStyleId>
              </a:tblPr>
              <a:tblGrid>
                <a:gridCol w="11078210"/>
              </a:tblGrid>
              <a:tr h="340360">
                <a:tc>
                  <a:txBody>
                    <a:bodyPr/>
                    <a:p>
                      <a:pPr algn="ctr">
                        <a:buNone/>
                      </a:pPr>
                      <a:r>
                        <a:rPr lang="zh-CN" altLang="en-US"/>
                        <a:t>集群部署脚本</a:t>
                      </a:r>
                      <a:r>
                        <a:rPr lang="zh-CN" altLang="en-US"/>
                        <a:t>配置文件redis_config.conf </a:t>
                      </a:r>
                      <a:endParaRPr lang="zh-CN" altLang="en-US"/>
                    </a:p>
                  </a:txBody>
                  <a:tcPr/>
                </a:tc>
              </a:tr>
              <a:tr h="4735195">
                <a:tc>
                  <a:txBody>
                    <a:bodyPr/>
                    <a:p>
                      <a:pPr>
                        <a:buNone/>
                      </a:pPr>
                      <a:endParaRPr lang="zh-CN" altLang="en-US"/>
                    </a:p>
                  </a:txBody>
                  <a:tcPr/>
                </a:tc>
              </a:tr>
            </a:tbl>
          </a:graphicData>
        </a:graphic>
      </p:graphicFrame>
      <p:pic>
        <p:nvPicPr>
          <p:cNvPr id="11" name="图片 10"/>
          <p:cNvPicPr>
            <a:picLocks noChangeAspect="1"/>
          </p:cNvPicPr>
          <p:nvPr/>
        </p:nvPicPr>
        <p:blipFill>
          <a:blip r:embed="rId1"/>
          <a:stretch>
            <a:fillRect/>
          </a:stretch>
        </p:blipFill>
        <p:spPr>
          <a:xfrm>
            <a:off x="2117725" y="1877060"/>
            <a:ext cx="7957820" cy="4334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259899" y="345292"/>
            <a:ext cx="36722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在工作的实践</a:t>
            </a:r>
            <a:endParaRPr kumimoji="1"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589915" y="929005"/>
            <a:ext cx="11011535" cy="306705"/>
          </a:xfrm>
          <a:prstGeom prst="rect">
            <a:avLst/>
          </a:prstGeom>
          <a:noFill/>
        </p:spPr>
        <p:txBody>
          <a:bodyPr wrap="square" rtlCol="0">
            <a:spAutoFit/>
            <a:scene3d>
              <a:camera prst="orthographicFront"/>
              <a:lightRig rig="threePt" dir="t"/>
            </a:scene3d>
            <a:sp3d contourW="12700"/>
          </a:bodyPr>
          <a:p>
            <a:pPr lvl="1"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脚本可以完成</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redis</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集群的搭建。在搭建</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redis</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集群的过程中，需要输入很多命令，以及修改很多的配置文件。</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8" name="表格 7"/>
          <p:cNvGraphicFramePr/>
          <p:nvPr/>
        </p:nvGraphicFramePr>
        <p:xfrm>
          <a:off x="690880" y="1316990"/>
          <a:ext cx="11078210" cy="5158105"/>
        </p:xfrm>
        <a:graphic>
          <a:graphicData uri="http://schemas.openxmlformats.org/drawingml/2006/table">
            <a:tbl>
              <a:tblPr firstRow="1" bandRow="1">
                <a:tableStyleId>{5C22544A-7EE6-4342-B048-85BDC9FD1C3A}</a:tableStyleId>
              </a:tblPr>
              <a:tblGrid>
                <a:gridCol w="11078210"/>
              </a:tblGrid>
              <a:tr h="389890">
                <a:tc>
                  <a:txBody>
                    <a:bodyPr/>
                    <a:p>
                      <a:pPr algn="ctr">
                        <a:buNone/>
                      </a:pPr>
                      <a:r>
                        <a:rPr lang="zh-CN" altLang="en-US"/>
                        <a:t>集群部署脚本build_redis_cluster.sh</a:t>
                      </a:r>
                      <a:endParaRPr lang="zh-CN" altLang="en-US"/>
                    </a:p>
                  </a:txBody>
                  <a:tcPr/>
                </a:tc>
              </a:tr>
              <a:tr h="4768215">
                <a:tc>
                  <a:txBody>
                    <a:bodyPr/>
                    <a:p>
                      <a:pPr>
                        <a:buNone/>
                      </a:pPr>
                      <a:endParaRPr lang="zh-CN" altLang="en-US"/>
                    </a:p>
                  </a:txBody>
                  <a:tcPr/>
                </a:tc>
              </a:tr>
            </a:tbl>
          </a:graphicData>
        </a:graphic>
      </p:graphicFrame>
      <p:pic>
        <p:nvPicPr>
          <p:cNvPr id="3" name="图片 2"/>
          <p:cNvPicPr>
            <a:picLocks noChangeAspect="1"/>
          </p:cNvPicPr>
          <p:nvPr/>
        </p:nvPicPr>
        <p:blipFill>
          <a:blip r:embed="rId1"/>
          <a:stretch>
            <a:fillRect/>
          </a:stretch>
        </p:blipFill>
        <p:spPr>
          <a:xfrm>
            <a:off x="775970" y="1765935"/>
            <a:ext cx="3854450" cy="2508250"/>
          </a:xfrm>
          <a:prstGeom prst="rect">
            <a:avLst/>
          </a:prstGeom>
        </p:spPr>
      </p:pic>
      <p:pic>
        <p:nvPicPr>
          <p:cNvPr id="4" name="图片 3"/>
          <p:cNvPicPr>
            <a:picLocks noChangeAspect="1"/>
          </p:cNvPicPr>
          <p:nvPr/>
        </p:nvPicPr>
        <p:blipFill>
          <a:blip r:embed="rId2"/>
          <a:stretch>
            <a:fillRect/>
          </a:stretch>
        </p:blipFill>
        <p:spPr>
          <a:xfrm>
            <a:off x="6761480" y="1765935"/>
            <a:ext cx="4337050" cy="2508885"/>
          </a:xfrm>
          <a:prstGeom prst="rect">
            <a:avLst/>
          </a:prstGeom>
        </p:spPr>
      </p:pic>
      <p:pic>
        <p:nvPicPr>
          <p:cNvPr id="5" name="图片 4"/>
          <p:cNvPicPr>
            <a:picLocks noChangeAspect="1"/>
          </p:cNvPicPr>
          <p:nvPr/>
        </p:nvPicPr>
        <p:blipFill>
          <a:blip r:embed="rId3"/>
          <a:stretch>
            <a:fillRect/>
          </a:stretch>
        </p:blipFill>
        <p:spPr>
          <a:xfrm>
            <a:off x="775970" y="4552950"/>
            <a:ext cx="3855085" cy="1835150"/>
          </a:xfrm>
          <a:prstGeom prst="rect">
            <a:avLst/>
          </a:prstGeom>
        </p:spPr>
      </p:pic>
      <p:sp>
        <p:nvSpPr>
          <p:cNvPr id="11" name="文本框 10"/>
          <p:cNvSpPr txBox="1"/>
          <p:nvPr/>
        </p:nvSpPr>
        <p:spPr>
          <a:xfrm>
            <a:off x="4791075" y="1765935"/>
            <a:ext cx="1871980" cy="1168400"/>
          </a:xfrm>
          <a:prstGeom prst="rect">
            <a:avLst/>
          </a:prstGeom>
          <a:noFill/>
        </p:spPr>
        <p:txBody>
          <a:bodyPr wrap="square" rtlCol="0">
            <a:spAutoFit/>
          </a:bodyPr>
          <a:p>
            <a:r>
              <a:rPr lang="zh-CN" altLang="en-US" sz="1400"/>
              <a:t>左图</a:t>
            </a:r>
            <a:r>
              <a:rPr lang="zh-CN" altLang="en-US" sz="1400"/>
              <a:t>为</a:t>
            </a:r>
            <a:r>
              <a:rPr lang="zh-CN" altLang="en-US" sz="1400"/>
              <a:t>集群脚本部分截图，代码比较多，就不全部展示了。</a:t>
            </a:r>
            <a:endParaRPr lang="zh-CN" altLang="en-US" sz="1400"/>
          </a:p>
          <a:p>
            <a:r>
              <a:rPr lang="zh-CN" altLang="en-US" sz="1400"/>
              <a:t>右图为脚本执行的打印信息。</a:t>
            </a:r>
            <a:endParaRPr lang="zh-CN" altLang="en-US" sz="1400"/>
          </a:p>
        </p:txBody>
      </p:sp>
      <p:sp>
        <p:nvSpPr>
          <p:cNvPr id="13" name="文本框 12"/>
          <p:cNvSpPr txBox="1"/>
          <p:nvPr/>
        </p:nvSpPr>
        <p:spPr>
          <a:xfrm>
            <a:off x="4791075" y="4552950"/>
            <a:ext cx="1871980" cy="1168400"/>
          </a:xfrm>
          <a:prstGeom prst="rect">
            <a:avLst/>
          </a:prstGeom>
          <a:noFill/>
        </p:spPr>
        <p:txBody>
          <a:bodyPr wrap="square" rtlCol="0">
            <a:spAutoFit/>
          </a:bodyPr>
          <a:p>
            <a:r>
              <a:rPr lang="zh-CN" altLang="en-US" sz="1400"/>
              <a:t>左边执行部署脚本后，</a:t>
            </a:r>
            <a:r>
              <a:rPr lang="en-US" altLang="zh-CN" sz="1400"/>
              <a:t>redis</a:t>
            </a:r>
            <a:r>
              <a:rPr lang="zh-CN" altLang="en-US" sz="1400"/>
              <a:t>集群相关的进程。</a:t>
            </a:r>
            <a:endParaRPr lang="zh-CN" altLang="en-US" sz="1400"/>
          </a:p>
          <a:p>
            <a:r>
              <a:rPr lang="zh-CN" altLang="en-US" sz="1400"/>
              <a:t>右图为集群摘要信息，如右图所示，就表示集群搭建完成。</a:t>
            </a:r>
            <a:endParaRPr lang="zh-CN" altLang="en-US" sz="1400"/>
          </a:p>
        </p:txBody>
      </p:sp>
      <p:pic>
        <p:nvPicPr>
          <p:cNvPr id="17" name="图片 16"/>
          <p:cNvPicPr>
            <a:picLocks noChangeAspect="1"/>
          </p:cNvPicPr>
          <p:nvPr/>
        </p:nvPicPr>
        <p:blipFill>
          <a:blip r:embed="rId4"/>
          <a:stretch>
            <a:fillRect/>
          </a:stretch>
        </p:blipFill>
        <p:spPr>
          <a:xfrm>
            <a:off x="6761480" y="4504690"/>
            <a:ext cx="4337050" cy="1884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259899" y="345292"/>
            <a:ext cx="36722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在工作的实践</a:t>
            </a:r>
            <a:endParaRPr kumimoji="1"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896110" y="4144010"/>
            <a:ext cx="9547860" cy="521970"/>
          </a:xfrm>
          <a:prstGeom prst="rect">
            <a:avLst/>
          </a:prstGeom>
          <a:noFill/>
        </p:spPr>
        <p:txBody>
          <a:bodyPr wrap="square" rtlCol="0">
            <a:spAutoFit/>
            <a:scene3d>
              <a:camera prst="orthographicFront"/>
              <a:lightRig rig="threePt" dir="t"/>
            </a:scene3d>
            <a:sp3d contourW="12700"/>
          </a:bodyPr>
          <a:p>
            <a:pPr lvl="1" algn="l"/>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如上图所示：以集群模式启动</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redis</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客户端，操作一波，一切</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ok</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。整个部署脚本执行下来，花费的时间一两分不到，但是如果手动部署的话，熟悉流程的情况下，起码也得花个把小时，不熟悉流程的话，花费的时间半天甚至更多。</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9" name="图片 8"/>
          <p:cNvPicPr>
            <a:picLocks noChangeAspect="1"/>
          </p:cNvPicPr>
          <p:nvPr/>
        </p:nvPicPr>
        <p:blipFill>
          <a:blip r:embed="rId1"/>
          <a:stretch>
            <a:fillRect/>
          </a:stretch>
        </p:blipFill>
        <p:spPr>
          <a:xfrm>
            <a:off x="2526030" y="2384425"/>
            <a:ext cx="7626985" cy="1380490"/>
          </a:xfrm>
          <a:prstGeom prst="rect">
            <a:avLst/>
          </a:prstGeom>
        </p:spPr>
      </p:pic>
      <p:pic>
        <p:nvPicPr>
          <p:cNvPr id="12" name="图片 11"/>
          <p:cNvPicPr>
            <a:picLocks noChangeAspect="1"/>
          </p:cNvPicPr>
          <p:nvPr/>
        </p:nvPicPr>
        <p:blipFill>
          <a:blip r:embed="rId2"/>
          <a:stretch>
            <a:fillRect/>
          </a:stretch>
        </p:blipFill>
        <p:spPr>
          <a:xfrm>
            <a:off x="2527935" y="1285875"/>
            <a:ext cx="7625080" cy="803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3152775"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rgbClr val="7E7182"/>
                </a:solidFill>
                <a:latin typeface="微软雅黑" panose="020B0503020204020204" charset="-122"/>
                <a:ea typeface="微软雅黑" panose="020B0503020204020204" charset="-122"/>
                <a:sym typeface="字魂58号-创中黑" panose="00000500000000000000" pitchFamily="2" charset="-122"/>
              </a:rPr>
              <a:t>PART 01</a:t>
            </a:r>
            <a:endParaRPr lang="en-US" altLang="zh-CN" sz="6000" dirty="0">
              <a:solidFill>
                <a:srgbClr val="7E7182"/>
              </a:solidFill>
              <a:latin typeface="微软雅黑" panose="020B0503020204020204" charset="-122"/>
              <a:ea typeface="微软雅黑" panose="020B0503020204020204" charset="-122"/>
              <a:sym typeface="字魂58号-创中黑" panose="00000500000000000000" pitchFamily="2" charset="-122"/>
            </a:endParaRPr>
          </a:p>
        </p:txBody>
      </p:sp>
      <p:sp>
        <p:nvSpPr>
          <p:cNvPr id="18" name="文本框 17"/>
          <p:cNvSpPr txBox="1"/>
          <p:nvPr/>
        </p:nvSpPr>
        <p:spPr>
          <a:xfrm>
            <a:off x="4840859" y="3038719"/>
            <a:ext cx="4038600" cy="706755"/>
          </a:xfrm>
          <a:prstGeom prst="rect">
            <a:avLst/>
          </a:prstGeom>
          <a:noFill/>
        </p:spPr>
        <p:txBody>
          <a:bodyPr wrap="none" rtlCol="0">
            <a:spAutoFit/>
            <a:scene3d>
              <a:camera prst="orthographicFront"/>
              <a:lightRig rig="threePt" dir="t"/>
            </a:scene3d>
            <a:sp3d contourW="12700"/>
          </a:bodyPr>
          <a:lstStyle/>
          <a:p>
            <a:pPr algn="l"/>
            <a:r>
              <a:rPr kumimoji="1" lang="en-US" altLang="zh-CN" sz="40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4000">
                <a:solidFill>
                  <a:srgbClr val="7E7182"/>
                </a:solidFill>
                <a:latin typeface="微软雅黑" panose="020B0503020204020204" charset="-122"/>
                <a:ea typeface="微软雅黑" panose="020B0503020204020204" charset="-122"/>
                <a:cs typeface="微软雅黑" panose="020B0503020204020204" charset="-122"/>
                <a:sym typeface="+mn-ea"/>
              </a:rPr>
              <a:t>的简单介绍</a:t>
            </a:r>
            <a:endParaRPr kumimoji="1" lang="zh-CN" altLang="en-US" sz="40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72699" y="345292"/>
            <a:ext cx="20466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总结</a:t>
            </a:r>
            <a:endPar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075690" y="1078230"/>
            <a:ext cx="9869170" cy="1383665"/>
          </a:xfrm>
          <a:prstGeom prst="rect">
            <a:avLst/>
          </a:prstGeom>
          <a:noFill/>
        </p:spPr>
        <p:txBody>
          <a:bodyPr wrap="square" rtlCol="0">
            <a:spAutoFit/>
            <a:scene3d>
              <a:camera prst="orthographicFront"/>
              <a:lightRig rig="threePt" dir="t"/>
            </a:scene3d>
            <a:sp3d contourW="12700"/>
          </a:bodyPr>
          <a:p>
            <a:pPr lvl="1"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的命令远远不止这些，上面我讲述一部分的命令。在咱们日常工作中，</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可以帮我们做很多事情：系统初始化脚本、软件部署脚本、定时任务脚本、系统性能检测脚本等。在这众多场景下，都可以为我们工作发挥很大的作用。我们不能满足于</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cp ls mkdir mv touch</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等会使用这些入门的基础命令，</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一些对于我们不熟悉的命令，一查二用三记录，</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正所谓一回生二回熟，久而久之，就熟悉了。</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1"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1" algn="l"/>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下图是我查资料也包括个人总结，整理的</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命令大全。</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3" name="图片 2"/>
          <p:cNvPicPr>
            <a:picLocks noChangeAspect="1"/>
          </p:cNvPicPr>
          <p:nvPr/>
        </p:nvPicPr>
        <p:blipFill>
          <a:blip r:embed="rId1"/>
          <a:stretch>
            <a:fillRect/>
          </a:stretch>
        </p:blipFill>
        <p:spPr>
          <a:xfrm>
            <a:off x="1635125" y="2758440"/>
            <a:ext cx="9012555" cy="3460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889222" y="1593137"/>
            <a:ext cx="7492365" cy="1938020"/>
          </a:xfrm>
          <a:prstGeom prst="rect">
            <a:avLst/>
          </a:prstGeom>
          <a:noFill/>
        </p:spPr>
        <p:txBody>
          <a:bodyPr wrap="none" rtlCol="0">
            <a:spAutoFit/>
          </a:bodyPr>
          <a:lstStyle/>
          <a:p>
            <a:pPr algn="ctr"/>
            <a:r>
              <a:rPr kumimoji="1" lang="en-US" altLang="zh-CN" sz="6000">
                <a:solidFill>
                  <a:srgbClr val="7E7182"/>
                </a:solidFill>
              </a:rPr>
              <a:t>THANKS FOR YOUR</a:t>
            </a:r>
            <a:endParaRPr kumimoji="1" lang="en-US" altLang="zh-CN" sz="6000">
              <a:solidFill>
                <a:srgbClr val="7E7182"/>
              </a:solidFill>
            </a:endParaRPr>
          </a:p>
          <a:p>
            <a:pPr algn="ctr"/>
            <a:r>
              <a:rPr kumimoji="1" lang="en-US" altLang="zh-CN" sz="6000">
                <a:solidFill>
                  <a:srgbClr val="7E7182"/>
                </a:solidFill>
              </a:rPr>
              <a:t>WATCHING</a:t>
            </a:r>
            <a:endParaRPr kumimoji="1" lang="en-US" altLang="zh-CN" sz="6000">
              <a:solidFill>
                <a:srgbClr val="7E7182"/>
              </a:solidFill>
            </a:endParaRPr>
          </a:p>
        </p:txBody>
      </p:sp>
      <p:sp>
        <p:nvSpPr>
          <p:cNvPr id="26" name="文本框 25"/>
          <p:cNvSpPr txBox="1"/>
          <p:nvPr/>
        </p:nvSpPr>
        <p:spPr>
          <a:xfrm>
            <a:off x="4278630" y="3636645"/>
            <a:ext cx="6379210" cy="1091565"/>
          </a:xfrm>
          <a:prstGeom prst="rect">
            <a:avLst/>
          </a:prstGeom>
          <a:noFill/>
        </p:spPr>
        <p:txBody>
          <a:bodyPr wrap="square" rtlCol="0">
            <a:spAutoFit/>
          </a:bodyPr>
          <a:lstStyle/>
          <a:p>
            <a:pPr>
              <a:lnSpc>
                <a:spcPct val="130000"/>
              </a:lnSpc>
            </a:pPr>
            <a:r>
              <a:rPr lang="en-GB" altLang="zh-CN" sz="1000">
                <a:solidFill>
                  <a:srgbClr val="7E7182"/>
                </a:solidFill>
                <a:cs typeface="+mn-lt"/>
              </a:rPr>
              <a:t>your content is entered here, or by copying your text, select paste in this box and choose to retain only text. your content is typed here, or by copying your text, select paste in this box.</a:t>
            </a:r>
            <a:r>
              <a:rPr lang="en-GB" altLang="zh-CN" sz="1000">
                <a:solidFill>
                  <a:srgbClr val="7E7182"/>
                </a:solidFill>
                <a:cs typeface="+mn-lt"/>
                <a:sym typeface="+mn-ea"/>
              </a:rPr>
              <a:t>your content is entered here, or by copying your text, select paste in this box and choose to retain only text. your content is typed here, or by copying your text, select paste in this box.</a:t>
            </a:r>
            <a:endParaRPr lang="en-GB" altLang="zh-CN" sz="1000">
              <a:solidFill>
                <a:srgbClr val="7E7182"/>
              </a:solidFill>
              <a:cs typeface="+mn-lt"/>
            </a:endParaRPr>
          </a:p>
          <a:p>
            <a:pPr>
              <a:lnSpc>
                <a:spcPct val="130000"/>
              </a:lnSpc>
            </a:pPr>
            <a:endParaRPr lang="en-GB" altLang="zh-CN" sz="1000">
              <a:solidFill>
                <a:srgbClr val="7E7182"/>
              </a:solidFill>
              <a:cs typeface="+mn-lt"/>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63099" y="345292"/>
            <a:ext cx="32658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的简单介绍</a:t>
            </a:r>
            <a:endParaRPr kumimoji="1"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17" name="文本框 16"/>
          <p:cNvSpPr txBox="1"/>
          <p:nvPr/>
        </p:nvSpPr>
        <p:spPr>
          <a:xfrm>
            <a:off x="559435" y="1249680"/>
            <a:ext cx="11107420" cy="583565"/>
          </a:xfrm>
          <a:prstGeom prst="rect">
            <a:avLst/>
          </a:prstGeom>
          <a:noFill/>
        </p:spPr>
        <p:txBody>
          <a:bodyPr wrap="square" rtlCol="0">
            <a:spAutoFit/>
            <a:scene3d>
              <a:camera prst="orthographicFront"/>
              <a:lightRig rig="threePt" dir="t"/>
            </a:scene3d>
            <a:sp3d contourW="12700"/>
          </a:bodyPr>
          <a:lstStyle/>
          <a:p>
            <a:pPr algn="ctr"/>
            <a:r>
              <a:rPr lang="zh-CN" altLang="en-US" sz="32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提问：</a:t>
            </a:r>
            <a:r>
              <a:rPr lang="en-US" altLang="zh-CN" sz="32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 =</a:t>
            </a:r>
            <a:r>
              <a:rPr lang="zh-CN" altLang="en-US" sz="32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altLang="zh-CN" sz="32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 </a:t>
            </a:r>
            <a:r>
              <a:rPr lang="zh-CN" altLang="en-US" sz="32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2" name="文本框 1"/>
          <p:cNvSpPr txBox="1"/>
          <p:nvPr/>
        </p:nvSpPr>
        <p:spPr>
          <a:xfrm>
            <a:off x="559435" y="2642235"/>
            <a:ext cx="11011535" cy="2553335"/>
          </a:xfrm>
          <a:prstGeom prst="rect">
            <a:avLst/>
          </a:prstGeom>
          <a:noFill/>
        </p:spPr>
        <p:txBody>
          <a:bodyPr wrap="square" rtlCol="0">
            <a:spAutoFit/>
            <a:scene3d>
              <a:camera prst="orthographicFront"/>
              <a:lightRig rig="threePt" dir="t"/>
            </a:scene3d>
            <a:sp3d contourW="12700"/>
          </a:bodyPr>
          <a:p>
            <a:pPr algn="l"/>
            <a:r>
              <a:rPr lang="en-US" altLang="zh-CN"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en-US" altLang="zh-CN"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Shell通俗讲</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就是一个命令行解释器，它接收用户输入的命令，并把它送入内核去执行。</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Shell是一种应用程序，当用户登录Linux系统时，Shell就会被调入内存去执行。</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Shell独立于内核，它是连接内核和应用程序的桥梁，并由输入设备读取命令，再将其转为计算机可以理解的机械码，内核才能执行该命令。</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a:t>
            </a:r>
            <a:endParaRPr lang="en-US" altLang="zh-CN"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Shell 脚本（shell script）</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语言</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是一种为 shell 编写的脚本程序</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。利用Shell脚本语言可以简洁地实现复杂的操作</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，平常</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所说的 shell 通常都是指 shell 脚本，但</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我们</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要知道，Shell 和 Shell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是两个不同的概念。如果我们的命令或者应用程序不在命令行直接执行，而是通过一个程序文件来执行时，这个程序就被称之为shell脚本</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000" fill="hold">
                                          <p:stCondLst>
                                            <p:cond delay="0"/>
                                          </p:stCondLst>
                                        </p:cTn>
                                        <p:tgtEl>
                                          <p:spTgt spid="17"/>
                                        </p:tgtEl>
                                        <p:attrNameLst>
                                          <p:attrName>style.visibility</p:attrName>
                                        </p:attrNameLst>
                                      </p:cBhvr>
                                      <p:to>
                                        <p:strVal val="visible"/>
                                      </p:to>
                                    </p:set>
                                    <p:animEffect transition="in" filter="blinds(horizontal)">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P spid="17" grpId="2"/>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357620" y="3096260"/>
            <a:ext cx="5101590" cy="27844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63099" y="345292"/>
            <a:ext cx="32658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的简单介绍</a:t>
            </a:r>
            <a:endParaRPr kumimoji="1"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3" name="圆角矩形 2"/>
          <p:cNvSpPr/>
          <p:nvPr/>
        </p:nvSpPr>
        <p:spPr>
          <a:xfrm>
            <a:off x="8418830" y="3500120"/>
            <a:ext cx="2892425" cy="1976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圆角矩形 3"/>
          <p:cNvSpPr/>
          <p:nvPr/>
        </p:nvSpPr>
        <p:spPr>
          <a:xfrm>
            <a:off x="8715375" y="4468495"/>
            <a:ext cx="944880" cy="7385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内核</a:t>
            </a:r>
            <a:endParaRPr lang="zh-CN" altLang="en-US"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ctr"/>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kernel</a:t>
            </a:r>
            <a:endPar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5" name="文本框 4"/>
          <p:cNvSpPr txBox="1"/>
          <p:nvPr/>
        </p:nvSpPr>
        <p:spPr>
          <a:xfrm>
            <a:off x="8936355" y="3674745"/>
            <a:ext cx="1857375" cy="368300"/>
          </a:xfrm>
          <a:prstGeom prst="rect">
            <a:avLst/>
          </a:prstGeom>
          <a:noFill/>
        </p:spPr>
        <p:txBody>
          <a:bodyPr wrap="none" rtlCol="0">
            <a:spAutoFit/>
          </a:bodyPr>
          <a:p>
            <a:pPr algn="l"/>
            <a:r>
              <a:rPr lang="zh-CN" altLang="en-US"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系统软件</a:t>
            </a:r>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system</a:t>
            </a:r>
            <a:endPar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7" name="文本框 6"/>
          <p:cNvSpPr txBox="1"/>
          <p:nvPr/>
        </p:nvSpPr>
        <p:spPr>
          <a:xfrm>
            <a:off x="589915" y="1031875"/>
            <a:ext cx="11011535" cy="1568450"/>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一个计算机正常分为硬件与软件，软件负责驱动硬件。软件又分为系统软件和应用软件。系统软件里面就包括了内核。内核相当于计算机系统的中枢，负责处理核心指令。程序员如果想要操作电脑，就需要给计算机输入指令，我们不可能直接输入内核指令，需要一个传输介质，于是就出现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（壳），对于不同的操作系统，就会有不同的壳。</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windows</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就是 </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cmd.exe</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。通过</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，我们便可以操作内核了。</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其实在我们生活中的例子比比皆是，比如空调，我们想打开或者关闭空调，是要通过遥控器去完成这个操作。这个遥控器就相当于空调系统中的壳。这就是</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与内核的关系。</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10" name="文本框 9"/>
          <p:cNvSpPr txBox="1"/>
          <p:nvPr/>
        </p:nvSpPr>
        <p:spPr>
          <a:xfrm>
            <a:off x="6763385" y="4653280"/>
            <a:ext cx="1367155" cy="368300"/>
          </a:xfrm>
          <a:prstGeom prst="rect">
            <a:avLst/>
          </a:prstGeom>
          <a:noFill/>
        </p:spPr>
        <p:txBody>
          <a:bodyPr wrap="none" rtlCol="0">
            <a:spAutoFit/>
          </a:bodyPr>
          <a:p>
            <a:pPr algn="l"/>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（壳</a:t>
            </a:r>
            <a:r>
              <a:rPr lang="zh-CN" altLang="en-US"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11" name="左右箭头 10"/>
          <p:cNvSpPr/>
          <p:nvPr/>
        </p:nvSpPr>
        <p:spPr>
          <a:xfrm>
            <a:off x="7993380" y="4770755"/>
            <a:ext cx="721995" cy="1333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1760220" y="4206240"/>
            <a:ext cx="1063625" cy="459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endPar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13" name="圆角矩形 12"/>
          <p:cNvSpPr/>
          <p:nvPr/>
        </p:nvSpPr>
        <p:spPr>
          <a:xfrm>
            <a:off x="3279775" y="3500120"/>
            <a:ext cx="1063625" cy="459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a:t>
            </a:r>
            <a:endPar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18" name="圆角矩形 17"/>
          <p:cNvSpPr/>
          <p:nvPr/>
        </p:nvSpPr>
        <p:spPr>
          <a:xfrm>
            <a:off x="3279775" y="4206240"/>
            <a:ext cx="1063625" cy="459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bash</a:t>
            </a:r>
            <a:endPar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19" name="圆角矩形 18"/>
          <p:cNvSpPr/>
          <p:nvPr/>
        </p:nvSpPr>
        <p:spPr>
          <a:xfrm>
            <a:off x="3279775" y="4909185"/>
            <a:ext cx="1063625" cy="459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csh</a:t>
            </a:r>
            <a:endParaRPr lang="en-US" altLang="zh-CN"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cxnSp>
        <p:nvCxnSpPr>
          <p:cNvPr id="20" name="直接箭头连接符 19"/>
          <p:cNvCxnSpPr>
            <a:stCxn id="12" idx="3"/>
            <a:endCxn id="13" idx="1"/>
          </p:cNvCxnSpPr>
          <p:nvPr/>
        </p:nvCxnSpPr>
        <p:spPr>
          <a:xfrm flipV="1">
            <a:off x="2823845" y="3729990"/>
            <a:ext cx="455930" cy="706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a:off x="2823845" y="4436110"/>
            <a:ext cx="455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3"/>
            <a:endCxn id="19" idx="1"/>
          </p:cNvCxnSpPr>
          <p:nvPr/>
        </p:nvCxnSpPr>
        <p:spPr>
          <a:xfrm>
            <a:off x="2823845" y="4436110"/>
            <a:ext cx="455930" cy="702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63099" y="345292"/>
            <a:ext cx="32658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的简单介绍</a:t>
            </a:r>
            <a:endParaRPr kumimoji="1"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17" name="文本框 16"/>
          <p:cNvSpPr txBox="1"/>
          <p:nvPr/>
        </p:nvSpPr>
        <p:spPr>
          <a:xfrm>
            <a:off x="559435" y="1249680"/>
            <a:ext cx="11107420" cy="583565"/>
          </a:xfrm>
          <a:prstGeom prst="rect">
            <a:avLst/>
          </a:prstGeom>
          <a:noFill/>
        </p:spPr>
        <p:txBody>
          <a:bodyPr wrap="square" rtlCol="0">
            <a:spAutoFit/>
            <a:scene3d>
              <a:camera prst="orthographicFront"/>
              <a:lightRig rig="threePt" dir="t"/>
            </a:scene3d>
            <a:sp3d contourW="12700"/>
          </a:bodyPr>
          <a:lstStyle/>
          <a:p>
            <a:pPr algn="ctr"/>
            <a:r>
              <a:rPr lang="zh-CN" altLang="en-US" sz="32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提问：</a:t>
            </a:r>
            <a:r>
              <a:rPr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为什么每个</a:t>
            </a:r>
            <a:r>
              <a:rPr lang="en-US" altLang="zh-CN" sz="3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脚本第一行都有</a:t>
            </a:r>
            <a:r>
              <a:rPr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#!/bin/bash？ </a:t>
            </a:r>
            <a:endParaRPr lang="zh-CN" altLang="en-US" sz="32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2" name="文本框 1"/>
          <p:cNvSpPr txBox="1"/>
          <p:nvPr/>
        </p:nvSpPr>
        <p:spPr>
          <a:xfrm>
            <a:off x="559435" y="2134870"/>
            <a:ext cx="11011535" cy="4276725"/>
          </a:xfrm>
          <a:prstGeom prst="rect">
            <a:avLst/>
          </a:prstGeom>
          <a:noFill/>
        </p:spPr>
        <p:txBody>
          <a:bodyPr wrap="square" rtlCol="0">
            <a:spAutoFit/>
            <a:scene3d>
              <a:camera prst="orthographicFront"/>
              <a:lightRig rig="threePt" dir="t"/>
            </a:scene3d>
            <a:sp3d contourW="12700"/>
          </a:bodyPr>
          <a:p>
            <a:pPr algn="l"/>
            <a:r>
              <a:rPr lang="zh-CN" altLang="en-US"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解答：</a:t>
            </a:r>
            <a:endParaRPr lang="en-US" altLang="zh-CN" sz="1600" b="1"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 是一个约定的标记，它告诉系统这个脚本需要什么解释器来执行，即使用哪一种Shell。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（第一行生效</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以上方式可以查看当前系统有哪几种解释器。</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sh是bash的一种特殊的模式，也就是 /bin/sh 相当于 /bin/bash --posix。说白了sh就是开启了POSIX标准的bash 。（通常被设置为</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bash</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的软连接</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bash</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是一个为GNU计划编写的Unix 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，最原始的</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解释器（</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linux</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下默认为</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bash</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dash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脚本执行速度更快，但是编程比较复杂。</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nologin 可以实现礼貌地拒绝用户登录系统，同时给出信息</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。（touch /etc/nologin ： 禁止所有用户登录</a:t>
            </a:r>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root</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除外</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endPar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a:t>
            </a:r>
            <a:r>
              <a:rPr lang="zh-CN" altLang="en-US" sz="1600" dirty="0">
                <a:solidFill>
                  <a:srgbClr val="FF0000"/>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如果没有</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“#！/bin/bash”执行起来好像也是ok，结果没什么不一样 。这只是因为在我们常用的linux系统上默认都是执行/bin/bash来执行我们的shell脚本</a:t>
            </a:r>
            <a:r>
              <a:rPr lang="zh-CN" altLang="en-US" sz="1600" dirty="0">
                <a:solidFill>
                  <a:srgbClr val="FF0000"/>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如果有些用户使用的是csh，那么缺少第一行的“#！/bin/bash的shell脚本执行结果就可能存在语法不兼容的问题，导致结果异常或者根本不能执行。</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graphicFrame>
        <p:nvGraphicFramePr>
          <p:cNvPr id="3" name="表格 2"/>
          <p:cNvGraphicFramePr/>
          <p:nvPr/>
        </p:nvGraphicFramePr>
        <p:xfrm>
          <a:off x="1579880" y="2691765"/>
          <a:ext cx="4566285" cy="920115"/>
        </p:xfrm>
        <a:graphic>
          <a:graphicData uri="http://schemas.openxmlformats.org/drawingml/2006/table">
            <a:tbl>
              <a:tblPr firstRow="1" bandRow="1">
                <a:tableStyleId>{5C22544A-7EE6-4342-B048-85BDC9FD1C3A}</a:tableStyleId>
              </a:tblPr>
              <a:tblGrid>
                <a:gridCol w="4566285"/>
              </a:tblGrid>
              <a:tr h="920115">
                <a:tc>
                  <a:txBody>
                    <a:bodyPr/>
                    <a:p>
                      <a:pPr lvl="2" algn="l"/>
                      <a:r>
                        <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[root@JasonChen:/bin]# cat /etc/shells</a:t>
                      </a:r>
                      <a:endPar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/bin/sh</a:t>
                      </a:r>
                      <a:endPar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/bin/bash</a:t>
                      </a:r>
                      <a:endPar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/sbin/nologin</a:t>
                      </a:r>
                      <a:r>
                        <a:rPr lang="zh-CN" altLang="en-US"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（非</a:t>
                      </a:r>
                      <a:r>
                        <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shell</a:t>
                      </a:r>
                      <a:r>
                        <a:rPr lang="zh-CN" altLang="en-US"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解释器</a:t>
                      </a:r>
                      <a:r>
                        <a:rPr lang="zh-CN" altLang="en-US"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lvl="2" algn="l"/>
                      <a:r>
                        <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/bin/dash</a:t>
                      </a:r>
                      <a:endParaRPr lang="en-US" altLang="zh-CN" sz="10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056699" y="345292"/>
            <a:ext cx="4078605" cy="583565"/>
          </a:xfrm>
          <a:prstGeom prst="rect">
            <a:avLst/>
          </a:prstGeom>
          <a:noFill/>
        </p:spPr>
        <p:txBody>
          <a:bodyPr wrap="none" rtlCol="0">
            <a:spAutoFit/>
            <a:scene3d>
              <a:camera prst="orthographicFront"/>
              <a:lightRig rig="threePt" dir="t"/>
            </a:scene3d>
            <a:sp3d contourW="12700"/>
          </a:bodyPr>
          <a:lstStyle/>
          <a:p>
            <a:pPr algn="ctr"/>
            <a:r>
              <a:rPr kumimoji="1" lang="en-US" altLang="zh-CN" sz="3200">
                <a:solidFill>
                  <a:srgbClr val="7E7182"/>
                </a:solidFill>
                <a:latin typeface="微软雅黑" panose="020B0503020204020204" charset="-122"/>
                <a:ea typeface="微软雅黑" panose="020B0503020204020204" charset="-122"/>
                <a:cs typeface="微软雅黑" panose="020B0503020204020204" charset="-122"/>
                <a:sym typeface="+mn-ea"/>
              </a:rPr>
              <a:t>Shell </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的三种执行方式</a:t>
            </a:r>
            <a:endPar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6" name="圆角矩形 5"/>
          <p:cNvSpPr/>
          <p:nvPr/>
        </p:nvSpPr>
        <p:spPr>
          <a:xfrm>
            <a:off x="3211830" y="929005"/>
            <a:ext cx="1887220"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 ./test.sh</a:t>
            </a:r>
            <a:endParaRPr lang="en-US" altLang="zh-CN" sz="1400"/>
          </a:p>
        </p:txBody>
      </p:sp>
      <p:sp>
        <p:nvSpPr>
          <p:cNvPr id="21" name="圆角矩形 20"/>
          <p:cNvSpPr/>
          <p:nvPr/>
        </p:nvSpPr>
        <p:spPr>
          <a:xfrm>
            <a:off x="3211830" y="2867025"/>
            <a:ext cx="1886585"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./test.sh</a:t>
            </a:r>
            <a:endParaRPr lang="en-US" altLang="zh-CN" sz="1400"/>
          </a:p>
        </p:txBody>
      </p:sp>
      <p:sp>
        <p:nvSpPr>
          <p:cNvPr id="24" name="圆角矩形 23"/>
          <p:cNvSpPr/>
          <p:nvPr/>
        </p:nvSpPr>
        <p:spPr>
          <a:xfrm>
            <a:off x="3211195" y="4775835"/>
            <a:ext cx="1885950"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source ./test.sh</a:t>
            </a:r>
            <a:endParaRPr lang="en-US" altLang="zh-CN" sz="1400"/>
          </a:p>
        </p:txBody>
      </p:sp>
      <p:sp>
        <p:nvSpPr>
          <p:cNvPr id="25" name="圆角矩形 24"/>
          <p:cNvSpPr/>
          <p:nvPr/>
        </p:nvSpPr>
        <p:spPr>
          <a:xfrm>
            <a:off x="5840095" y="929005"/>
            <a:ext cx="5274310"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sh : </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普通脚本文件都可以执行。</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26" name="圆角矩形 25"/>
          <p:cNvSpPr/>
          <p:nvPr/>
        </p:nvSpPr>
        <p:spPr>
          <a:xfrm>
            <a:off x="5840095" y="2867025"/>
            <a:ext cx="5274310"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绝对</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相对路径</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 </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文件必须是可执行。</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a:p>
            <a:pPr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‘chmod a+x test.sh’ </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给</a:t>
            </a:r>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test.sh</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赋予执行权限</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27" name="圆角矩形 26"/>
          <p:cNvSpPr/>
          <p:nvPr/>
        </p:nvSpPr>
        <p:spPr>
          <a:xfrm>
            <a:off x="5840095" y="4805045"/>
            <a:ext cx="5274310"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source : </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普通脚本文件都可以执行（默认在当前进程执行脚本</a:t>
            </a: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a:t>
            </a:r>
            <a:endParaRPr lang="en-US" altLang="zh-CN" sz="1400"/>
          </a:p>
        </p:txBody>
      </p:sp>
      <p:cxnSp>
        <p:nvCxnSpPr>
          <p:cNvPr id="28" name="直接箭头连接符 27"/>
          <p:cNvCxnSpPr>
            <a:endCxn id="25" idx="1"/>
          </p:cNvCxnSpPr>
          <p:nvPr/>
        </p:nvCxnSpPr>
        <p:spPr>
          <a:xfrm>
            <a:off x="5098415" y="1183005"/>
            <a:ext cx="741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097145" y="3121025"/>
            <a:ext cx="741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097145" y="5059045"/>
            <a:ext cx="741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a:stretch>
            <a:fillRect/>
          </a:stretch>
        </p:blipFill>
        <p:spPr>
          <a:xfrm>
            <a:off x="5840095" y="1603375"/>
            <a:ext cx="5793105" cy="1125220"/>
          </a:xfrm>
          <a:prstGeom prst="rect">
            <a:avLst/>
          </a:prstGeom>
        </p:spPr>
      </p:pic>
      <p:cxnSp>
        <p:nvCxnSpPr>
          <p:cNvPr id="34" name="肘形连接符 33"/>
          <p:cNvCxnSpPr>
            <a:stCxn id="6" idx="2"/>
            <a:endCxn id="33" idx="1"/>
          </p:cNvCxnSpPr>
          <p:nvPr/>
        </p:nvCxnSpPr>
        <p:spPr>
          <a:xfrm rot="5400000" flipV="1">
            <a:off x="4632960" y="958850"/>
            <a:ext cx="728980" cy="16846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2"/>
          <a:stretch>
            <a:fillRect/>
          </a:stretch>
        </p:blipFill>
        <p:spPr>
          <a:xfrm>
            <a:off x="5838825" y="3449955"/>
            <a:ext cx="5793105" cy="1094740"/>
          </a:xfrm>
          <a:prstGeom prst="rect">
            <a:avLst/>
          </a:prstGeom>
        </p:spPr>
      </p:pic>
      <p:cxnSp>
        <p:nvCxnSpPr>
          <p:cNvPr id="37" name="肘形连接符 36"/>
          <p:cNvCxnSpPr>
            <a:stCxn id="21" idx="2"/>
          </p:cNvCxnSpPr>
          <p:nvPr/>
        </p:nvCxnSpPr>
        <p:spPr>
          <a:xfrm rot="5400000" flipV="1">
            <a:off x="4675505" y="2854325"/>
            <a:ext cx="643890" cy="16846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3"/>
          <a:stretch>
            <a:fillRect/>
          </a:stretch>
        </p:blipFill>
        <p:spPr>
          <a:xfrm>
            <a:off x="5840095" y="5478780"/>
            <a:ext cx="5792470" cy="963930"/>
          </a:xfrm>
          <a:prstGeom prst="rect">
            <a:avLst/>
          </a:prstGeom>
        </p:spPr>
      </p:pic>
      <p:cxnSp>
        <p:nvCxnSpPr>
          <p:cNvPr id="39" name="肘形连接符 38"/>
          <p:cNvCxnSpPr>
            <a:stCxn id="24" idx="2"/>
          </p:cNvCxnSpPr>
          <p:nvPr/>
        </p:nvCxnSpPr>
        <p:spPr>
          <a:xfrm rot="5400000" flipV="1">
            <a:off x="4630420" y="4836160"/>
            <a:ext cx="732790" cy="16859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731520" y="1911985"/>
            <a:ext cx="1887220"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重新起一个进程去执行脚本</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
        <p:nvSpPr>
          <p:cNvPr id="41" name="圆角矩形 40"/>
          <p:cNvSpPr/>
          <p:nvPr/>
        </p:nvSpPr>
        <p:spPr>
          <a:xfrm>
            <a:off x="731520" y="4790440"/>
            <a:ext cx="1887220" cy="50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默认在当前进程执行脚本</a:t>
            </a:r>
            <a:endParaRPr lang="zh-CN" altLang="en-US" sz="14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cxnSp>
        <p:nvCxnSpPr>
          <p:cNvPr id="42" name="直接箭头连接符 41"/>
          <p:cNvCxnSpPr>
            <a:stCxn id="40" idx="3"/>
            <a:endCxn id="6" idx="1"/>
          </p:cNvCxnSpPr>
          <p:nvPr/>
        </p:nvCxnSpPr>
        <p:spPr>
          <a:xfrm flipV="1">
            <a:off x="2618740" y="1183005"/>
            <a:ext cx="593090" cy="982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21" idx="1"/>
          </p:cNvCxnSpPr>
          <p:nvPr/>
        </p:nvCxnSpPr>
        <p:spPr>
          <a:xfrm>
            <a:off x="2618740" y="2165985"/>
            <a:ext cx="593090" cy="955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1" idx="3"/>
            <a:endCxn id="24" idx="1"/>
          </p:cNvCxnSpPr>
          <p:nvPr/>
        </p:nvCxnSpPr>
        <p:spPr>
          <a:xfrm>
            <a:off x="2618740" y="5044440"/>
            <a:ext cx="592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3152775" cy="1014730"/>
          </a:xfrm>
          <a:prstGeom prst="rect">
            <a:avLst/>
          </a:prstGeom>
          <a:noFill/>
        </p:spPr>
        <p:txBody>
          <a:bodyPr wrap="none" rtlCol="0">
            <a:spAutoFit/>
            <a:scene3d>
              <a:camera prst="orthographicFront"/>
              <a:lightRig rig="threePt" dir="t"/>
            </a:scene3d>
            <a:sp3d contourW="12700"/>
          </a:bodyPr>
          <a:lstStyle/>
          <a:p>
            <a:pPr algn="l"/>
            <a:r>
              <a:rPr lang="en-US" altLang="zh-CN" sz="6000" dirty="0">
                <a:solidFill>
                  <a:srgbClr val="7E7182"/>
                </a:solidFill>
                <a:latin typeface="微软雅黑" panose="020B0503020204020204" charset="-122"/>
                <a:ea typeface="微软雅黑" panose="020B0503020204020204"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4904105" cy="706755"/>
          </a:xfrm>
          <a:prstGeom prst="rect">
            <a:avLst/>
          </a:prstGeom>
          <a:noFill/>
        </p:spPr>
        <p:txBody>
          <a:bodyPr wrap="none" rtlCol="0">
            <a:spAutoFit/>
            <a:scene3d>
              <a:camera prst="orthographicFront"/>
              <a:lightRig rig="threePt" dir="t"/>
            </a:scene3d>
            <a:sp3d contourW="12700"/>
          </a:bodyPr>
          <a:lstStyle/>
          <a:p>
            <a:pPr algn="l"/>
            <a:r>
              <a:rPr kumimoji="1" lang="en-US" altLang="zh-CN" sz="4000">
                <a:solidFill>
                  <a:srgbClr val="7E7182"/>
                </a:solidFill>
                <a:latin typeface="微软雅黑" panose="020B0503020204020204" charset="-122"/>
                <a:ea typeface="微软雅黑" panose="020B0503020204020204" charset="-122"/>
                <a:cs typeface="微软雅黑" panose="020B0503020204020204" charset="-122"/>
                <a:sym typeface="+mn-ea"/>
              </a:rPr>
              <a:t>Shell</a:t>
            </a:r>
            <a:r>
              <a:rPr kumimoji="1" lang="zh-CN" altLang="en-US" sz="4000">
                <a:solidFill>
                  <a:srgbClr val="7E7182"/>
                </a:solidFill>
                <a:latin typeface="微软雅黑" panose="020B0503020204020204" charset="-122"/>
                <a:ea typeface="微软雅黑" panose="020B0503020204020204" charset="-122"/>
                <a:cs typeface="微软雅黑" panose="020B0503020204020204" charset="-122"/>
                <a:sym typeface="+mn-ea"/>
              </a:rPr>
              <a:t>的主要命令讲解</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175762" y="345292"/>
            <a:ext cx="3840480" cy="583565"/>
          </a:xfrm>
          <a:prstGeom prst="rect">
            <a:avLst/>
          </a:prstGeom>
          <a:noFill/>
        </p:spPr>
        <p:txBody>
          <a:bodyPr wrap="none" rtlCol="0">
            <a:spAutoFit/>
            <a:scene3d>
              <a:camera prst="orthographicFront"/>
              <a:lightRig rig="threePt" dir="t"/>
            </a:scene3d>
            <a:sp3d contourW="12700"/>
          </a:bodyPr>
          <a:lstStyle/>
          <a:p>
            <a:pPr algn="ct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使用变量与</a:t>
            </a:r>
            <a:r>
              <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rPr>
              <a:t>环境变量</a:t>
            </a:r>
            <a:endParaRPr kumimoji="1" lang="zh-CN" altLang="en-US" sz="3200">
              <a:solidFill>
                <a:srgbClr val="7E7182"/>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89915" y="1169035"/>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Shell</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定义了一些变量，用于保存用到的配置信息，比如系统变量</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，搜索路径等。这些变量叫做环境变量。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1601470" y="1939290"/>
            <a:ext cx="3609975" cy="1257300"/>
          </a:xfrm>
          <a:prstGeom prst="rect">
            <a:avLst/>
          </a:prstGeom>
        </p:spPr>
      </p:pic>
      <p:sp>
        <p:nvSpPr>
          <p:cNvPr id="8" name="文本框 7"/>
          <p:cNvSpPr txBox="1"/>
          <p:nvPr/>
        </p:nvSpPr>
        <p:spPr>
          <a:xfrm>
            <a:off x="590550" y="1602105"/>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env</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命令</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可以查看系统全部的环境变量：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pic>
        <p:nvPicPr>
          <p:cNvPr id="9" name="图片 8"/>
          <p:cNvPicPr>
            <a:picLocks noChangeAspect="1"/>
          </p:cNvPicPr>
          <p:nvPr/>
        </p:nvPicPr>
        <p:blipFill>
          <a:blip r:embed="rId3"/>
          <a:stretch>
            <a:fillRect/>
          </a:stretch>
        </p:blipFill>
        <p:spPr>
          <a:xfrm>
            <a:off x="1601470" y="3722370"/>
            <a:ext cx="8279130" cy="2706370"/>
          </a:xfrm>
          <a:prstGeom prst="rect">
            <a:avLst/>
          </a:prstGeom>
        </p:spPr>
      </p:pic>
      <p:sp>
        <p:nvSpPr>
          <p:cNvPr id="10" name="文本框 9"/>
          <p:cNvSpPr txBox="1"/>
          <p:nvPr/>
        </p:nvSpPr>
        <p:spPr>
          <a:xfrm>
            <a:off x="590550" y="3260725"/>
            <a:ext cx="11011535" cy="337185"/>
          </a:xfrm>
          <a:prstGeom prst="rect">
            <a:avLst/>
          </a:prstGeom>
          <a:noFill/>
        </p:spPr>
        <p:txBody>
          <a:bodyPr wrap="square" rtlCol="0">
            <a:spAutoFit/>
            <a:scene3d>
              <a:camera prst="orthographicFront"/>
              <a:lightRig rig="threePt" dir="t"/>
            </a:scene3d>
            <a:sp3d contourW="12700"/>
          </a:bodyPr>
          <a:p>
            <a:pPr algn="l"/>
            <a:r>
              <a:rPr lang="en-US" altLang="zh-CN"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	cat /proc/$pid/environ  : </a:t>
            </a:r>
            <a:r>
              <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rPr>
              <a:t>查看其它进程的环境变量</a:t>
            </a:r>
            <a:endParaRPr lang="zh-CN" altLang="en-US" sz="1600" dirty="0">
              <a:solidFill>
                <a:srgbClr val="7E7182"/>
              </a:solidFill>
              <a:latin typeface="微软雅黑" panose="020B0503020204020204" charset="-122"/>
              <a:ea typeface="微软雅黑" panose="020B0503020204020204" charset="-122"/>
              <a:cs typeface="微软雅黑" panose="020B0503020204020204"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980,&quot;width&quot;:5685}"/>
</p:tagLst>
</file>

<file path=ppt/tags/tag10.xml><?xml version="1.0" encoding="utf-8"?>
<p:tagLst xmlns:p="http://schemas.openxmlformats.org/presentationml/2006/main">
  <p:tag name="KSO_WM_UNIT_TABLE_BEAUTIFY" val="smartTable{df0123ef-9dfc-4040-948e-fa3c02ade9bc}"/>
  <p:tag name="TABLE_ENDDRAG_ORIGIN_RECT" val="845*96"/>
  <p:tag name="TABLE_ENDDRAG_RECT" val="54*266*845*96"/>
</p:tagLst>
</file>

<file path=ppt/tags/tag11.xml><?xml version="1.0" encoding="utf-8"?>
<p:tagLst xmlns:p="http://schemas.openxmlformats.org/presentationml/2006/main">
  <p:tag name="KSO_WM_UNIT_TABLE_BEAUTIFY" val="smartTable{b5cf0b5b-f59c-40db-8e0e-9d781a9b15da}"/>
</p:tagLst>
</file>

<file path=ppt/tags/tag12.xml><?xml version="1.0" encoding="utf-8"?>
<p:tagLst xmlns:p="http://schemas.openxmlformats.org/presentationml/2006/main">
  <p:tag name="KSO_WM_UNIT_TABLE_BEAUTIFY" val="smartTable{bebb17d1-8476-4037-9ac3-29cfb47672c4}"/>
  <p:tag name="TABLE_ENDDRAG_ORIGIN_RECT" val="736*134"/>
  <p:tag name="TABLE_ENDDRAG_RECT" val="112*318*736*134"/>
</p:tagLst>
</file>

<file path=ppt/tags/tag13.xml><?xml version="1.0" encoding="utf-8"?>
<p:tagLst xmlns:p="http://schemas.openxmlformats.org/presentationml/2006/main">
  <p:tag name="KSO_WM_UNIT_TABLE_BEAUTIFY" val="smartTable{b5cf0b5b-f59c-40db-8e0e-9d781a9b15da}"/>
  <p:tag name="TABLE_ENDDRAG_ORIGIN_RECT" val="872*110"/>
  <p:tag name="TABLE_ENDDRAG_RECT" val="61*84*872*110"/>
</p:tagLst>
</file>

<file path=ppt/tags/tag14.xml><?xml version="1.0" encoding="utf-8"?>
<p:tagLst xmlns:p="http://schemas.openxmlformats.org/presentationml/2006/main">
  <p:tag name="KSO_WM_UNIT_TABLE_BEAUTIFY" val="smartTable{bebb17d1-8476-4037-9ac3-29cfb47672c4}"/>
  <p:tag name="TABLE_ENDDRAG_ORIGIN_RECT" val="736*134"/>
  <p:tag name="TABLE_ENDDRAG_RECT" val="112*318*736*134"/>
</p:tagLst>
</file>

<file path=ppt/tags/tag15.xml><?xml version="1.0" encoding="utf-8"?>
<p:tagLst xmlns:p="http://schemas.openxmlformats.org/presentationml/2006/main">
  <p:tag name="ISPRING_PRESENTATION_TITLE" val="PowerPoint 演示文稿"/>
  <p:tag name="ISPRING_FIRST_PUBLISH" val="1"/>
</p:tagLst>
</file>

<file path=ppt/tags/tag2.xml><?xml version="1.0" encoding="utf-8"?>
<p:tagLst xmlns:p="http://schemas.openxmlformats.org/presentationml/2006/main">
  <p:tag name="KSO_WM_UNIT_TABLE_BEAUTIFY" val="smartTable{4495d7ac-3e11-4965-84bc-c3ff4adb1adc}"/>
  <p:tag name="TABLE_ENDDRAG_ORIGIN_RECT" val="855*351"/>
  <p:tag name="TABLE_ENDDRAG_RECT" val="50*165*855*351"/>
</p:tagLst>
</file>

<file path=ppt/tags/tag3.xml><?xml version="1.0" encoding="utf-8"?>
<p:tagLst xmlns:p="http://schemas.openxmlformats.org/presentationml/2006/main">
  <p:tag name="KSO_WM_UNIT_TABLE_BEAUTIFY" val="smartTable{9d2b451d-90a4-4a98-a1c7-613b0366bcb6}"/>
</p:tagLst>
</file>

<file path=ppt/tags/tag4.xml><?xml version="1.0" encoding="utf-8"?>
<p:tagLst xmlns:p="http://schemas.openxmlformats.org/presentationml/2006/main">
  <p:tag name="KSO_WM_UNIT_TABLE_BEAUTIFY" val="smartTable{5d6cd94d-6e64-490b-afea-a87313347eec}"/>
</p:tagLst>
</file>

<file path=ppt/tags/tag5.xml><?xml version="1.0" encoding="utf-8"?>
<p:tagLst xmlns:p="http://schemas.openxmlformats.org/presentationml/2006/main">
  <p:tag name="KSO_WM_UNIT_TABLE_BEAUTIFY" val="smartTable{5d6cd94d-6e64-490b-afea-a87313347eec}"/>
</p:tagLst>
</file>

<file path=ppt/tags/tag6.xml><?xml version="1.0" encoding="utf-8"?>
<p:tagLst xmlns:p="http://schemas.openxmlformats.org/presentationml/2006/main">
  <p:tag name="KSO_WM_UNIT_TABLE_BEAUTIFY" val="smartTable{4e7c240a-de68-4809-be03-b7ed30ce0869}"/>
  <p:tag name="TABLE_ENDDRAG_ORIGIN_RECT" val="841*118"/>
  <p:tag name="TABLE_ENDDRAG_RECT" val="54*301*841*118"/>
</p:tagLst>
</file>

<file path=ppt/tags/tag7.xml><?xml version="1.0" encoding="utf-8"?>
<p:tagLst xmlns:p="http://schemas.openxmlformats.org/presentationml/2006/main">
  <p:tag name="KSO_WM_UNIT_TABLE_BEAUTIFY" val="smartTable{fa71b68e-48d4-4b77-8a9d-1f0c2029455d}"/>
  <p:tag name="TABLE_ENDDRAG_ORIGIN_RECT" val="908*420"/>
  <p:tag name="TABLE_ENDDRAG_RECT" val="31*103*908*420"/>
</p:tagLst>
</file>

<file path=ppt/tags/tag8.xml><?xml version="1.0" encoding="utf-8"?>
<p:tagLst xmlns:p="http://schemas.openxmlformats.org/presentationml/2006/main">
  <p:tag name="KSO_WM_UNIT_TABLE_BEAUTIFY" val="smartTable{7dde2c71-803d-4e43-9bf5-9638bda5c72d}"/>
  <p:tag name="TABLE_ENDDRAG_ORIGIN_RECT" val="872*84"/>
  <p:tag name="TABLE_ENDDRAG_RECT" val="51*287*872*84"/>
</p:tagLst>
</file>

<file path=ppt/tags/tag9.xml><?xml version="1.0" encoding="utf-8"?>
<p:tagLst xmlns:p="http://schemas.openxmlformats.org/presentationml/2006/main">
  <p:tag name="KSO_WM_UNIT_TABLE_BEAUTIFY" val="smartTable{266418da-6cb8-4791-883c-105cf0024de7}"/>
  <p:tag name="TABLE_ENDDRAG_ORIGIN_RECT" val="878*80"/>
  <p:tag name="TABLE_ENDDRAG_RECT" val="41*121*878*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11740</Words>
  <Application>WPS 演示</Application>
  <PresentationFormat>宽屏</PresentationFormat>
  <Paragraphs>676</Paragraphs>
  <Slides>31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Arial</vt:lpstr>
      <vt:lpstr>微软雅黑</vt:lpstr>
      <vt:lpstr>字魂58号-创中黑</vt:lpstr>
      <vt:lpstr>黑体</vt:lpstr>
      <vt:lpstr>Arial Unicode MS</vt:lpstr>
      <vt:lpstr>等线</vt:lpstr>
      <vt:lpstr>思源黑体 CN Bold</vt:lpstr>
      <vt:lpstr>思源黑体 CN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JasonChen</cp:lastModifiedBy>
  <cp:revision>1380</cp:revision>
  <dcterms:created xsi:type="dcterms:W3CDTF">2018-06-17T04:53:00Z</dcterms:created>
  <dcterms:modified xsi:type="dcterms:W3CDTF">2022-03-07T11:06:05Z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v1.0_mb_I7yqyJvcnXzgF8sUwWA8Vg==</vt:lpwstr>
  </property>
</Properties>
</file>