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3"/>
    <p:sldId id="265" r:id="rId4"/>
    <p:sldId id="266" r:id="rId5"/>
    <p:sldId id="273" r:id="rId6"/>
    <p:sldId id="267" r:id="rId7"/>
    <p:sldId id="274" r:id="rId8"/>
    <p:sldId id="289" r:id="rId9"/>
    <p:sldId id="290" r:id="rId10"/>
    <p:sldId id="268" r:id="rId11"/>
    <p:sldId id="278" r:id="rId12"/>
    <p:sldId id="291" r:id="rId13"/>
    <p:sldId id="292" r:id="rId14"/>
    <p:sldId id="269" r:id="rId15"/>
    <p:sldId id="279" r:id="rId16"/>
    <p:sldId id="293" r:id="rId17"/>
    <p:sldId id="295" r:id="rId18"/>
    <p:sldId id="297" r:id="rId19"/>
    <p:sldId id="296" r:id="rId20"/>
    <p:sldId id="298" r:id="rId21"/>
    <p:sldId id="299" r:id="rId22"/>
    <p:sldId id="301" r:id="rId23"/>
    <p:sldId id="270" r:id="rId24"/>
    <p:sldId id="302" r:id="rId25"/>
    <p:sldId id="303" r:id="rId26"/>
    <p:sldId id="304" r:id="rId27"/>
    <p:sldId id="306" r:id="rId28"/>
    <p:sldId id="309" r:id="rId29"/>
    <p:sldId id="310" r:id="rId30"/>
    <p:sldId id="307" r:id="rId31"/>
    <p:sldId id="308" r:id="rId32"/>
    <p:sldId id="27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108" d="100"/>
          <a:sy n="108" d="100"/>
        </p:scale>
        <p:origin x="126" y="1476"/>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32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a:ea typeface="微软雅黑" charset="0"/>
              </a:rPr>
              <a:t>点击</a:t>
            </a:r>
            <a:r>
              <a:rPr kumimoji="1" lang="en-US" altLang="zh-CN" sz="1335" dirty="0">
                <a:solidFill>
                  <a:srgbClr val="000000"/>
                </a:solidFill>
                <a:latin typeface="Segoe UI Light" charset="0"/>
                <a:ea typeface="Segoe UI Light" charset="0"/>
                <a:cs typeface="Segoe UI Light" charset="0"/>
              </a:rPr>
              <a:t>Logo</a:t>
            </a:r>
            <a:r>
              <a:rPr kumimoji="1" lang="zh-CN" altLang="en-US" sz="1335" dirty="0">
                <a:solidFill>
                  <a:srgbClr val="000000"/>
                </a:solidFill>
                <a:latin typeface="Century Gothic"/>
                <a:ea typeface="微软雅黑" charset="0"/>
              </a:rPr>
              <a:t>获取更多优质模板（放映模式）</a:t>
            </a:r>
            <a:endParaRPr kumimoji="1" lang="zh-CN" altLang="en-US" sz="1335"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a:ea typeface="微软雅黑"/>
                <a:cs typeface="Segoe UI Light"/>
              </a:rPr>
              <a:t>背景图片素材</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a:solidFill>
                  <a:srgbClr val="FFFFFF"/>
                </a:solidFill>
                <a:latin typeface="Segoe UI Light"/>
                <a:ea typeface="微软雅黑"/>
                <a:cs typeface="Segoe UI Light"/>
              </a:rPr>
              <a:t>背景图片出处</a:t>
            </a: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3679" y="2360410"/>
            <a:ext cx="5724645" cy="830997"/>
          </a:xfrm>
          <a:prstGeom prst="rect">
            <a:avLst/>
          </a:prstGeom>
        </p:spPr>
        <p:txBody>
          <a:bodyPr wrap="none">
            <a:spAutoFit/>
          </a:bodyPr>
          <a:lstStyle/>
          <a:p>
            <a:pPr algn="ctr"/>
            <a:r>
              <a:rPr lang="zh-CN" altLang="en-US" sz="4800" b="1" dirty="0"/>
              <a:t>进程池和线程池简述</a:t>
            </a:r>
            <a:endParaRPr lang="en-US" altLang="zh-CN" sz="4800" b="1" dirty="0"/>
          </a:p>
        </p:txBody>
      </p:sp>
      <p:sp>
        <p:nvSpPr>
          <p:cNvPr id="14" name="矩形 13"/>
          <p:cNvSpPr/>
          <p:nvPr/>
        </p:nvSpPr>
        <p:spPr>
          <a:xfrm>
            <a:off x="4754033" y="3429000"/>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云天河</a:t>
            </a:r>
            <a:endParaRPr lang="en-US" altLang="zh-CN"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360198" cy="307777"/>
          </a:xfrm>
          <a:prstGeom prst="rect">
            <a:avLst/>
          </a:prstGeom>
        </p:spPr>
        <p:txBody>
          <a:bodyPr wrap="none">
            <a:spAutoFit/>
          </a:bodyPr>
          <a:lstStyle/>
          <a:p>
            <a:r>
              <a:rPr lang="en-US" altLang="zh-CN" sz="1400" b="1" dirty="0"/>
              <a:t>PART THREE </a:t>
            </a:r>
            <a:r>
              <a:rPr lang="zh-CN" altLang="en-US" sz="1400" b="1" dirty="0"/>
              <a:t>高效并发模式</a:t>
            </a:r>
            <a:endParaRPr lang="zh-CN" altLang="en-US" sz="1400" b="1" dirty="0"/>
          </a:p>
        </p:txBody>
      </p:sp>
      <p:sp>
        <p:nvSpPr>
          <p:cNvPr id="3" name="椭圆 2"/>
          <p:cNvSpPr/>
          <p:nvPr/>
        </p:nvSpPr>
        <p:spPr>
          <a:xfrm>
            <a:off x="2294739" y="15908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3876094" y="375895"/>
            <a:ext cx="4918334" cy="769441"/>
          </a:xfrm>
          <a:prstGeom prst="rect">
            <a:avLst/>
          </a:prstGeom>
        </p:spPr>
        <p:txBody>
          <a:bodyPr wrap="none">
            <a:spAutoFit/>
          </a:bodyPr>
          <a:lstStyle/>
          <a:p>
            <a:r>
              <a:rPr lang="zh-CN" altLang="en-US" sz="4400" dirty="0"/>
              <a:t>半同步</a:t>
            </a:r>
            <a:r>
              <a:rPr lang="en-US" altLang="zh-CN" sz="4400" dirty="0"/>
              <a:t>/</a:t>
            </a:r>
            <a:r>
              <a:rPr lang="zh-CN" altLang="en-US" sz="4400" dirty="0"/>
              <a:t>半异步模式</a:t>
            </a:r>
            <a:endParaRPr lang="en-US" altLang="zh-CN" sz="4400" dirty="0"/>
          </a:p>
        </p:txBody>
      </p:sp>
      <p:sp>
        <p:nvSpPr>
          <p:cNvPr id="102" name="矩形 101"/>
          <p:cNvSpPr/>
          <p:nvPr/>
        </p:nvSpPr>
        <p:spPr>
          <a:xfrm>
            <a:off x="3876094" y="1163668"/>
            <a:ext cx="6550312"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服务器主要有两种</a:t>
            </a:r>
            <a:r>
              <a:rPr lang="zh-CN" altLang="en-US" sz="1400" dirty="0">
                <a:solidFill>
                  <a:srgbClr val="FF0000"/>
                </a:solidFill>
                <a:latin typeface="微软雅黑" charset="0"/>
                <a:ea typeface="微软雅黑" charset="0"/>
              </a:rPr>
              <a:t>并发编程模式</a:t>
            </a:r>
            <a:r>
              <a:rPr lang="zh-CN" altLang="en-US" sz="1400" dirty="0">
                <a:solidFill>
                  <a:schemeClr val="bg1">
                    <a:lumMod val="50000"/>
                  </a:schemeClr>
                </a:solidFill>
                <a:latin typeface="微软雅黑" charset="0"/>
                <a:ea typeface="微软雅黑" charset="0"/>
              </a:rPr>
              <a:t>：</a:t>
            </a:r>
            <a:r>
              <a:rPr lang="zh-CN" altLang="en-US" sz="1400" dirty="0">
                <a:solidFill>
                  <a:srgbClr val="FF0000"/>
                </a:solidFill>
                <a:latin typeface="微软雅黑" charset="0"/>
                <a:ea typeface="微软雅黑" charset="0"/>
              </a:rPr>
              <a:t>半同步</a:t>
            </a:r>
            <a:r>
              <a:rPr lang="en-US" altLang="zh-CN" sz="1400" dirty="0">
                <a:solidFill>
                  <a:srgbClr val="FF0000"/>
                </a:solidFill>
                <a:latin typeface="微软雅黑" charset="0"/>
                <a:ea typeface="微软雅黑" charset="0"/>
              </a:rPr>
              <a:t>/</a:t>
            </a:r>
            <a:r>
              <a:rPr lang="zh-CN" altLang="en-US" sz="1400" dirty="0">
                <a:solidFill>
                  <a:srgbClr val="FF0000"/>
                </a:solidFill>
                <a:latin typeface="微软雅黑" charset="0"/>
                <a:ea typeface="微软雅黑" charset="0"/>
              </a:rPr>
              <a:t>半异步模式</a:t>
            </a:r>
            <a:r>
              <a:rPr lang="zh-CN" altLang="en-US" sz="1400" dirty="0">
                <a:solidFill>
                  <a:schemeClr val="bg1">
                    <a:lumMod val="50000"/>
                  </a:schemeClr>
                </a:solidFill>
                <a:latin typeface="微软雅黑" charset="0"/>
                <a:ea typeface="微软雅黑" charset="0"/>
              </a:rPr>
              <a:t>以及</a:t>
            </a:r>
            <a:r>
              <a:rPr lang="zh-CN" altLang="en-US" sz="1400" dirty="0">
                <a:solidFill>
                  <a:srgbClr val="FF0000"/>
                </a:solidFill>
                <a:latin typeface="微软雅黑" charset="0"/>
                <a:ea typeface="微软雅黑" charset="0"/>
              </a:rPr>
              <a:t>领导者</a:t>
            </a:r>
            <a:r>
              <a:rPr lang="en-US" altLang="zh-CN" sz="1400" dirty="0">
                <a:solidFill>
                  <a:srgbClr val="FF0000"/>
                </a:solidFill>
                <a:latin typeface="微软雅黑" charset="0"/>
                <a:ea typeface="微软雅黑" charset="0"/>
              </a:rPr>
              <a:t>/</a:t>
            </a:r>
            <a:r>
              <a:rPr lang="zh-CN" altLang="en-US" sz="1400" dirty="0">
                <a:solidFill>
                  <a:srgbClr val="FF0000"/>
                </a:solidFill>
                <a:latin typeface="微软雅黑" charset="0"/>
                <a:ea typeface="微软雅黑" charset="0"/>
              </a:rPr>
              <a:t>追随者模式</a:t>
            </a:r>
            <a:endParaRPr lang="en-US" altLang="zh-CN" sz="1400" dirty="0">
              <a:solidFill>
                <a:srgbClr val="FF0000"/>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本次分享主要介绍半同步</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半异步模式。</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同步和异步的概念大家应该都了解，这里就不赘述了</a:t>
            </a:r>
            <a:endParaRPr lang="zh-CN" altLang="en-US" sz="1400" dirty="0">
              <a:solidFill>
                <a:schemeClr val="bg1">
                  <a:lumMod val="50000"/>
                </a:schemeClr>
              </a:solidFill>
              <a:latin typeface="微软雅黑" charset="0"/>
              <a:ea typeface="微软雅黑"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7652" y="3429000"/>
            <a:ext cx="7242842" cy="3185142"/>
          </a:xfrm>
          <a:prstGeom prst="rect">
            <a:avLst/>
          </a:prstGeom>
          <a:noFill/>
          <a:extLst>
            <a:ext uri="{909E8E84-426E-40DD-AFC4-6F175D3DCCD1}">
              <a14:hiddenFill xmlns:a14="http://schemas.microsoft.com/office/drawing/2010/main">
                <a:solidFill>
                  <a:srgbClr val="FFFFFF"/>
                </a:solidFill>
              </a14:hiddenFill>
            </a:ext>
          </a:extLst>
        </p:spPr>
      </p:pic>
      <p:sp>
        <p:nvSpPr>
          <p:cNvPr id="78" name="矩形 77"/>
          <p:cNvSpPr/>
          <p:nvPr/>
        </p:nvSpPr>
        <p:spPr>
          <a:xfrm>
            <a:off x="3876094" y="2594872"/>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半同步</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半异步模式的工作流程大概长下面这样。</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其中</a:t>
            </a:r>
            <a:r>
              <a:rPr lang="zh-CN" altLang="en-US" sz="1400" dirty="0">
                <a:solidFill>
                  <a:srgbClr val="FF0000"/>
                </a:solidFill>
                <a:latin typeface="微软雅黑" charset="0"/>
                <a:ea typeface="微软雅黑" charset="0"/>
              </a:rPr>
              <a:t>同步线程用来处理客户逻辑</a:t>
            </a:r>
            <a:r>
              <a:rPr lang="zh-CN" altLang="en-US" sz="1400" dirty="0">
                <a:solidFill>
                  <a:schemeClr val="bg1">
                    <a:lumMod val="50000"/>
                  </a:schemeClr>
                </a:solidFill>
                <a:latin typeface="微软雅黑" charset="0"/>
                <a:ea typeface="微软雅黑" charset="0"/>
              </a:rPr>
              <a:t>， </a:t>
            </a:r>
            <a:r>
              <a:rPr lang="zh-CN" altLang="en-US" sz="1400" dirty="0">
                <a:solidFill>
                  <a:srgbClr val="FF0000"/>
                </a:solidFill>
                <a:latin typeface="微软雅黑" charset="0"/>
                <a:ea typeface="微软雅黑" charset="0"/>
              </a:rPr>
              <a:t>异步线程用来处理</a:t>
            </a:r>
            <a:r>
              <a:rPr lang="en-US" altLang="zh-CN" sz="1400" dirty="0">
                <a:solidFill>
                  <a:srgbClr val="FF0000"/>
                </a:solidFill>
                <a:latin typeface="微软雅黑" charset="0"/>
                <a:ea typeface="微软雅黑" charset="0"/>
              </a:rPr>
              <a:t>I/O</a:t>
            </a:r>
            <a:r>
              <a:rPr lang="zh-CN" altLang="en-US" sz="1400" dirty="0">
                <a:solidFill>
                  <a:srgbClr val="FF0000"/>
                </a:solidFill>
                <a:latin typeface="微软雅黑" charset="0"/>
                <a:ea typeface="微软雅黑" charset="0"/>
              </a:rPr>
              <a:t>事件</a:t>
            </a:r>
            <a:endParaRPr lang="en-US" altLang="zh-CN" sz="1400" dirty="0">
              <a:solidFill>
                <a:srgbClr val="FF0000"/>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
                                            <p:txEl>
                                              <p:pRg st="0" end="0"/>
                                            </p:txEl>
                                          </p:spTgt>
                                        </p:tgtEl>
                                        <p:attrNameLst>
                                          <p:attrName>style.visibility</p:attrName>
                                        </p:attrNameLst>
                                      </p:cBhvr>
                                      <p:to>
                                        <p:strVal val="visible"/>
                                      </p:to>
                                    </p:set>
                                    <p:anim calcmode="lin" valueType="num">
                                      <p:cBhvr additive="base">
                                        <p:cTn id="13" dur="500" fill="hold"/>
                                        <p:tgtEl>
                                          <p:spTgt spid="10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
                                            <p:txEl>
                                              <p:pRg st="1" end="1"/>
                                            </p:txEl>
                                          </p:spTgt>
                                        </p:tgtEl>
                                        <p:attrNameLst>
                                          <p:attrName>style.visibility</p:attrName>
                                        </p:attrNameLst>
                                      </p:cBhvr>
                                      <p:to>
                                        <p:strVal val="visible"/>
                                      </p:to>
                                    </p:set>
                                    <p:anim calcmode="lin" valueType="num">
                                      <p:cBhvr additive="base">
                                        <p:cTn id="17" dur="500" fill="hold"/>
                                        <p:tgtEl>
                                          <p:spTgt spid="10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
                                            <p:txEl>
                                              <p:pRg st="2" end="2"/>
                                            </p:txEl>
                                          </p:spTgt>
                                        </p:tgtEl>
                                        <p:attrNameLst>
                                          <p:attrName>style.visibility</p:attrName>
                                        </p:attrNameLst>
                                      </p:cBhvr>
                                      <p:to>
                                        <p:strVal val="visible"/>
                                      </p:to>
                                    </p:set>
                                    <p:anim calcmode="lin" valueType="num">
                                      <p:cBhvr additive="base">
                                        <p:cTn id="21" dur="500" fill="hold"/>
                                        <p:tgtEl>
                                          <p:spTgt spid="10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8">
                                            <p:txEl>
                                              <p:pRg st="0" end="0"/>
                                            </p:txEl>
                                          </p:spTgt>
                                        </p:tgtEl>
                                        <p:attrNameLst>
                                          <p:attrName>style.visibility</p:attrName>
                                        </p:attrNameLst>
                                      </p:cBhvr>
                                      <p:to>
                                        <p:strVal val="visible"/>
                                      </p:to>
                                    </p:set>
                                    <p:anim calcmode="lin" valueType="num">
                                      <p:cBhvr additive="base">
                                        <p:cTn id="27"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8">
                                            <p:txEl>
                                              <p:pRg st="1" end="1"/>
                                            </p:txEl>
                                          </p:spTgt>
                                        </p:tgtEl>
                                        <p:attrNameLst>
                                          <p:attrName>style.visibility</p:attrName>
                                        </p:attrNameLst>
                                      </p:cBhvr>
                                      <p:to>
                                        <p:strVal val="visible"/>
                                      </p:to>
                                    </p:set>
                                    <p:anim calcmode="lin" valueType="num">
                                      <p:cBhvr additive="base">
                                        <p:cTn id="31" dur="500" fill="hold"/>
                                        <p:tgtEl>
                                          <p:spTgt spid="7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blinds(horizontal)">
                                      <p:cBhvr>
                                        <p:cTn id="3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360198" cy="307777"/>
          </a:xfrm>
          <a:prstGeom prst="rect">
            <a:avLst/>
          </a:prstGeom>
        </p:spPr>
        <p:txBody>
          <a:bodyPr wrap="none">
            <a:spAutoFit/>
          </a:bodyPr>
          <a:lstStyle/>
          <a:p>
            <a:r>
              <a:rPr lang="en-US" altLang="zh-CN" sz="1400" b="1" dirty="0"/>
              <a:t>PART THREE </a:t>
            </a:r>
            <a:r>
              <a:rPr lang="zh-CN" altLang="en-US" sz="1400" b="1" dirty="0"/>
              <a:t>高效并发模式</a:t>
            </a:r>
            <a:endParaRPr lang="zh-CN" altLang="en-US" sz="1400" b="1" dirty="0"/>
          </a:p>
        </p:txBody>
      </p:sp>
      <p:sp>
        <p:nvSpPr>
          <p:cNvPr id="3" name="椭圆 2"/>
          <p:cNvSpPr/>
          <p:nvPr/>
        </p:nvSpPr>
        <p:spPr>
          <a:xfrm>
            <a:off x="2294739" y="15908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4654937" y="199689"/>
            <a:ext cx="5482591" cy="769441"/>
          </a:xfrm>
          <a:prstGeom prst="rect">
            <a:avLst/>
          </a:prstGeom>
        </p:spPr>
        <p:txBody>
          <a:bodyPr wrap="none">
            <a:spAutoFit/>
          </a:bodyPr>
          <a:lstStyle/>
          <a:p>
            <a:r>
              <a:rPr lang="zh-CN" altLang="en-US" sz="4400" dirty="0"/>
              <a:t>半同步</a:t>
            </a:r>
            <a:r>
              <a:rPr lang="en-US" altLang="zh-CN" sz="4400" dirty="0"/>
              <a:t>/</a:t>
            </a:r>
            <a:r>
              <a:rPr lang="zh-CN" altLang="en-US" sz="4400" dirty="0"/>
              <a:t>半异步堆模式</a:t>
            </a:r>
            <a:endParaRPr lang="en-US" altLang="zh-CN" sz="44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4432" y="1019175"/>
            <a:ext cx="5943600" cy="24098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4021585" y="3479045"/>
            <a:ext cx="7741328" cy="1600438"/>
          </a:xfrm>
          <a:prstGeom prst="rect">
            <a:avLst/>
          </a:prstGeom>
          <a:noFill/>
        </p:spPr>
        <p:txBody>
          <a:bodyPr wrap="square">
            <a:spAutoFit/>
          </a:bodyPr>
          <a:lstStyle/>
          <a:p>
            <a:r>
              <a:rPr lang="zh-CN" altLang="en-US" sz="1400" dirty="0">
                <a:solidFill>
                  <a:schemeClr val="bg1">
                    <a:lumMod val="50000"/>
                  </a:schemeClr>
                </a:solidFill>
                <a:latin typeface="微软雅黑" charset="0"/>
                <a:ea typeface="微软雅黑" charset="0"/>
              </a:rPr>
              <a:t>该框架的设计思路：</a:t>
            </a:r>
            <a:endParaRPr lang="en-US" altLang="zh-CN" sz="1400" dirty="0">
              <a:solidFill>
                <a:schemeClr val="bg1">
                  <a:lumMod val="50000"/>
                </a:schemeClr>
              </a:solidFill>
              <a:latin typeface="微软雅黑" charset="0"/>
              <a:ea typeface="微软雅黑" charset="0"/>
            </a:endParaRPr>
          </a:p>
          <a:p>
            <a:r>
              <a:rPr lang="zh-CN" altLang="en-US" sz="1400" dirty="0">
                <a:solidFill>
                  <a:schemeClr val="bg1">
                    <a:lumMod val="50000"/>
                  </a:schemeClr>
                </a:solidFill>
                <a:latin typeface="微软雅黑" charset="0"/>
                <a:ea typeface="微软雅黑" charset="0"/>
              </a:rPr>
              <a:t>主线程为异步线程，负责监听</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事件，主要任务有：</a:t>
            </a:r>
            <a:endParaRPr lang="en-US" altLang="zh-CN" sz="1400" dirty="0">
              <a:solidFill>
                <a:schemeClr val="bg1">
                  <a:lumMod val="50000"/>
                </a:schemeClr>
              </a:solidFill>
              <a:latin typeface="微软雅黑" charset="0"/>
              <a:ea typeface="微软雅黑" charset="0"/>
            </a:endParaRPr>
          </a:p>
          <a:p>
            <a:r>
              <a:rPr lang="en-US" altLang="zh-CN" sz="1400" dirty="0">
                <a:solidFill>
                  <a:schemeClr val="bg1">
                    <a:lumMod val="50000"/>
                  </a:schemeClr>
                </a:solidFill>
                <a:latin typeface="微软雅黑" charset="0"/>
                <a:ea typeface="微软雅黑" charset="0"/>
              </a:rPr>
              <a:t>1.</a:t>
            </a:r>
            <a:r>
              <a:rPr lang="zh-CN" altLang="en-US" sz="1400" dirty="0">
                <a:solidFill>
                  <a:srgbClr val="FF0000"/>
                </a:solidFill>
                <a:latin typeface="微软雅黑" charset="0"/>
                <a:ea typeface="微软雅黑" charset="0"/>
              </a:rPr>
              <a:t>监听</a:t>
            </a:r>
            <a:r>
              <a:rPr lang="en-US" altLang="zh-CN" sz="1400" dirty="0">
                <a:solidFill>
                  <a:srgbClr val="FF0000"/>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的可读事件，主线程接受产生新的连接</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，并注册到</a:t>
            </a:r>
            <a:r>
              <a:rPr lang="en-US" altLang="zh-CN" sz="1400" dirty="0" err="1">
                <a:solidFill>
                  <a:schemeClr val="bg1">
                    <a:lumMod val="50000"/>
                  </a:schemeClr>
                </a:solidFill>
                <a:latin typeface="微软雅黑" charset="0"/>
                <a:ea typeface="微软雅黑" charset="0"/>
              </a:rPr>
              <a:t>epoll</a:t>
            </a:r>
            <a:r>
              <a:rPr lang="zh-CN" altLang="en-US" sz="1400" dirty="0">
                <a:solidFill>
                  <a:schemeClr val="bg1">
                    <a:lumMod val="50000"/>
                  </a:schemeClr>
                </a:solidFill>
                <a:latin typeface="微软雅黑" charset="0"/>
                <a:ea typeface="微软雅黑" charset="0"/>
              </a:rPr>
              <a:t>内核事件表上监听读写事件</a:t>
            </a:r>
            <a:endParaRPr lang="en-US" altLang="zh-CN" sz="1400" dirty="0">
              <a:solidFill>
                <a:schemeClr val="bg1">
                  <a:lumMod val="50000"/>
                </a:schemeClr>
              </a:solidFill>
              <a:latin typeface="微软雅黑" charset="0"/>
              <a:ea typeface="微软雅黑" charset="0"/>
            </a:endParaRPr>
          </a:p>
          <a:p>
            <a:r>
              <a:rPr lang="en-US" altLang="zh-CN" sz="1400" dirty="0">
                <a:solidFill>
                  <a:schemeClr val="bg1">
                    <a:lumMod val="50000"/>
                  </a:schemeClr>
                </a:solidFill>
                <a:latin typeface="微软雅黑" charset="0"/>
                <a:ea typeface="微软雅黑" charset="0"/>
              </a:rPr>
              <a:t>2.</a:t>
            </a:r>
            <a:r>
              <a:rPr lang="zh-CN" altLang="en-US" sz="1400" dirty="0">
                <a:solidFill>
                  <a:srgbClr val="FF0000"/>
                </a:solidFill>
                <a:latin typeface="微软雅黑" charset="0"/>
                <a:ea typeface="微软雅黑" charset="0"/>
              </a:rPr>
              <a:t>连接</a:t>
            </a:r>
            <a:r>
              <a:rPr lang="en-US" altLang="zh-CN" sz="1400" dirty="0">
                <a:solidFill>
                  <a:srgbClr val="FF0000"/>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的读写事件，将该连接</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丢到工作队列给工作线程去处理</a:t>
            </a:r>
            <a:endParaRPr lang="en-US" altLang="zh-CN" sz="1400" dirty="0">
              <a:solidFill>
                <a:schemeClr val="bg1">
                  <a:lumMod val="50000"/>
                </a:schemeClr>
              </a:solidFill>
              <a:latin typeface="微软雅黑" charset="0"/>
              <a:ea typeface="微软雅黑" charset="0"/>
            </a:endParaRPr>
          </a:p>
          <a:p>
            <a:endParaRPr lang="en-US" altLang="zh-CN" sz="1400" dirty="0">
              <a:solidFill>
                <a:schemeClr val="bg1">
                  <a:lumMod val="50000"/>
                </a:schemeClr>
              </a:solidFill>
              <a:latin typeface="微软雅黑" charset="0"/>
              <a:ea typeface="微软雅黑" charset="0"/>
            </a:endParaRPr>
          </a:p>
          <a:p>
            <a:r>
              <a:rPr lang="zh-CN" altLang="en-US" sz="1400" dirty="0">
                <a:solidFill>
                  <a:schemeClr val="bg1">
                    <a:lumMod val="50000"/>
                  </a:schemeClr>
                </a:solidFill>
                <a:latin typeface="微软雅黑" charset="0"/>
                <a:ea typeface="微软雅黑" charset="0"/>
              </a:rPr>
              <a:t>工作线程为同步线程，睡眠在工作队列上，有新任务到来就去竞争接管权并处理任务。</a:t>
            </a:r>
            <a:endParaRPr lang="zh-CN" altLang="en-US" sz="1400" dirty="0"/>
          </a:p>
        </p:txBody>
      </p:sp>
      <p:sp>
        <p:nvSpPr>
          <p:cNvPr id="11" name="文本框 10"/>
          <p:cNvSpPr txBox="1"/>
          <p:nvPr/>
        </p:nvSpPr>
        <p:spPr>
          <a:xfrm>
            <a:off x="4021585" y="5209905"/>
            <a:ext cx="7741328" cy="954107"/>
          </a:xfrm>
          <a:prstGeom prst="rect">
            <a:avLst/>
          </a:prstGeom>
          <a:noFill/>
        </p:spPr>
        <p:txBody>
          <a:bodyPr wrap="square">
            <a:spAutoFit/>
          </a:bodyPr>
          <a:lstStyle/>
          <a:p>
            <a:r>
              <a:rPr lang="zh-CN" altLang="en-US" sz="1400" dirty="0">
                <a:solidFill>
                  <a:schemeClr val="bg1">
                    <a:lumMod val="50000"/>
                  </a:schemeClr>
                </a:solidFill>
                <a:latin typeface="微软雅黑" charset="0"/>
                <a:ea typeface="微软雅黑" charset="0"/>
              </a:rPr>
              <a:t>该框架的缺点：</a:t>
            </a:r>
            <a:endParaRPr lang="en-US" altLang="zh-CN" sz="1400" dirty="0">
              <a:solidFill>
                <a:schemeClr val="bg1">
                  <a:lumMod val="50000"/>
                </a:schemeClr>
              </a:solidFill>
              <a:latin typeface="微软雅黑" charset="0"/>
              <a:ea typeface="微软雅黑" charset="0"/>
            </a:endParaRPr>
          </a:p>
          <a:p>
            <a:r>
              <a:rPr lang="en-US" altLang="zh-CN" sz="1400" dirty="0">
                <a:solidFill>
                  <a:schemeClr val="bg1">
                    <a:lumMod val="50000"/>
                  </a:schemeClr>
                </a:solidFill>
                <a:latin typeface="微软雅黑" charset="0"/>
                <a:ea typeface="微软雅黑" charset="0"/>
              </a:rPr>
              <a:t>1.</a:t>
            </a:r>
            <a:r>
              <a:rPr lang="zh-CN" altLang="en-US" sz="1400" dirty="0">
                <a:solidFill>
                  <a:schemeClr val="bg1">
                    <a:lumMod val="50000"/>
                  </a:schemeClr>
                </a:solidFill>
                <a:latin typeface="微软雅黑" charset="0"/>
                <a:ea typeface="微软雅黑" charset="0"/>
              </a:rPr>
              <a:t>主线程和工作线程共享工作队列，所有对队列的操作都必须加锁进行保护，耗费</a:t>
            </a:r>
            <a:r>
              <a:rPr lang="en-US" altLang="zh-CN" sz="1400" dirty="0">
                <a:solidFill>
                  <a:schemeClr val="bg1">
                    <a:lumMod val="50000"/>
                  </a:schemeClr>
                </a:solidFill>
                <a:latin typeface="微软雅黑" charset="0"/>
                <a:ea typeface="微软雅黑" charset="0"/>
              </a:rPr>
              <a:t>CPU</a:t>
            </a:r>
            <a:r>
              <a:rPr lang="zh-CN" altLang="en-US" sz="1400" dirty="0">
                <a:solidFill>
                  <a:schemeClr val="bg1">
                    <a:lumMod val="50000"/>
                  </a:schemeClr>
                </a:solidFill>
                <a:latin typeface="微软雅黑" charset="0"/>
                <a:ea typeface="微软雅黑" charset="0"/>
              </a:rPr>
              <a:t>时间</a:t>
            </a:r>
            <a:endParaRPr lang="en-US" altLang="zh-CN" sz="1400" dirty="0">
              <a:solidFill>
                <a:schemeClr val="bg1">
                  <a:lumMod val="50000"/>
                </a:schemeClr>
              </a:solidFill>
              <a:latin typeface="微软雅黑" charset="0"/>
              <a:ea typeface="微软雅黑" charset="0"/>
            </a:endParaRPr>
          </a:p>
          <a:p>
            <a:r>
              <a:rPr lang="en-US" altLang="zh-CN" sz="1400" dirty="0">
                <a:solidFill>
                  <a:schemeClr val="bg1">
                    <a:lumMod val="50000"/>
                  </a:schemeClr>
                </a:solidFill>
                <a:latin typeface="微软雅黑" charset="0"/>
                <a:ea typeface="微软雅黑" charset="0"/>
              </a:rPr>
              <a:t>2.</a:t>
            </a:r>
            <a:r>
              <a:rPr lang="zh-CN" altLang="en-US" sz="1400" dirty="0">
                <a:solidFill>
                  <a:schemeClr val="bg1">
                    <a:lumMod val="50000"/>
                  </a:schemeClr>
                </a:solidFill>
                <a:latin typeface="微软雅黑" charset="0"/>
                <a:ea typeface="微软雅黑" charset="0"/>
              </a:rPr>
              <a:t>每个工作线程在同一个时间只能处理一个客户请求。客户量多，工作线程少时，工作队列将会堆积任务对象导致客户端响应变慢。增加工作线程的话，线程切换也会耗费大量</a:t>
            </a:r>
            <a:r>
              <a:rPr lang="en-US" altLang="zh-CN" sz="1400" dirty="0">
                <a:solidFill>
                  <a:schemeClr val="bg1">
                    <a:lumMod val="50000"/>
                  </a:schemeClr>
                </a:solidFill>
                <a:latin typeface="微软雅黑" charset="0"/>
                <a:ea typeface="微软雅黑" charset="0"/>
              </a:rPr>
              <a:t>CPU</a:t>
            </a:r>
            <a:r>
              <a:rPr lang="zh-CN" altLang="en-US" sz="1400" dirty="0">
                <a:solidFill>
                  <a:schemeClr val="bg1">
                    <a:lumMod val="50000"/>
                  </a:schemeClr>
                </a:solidFill>
                <a:latin typeface="微软雅黑" charset="0"/>
                <a:ea typeface="微软雅黑" charset="0"/>
              </a:rPr>
              <a:t>时间</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blinds(horizontal)">
                                      <p:cBhvr>
                                        <p:cTn id="13" dur="5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blinds(horizontal)">
                                      <p:cBhvr>
                                        <p:cTn id="18" dur="500"/>
                                        <p:tgtEl>
                                          <p:spTgt spid="10">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blinds(horizontal)">
                                      <p:cBhvr>
                                        <p:cTn id="21" dur="500"/>
                                        <p:tgtEl>
                                          <p:spTgt spid="10">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blinds(horizontal)">
                                      <p:cBhvr>
                                        <p:cTn id="24" dur="500"/>
                                        <p:tgtEl>
                                          <p:spTgt spid="10">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blinds(horizontal)">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blinds(horizontal)">
                                      <p:cBhvr>
                                        <p:cTn id="37" dur="500"/>
                                        <p:tgtEl>
                                          <p:spTgt spid="11">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blinds(horizontal)">
                                      <p:cBhvr>
                                        <p:cTn id="40" dur="500"/>
                                        <p:tgtEl>
                                          <p:spTgt spid="11">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blinds(horizontal)">
                                      <p:cBhvr>
                                        <p:cTn id="4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360198" cy="307777"/>
          </a:xfrm>
          <a:prstGeom prst="rect">
            <a:avLst/>
          </a:prstGeom>
        </p:spPr>
        <p:txBody>
          <a:bodyPr wrap="none">
            <a:spAutoFit/>
          </a:bodyPr>
          <a:lstStyle/>
          <a:p>
            <a:r>
              <a:rPr lang="en-US" altLang="zh-CN" sz="1400" b="1" dirty="0"/>
              <a:t>PART THREE </a:t>
            </a:r>
            <a:r>
              <a:rPr lang="zh-CN" altLang="en-US" sz="1400" b="1" dirty="0"/>
              <a:t>高效并发模式</a:t>
            </a:r>
            <a:endParaRPr lang="zh-CN" altLang="en-US" sz="1400" b="1" dirty="0"/>
          </a:p>
        </p:txBody>
      </p:sp>
      <p:sp>
        <p:nvSpPr>
          <p:cNvPr id="3" name="椭圆 2"/>
          <p:cNvSpPr/>
          <p:nvPr/>
        </p:nvSpPr>
        <p:spPr>
          <a:xfrm>
            <a:off x="2294739" y="15908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4557283" y="473532"/>
            <a:ext cx="6611105" cy="769441"/>
          </a:xfrm>
          <a:prstGeom prst="rect">
            <a:avLst/>
          </a:prstGeom>
        </p:spPr>
        <p:txBody>
          <a:bodyPr wrap="none">
            <a:spAutoFit/>
          </a:bodyPr>
          <a:lstStyle/>
          <a:p>
            <a:r>
              <a:rPr lang="zh-CN" altLang="en-US" sz="4400" dirty="0"/>
              <a:t>高效的半同步</a:t>
            </a:r>
            <a:r>
              <a:rPr lang="en-US" altLang="zh-CN" sz="4400" dirty="0"/>
              <a:t>/</a:t>
            </a:r>
            <a:r>
              <a:rPr lang="zh-CN" altLang="en-US" sz="4400" dirty="0"/>
              <a:t>半异步模式</a:t>
            </a:r>
            <a:endParaRPr lang="en-US" altLang="zh-CN" sz="4400" dirty="0"/>
          </a:p>
        </p:txBody>
      </p:sp>
      <p:sp>
        <p:nvSpPr>
          <p:cNvPr id="10" name="文本框 9"/>
          <p:cNvSpPr txBox="1"/>
          <p:nvPr/>
        </p:nvSpPr>
        <p:spPr>
          <a:xfrm>
            <a:off x="4089825" y="4159954"/>
            <a:ext cx="7741328" cy="1169551"/>
          </a:xfrm>
          <a:prstGeom prst="rect">
            <a:avLst/>
          </a:prstGeom>
          <a:noFill/>
        </p:spPr>
        <p:txBody>
          <a:bodyPr wrap="square">
            <a:spAutoFit/>
          </a:bodyPr>
          <a:lstStyle/>
          <a:p>
            <a:r>
              <a:rPr lang="zh-CN" altLang="en-US" sz="1400" dirty="0">
                <a:solidFill>
                  <a:schemeClr val="bg1">
                    <a:lumMod val="50000"/>
                  </a:schemeClr>
                </a:solidFill>
                <a:latin typeface="微软雅黑" charset="0"/>
                <a:ea typeface="微软雅黑" charset="0"/>
              </a:rPr>
              <a:t>该框架的设计思路：</a:t>
            </a:r>
            <a:endParaRPr lang="en-US" altLang="zh-CN" sz="1400" dirty="0">
              <a:solidFill>
                <a:schemeClr val="bg1">
                  <a:lumMod val="50000"/>
                </a:schemeClr>
              </a:solidFill>
              <a:latin typeface="微软雅黑" charset="0"/>
              <a:ea typeface="微软雅黑" charset="0"/>
            </a:endParaRPr>
          </a:p>
          <a:p>
            <a:r>
              <a:rPr lang="zh-CN" altLang="en-US" sz="1400" dirty="0">
                <a:solidFill>
                  <a:schemeClr val="bg1">
                    <a:lumMod val="50000"/>
                  </a:schemeClr>
                </a:solidFill>
                <a:latin typeface="微软雅黑" charset="0"/>
                <a:ea typeface="微软雅黑" charset="0"/>
              </a:rPr>
              <a:t>主线程为异步线程，只负责监听</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的事件。</a:t>
            </a:r>
            <a:endParaRPr lang="en-US" altLang="zh-CN" sz="1400" dirty="0">
              <a:solidFill>
                <a:schemeClr val="bg1">
                  <a:lumMod val="50000"/>
                </a:schemeClr>
              </a:solidFill>
              <a:latin typeface="微软雅黑" charset="0"/>
              <a:ea typeface="微软雅黑" charset="0"/>
            </a:endParaRPr>
          </a:p>
          <a:p>
            <a:r>
              <a:rPr lang="zh-CN" altLang="en-US" sz="1400" dirty="0">
                <a:solidFill>
                  <a:schemeClr val="bg1">
                    <a:lumMod val="50000"/>
                  </a:schemeClr>
                </a:solidFill>
                <a:latin typeface="微软雅黑" charset="0"/>
                <a:ea typeface="微软雅黑" charset="0"/>
              </a:rPr>
              <a:t>有新连接到来就接受连接，并将产生的连接</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分发给工作线程，分发的方式可以通过管道。</a:t>
            </a:r>
            <a:endParaRPr lang="en-US" altLang="zh-CN" sz="1400" dirty="0">
              <a:solidFill>
                <a:schemeClr val="bg1">
                  <a:lumMod val="50000"/>
                </a:schemeClr>
              </a:solidFill>
              <a:latin typeface="微软雅黑" charset="0"/>
              <a:ea typeface="微软雅黑" charset="0"/>
            </a:endParaRPr>
          </a:p>
          <a:p>
            <a:endParaRPr lang="en-US" altLang="zh-CN" sz="1400" dirty="0">
              <a:solidFill>
                <a:schemeClr val="bg1">
                  <a:lumMod val="50000"/>
                </a:schemeClr>
              </a:solidFill>
              <a:latin typeface="微软雅黑" charset="0"/>
              <a:ea typeface="微软雅黑" charset="0"/>
            </a:endParaRPr>
          </a:p>
          <a:p>
            <a:r>
              <a:rPr lang="zh-CN" altLang="en-US" sz="1400" dirty="0">
                <a:solidFill>
                  <a:schemeClr val="bg1">
                    <a:lumMod val="50000"/>
                  </a:schemeClr>
                </a:solidFill>
                <a:latin typeface="微软雅黑" charset="0"/>
                <a:ea typeface="微软雅黑" charset="0"/>
              </a:rPr>
              <a:t>工作线程处理连接</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后续的任何</a:t>
            </a:r>
            <a:r>
              <a:rPr lang="en-US" altLang="zh-CN" sz="1400" dirty="0">
                <a:solidFill>
                  <a:schemeClr val="bg1">
                    <a:lumMod val="50000"/>
                  </a:schemeClr>
                </a:solidFill>
                <a:latin typeface="微软雅黑" charset="0"/>
                <a:ea typeface="微软雅黑" charset="0"/>
              </a:rPr>
              <a:t>I/O</a:t>
            </a:r>
            <a:r>
              <a:rPr lang="zh-CN" altLang="en-US" sz="1400" dirty="0">
                <a:solidFill>
                  <a:schemeClr val="bg1">
                    <a:lumMod val="50000"/>
                  </a:schemeClr>
                </a:solidFill>
                <a:latin typeface="微软雅黑" charset="0"/>
                <a:ea typeface="微软雅黑" charset="0"/>
              </a:rPr>
              <a:t>操作</a:t>
            </a:r>
            <a:endParaRPr lang="zh-CN" altLang="en-US" sz="14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4937" y="1528495"/>
            <a:ext cx="6153150" cy="21050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089825" y="5607496"/>
            <a:ext cx="7741328" cy="523220"/>
          </a:xfrm>
          <a:prstGeom prst="rect">
            <a:avLst/>
          </a:prstGeom>
          <a:noFill/>
        </p:spPr>
        <p:txBody>
          <a:bodyPr wrap="square">
            <a:spAutoFit/>
          </a:bodyPr>
          <a:lstStyle/>
          <a:p>
            <a:r>
              <a:rPr lang="zh-CN" altLang="en-US" sz="1400" dirty="0">
                <a:solidFill>
                  <a:schemeClr val="bg1">
                    <a:lumMod val="50000"/>
                  </a:schemeClr>
                </a:solidFill>
                <a:latin typeface="微软雅黑" charset="0"/>
                <a:ea typeface="微软雅黑" charset="0"/>
              </a:rPr>
              <a:t>该框架的特点：</a:t>
            </a:r>
            <a:endParaRPr lang="en-US" altLang="zh-CN" sz="1400" dirty="0">
              <a:solidFill>
                <a:schemeClr val="bg1">
                  <a:lumMod val="50000"/>
                </a:schemeClr>
              </a:solidFill>
              <a:latin typeface="微软雅黑" charset="0"/>
              <a:ea typeface="微软雅黑" charset="0"/>
            </a:endParaRPr>
          </a:p>
          <a:p>
            <a:r>
              <a:rPr lang="zh-CN" altLang="en-US" sz="1400" dirty="0">
                <a:solidFill>
                  <a:schemeClr val="bg1">
                    <a:lumMod val="50000"/>
                  </a:schemeClr>
                </a:solidFill>
                <a:latin typeface="微软雅黑" charset="0"/>
                <a:ea typeface="微软雅黑" charset="0"/>
              </a:rPr>
              <a:t>每一个线程都维持自己的事件循环，独立监听不同的事件</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blinds(horizontal)">
                                      <p:cBhvr>
                                        <p:cTn id="13" dur="5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blinds(horizontal)">
                                      <p:cBhvr>
                                        <p:cTn id="18" dur="500"/>
                                        <p:tgtEl>
                                          <p:spTgt spid="10">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blinds(horizontal)">
                                      <p:cBhvr>
                                        <p:cTn id="21" dur="500"/>
                                        <p:tgtEl>
                                          <p:spTgt spid="10">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blinds(horizontal)">
                                      <p:cBhvr>
                                        <p:cTn id="24" dur="500"/>
                                        <p:tgtEl>
                                          <p:spTgt spid="10">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linds(horizontal)">
                                      <p:cBhvr>
                                        <p:cTn id="32" dur="500"/>
                                        <p:tgtEl>
                                          <p:spTgt spid="9">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blinds(horizontal)">
                                      <p:cBhvr>
                                        <p:cTn id="3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FOUR</a:t>
            </a:r>
            <a:endParaRPr lang="en-US" altLang="zh-CN"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框架封装</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3299" y="368300"/>
            <a:ext cx="3811643" cy="1545426"/>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51109" y="564518"/>
            <a:ext cx="3005951" cy="769441"/>
          </a:xfrm>
          <a:prstGeom prst="rect">
            <a:avLst/>
          </a:prstGeom>
        </p:spPr>
        <p:txBody>
          <a:bodyPr wrap="none">
            <a:spAutoFit/>
          </a:bodyPr>
          <a:lstStyle/>
          <a:p>
            <a:r>
              <a:rPr lang="zh-CN" altLang="en-US" sz="4400" dirty="0"/>
              <a:t>线程池封装</a:t>
            </a:r>
            <a:endParaRPr lang="en-US" altLang="zh-CN" sz="4400" dirty="0"/>
          </a:p>
        </p:txBody>
      </p:sp>
      <p:sp>
        <p:nvSpPr>
          <p:cNvPr id="21" name="矩形 20"/>
          <p:cNvSpPr/>
          <p:nvPr/>
        </p:nvSpPr>
        <p:spPr>
          <a:xfrm>
            <a:off x="651109" y="1568280"/>
            <a:ext cx="6550312"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采用</a:t>
            </a:r>
            <a:r>
              <a:rPr lang="zh-CN" altLang="en-US" sz="1400" dirty="0">
                <a:solidFill>
                  <a:srgbClr val="FF0000"/>
                </a:solidFill>
                <a:latin typeface="微软雅黑" charset="0"/>
                <a:ea typeface="微软雅黑" charset="0"/>
              </a:rPr>
              <a:t>半同步</a:t>
            </a:r>
            <a:r>
              <a:rPr lang="en-US" altLang="zh-CN" sz="1400" dirty="0">
                <a:solidFill>
                  <a:srgbClr val="FF0000"/>
                </a:solidFill>
                <a:latin typeface="微软雅黑" charset="0"/>
                <a:ea typeface="微软雅黑" charset="0"/>
              </a:rPr>
              <a:t>/</a:t>
            </a:r>
            <a:r>
              <a:rPr lang="zh-CN" altLang="en-US" sz="1400" dirty="0">
                <a:solidFill>
                  <a:srgbClr val="FF0000"/>
                </a:solidFill>
                <a:latin typeface="微软雅黑" charset="0"/>
                <a:ea typeface="微软雅黑" charset="0"/>
              </a:rPr>
              <a:t>半异步堆模式</a:t>
            </a:r>
            <a:r>
              <a:rPr lang="zh-CN" altLang="en-US" sz="1400" dirty="0">
                <a:solidFill>
                  <a:schemeClr val="bg1">
                    <a:lumMod val="50000"/>
                  </a:schemeClr>
                </a:solidFill>
                <a:latin typeface="微软雅黑" charset="0"/>
                <a:ea typeface="微软雅黑" charset="0"/>
              </a:rPr>
              <a:t>封装。</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因为队列的存在，也需要对线程同步机制进行封装。</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rgbClr val="FF0000"/>
                </a:solidFill>
                <a:latin typeface="微软雅黑" charset="0"/>
                <a:ea typeface="微软雅黑" charset="0"/>
              </a:rPr>
              <a:t>保护工作队列</a:t>
            </a:r>
            <a:r>
              <a:rPr lang="zh-CN" altLang="en-US" sz="1400" dirty="0">
                <a:solidFill>
                  <a:schemeClr val="bg1">
                    <a:lumMod val="50000"/>
                  </a:schemeClr>
                </a:solidFill>
                <a:latin typeface="微软雅黑" charset="0"/>
                <a:ea typeface="微软雅黑" charset="0"/>
              </a:rPr>
              <a:t>需要封装</a:t>
            </a:r>
            <a:r>
              <a:rPr lang="zh-CN" altLang="en-US" sz="1400" dirty="0">
                <a:solidFill>
                  <a:srgbClr val="FF0000"/>
                </a:solidFill>
                <a:latin typeface="微软雅黑" charset="0"/>
                <a:ea typeface="微软雅黑" charset="0"/>
              </a:rPr>
              <a:t>互斥锁</a:t>
            </a:r>
            <a:r>
              <a:rPr lang="zh-CN" altLang="en-US" sz="1400" dirty="0">
                <a:solidFill>
                  <a:schemeClr val="bg1">
                    <a:lumMod val="50000"/>
                  </a:schemeClr>
                </a:solidFill>
                <a:latin typeface="微软雅黑" charset="0"/>
                <a:ea typeface="微软雅黑" charset="0"/>
              </a:rPr>
              <a:t>，</a:t>
            </a:r>
            <a:r>
              <a:rPr lang="zh-CN" altLang="en-US" sz="1400" dirty="0">
                <a:solidFill>
                  <a:srgbClr val="FF0000"/>
                </a:solidFill>
                <a:latin typeface="微软雅黑" charset="0"/>
                <a:ea typeface="微软雅黑" charset="0"/>
              </a:rPr>
              <a:t>唤醒线程</a:t>
            </a:r>
            <a:r>
              <a:rPr lang="zh-CN" altLang="en-US" sz="1400" dirty="0">
                <a:solidFill>
                  <a:schemeClr val="bg1">
                    <a:lumMod val="50000"/>
                  </a:schemeClr>
                </a:solidFill>
                <a:latin typeface="微软雅黑" charset="0"/>
                <a:ea typeface="微软雅黑" charset="0"/>
              </a:rPr>
              <a:t>需要封装</a:t>
            </a:r>
            <a:r>
              <a:rPr lang="zh-CN" altLang="en-US" sz="1400" dirty="0">
                <a:solidFill>
                  <a:srgbClr val="FF0000"/>
                </a:solidFill>
                <a:latin typeface="微软雅黑" charset="0"/>
                <a:ea typeface="微软雅黑" charset="0"/>
              </a:rPr>
              <a:t>信号量</a:t>
            </a:r>
            <a:endParaRPr lang="en-US" altLang="zh-CN" sz="1400" dirty="0">
              <a:solidFill>
                <a:srgbClr val="FF0000"/>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代码封装这一块只提供一些核心代码</a:t>
            </a:r>
            <a:endParaRPr lang="en-US" altLang="zh-CN"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2"/>
          <a:stretch>
            <a:fillRect/>
          </a:stretch>
        </p:blipFill>
        <p:spPr>
          <a:xfrm>
            <a:off x="236118" y="2929958"/>
            <a:ext cx="5539666" cy="3855659"/>
          </a:xfrm>
          <a:prstGeom prst="rect">
            <a:avLst/>
          </a:prstGeom>
        </p:spPr>
      </p:pic>
      <p:pic>
        <p:nvPicPr>
          <p:cNvPr id="8" name="图片 7"/>
          <p:cNvPicPr>
            <a:picLocks noChangeAspect="1"/>
          </p:cNvPicPr>
          <p:nvPr/>
        </p:nvPicPr>
        <p:blipFill>
          <a:blip r:embed="rId3"/>
          <a:stretch>
            <a:fillRect/>
          </a:stretch>
        </p:blipFill>
        <p:spPr>
          <a:xfrm>
            <a:off x="6047294" y="2929959"/>
            <a:ext cx="5908588" cy="38525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blinds(horizontal)">
                                      <p:cBhvr>
                                        <p:cTn id="18" dur="500"/>
                                        <p:tgtEl>
                                          <p:spTgt spid="21">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
                                            <p:txEl>
                                              <p:pRg st="1" end="1"/>
                                            </p:txEl>
                                          </p:spTgt>
                                        </p:tgtEl>
                                        <p:attrNameLst>
                                          <p:attrName>style.visibility</p:attrName>
                                        </p:attrNameLst>
                                      </p:cBhvr>
                                      <p:to>
                                        <p:strVal val="visible"/>
                                      </p:to>
                                    </p:set>
                                    <p:animEffect transition="in" filter="blinds(horizontal)">
                                      <p:cBhvr>
                                        <p:cTn id="21" dur="500"/>
                                        <p:tgtEl>
                                          <p:spTgt spid="21">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blinds(horizontal)">
                                      <p:cBhvr>
                                        <p:cTn id="24" dur="500"/>
                                        <p:tgtEl>
                                          <p:spTgt spid="21">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
                                            <p:txEl>
                                              <p:pRg st="3" end="3"/>
                                            </p:txEl>
                                          </p:spTgt>
                                        </p:tgtEl>
                                        <p:attrNameLst>
                                          <p:attrName>style.visibility</p:attrName>
                                        </p:attrNameLst>
                                      </p:cBhvr>
                                      <p:to>
                                        <p:strVal val="visible"/>
                                      </p:to>
                                    </p:set>
                                    <p:animEffect transition="in" filter="blinds(horizontal)">
                                      <p:cBhvr>
                                        <p:cTn id="27" dur="500"/>
                                        <p:tgtEl>
                                          <p:spTgt spid="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7784" y="263431"/>
            <a:ext cx="3811643" cy="1545426"/>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51109" y="564518"/>
            <a:ext cx="3005951" cy="769441"/>
          </a:xfrm>
          <a:prstGeom prst="rect">
            <a:avLst/>
          </a:prstGeom>
        </p:spPr>
        <p:txBody>
          <a:bodyPr wrap="none">
            <a:spAutoFit/>
          </a:bodyPr>
          <a:lstStyle/>
          <a:p>
            <a:r>
              <a:rPr lang="zh-CN" altLang="en-US" sz="4400" dirty="0"/>
              <a:t>线程池封装</a:t>
            </a:r>
            <a:endParaRPr lang="en-US" altLang="zh-CN" sz="4400" dirty="0"/>
          </a:p>
        </p:txBody>
      </p:sp>
      <p:pic>
        <p:nvPicPr>
          <p:cNvPr id="9" name="图片 8"/>
          <p:cNvPicPr>
            <a:picLocks noChangeAspect="1"/>
          </p:cNvPicPr>
          <p:nvPr/>
        </p:nvPicPr>
        <p:blipFill>
          <a:blip r:embed="rId2"/>
          <a:stretch>
            <a:fillRect/>
          </a:stretch>
        </p:blipFill>
        <p:spPr>
          <a:xfrm>
            <a:off x="5563746" y="2800437"/>
            <a:ext cx="6447163" cy="3662507"/>
          </a:xfrm>
          <a:prstGeom prst="rect">
            <a:avLst/>
          </a:prstGeom>
        </p:spPr>
      </p:pic>
      <p:pic>
        <p:nvPicPr>
          <p:cNvPr id="11" name="图片 10"/>
          <p:cNvPicPr>
            <a:picLocks noChangeAspect="1"/>
          </p:cNvPicPr>
          <p:nvPr/>
        </p:nvPicPr>
        <p:blipFill>
          <a:blip r:embed="rId3"/>
          <a:stretch>
            <a:fillRect/>
          </a:stretch>
        </p:blipFill>
        <p:spPr>
          <a:xfrm>
            <a:off x="172592" y="3041621"/>
            <a:ext cx="5288416" cy="3180137"/>
          </a:xfrm>
          <a:prstGeom prst="rect">
            <a:avLst/>
          </a:prstGeom>
        </p:spPr>
      </p:pic>
      <p:pic>
        <p:nvPicPr>
          <p:cNvPr id="4" name="图片 3"/>
          <p:cNvPicPr>
            <a:picLocks noChangeAspect="1"/>
          </p:cNvPicPr>
          <p:nvPr/>
        </p:nvPicPr>
        <p:blipFill>
          <a:blip r:embed="rId4"/>
          <a:stretch>
            <a:fillRect/>
          </a:stretch>
        </p:blipFill>
        <p:spPr>
          <a:xfrm>
            <a:off x="5563870" y="1809115"/>
            <a:ext cx="6447790" cy="837565"/>
          </a:xfrm>
          <a:prstGeom prst="rect">
            <a:avLst/>
          </a:prstGeom>
        </p:spPr>
      </p:pic>
      <p:sp>
        <p:nvSpPr>
          <p:cNvPr id="8" name="下箭头 7"/>
          <p:cNvSpPr/>
          <p:nvPr/>
        </p:nvSpPr>
        <p:spPr>
          <a:xfrm>
            <a:off x="8794115" y="2539365"/>
            <a:ext cx="268605" cy="227520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37947" y="862214"/>
            <a:ext cx="3811643" cy="1545426"/>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51109" y="564518"/>
            <a:ext cx="3005951" cy="769441"/>
          </a:xfrm>
          <a:prstGeom prst="rect">
            <a:avLst/>
          </a:prstGeom>
        </p:spPr>
        <p:txBody>
          <a:bodyPr wrap="none">
            <a:spAutoFit/>
          </a:bodyPr>
          <a:lstStyle/>
          <a:p>
            <a:r>
              <a:rPr lang="zh-CN" altLang="en-US" sz="4400" dirty="0"/>
              <a:t>线程池封装</a:t>
            </a:r>
            <a:endParaRPr lang="en-US" altLang="zh-CN" sz="4400" dirty="0"/>
          </a:p>
        </p:txBody>
      </p:sp>
      <p:pic>
        <p:nvPicPr>
          <p:cNvPr id="5" name="图片 4"/>
          <p:cNvPicPr>
            <a:picLocks noChangeAspect="1"/>
          </p:cNvPicPr>
          <p:nvPr/>
        </p:nvPicPr>
        <p:blipFill>
          <a:blip r:embed="rId2"/>
          <a:stretch>
            <a:fillRect/>
          </a:stretch>
        </p:blipFill>
        <p:spPr>
          <a:xfrm>
            <a:off x="766519" y="2845985"/>
            <a:ext cx="4542857" cy="2923809"/>
          </a:xfrm>
          <a:prstGeom prst="rect">
            <a:avLst/>
          </a:prstGeom>
        </p:spPr>
      </p:pic>
      <p:pic>
        <p:nvPicPr>
          <p:cNvPr id="7" name="图片 6"/>
          <p:cNvPicPr>
            <a:picLocks noChangeAspect="1"/>
          </p:cNvPicPr>
          <p:nvPr/>
        </p:nvPicPr>
        <p:blipFill>
          <a:blip r:embed="rId3"/>
          <a:stretch>
            <a:fillRect/>
          </a:stretch>
        </p:blipFill>
        <p:spPr>
          <a:xfrm>
            <a:off x="7285285" y="475263"/>
            <a:ext cx="4140196" cy="59074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3005951" cy="769441"/>
          </a:xfrm>
          <a:prstGeom prst="rect">
            <a:avLst/>
          </a:prstGeom>
        </p:spPr>
        <p:txBody>
          <a:bodyPr wrap="none">
            <a:spAutoFit/>
          </a:bodyPr>
          <a:lstStyle/>
          <a:p>
            <a:r>
              <a:rPr lang="zh-CN" altLang="en-US" sz="4400" dirty="0"/>
              <a:t>进程池封装</a:t>
            </a:r>
            <a:endParaRPr lang="en-US" altLang="zh-CN" sz="4400" dirty="0"/>
          </a:p>
        </p:txBody>
      </p:sp>
      <p:sp>
        <p:nvSpPr>
          <p:cNvPr id="21" name="矩形 20"/>
          <p:cNvSpPr/>
          <p:nvPr/>
        </p:nvSpPr>
        <p:spPr>
          <a:xfrm>
            <a:off x="571210" y="1530177"/>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采用</a:t>
            </a:r>
            <a:r>
              <a:rPr lang="zh-CN" altLang="en-US" sz="1400" dirty="0">
                <a:solidFill>
                  <a:srgbClr val="FF0000"/>
                </a:solidFill>
                <a:latin typeface="微软雅黑" charset="0"/>
                <a:ea typeface="微软雅黑" charset="0"/>
              </a:rPr>
              <a:t>高效的半同步</a:t>
            </a:r>
            <a:r>
              <a:rPr lang="en-US" altLang="zh-CN" sz="1400" dirty="0">
                <a:solidFill>
                  <a:srgbClr val="FF0000"/>
                </a:solidFill>
                <a:latin typeface="微软雅黑" charset="0"/>
                <a:ea typeface="微软雅黑" charset="0"/>
              </a:rPr>
              <a:t>/</a:t>
            </a:r>
            <a:r>
              <a:rPr lang="zh-CN" altLang="en-US" sz="1400" dirty="0">
                <a:solidFill>
                  <a:srgbClr val="FF0000"/>
                </a:solidFill>
                <a:latin typeface="微软雅黑" charset="0"/>
                <a:ea typeface="微软雅黑" charset="0"/>
              </a:rPr>
              <a:t>半异步模式</a:t>
            </a:r>
            <a:r>
              <a:rPr lang="zh-CN" altLang="en-US" sz="1400" dirty="0">
                <a:solidFill>
                  <a:schemeClr val="bg1">
                    <a:lumMod val="50000"/>
                  </a:schemeClr>
                </a:solidFill>
                <a:latin typeface="微软雅黑" charset="0"/>
                <a:ea typeface="微软雅黑" charset="0"/>
              </a:rPr>
              <a:t>封装。</a:t>
            </a:r>
            <a:endParaRPr lang="en-US" altLang="zh-CN" sz="1400" dirty="0">
              <a:solidFill>
                <a:srgbClr val="FF0000"/>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代码封装这一块只提供一些核心代码</a:t>
            </a:r>
            <a:endParaRPr lang="en-US" altLang="zh-CN" sz="1400" dirty="0">
              <a:solidFill>
                <a:schemeClr val="bg1">
                  <a:lumMod val="50000"/>
                </a:schemeClr>
              </a:solidFill>
              <a:latin typeface="微软雅黑" charset="0"/>
              <a:ea typeface="微软雅黑" charset="0"/>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40999" y="214411"/>
            <a:ext cx="4160589" cy="1423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2"/>
          <a:stretch>
            <a:fillRect/>
          </a:stretch>
        </p:blipFill>
        <p:spPr>
          <a:xfrm>
            <a:off x="180962" y="2201956"/>
            <a:ext cx="4438095" cy="1361905"/>
          </a:xfrm>
          <a:prstGeom prst="rect">
            <a:avLst/>
          </a:prstGeom>
        </p:spPr>
      </p:pic>
      <p:pic>
        <p:nvPicPr>
          <p:cNvPr id="14" name="图片 13"/>
          <p:cNvPicPr>
            <a:picLocks noChangeAspect="1"/>
          </p:cNvPicPr>
          <p:nvPr/>
        </p:nvPicPr>
        <p:blipFill>
          <a:blip r:embed="rId3"/>
          <a:stretch>
            <a:fillRect/>
          </a:stretch>
        </p:blipFill>
        <p:spPr>
          <a:xfrm>
            <a:off x="180962" y="3732519"/>
            <a:ext cx="5576959" cy="3064958"/>
          </a:xfrm>
          <a:prstGeom prst="rect">
            <a:avLst/>
          </a:prstGeom>
        </p:spPr>
      </p:pic>
      <p:pic>
        <p:nvPicPr>
          <p:cNvPr id="16" name="图片 15"/>
          <p:cNvPicPr>
            <a:picLocks noChangeAspect="1"/>
          </p:cNvPicPr>
          <p:nvPr/>
        </p:nvPicPr>
        <p:blipFill>
          <a:blip r:embed="rId4"/>
          <a:stretch>
            <a:fillRect/>
          </a:stretch>
        </p:blipFill>
        <p:spPr>
          <a:xfrm>
            <a:off x="5937603" y="3732519"/>
            <a:ext cx="6073435" cy="24813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blinds(horizontal)">
                                      <p:cBhvr>
                                        <p:cTn id="19" dur="500"/>
                                        <p:tgtEl>
                                          <p:spTgt spid="21">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blinds(horizontal)">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3005951" cy="769441"/>
          </a:xfrm>
          <a:prstGeom prst="rect">
            <a:avLst/>
          </a:prstGeom>
        </p:spPr>
        <p:txBody>
          <a:bodyPr wrap="none">
            <a:spAutoFit/>
          </a:bodyPr>
          <a:lstStyle/>
          <a:p>
            <a:r>
              <a:rPr lang="zh-CN" altLang="en-US" sz="4400" dirty="0"/>
              <a:t>进程池封装</a:t>
            </a:r>
            <a:endParaRPr lang="en-US" altLang="zh-CN" sz="44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40999" y="214411"/>
            <a:ext cx="4160589" cy="1423359"/>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2"/>
          <a:stretch>
            <a:fillRect/>
          </a:stretch>
        </p:blipFill>
        <p:spPr>
          <a:xfrm>
            <a:off x="55471" y="2054796"/>
            <a:ext cx="7197585" cy="4365042"/>
          </a:xfrm>
          <a:prstGeom prst="rect">
            <a:avLst/>
          </a:prstGeom>
        </p:spPr>
      </p:pic>
      <p:pic>
        <p:nvPicPr>
          <p:cNvPr id="23" name="图片 22"/>
          <p:cNvPicPr>
            <a:picLocks noChangeAspect="1"/>
          </p:cNvPicPr>
          <p:nvPr/>
        </p:nvPicPr>
        <p:blipFill>
          <a:blip r:embed="rId3"/>
          <a:stretch>
            <a:fillRect/>
          </a:stretch>
        </p:blipFill>
        <p:spPr>
          <a:xfrm>
            <a:off x="8163293" y="3100527"/>
            <a:ext cx="2914286" cy="1923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3005951" cy="769441"/>
          </a:xfrm>
          <a:prstGeom prst="rect">
            <a:avLst/>
          </a:prstGeom>
        </p:spPr>
        <p:txBody>
          <a:bodyPr wrap="none">
            <a:spAutoFit/>
          </a:bodyPr>
          <a:lstStyle/>
          <a:p>
            <a:r>
              <a:rPr lang="zh-CN" altLang="en-US" sz="4400" dirty="0"/>
              <a:t>进程池封装</a:t>
            </a:r>
            <a:endParaRPr lang="en-US" altLang="zh-CN" sz="44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1421" y="147827"/>
            <a:ext cx="4160589" cy="142335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27599" y="3948932"/>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启动逻辑只展示一部分，篇幅很长，不全部展示了。</a:t>
            </a:r>
            <a:endParaRPr lang="en-US" altLang="zh-CN" sz="1400" dirty="0">
              <a:solidFill>
                <a:schemeClr val="bg1">
                  <a:lumMod val="50000"/>
                </a:schemeClr>
              </a:solidFill>
              <a:latin typeface="微软雅黑" charset="0"/>
              <a:ea typeface="微软雅黑" charset="0"/>
            </a:endParaRPr>
          </a:p>
        </p:txBody>
      </p:sp>
      <p:pic>
        <p:nvPicPr>
          <p:cNvPr id="5" name="图片 4"/>
          <p:cNvPicPr>
            <a:picLocks noChangeAspect="1"/>
          </p:cNvPicPr>
          <p:nvPr/>
        </p:nvPicPr>
        <p:blipFill>
          <a:blip r:embed="rId2"/>
          <a:stretch>
            <a:fillRect/>
          </a:stretch>
        </p:blipFill>
        <p:spPr>
          <a:xfrm>
            <a:off x="227199" y="1308891"/>
            <a:ext cx="5868801" cy="2570690"/>
          </a:xfrm>
          <a:prstGeom prst="rect">
            <a:avLst/>
          </a:prstGeom>
        </p:spPr>
      </p:pic>
      <p:pic>
        <p:nvPicPr>
          <p:cNvPr id="7" name="图片 6"/>
          <p:cNvPicPr>
            <a:picLocks noChangeAspect="1"/>
          </p:cNvPicPr>
          <p:nvPr/>
        </p:nvPicPr>
        <p:blipFill>
          <a:blip r:embed="rId3"/>
          <a:stretch>
            <a:fillRect/>
          </a:stretch>
        </p:blipFill>
        <p:spPr>
          <a:xfrm>
            <a:off x="227199" y="4363680"/>
            <a:ext cx="5876763" cy="1929802"/>
          </a:xfrm>
          <a:prstGeom prst="rect">
            <a:avLst/>
          </a:prstGeom>
        </p:spPr>
      </p:pic>
      <p:pic>
        <p:nvPicPr>
          <p:cNvPr id="11" name="图片 10"/>
          <p:cNvPicPr>
            <a:picLocks noChangeAspect="1"/>
          </p:cNvPicPr>
          <p:nvPr/>
        </p:nvPicPr>
        <p:blipFill>
          <a:blip r:embed="rId4"/>
          <a:stretch>
            <a:fillRect/>
          </a:stretch>
        </p:blipFill>
        <p:spPr>
          <a:xfrm>
            <a:off x="6359614" y="3260516"/>
            <a:ext cx="5605187" cy="1359341"/>
          </a:xfrm>
          <a:prstGeom prst="rect">
            <a:avLst/>
          </a:prstGeom>
        </p:spPr>
      </p:pic>
      <p:sp>
        <p:nvSpPr>
          <p:cNvPr id="15" name="矩形 14"/>
          <p:cNvSpPr/>
          <p:nvPr/>
        </p:nvSpPr>
        <p:spPr>
          <a:xfrm>
            <a:off x="6338218" y="2723694"/>
            <a:ext cx="2823989"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老生常谈，监听</a:t>
            </a:r>
            <a:r>
              <a:rPr lang="en-US" altLang="zh-CN" sz="1400" dirty="0" err="1">
                <a:solidFill>
                  <a:schemeClr val="bg1">
                    <a:lumMod val="50000"/>
                  </a:schemeClr>
                </a:solidFill>
                <a:latin typeface="微软雅黑" charset="0"/>
                <a:ea typeface="微软雅黑" charset="0"/>
              </a:rPr>
              <a:t>epoll</a:t>
            </a:r>
            <a:r>
              <a:rPr lang="zh-CN" altLang="en-US" sz="1400" dirty="0">
                <a:solidFill>
                  <a:schemeClr val="bg1">
                    <a:lumMod val="50000"/>
                  </a:schemeClr>
                </a:solidFill>
                <a:latin typeface="微软雅黑" charset="0"/>
                <a:ea typeface="微软雅黑" charset="0"/>
              </a:rPr>
              <a:t>上的事件</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endParaRPr lang="en-US" altLang="zh-CN" sz="2400" dirty="0">
              <a:latin typeface="+mj-lt"/>
            </a:endParaRPr>
          </a:p>
        </p:txBody>
      </p:sp>
      <p:sp>
        <p:nvSpPr>
          <p:cNvPr id="16" name="文本框 15"/>
          <p:cNvSpPr txBox="1"/>
          <p:nvPr/>
        </p:nvSpPr>
        <p:spPr>
          <a:xfrm>
            <a:off x="972247" y="3509590"/>
            <a:ext cx="1461198" cy="452432"/>
          </a:xfrm>
          <a:prstGeom prst="rect">
            <a:avLst/>
          </a:prstGeom>
          <a:noFill/>
        </p:spPr>
        <p:txBody>
          <a:bodyPr wrap="square" rtlCol="0">
            <a:spAutoFit/>
          </a:bodyPr>
          <a:lstStyle/>
          <a:p>
            <a:pPr algn="ctr" defTabSz="609600">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3035590" y="3509590"/>
            <a:ext cx="1587032" cy="452432"/>
          </a:xfrm>
          <a:prstGeom prst="rect">
            <a:avLst/>
          </a:prstGeom>
          <a:noFill/>
        </p:spPr>
        <p:txBody>
          <a:bodyPr wrap="square" rtlCol="0">
            <a:spAutoFit/>
          </a:bodyPr>
          <a:lstStyle/>
          <a:p>
            <a:pPr algn="ctr" defTabSz="609600">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5401265" y="3509590"/>
            <a:ext cx="1712161" cy="452432"/>
          </a:xfrm>
          <a:prstGeom prst="rect">
            <a:avLst/>
          </a:prstGeom>
          <a:noFill/>
        </p:spPr>
        <p:txBody>
          <a:bodyPr wrap="square" rtlCol="0">
            <a:spAutoFit/>
          </a:bodyPr>
          <a:lstStyle/>
          <a:p>
            <a:pPr algn="ctr" defTabSz="609600">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7831455" y="3533775"/>
            <a:ext cx="1653540" cy="450850"/>
          </a:xfrm>
          <a:prstGeom prst="rect">
            <a:avLst/>
          </a:prstGeom>
          <a:noFill/>
        </p:spPr>
        <p:txBody>
          <a:bodyPr wrap="square" rtlCol="0">
            <a:spAutoFit/>
          </a:bodyPr>
          <a:lstStyle/>
          <a:p>
            <a:pPr algn="ctr" defTabSz="609600">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20" name="文本框 19"/>
          <p:cNvSpPr txBox="1"/>
          <p:nvPr/>
        </p:nvSpPr>
        <p:spPr>
          <a:xfrm>
            <a:off x="9682480" y="3568700"/>
            <a:ext cx="1724025" cy="450850"/>
          </a:xfrm>
          <a:prstGeom prst="rect">
            <a:avLst/>
          </a:prstGeom>
          <a:noFill/>
        </p:spPr>
        <p:txBody>
          <a:bodyPr wrap="square" rtlCol="0">
            <a:spAutoFit/>
          </a:bodyPr>
          <a:lstStyle/>
          <a:p>
            <a:pPr algn="ctr" defTabSz="609600">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FIVE</a:t>
            </a:r>
            <a:endParaRPr kumimoji="1" lang="zh-CN" altLang="en-US" dirty="0">
              <a:latin typeface="+mj-lt"/>
              <a:ea typeface="微软雅黑" charset="0"/>
            </a:endParaRPr>
          </a:p>
        </p:txBody>
      </p:sp>
      <p:sp>
        <p:nvSpPr>
          <p:cNvPr id="22" name="文本框 21"/>
          <p:cNvSpPr txBox="1"/>
          <p:nvPr/>
        </p:nvSpPr>
        <p:spPr>
          <a:xfrm>
            <a:off x="826947" y="3044833"/>
            <a:ext cx="1751798" cy="597087"/>
          </a:xfrm>
          <a:prstGeom prst="rect">
            <a:avLst/>
          </a:prstGeom>
          <a:noFill/>
        </p:spPr>
        <p:txBody>
          <a:bodyPr wrap="square" rtlCol="0">
            <a:spAutoFit/>
          </a:bodyPr>
          <a:lstStyle/>
          <a:p>
            <a:pPr algn="ctr" defTabSz="609600">
              <a:lnSpc>
                <a:spcPct val="130000"/>
              </a:lnSpc>
            </a:pPr>
            <a:r>
              <a:rPr lang="zh-CN" altLang="en-US" sz="2800" b="1" dirty="0">
                <a:latin typeface="+mj-lt"/>
                <a:ea typeface="微软雅黑" charset="0"/>
              </a:rPr>
              <a:t>选题背景</a:t>
            </a:r>
            <a:endParaRPr lang="zh-CN" altLang="en-US" sz="2800" b="1" dirty="0">
              <a:latin typeface="+mj-lt"/>
              <a:ea typeface="微软雅黑" charset="0"/>
            </a:endParaRPr>
          </a:p>
        </p:txBody>
      </p:sp>
      <p:sp>
        <p:nvSpPr>
          <p:cNvPr id="23" name="文本框 22"/>
          <p:cNvSpPr txBox="1"/>
          <p:nvPr/>
        </p:nvSpPr>
        <p:spPr>
          <a:xfrm>
            <a:off x="2931193" y="3044833"/>
            <a:ext cx="1751798" cy="593752"/>
          </a:xfrm>
          <a:prstGeom prst="rect">
            <a:avLst/>
          </a:prstGeom>
          <a:noFill/>
        </p:spPr>
        <p:txBody>
          <a:bodyPr wrap="square" rtlCol="0">
            <a:spAutoFit/>
          </a:bodyPr>
          <a:lstStyle/>
          <a:p>
            <a:pPr algn="ctr" defTabSz="609600">
              <a:lnSpc>
                <a:spcPct val="130000"/>
              </a:lnSpc>
            </a:pPr>
            <a:r>
              <a:rPr lang="zh-CN" altLang="en-US" sz="2800" b="1" dirty="0">
                <a:latin typeface="+mj-lt"/>
                <a:ea typeface="微软雅黑" charset="0"/>
              </a:rPr>
              <a:t>概述</a:t>
            </a:r>
            <a:endParaRPr lang="zh-CN" altLang="en-US" sz="2800" b="1" dirty="0">
              <a:latin typeface="+mj-lt"/>
              <a:ea typeface="微软雅黑" charset="0"/>
            </a:endParaRPr>
          </a:p>
        </p:txBody>
      </p:sp>
      <p:sp>
        <p:nvSpPr>
          <p:cNvPr id="24" name="文本框 23"/>
          <p:cNvSpPr txBox="1"/>
          <p:nvPr/>
        </p:nvSpPr>
        <p:spPr>
          <a:xfrm>
            <a:off x="5046706" y="3044833"/>
            <a:ext cx="2378564" cy="597087"/>
          </a:xfrm>
          <a:prstGeom prst="rect">
            <a:avLst/>
          </a:prstGeom>
          <a:noFill/>
        </p:spPr>
        <p:txBody>
          <a:bodyPr wrap="square" rtlCol="0">
            <a:spAutoFit/>
          </a:bodyPr>
          <a:lstStyle/>
          <a:p>
            <a:pPr algn="ctr" defTabSz="609600">
              <a:lnSpc>
                <a:spcPct val="130000"/>
              </a:lnSpc>
            </a:pPr>
            <a:r>
              <a:rPr lang="zh-CN" altLang="en-US" sz="2800" b="1" dirty="0">
                <a:latin typeface="+mj-lt"/>
                <a:ea typeface="微软雅黑" charset="0"/>
              </a:rPr>
              <a:t>高效并发模式</a:t>
            </a:r>
            <a:endParaRPr lang="zh-CN" altLang="en-US" sz="2800" b="1" dirty="0">
              <a:latin typeface="+mj-lt"/>
              <a:ea typeface="微软雅黑" charset="0"/>
            </a:endParaRPr>
          </a:p>
        </p:txBody>
      </p:sp>
      <p:sp>
        <p:nvSpPr>
          <p:cNvPr id="25" name="文本框 24"/>
          <p:cNvSpPr txBox="1"/>
          <p:nvPr/>
        </p:nvSpPr>
        <p:spPr>
          <a:xfrm>
            <a:off x="7706601" y="3044833"/>
            <a:ext cx="1751798" cy="597087"/>
          </a:xfrm>
          <a:prstGeom prst="rect">
            <a:avLst/>
          </a:prstGeom>
          <a:noFill/>
        </p:spPr>
        <p:txBody>
          <a:bodyPr wrap="square" rtlCol="0">
            <a:spAutoFit/>
          </a:bodyPr>
          <a:lstStyle/>
          <a:p>
            <a:pPr algn="ctr" defTabSz="609600">
              <a:lnSpc>
                <a:spcPct val="130000"/>
              </a:lnSpc>
            </a:pPr>
            <a:r>
              <a:rPr kumimoji="1" lang="zh-CN" altLang="en-US" sz="2800" b="1" dirty="0">
                <a:latin typeface="+mj-lt"/>
                <a:ea typeface="微软雅黑" charset="0"/>
              </a:rPr>
              <a:t>框架封装</a:t>
            </a:r>
            <a:endParaRPr kumimoji="1" lang="zh-CN" altLang="en-US" sz="2800" b="1" dirty="0">
              <a:latin typeface="+mj-lt"/>
              <a:ea typeface="微软雅黑" charset="0"/>
            </a:endParaRPr>
          </a:p>
        </p:txBody>
      </p:sp>
      <p:sp>
        <p:nvSpPr>
          <p:cNvPr id="26" name="文本框 25"/>
          <p:cNvSpPr txBox="1"/>
          <p:nvPr/>
        </p:nvSpPr>
        <p:spPr>
          <a:xfrm>
            <a:off x="9568975" y="3044833"/>
            <a:ext cx="1751798" cy="597087"/>
          </a:xfrm>
          <a:prstGeom prst="rect">
            <a:avLst/>
          </a:prstGeom>
          <a:noFill/>
        </p:spPr>
        <p:txBody>
          <a:bodyPr wrap="square" rtlCol="0">
            <a:spAutoFit/>
          </a:bodyPr>
          <a:lstStyle/>
          <a:p>
            <a:pPr algn="ctr" defTabSz="609600">
              <a:lnSpc>
                <a:spcPct val="130000"/>
              </a:lnSpc>
            </a:pPr>
            <a:r>
              <a:rPr kumimoji="1" lang="zh-CN" altLang="en-US" sz="2800" b="1" dirty="0">
                <a:latin typeface="+mj-lt"/>
                <a:ea typeface="微软雅黑" charset="0"/>
              </a:rPr>
              <a:t>实践</a:t>
            </a:r>
            <a:endParaRPr kumimoji="1" lang="zh-CN" altLang="en-US" sz="2800" b="1" dirty="0">
              <a:latin typeface="+mj-lt"/>
              <a:ea typeface="微软雅黑" charset="0"/>
            </a:endParaRPr>
          </a:p>
        </p:txBody>
      </p:sp>
      <p:sp>
        <p:nvSpPr>
          <p:cNvPr id="30" name="矩形 29"/>
          <p:cNvSpPr/>
          <p:nvPr/>
        </p:nvSpPr>
        <p:spPr>
          <a:xfrm>
            <a:off x="907358" y="3984874"/>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072707" y="3984874"/>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5173133" y="3984874"/>
            <a:ext cx="21844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7820099" y="3984874"/>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9682473" y="3984874"/>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3005951" cy="769441"/>
          </a:xfrm>
          <a:prstGeom prst="rect">
            <a:avLst/>
          </a:prstGeom>
        </p:spPr>
        <p:txBody>
          <a:bodyPr wrap="none">
            <a:spAutoFit/>
          </a:bodyPr>
          <a:lstStyle/>
          <a:p>
            <a:r>
              <a:rPr lang="zh-CN" altLang="en-US" sz="4400" dirty="0"/>
              <a:t>进程池封装</a:t>
            </a:r>
            <a:endParaRPr lang="en-US" altLang="zh-CN" sz="44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1421" y="147827"/>
            <a:ext cx="4160589" cy="142335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05989" y="1850814"/>
            <a:ext cx="2690477"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连接事件：丢给子进程处理</a:t>
            </a:r>
            <a:endParaRPr lang="en-US" altLang="zh-CN"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2"/>
          <a:stretch>
            <a:fillRect/>
          </a:stretch>
        </p:blipFill>
        <p:spPr>
          <a:xfrm>
            <a:off x="105989" y="2302836"/>
            <a:ext cx="5871205" cy="3124885"/>
          </a:xfrm>
          <a:prstGeom prst="rect">
            <a:avLst/>
          </a:prstGeom>
        </p:spPr>
      </p:pic>
      <p:pic>
        <p:nvPicPr>
          <p:cNvPr id="18" name="图片 17"/>
          <p:cNvPicPr>
            <a:picLocks noChangeAspect="1"/>
          </p:cNvPicPr>
          <p:nvPr/>
        </p:nvPicPr>
        <p:blipFill>
          <a:blip r:embed="rId3"/>
          <a:stretch>
            <a:fillRect/>
          </a:stretch>
        </p:blipFill>
        <p:spPr>
          <a:xfrm>
            <a:off x="6442192" y="2355223"/>
            <a:ext cx="4580952" cy="1571429"/>
          </a:xfrm>
          <a:prstGeom prst="rect">
            <a:avLst/>
          </a:prstGeom>
        </p:spPr>
      </p:pic>
      <p:pic>
        <p:nvPicPr>
          <p:cNvPr id="23" name="图片 22"/>
          <p:cNvPicPr>
            <a:picLocks noChangeAspect="1"/>
          </p:cNvPicPr>
          <p:nvPr/>
        </p:nvPicPr>
        <p:blipFill>
          <a:blip r:embed="rId4"/>
          <a:stretch>
            <a:fillRect/>
          </a:stretch>
        </p:blipFill>
        <p:spPr>
          <a:xfrm>
            <a:off x="6426899" y="3999773"/>
            <a:ext cx="5537027" cy="2363836"/>
          </a:xfrm>
          <a:prstGeom prst="rect">
            <a:avLst/>
          </a:prstGeom>
        </p:spPr>
      </p:pic>
      <p:sp>
        <p:nvSpPr>
          <p:cNvPr id="24" name="矩形 23"/>
          <p:cNvSpPr/>
          <p:nvPr/>
        </p:nvSpPr>
        <p:spPr>
          <a:xfrm>
            <a:off x="6426899" y="1858944"/>
            <a:ext cx="2690477"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子进程的处理：接受客户连接</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4" grpId="0"/>
      <p:bldP spid="2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框架封装</a:t>
            </a:r>
            <a:endParaRPr lang="zh-CN" altLang="en-US" sz="1400" b="1" dirty="0"/>
          </a:p>
        </p:txBody>
      </p:sp>
      <p:sp>
        <p:nvSpPr>
          <p:cNvPr id="3" name="椭圆 2"/>
          <p:cNvSpPr/>
          <p:nvPr/>
        </p:nvSpPr>
        <p:spPr>
          <a:xfrm>
            <a:off x="1865186"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3005951" cy="769441"/>
          </a:xfrm>
          <a:prstGeom prst="rect">
            <a:avLst/>
          </a:prstGeom>
        </p:spPr>
        <p:txBody>
          <a:bodyPr wrap="none">
            <a:spAutoFit/>
          </a:bodyPr>
          <a:lstStyle/>
          <a:p>
            <a:r>
              <a:rPr lang="zh-CN" altLang="en-US" sz="4400" dirty="0"/>
              <a:t>进程池封装</a:t>
            </a:r>
            <a:endParaRPr lang="en-US" altLang="zh-CN" sz="44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1421" y="147827"/>
            <a:ext cx="4160589" cy="142335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47250" y="1639186"/>
            <a:ext cx="2690477"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信号事件处理：分类讨论</a:t>
            </a:r>
            <a:endParaRPr lang="en-US" altLang="zh-CN" sz="1400" dirty="0">
              <a:solidFill>
                <a:schemeClr val="bg1">
                  <a:lumMod val="50000"/>
                </a:schemeClr>
              </a:solidFill>
              <a:latin typeface="微软雅黑" charset="0"/>
              <a:ea typeface="微软雅黑" charset="0"/>
            </a:endParaRPr>
          </a:p>
        </p:txBody>
      </p:sp>
      <p:pic>
        <p:nvPicPr>
          <p:cNvPr id="5" name="图片 4"/>
          <p:cNvPicPr>
            <a:picLocks noChangeAspect="1"/>
          </p:cNvPicPr>
          <p:nvPr/>
        </p:nvPicPr>
        <p:blipFill>
          <a:blip r:embed="rId2"/>
          <a:stretch>
            <a:fillRect/>
          </a:stretch>
        </p:blipFill>
        <p:spPr>
          <a:xfrm>
            <a:off x="547250" y="2103029"/>
            <a:ext cx="4847619" cy="4447619"/>
          </a:xfrm>
          <a:prstGeom prst="rect">
            <a:avLst/>
          </a:prstGeom>
        </p:spPr>
      </p:pic>
      <p:pic>
        <p:nvPicPr>
          <p:cNvPr id="10" name="图片 9"/>
          <p:cNvPicPr>
            <a:picLocks noChangeAspect="1"/>
          </p:cNvPicPr>
          <p:nvPr/>
        </p:nvPicPr>
        <p:blipFill>
          <a:blip r:embed="rId3"/>
          <a:stretch>
            <a:fillRect/>
          </a:stretch>
        </p:blipFill>
        <p:spPr>
          <a:xfrm>
            <a:off x="6495293" y="2103029"/>
            <a:ext cx="4180952" cy="2066667"/>
          </a:xfrm>
          <a:prstGeom prst="rect">
            <a:avLst/>
          </a:prstGeom>
        </p:spPr>
      </p:pic>
      <p:sp>
        <p:nvSpPr>
          <p:cNvPr id="15" name="矩形 14"/>
          <p:cNvSpPr/>
          <p:nvPr/>
        </p:nvSpPr>
        <p:spPr>
          <a:xfrm>
            <a:off x="6495293" y="5055731"/>
            <a:ext cx="3820559"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至此，进程池和线程池的封装也基本告一段落</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FIVE</a:t>
            </a:r>
            <a:endParaRPr lang="en-US" altLang="zh-CN" sz="4400" b="1" dirty="0">
              <a:latin typeface="+mj-lt"/>
              <a:ea typeface="微软雅黑" charset="0"/>
            </a:endParaRPr>
          </a:p>
        </p:txBody>
      </p:sp>
      <p:sp>
        <p:nvSpPr>
          <p:cNvPr id="3" name="文本框 2"/>
          <p:cNvSpPr txBox="1"/>
          <p:nvPr/>
        </p:nvSpPr>
        <p:spPr>
          <a:xfrm>
            <a:off x="1828801" y="2384587"/>
            <a:ext cx="9206144" cy="1173976"/>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基于前文封装的池的实践</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2294739" y="15908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4669734" y="345983"/>
            <a:ext cx="5796074" cy="769441"/>
          </a:xfrm>
          <a:prstGeom prst="rect">
            <a:avLst/>
          </a:prstGeom>
        </p:spPr>
        <p:txBody>
          <a:bodyPr wrap="none">
            <a:spAutoFit/>
          </a:bodyPr>
          <a:lstStyle/>
          <a:p>
            <a:r>
              <a:rPr lang="zh-CN" altLang="en-US" sz="4400" dirty="0"/>
              <a:t>进程池实践</a:t>
            </a:r>
            <a:r>
              <a:rPr lang="en-US" altLang="zh-CN" sz="4400" dirty="0"/>
              <a:t>-CGI</a:t>
            </a:r>
            <a:r>
              <a:rPr lang="zh-CN" altLang="en-US" sz="4400" dirty="0"/>
              <a:t>服务器</a:t>
            </a:r>
            <a:endParaRPr lang="en-US" altLang="zh-CN" sz="4400" dirty="0"/>
          </a:p>
        </p:txBody>
      </p:sp>
      <p:sp>
        <p:nvSpPr>
          <p:cNvPr id="8" name="矩形 7"/>
          <p:cNvSpPr/>
          <p:nvPr/>
        </p:nvSpPr>
        <p:spPr>
          <a:xfrm>
            <a:off x="221400" y="1188889"/>
            <a:ext cx="136770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服务器主逻辑</a:t>
            </a:r>
            <a:endParaRPr lang="en-US" altLang="zh-CN" sz="1400" dirty="0">
              <a:solidFill>
                <a:schemeClr val="bg1">
                  <a:lumMod val="50000"/>
                </a:schemeClr>
              </a:solidFill>
              <a:latin typeface="微软雅黑" charset="0"/>
              <a:ea typeface="微软雅黑" charset="0"/>
            </a:endParaRPr>
          </a:p>
        </p:txBody>
      </p:sp>
      <p:pic>
        <p:nvPicPr>
          <p:cNvPr id="5" name="图片 4"/>
          <p:cNvPicPr>
            <a:picLocks noChangeAspect="1"/>
          </p:cNvPicPr>
          <p:nvPr/>
        </p:nvPicPr>
        <p:blipFill>
          <a:blip r:embed="rId1"/>
          <a:stretch>
            <a:fillRect/>
          </a:stretch>
        </p:blipFill>
        <p:spPr>
          <a:xfrm>
            <a:off x="221400" y="1543220"/>
            <a:ext cx="5978588" cy="5155693"/>
          </a:xfrm>
          <a:prstGeom prst="rect">
            <a:avLst/>
          </a:prstGeom>
        </p:spPr>
      </p:pic>
      <p:sp>
        <p:nvSpPr>
          <p:cNvPr id="11" name="矩形 10"/>
          <p:cNvSpPr/>
          <p:nvPr/>
        </p:nvSpPr>
        <p:spPr>
          <a:xfrm>
            <a:off x="6883919" y="1550244"/>
            <a:ext cx="206477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任务类：作为模版参数</a:t>
            </a:r>
            <a:endParaRPr lang="en-US" altLang="zh-CN" sz="1400" dirty="0">
              <a:solidFill>
                <a:schemeClr val="bg1">
                  <a:lumMod val="50000"/>
                </a:schemeClr>
              </a:solidFill>
              <a:latin typeface="微软雅黑" charset="0"/>
              <a:ea typeface="微软雅黑" charset="0"/>
            </a:endParaRPr>
          </a:p>
        </p:txBody>
      </p:sp>
      <p:pic>
        <p:nvPicPr>
          <p:cNvPr id="7" name="图片 6"/>
          <p:cNvPicPr>
            <a:picLocks noChangeAspect="1"/>
          </p:cNvPicPr>
          <p:nvPr/>
        </p:nvPicPr>
        <p:blipFill>
          <a:blip r:embed="rId2"/>
          <a:stretch>
            <a:fillRect/>
          </a:stretch>
        </p:blipFill>
        <p:spPr>
          <a:xfrm>
            <a:off x="6777989" y="2006258"/>
            <a:ext cx="5192611" cy="19444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2294739" y="15908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4669734" y="345983"/>
            <a:ext cx="5796074" cy="769441"/>
          </a:xfrm>
          <a:prstGeom prst="rect">
            <a:avLst/>
          </a:prstGeom>
        </p:spPr>
        <p:txBody>
          <a:bodyPr wrap="none">
            <a:spAutoFit/>
          </a:bodyPr>
          <a:lstStyle/>
          <a:p>
            <a:r>
              <a:rPr lang="zh-CN" altLang="en-US" sz="4400" dirty="0"/>
              <a:t>进程池实践</a:t>
            </a:r>
            <a:r>
              <a:rPr lang="en-US" altLang="zh-CN" sz="4400" dirty="0"/>
              <a:t>-CGI</a:t>
            </a:r>
            <a:r>
              <a:rPr lang="zh-CN" altLang="en-US" sz="4400" dirty="0"/>
              <a:t>服务器</a:t>
            </a:r>
            <a:endParaRPr lang="en-US" altLang="zh-CN" sz="4400" dirty="0"/>
          </a:p>
        </p:txBody>
      </p:sp>
      <p:sp>
        <p:nvSpPr>
          <p:cNvPr id="8" name="矩形 7"/>
          <p:cNvSpPr/>
          <p:nvPr/>
        </p:nvSpPr>
        <p:spPr>
          <a:xfrm>
            <a:off x="221400" y="1188889"/>
            <a:ext cx="24774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用户请求处理函数</a:t>
            </a:r>
            <a:endParaRPr lang="en-US" altLang="zh-CN"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141501" y="2138057"/>
            <a:ext cx="5817506" cy="3880643"/>
          </a:xfrm>
          <a:prstGeom prst="rect">
            <a:avLst/>
          </a:prstGeom>
        </p:spPr>
      </p:pic>
      <p:sp>
        <p:nvSpPr>
          <p:cNvPr id="12" name="矩形 11"/>
          <p:cNvSpPr/>
          <p:nvPr/>
        </p:nvSpPr>
        <p:spPr>
          <a:xfrm>
            <a:off x="221399" y="1673291"/>
            <a:ext cx="2912417"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先读出用户请求的目标文件路径</a:t>
            </a:r>
            <a:endParaRPr lang="en-US" altLang="zh-CN" sz="1400" dirty="0">
              <a:solidFill>
                <a:schemeClr val="bg1">
                  <a:lumMod val="50000"/>
                </a:schemeClr>
              </a:solidFill>
              <a:latin typeface="微软雅黑" charset="0"/>
              <a:ea typeface="微软雅黑" charset="0"/>
            </a:endParaRPr>
          </a:p>
        </p:txBody>
      </p:sp>
      <p:pic>
        <p:nvPicPr>
          <p:cNvPr id="10" name="图片 9"/>
          <p:cNvPicPr>
            <a:picLocks noChangeAspect="1"/>
          </p:cNvPicPr>
          <p:nvPr/>
        </p:nvPicPr>
        <p:blipFill>
          <a:blip r:embed="rId2"/>
          <a:stretch>
            <a:fillRect/>
          </a:stretch>
        </p:blipFill>
        <p:spPr>
          <a:xfrm>
            <a:off x="7090572" y="2018385"/>
            <a:ext cx="4069890" cy="4389396"/>
          </a:xfrm>
          <a:prstGeom prst="rect">
            <a:avLst/>
          </a:prstGeom>
        </p:spPr>
      </p:pic>
      <p:sp>
        <p:nvSpPr>
          <p:cNvPr id="14" name="矩形 13"/>
          <p:cNvSpPr/>
          <p:nvPr/>
        </p:nvSpPr>
        <p:spPr>
          <a:xfrm>
            <a:off x="7038785" y="1314155"/>
            <a:ext cx="3630031"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检查</a:t>
            </a:r>
            <a:r>
              <a:rPr lang="en-US" altLang="zh-CN" sz="1400" dirty="0">
                <a:solidFill>
                  <a:schemeClr val="bg1">
                    <a:lumMod val="50000"/>
                  </a:schemeClr>
                </a:solidFill>
                <a:latin typeface="微软雅黑" charset="0"/>
                <a:ea typeface="微软雅黑" charset="0"/>
              </a:rPr>
              <a:t>CGI</a:t>
            </a:r>
            <a:r>
              <a:rPr lang="zh-CN" altLang="en-US" sz="1400" dirty="0">
                <a:solidFill>
                  <a:schemeClr val="bg1">
                    <a:lumMod val="50000"/>
                  </a:schemeClr>
                </a:solidFill>
                <a:latin typeface="微软雅黑" charset="0"/>
                <a:ea typeface="微软雅黑" charset="0"/>
              </a:rPr>
              <a:t>程序的存在后回射到用户终端，</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并关闭用户连接</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P spid="14" grpId="0"/>
      <p:bldP spid="1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2294739" y="15908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4669734" y="345983"/>
            <a:ext cx="5796074" cy="769441"/>
          </a:xfrm>
          <a:prstGeom prst="rect">
            <a:avLst/>
          </a:prstGeom>
        </p:spPr>
        <p:txBody>
          <a:bodyPr wrap="none">
            <a:spAutoFit/>
          </a:bodyPr>
          <a:lstStyle/>
          <a:p>
            <a:r>
              <a:rPr lang="zh-CN" altLang="en-US" sz="4400" dirty="0"/>
              <a:t>进程池实践</a:t>
            </a:r>
            <a:r>
              <a:rPr lang="en-US" altLang="zh-CN" sz="4400" dirty="0"/>
              <a:t>-CGI</a:t>
            </a:r>
            <a:r>
              <a:rPr lang="zh-CN" altLang="en-US" sz="4400" dirty="0"/>
              <a:t>服务器</a:t>
            </a:r>
            <a:endParaRPr lang="en-US" altLang="zh-CN" sz="4400" dirty="0"/>
          </a:p>
        </p:txBody>
      </p:sp>
      <p:sp>
        <p:nvSpPr>
          <p:cNvPr id="14" name="矩形 13"/>
          <p:cNvSpPr/>
          <p:nvPr/>
        </p:nvSpPr>
        <p:spPr>
          <a:xfrm>
            <a:off x="5999546" y="2335088"/>
            <a:ext cx="3630031"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懒得去写客户端代码，直接</a:t>
            </a:r>
            <a:r>
              <a:rPr lang="en-US" altLang="zh-CN" sz="1400" dirty="0">
                <a:solidFill>
                  <a:schemeClr val="bg1">
                    <a:lumMod val="50000"/>
                  </a:schemeClr>
                </a:solidFill>
                <a:latin typeface="微软雅黑" charset="0"/>
                <a:ea typeface="微软雅黑" charset="0"/>
              </a:rPr>
              <a:t>telnet</a:t>
            </a:r>
            <a:endParaRPr lang="en-US" altLang="zh-CN" sz="1400" dirty="0">
              <a:solidFill>
                <a:schemeClr val="bg1">
                  <a:lumMod val="50000"/>
                </a:schemeClr>
              </a:solidFill>
              <a:latin typeface="微软雅黑" charset="0"/>
              <a:ea typeface="微软雅黑" charset="0"/>
            </a:endParaRPr>
          </a:p>
        </p:txBody>
      </p:sp>
      <p:pic>
        <p:nvPicPr>
          <p:cNvPr id="5" name="图片 4"/>
          <p:cNvPicPr>
            <a:picLocks noChangeAspect="1"/>
          </p:cNvPicPr>
          <p:nvPr/>
        </p:nvPicPr>
        <p:blipFill>
          <a:blip r:embed="rId1"/>
          <a:stretch>
            <a:fillRect/>
          </a:stretch>
        </p:blipFill>
        <p:spPr>
          <a:xfrm>
            <a:off x="6096000" y="2755931"/>
            <a:ext cx="6043023" cy="1421888"/>
          </a:xfrm>
          <a:prstGeom prst="rect">
            <a:avLst/>
          </a:prstGeom>
        </p:spPr>
      </p:pic>
      <p:pic>
        <p:nvPicPr>
          <p:cNvPr id="9" name="图片 8"/>
          <p:cNvPicPr>
            <a:picLocks noChangeAspect="1"/>
          </p:cNvPicPr>
          <p:nvPr/>
        </p:nvPicPr>
        <p:blipFill>
          <a:blip r:embed="rId2"/>
          <a:stretch>
            <a:fillRect/>
          </a:stretch>
        </p:blipFill>
        <p:spPr>
          <a:xfrm>
            <a:off x="52977" y="2755931"/>
            <a:ext cx="6005234" cy="2224442"/>
          </a:xfrm>
          <a:prstGeom prst="rect">
            <a:avLst/>
          </a:prstGeom>
        </p:spPr>
      </p:pic>
      <p:sp>
        <p:nvSpPr>
          <p:cNvPr id="15" name="矩形 14"/>
          <p:cNvSpPr/>
          <p:nvPr/>
        </p:nvSpPr>
        <p:spPr>
          <a:xfrm>
            <a:off x="52977" y="2202650"/>
            <a:ext cx="472320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服务器编译程序，处理用户逻辑以及中断进程的一些表现</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1568578"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7370479" cy="769441"/>
          </a:xfrm>
          <a:prstGeom prst="rect">
            <a:avLst/>
          </a:prstGeom>
        </p:spPr>
        <p:txBody>
          <a:bodyPr wrap="none">
            <a:spAutoFit/>
          </a:bodyPr>
          <a:lstStyle/>
          <a:p>
            <a:r>
              <a:rPr lang="zh-CN" altLang="en-US" sz="4400" dirty="0"/>
              <a:t>线程池实践</a:t>
            </a:r>
            <a:r>
              <a:rPr lang="en-US" altLang="zh-CN" sz="4400" dirty="0"/>
              <a:t>-HTTP</a:t>
            </a:r>
            <a:r>
              <a:rPr lang="zh-CN" altLang="en-US" sz="4400" dirty="0"/>
              <a:t>静态服务器</a:t>
            </a:r>
            <a:endParaRPr lang="en-US" altLang="zh-CN" sz="4400" dirty="0"/>
          </a:p>
        </p:txBody>
      </p:sp>
      <p:pic>
        <p:nvPicPr>
          <p:cNvPr id="6" name="图片 5"/>
          <p:cNvPicPr>
            <a:picLocks noChangeAspect="1"/>
          </p:cNvPicPr>
          <p:nvPr/>
        </p:nvPicPr>
        <p:blipFill>
          <a:blip r:embed="rId1"/>
          <a:stretch>
            <a:fillRect/>
          </a:stretch>
        </p:blipFill>
        <p:spPr>
          <a:xfrm>
            <a:off x="651109" y="2149212"/>
            <a:ext cx="4200000" cy="1028571"/>
          </a:xfrm>
          <a:prstGeom prst="rect">
            <a:avLst/>
          </a:prstGeom>
        </p:spPr>
      </p:pic>
      <p:pic>
        <p:nvPicPr>
          <p:cNvPr id="8" name="图片 7"/>
          <p:cNvPicPr>
            <a:picLocks noChangeAspect="1"/>
          </p:cNvPicPr>
          <p:nvPr/>
        </p:nvPicPr>
        <p:blipFill>
          <a:blip r:embed="rId2"/>
          <a:stretch>
            <a:fillRect/>
          </a:stretch>
        </p:blipFill>
        <p:spPr>
          <a:xfrm>
            <a:off x="651109" y="3546522"/>
            <a:ext cx="4647619" cy="1047619"/>
          </a:xfrm>
          <a:prstGeom prst="rect">
            <a:avLst/>
          </a:prstGeom>
        </p:spPr>
      </p:pic>
      <p:sp>
        <p:nvSpPr>
          <p:cNvPr id="14" name="矩形 13"/>
          <p:cNvSpPr/>
          <p:nvPr/>
        </p:nvSpPr>
        <p:spPr>
          <a:xfrm>
            <a:off x="650875" y="4945380"/>
            <a:ext cx="6430645" cy="120967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这里就不用</a:t>
            </a:r>
            <a:r>
              <a:rPr lang="en-US" altLang="zh-CN" sz="1400" dirty="0" err="1">
                <a:solidFill>
                  <a:schemeClr val="bg1">
                    <a:lumMod val="50000"/>
                  </a:schemeClr>
                </a:solidFill>
                <a:latin typeface="微软雅黑" charset="0"/>
                <a:ea typeface="微软雅黑" charset="0"/>
              </a:rPr>
              <a:t>libevent</a:t>
            </a:r>
            <a:r>
              <a:rPr lang="zh-CN" altLang="en-US" sz="1400" dirty="0">
                <a:solidFill>
                  <a:schemeClr val="bg1">
                    <a:lumMod val="50000"/>
                  </a:schemeClr>
                </a:solidFill>
                <a:latin typeface="微软雅黑" charset="0"/>
                <a:ea typeface="微软雅黑" charset="0"/>
              </a:rPr>
              <a:t>了，改用</a:t>
            </a:r>
            <a:r>
              <a:rPr lang="en-US" altLang="zh-CN" sz="1400" dirty="0" err="1">
                <a:solidFill>
                  <a:schemeClr val="bg1">
                    <a:lumMod val="50000"/>
                  </a:schemeClr>
                </a:solidFill>
                <a:latin typeface="微软雅黑" charset="0"/>
                <a:ea typeface="微软雅黑" charset="0"/>
              </a:rPr>
              <a:t>epoll</a:t>
            </a:r>
            <a:r>
              <a:rPr lang="zh-CN" altLang="en-US" sz="1400" dirty="0">
                <a:solidFill>
                  <a:schemeClr val="bg1">
                    <a:lumMod val="50000"/>
                  </a:schemeClr>
                </a:solidFill>
                <a:latin typeface="微软雅黑" charset="0"/>
                <a:ea typeface="微软雅黑" charset="0"/>
              </a:rPr>
              <a:t>的线程池实现静态</a:t>
            </a:r>
            <a:r>
              <a:rPr lang="en-US" altLang="zh-CN" sz="1400" dirty="0">
                <a:solidFill>
                  <a:schemeClr val="bg1">
                    <a:lumMod val="50000"/>
                  </a:schemeClr>
                </a:solidFill>
                <a:latin typeface="微软雅黑" charset="0"/>
                <a:ea typeface="微软雅黑" charset="0"/>
              </a:rPr>
              <a:t>Web</a:t>
            </a:r>
            <a:r>
              <a:rPr lang="zh-CN" altLang="en-US" sz="1400" dirty="0">
                <a:solidFill>
                  <a:schemeClr val="bg1">
                    <a:lumMod val="50000"/>
                  </a:schemeClr>
                </a:solidFill>
                <a:latin typeface="微软雅黑" charset="0"/>
                <a:ea typeface="微软雅黑" charset="0"/>
              </a:rPr>
              <a:t>服务器。</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这也是我们的管培生的一个考核任务之一吧，算是给一个参考效果</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这个功能的代码量还是有亿点长的，</a:t>
            </a:r>
            <a:r>
              <a:rPr lang="en-US" altLang="zh-CN" sz="1400" dirty="0">
                <a:solidFill>
                  <a:schemeClr val="bg1">
                    <a:lumMod val="50000"/>
                  </a:schemeClr>
                </a:solidFill>
                <a:latin typeface="微软雅黑" charset="0"/>
                <a:ea typeface="微软雅黑" charset="0"/>
              </a:rPr>
              <a:t>ppt</a:t>
            </a:r>
            <a:r>
              <a:rPr lang="zh-CN" altLang="en-US" sz="1400" dirty="0">
                <a:solidFill>
                  <a:schemeClr val="bg1">
                    <a:lumMod val="50000"/>
                  </a:schemeClr>
                </a:solidFill>
                <a:latin typeface="微软雅黑" charset="0"/>
                <a:ea typeface="微软雅黑" charset="0"/>
              </a:rPr>
              <a:t>里只随便放了几个片段</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有时间的话我可以</a:t>
            </a:r>
            <a:r>
              <a:rPr lang="en-US" altLang="zh-CN" sz="1400" dirty="0" err="1">
                <a:solidFill>
                  <a:schemeClr val="bg1">
                    <a:lumMod val="50000"/>
                  </a:schemeClr>
                </a:solidFill>
                <a:latin typeface="微软雅黑" charset="0"/>
                <a:ea typeface="微软雅黑" charset="0"/>
              </a:rPr>
              <a:t>ssh</a:t>
            </a:r>
            <a:r>
              <a:rPr lang="zh-CN" altLang="en-US" sz="1400" dirty="0">
                <a:solidFill>
                  <a:schemeClr val="bg1">
                    <a:lumMod val="50000"/>
                  </a:schemeClr>
                </a:solidFill>
                <a:latin typeface="微软雅黑" charset="0"/>
                <a:ea typeface="微软雅黑" charset="0"/>
              </a:rPr>
              <a:t>连一下我的测试服粗略看一下代码（估计没多少时间</a:t>
            </a:r>
            <a:r>
              <a:rPr lang="zh-CN" altLang="en-US" sz="1400" dirty="0">
                <a:solidFill>
                  <a:schemeClr val="bg1">
                    <a:lumMod val="50000"/>
                  </a:schemeClr>
                </a:solidFill>
                <a:latin typeface="微软雅黑" charset="0"/>
                <a:ea typeface="微软雅黑" charset="0"/>
              </a:rPr>
              <a:t>了）</a:t>
            </a:r>
            <a:endParaRPr lang="zh-CN" altLang="en-US" sz="1400" dirty="0">
              <a:solidFill>
                <a:schemeClr val="bg1">
                  <a:lumMod val="50000"/>
                </a:schemeClr>
              </a:solidFill>
              <a:latin typeface="微软雅黑" charset="0"/>
              <a:ea typeface="微软雅黑" charset="0"/>
            </a:endParaRPr>
          </a:p>
        </p:txBody>
      </p:sp>
      <p:sp>
        <p:nvSpPr>
          <p:cNvPr id="5" name="矩形 4"/>
          <p:cNvSpPr/>
          <p:nvPr/>
        </p:nvSpPr>
        <p:spPr>
          <a:xfrm>
            <a:off x="651109" y="1556392"/>
            <a:ext cx="5444891" cy="370840"/>
          </a:xfrm>
          <a:prstGeom prst="rect">
            <a:avLst/>
          </a:prstGeom>
        </p:spPr>
        <p:txBody>
          <a:bodyPr wrap="square">
            <a:spAutoFit/>
          </a:bodyPr>
          <a:p>
            <a:pPr>
              <a:lnSpc>
                <a:spcPct val="130000"/>
              </a:lnSpc>
            </a:pPr>
            <a:r>
              <a:rPr lang="zh-CN" altLang="en-US" sz="1400" dirty="0">
                <a:solidFill>
                  <a:schemeClr val="bg1">
                    <a:lumMod val="50000"/>
                  </a:schemeClr>
                </a:solidFill>
                <a:latin typeface="微软雅黑" charset="0"/>
                <a:ea typeface="微软雅黑" charset="0"/>
              </a:rPr>
              <a:t>这个实践内容就分享一下我刚入职时候的考核任务的</a:t>
            </a:r>
            <a:r>
              <a:rPr lang="zh-CN" altLang="en-US" sz="1400" dirty="0">
                <a:solidFill>
                  <a:schemeClr val="bg1">
                    <a:lumMod val="50000"/>
                  </a:schemeClr>
                </a:solidFill>
                <a:latin typeface="微软雅黑" charset="0"/>
                <a:ea typeface="微软雅黑" charset="0"/>
              </a:rPr>
              <a:t>内容</a:t>
            </a:r>
            <a:endParaRPr lang="zh-CN" altLang="en-US"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animEffect transition="in" filter="blinds(horizontal)">
                                      <p:cBhvr>
                                        <p:cTn id="24" dur="500"/>
                                        <p:tgtEl>
                                          <p:spTgt spid="14">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blinds(horizontal)">
                                      <p:cBhvr>
                                        <p:cTn id="27" dur="500"/>
                                        <p:tgtEl>
                                          <p:spTgt spid="14">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
                                            <p:txEl>
                                              <p:pRg st="2" end="2"/>
                                            </p:txEl>
                                          </p:spTgt>
                                        </p:tgtEl>
                                        <p:attrNameLst>
                                          <p:attrName>style.visibility</p:attrName>
                                        </p:attrNameLst>
                                      </p:cBhvr>
                                      <p:to>
                                        <p:strVal val="visible"/>
                                      </p:to>
                                    </p:set>
                                    <p:animEffect transition="in" filter="blinds(horizontal)">
                                      <p:cBhvr>
                                        <p:cTn id="30" dur="500"/>
                                        <p:tgtEl>
                                          <p:spTgt spid="14">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Effect transition="in" filter="blinds(horizontal)">
                                      <p:cBhvr>
                                        <p:cTn id="33"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1568578"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7370479" cy="769441"/>
          </a:xfrm>
          <a:prstGeom prst="rect">
            <a:avLst/>
          </a:prstGeom>
        </p:spPr>
        <p:txBody>
          <a:bodyPr wrap="none">
            <a:spAutoFit/>
          </a:bodyPr>
          <a:lstStyle/>
          <a:p>
            <a:r>
              <a:rPr lang="zh-CN" altLang="en-US" sz="4400" dirty="0"/>
              <a:t>线程池实践</a:t>
            </a:r>
            <a:r>
              <a:rPr lang="en-US" altLang="zh-CN" sz="4400" dirty="0"/>
              <a:t>-HTTP</a:t>
            </a:r>
            <a:r>
              <a:rPr lang="zh-CN" altLang="en-US" sz="4400" dirty="0"/>
              <a:t>静态服务器</a:t>
            </a:r>
            <a:endParaRPr lang="en-US" altLang="zh-CN" sz="4400" dirty="0"/>
          </a:p>
        </p:txBody>
      </p:sp>
      <p:pic>
        <p:nvPicPr>
          <p:cNvPr id="5" name="图片 4"/>
          <p:cNvPicPr>
            <a:picLocks noChangeAspect="1"/>
          </p:cNvPicPr>
          <p:nvPr/>
        </p:nvPicPr>
        <p:blipFill>
          <a:blip r:embed="rId1"/>
          <a:stretch>
            <a:fillRect/>
          </a:stretch>
        </p:blipFill>
        <p:spPr>
          <a:xfrm>
            <a:off x="240190" y="2165999"/>
            <a:ext cx="3419679" cy="345106"/>
          </a:xfrm>
          <a:prstGeom prst="rect">
            <a:avLst/>
          </a:prstGeom>
        </p:spPr>
      </p:pic>
      <p:pic>
        <p:nvPicPr>
          <p:cNvPr id="9" name="图片 8"/>
          <p:cNvPicPr>
            <a:picLocks noChangeAspect="1"/>
          </p:cNvPicPr>
          <p:nvPr/>
        </p:nvPicPr>
        <p:blipFill>
          <a:blip r:embed="rId2"/>
          <a:stretch>
            <a:fillRect/>
          </a:stretch>
        </p:blipFill>
        <p:spPr>
          <a:xfrm>
            <a:off x="240190" y="2581843"/>
            <a:ext cx="5398101" cy="4071901"/>
          </a:xfrm>
          <a:prstGeom prst="rect">
            <a:avLst/>
          </a:prstGeom>
        </p:spPr>
      </p:pic>
      <p:sp>
        <p:nvSpPr>
          <p:cNvPr id="12" name="矩形 11"/>
          <p:cNvSpPr/>
          <p:nvPr/>
        </p:nvSpPr>
        <p:spPr>
          <a:xfrm>
            <a:off x="129540" y="1236345"/>
            <a:ext cx="6130290"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主函数的流程还是一如既往，所有操作都被我封装在任务类中</a:t>
            </a:r>
            <a:endParaRPr lang="zh-CN" altLang="en-US"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自己试讲时候发现这里几张图有点突兀，解释</a:t>
            </a:r>
            <a:r>
              <a:rPr lang="zh-CN" altLang="en-US" sz="1400" dirty="0">
                <a:solidFill>
                  <a:schemeClr val="bg1">
                    <a:lumMod val="50000"/>
                  </a:schemeClr>
                </a:solidFill>
                <a:latin typeface="微软雅黑" charset="0"/>
                <a:ea typeface="微软雅黑" charset="0"/>
              </a:rPr>
              <a:t>一下。</a:t>
            </a:r>
            <a:endParaRPr lang="zh-CN" altLang="en-US"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线程池的创建在这两段前面就创建出来了，是和服务器</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创建一起</a:t>
            </a:r>
            <a:r>
              <a:rPr lang="zh-CN" altLang="en-US" sz="1400" dirty="0">
                <a:solidFill>
                  <a:schemeClr val="bg1">
                    <a:lumMod val="50000"/>
                  </a:schemeClr>
                </a:solidFill>
                <a:latin typeface="微软雅黑" charset="0"/>
                <a:ea typeface="微软雅黑" charset="0"/>
              </a:rPr>
              <a:t>的</a:t>
            </a:r>
            <a:endParaRPr lang="zh-CN" altLang="en-US" sz="1400" dirty="0">
              <a:solidFill>
                <a:schemeClr val="bg1">
                  <a:lumMod val="50000"/>
                </a:schemeClr>
              </a:solidFill>
              <a:latin typeface="微软雅黑" charset="0"/>
              <a:ea typeface="微软雅黑" charset="0"/>
            </a:endParaRPr>
          </a:p>
        </p:txBody>
      </p:sp>
      <p:pic>
        <p:nvPicPr>
          <p:cNvPr id="11" name="图片 10"/>
          <p:cNvPicPr>
            <a:picLocks noChangeAspect="1"/>
          </p:cNvPicPr>
          <p:nvPr/>
        </p:nvPicPr>
        <p:blipFill>
          <a:blip r:embed="rId3"/>
          <a:stretch>
            <a:fillRect/>
          </a:stretch>
        </p:blipFill>
        <p:spPr>
          <a:xfrm>
            <a:off x="6259787" y="2565966"/>
            <a:ext cx="5715360" cy="2793750"/>
          </a:xfrm>
          <a:prstGeom prst="rect">
            <a:avLst/>
          </a:prstGeom>
        </p:spPr>
      </p:pic>
      <p:sp>
        <p:nvSpPr>
          <p:cNvPr id="15" name="矩形 14"/>
          <p:cNvSpPr/>
          <p:nvPr/>
        </p:nvSpPr>
        <p:spPr>
          <a:xfrm>
            <a:off x="6259787" y="1788578"/>
            <a:ext cx="5617288"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任务类中的读方法</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读完用户的完整数据请求后就加入工作队列等待工作线程处理</a:t>
            </a:r>
            <a:endParaRPr lang="en-US" altLang="zh-CN"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5" grpId="0"/>
      <p:bldP spid="1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1568578"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7370479" cy="769441"/>
          </a:xfrm>
          <a:prstGeom prst="rect">
            <a:avLst/>
          </a:prstGeom>
        </p:spPr>
        <p:txBody>
          <a:bodyPr wrap="none">
            <a:spAutoFit/>
          </a:bodyPr>
          <a:lstStyle/>
          <a:p>
            <a:r>
              <a:rPr lang="zh-CN" altLang="en-US" sz="4400" dirty="0"/>
              <a:t>线程池实践</a:t>
            </a:r>
            <a:r>
              <a:rPr lang="en-US" altLang="zh-CN" sz="4400" dirty="0"/>
              <a:t>-HTTP</a:t>
            </a:r>
            <a:r>
              <a:rPr lang="zh-CN" altLang="en-US" sz="4400" dirty="0"/>
              <a:t>静态服务器</a:t>
            </a:r>
            <a:endParaRPr lang="en-US" altLang="zh-CN" sz="4400" dirty="0"/>
          </a:p>
        </p:txBody>
      </p:sp>
      <p:sp>
        <p:nvSpPr>
          <p:cNvPr id="15" name="矩形 14"/>
          <p:cNvSpPr/>
          <p:nvPr/>
        </p:nvSpPr>
        <p:spPr>
          <a:xfrm>
            <a:off x="6184777" y="1525474"/>
            <a:ext cx="5617288"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任务类中的写方法</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将写缓冲区的数据一次性发到用户的连接</a:t>
            </a:r>
            <a:r>
              <a:rPr lang="en-US" altLang="zh-CN" sz="1400" dirty="0">
                <a:solidFill>
                  <a:schemeClr val="bg1">
                    <a:lumMod val="50000"/>
                  </a:schemeClr>
                </a:solidFill>
                <a:latin typeface="微软雅黑" charset="0"/>
                <a:ea typeface="微软雅黑" charset="0"/>
              </a:rPr>
              <a:t>socket</a:t>
            </a:r>
            <a:r>
              <a:rPr lang="zh-CN" altLang="en-US" sz="1400" dirty="0">
                <a:solidFill>
                  <a:schemeClr val="bg1">
                    <a:lumMod val="50000"/>
                  </a:schemeClr>
                </a:solidFill>
                <a:latin typeface="微软雅黑" charset="0"/>
                <a:ea typeface="微软雅黑" charset="0"/>
              </a:rPr>
              <a:t>上</a:t>
            </a:r>
            <a:endParaRPr lang="en-US" altLang="zh-CN"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650840" y="2973047"/>
            <a:ext cx="4876190" cy="3076190"/>
          </a:xfrm>
          <a:prstGeom prst="rect">
            <a:avLst/>
          </a:prstGeom>
        </p:spPr>
      </p:pic>
      <p:sp>
        <p:nvSpPr>
          <p:cNvPr id="13" name="矩形 12"/>
          <p:cNvSpPr/>
          <p:nvPr/>
        </p:nvSpPr>
        <p:spPr>
          <a:xfrm>
            <a:off x="556303" y="1447326"/>
            <a:ext cx="4725911"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任务类中的处理函数</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err="1">
                <a:solidFill>
                  <a:schemeClr val="bg1">
                    <a:lumMod val="50000"/>
                  </a:schemeClr>
                </a:solidFill>
                <a:latin typeface="微软雅黑" charset="0"/>
                <a:ea typeface="微软雅黑" charset="0"/>
              </a:rPr>
              <a:t>Process_read</a:t>
            </a:r>
            <a:r>
              <a:rPr lang="zh-CN" altLang="en-US" sz="1400" dirty="0">
                <a:solidFill>
                  <a:schemeClr val="bg1">
                    <a:lumMod val="50000"/>
                  </a:schemeClr>
                </a:solidFill>
                <a:latin typeface="微软雅黑" charset="0"/>
                <a:ea typeface="微软雅黑" charset="0"/>
              </a:rPr>
              <a:t>方法中使用有限状态机进行状态转移，</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用于解析</a:t>
            </a:r>
            <a:r>
              <a:rPr lang="en-US" altLang="zh-CN" sz="1400" dirty="0">
                <a:solidFill>
                  <a:schemeClr val="bg1">
                    <a:lumMod val="50000"/>
                  </a:schemeClr>
                </a:solidFill>
                <a:latin typeface="微软雅黑" charset="0"/>
                <a:ea typeface="微软雅黑" charset="0"/>
              </a:rPr>
              <a:t>HTTP</a:t>
            </a:r>
            <a:r>
              <a:rPr lang="zh-CN" altLang="en-US" sz="1400" dirty="0">
                <a:solidFill>
                  <a:schemeClr val="bg1">
                    <a:lumMod val="50000"/>
                  </a:schemeClr>
                </a:solidFill>
                <a:latin typeface="微软雅黑" charset="0"/>
                <a:ea typeface="微软雅黑" charset="0"/>
              </a:rPr>
              <a:t>请求</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err="1">
                <a:solidFill>
                  <a:schemeClr val="bg1">
                    <a:lumMod val="50000"/>
                  </a:schemeClr>
                </a:solidFill>
                <a:latin typeface="微软雅黑" charset="0"/>
                <a:ea typeface="微软雅黑" charset="0"/>
              </a:rPr>
              <a:t>Process_write</a:t>
            </a:r>
            <a:r>
              <a:rPr lang="zh-CN" altLang="en-US" sz="1400" dirty="0">
                <a:solidFill>
                  <a:schemeClr val="bg1">
                    <a:lumMod val="50000"/>
                  </a:schemeClr>
                </a:solidFill>
                <a:latin typeface="微软雅黑" charset="0"/>
                <a:ea typeface="微软雅黑" charset="0"/>
              </a:rPr>
              <a:t>方法中根据</a:t>
            </a:r>
            <a:r>
              <a:rPr lang="en-US" altLang="zh-CN" sz="1400" dirty="0">
                <a:solidFill>
                  <a:schemeClr val="bg1">
                    <a:lumMod val="50000"/>
                  </a:schemeClr>
                </a:solidFill>
                <a:latin typeface="微软雅黑" charset="0"/>
                <a:ea typeface="微软雅黑" charset="0"/>
              </a:rPr>
              <a:t>HTTP</a:t>
            </a:r>
            <a:r>
              <a:rPr lang="zh-CN" altLang="en-US" sz="1400" dirty="0">
                <a:solidFill>
                  <a:schemeClr val="bg1">
                    <a:lumMod val="50000"/>
                  </a:schemeClr>
                </a:solidFill>
                <a:latin typeface="微软雅黑" charset="0"/>
                <a:ea typeface="微软雅黑" charset="0"/>
              </a:rPr>
              <a:t>解析后的结果返回，</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将对应的</a:t>
            </a:r>
            <a:r>
              <a:rPr lang="en-US" altLang="zh-CN" sz="1400" dirty="0">
                <a:solidFill>
                  <a:schemeClr val="bg1">
                    <a:lumMod val="50000"/>
                  </a:schemeClr>
                </a:solidFill>
                <a:latin typeface="微软雅黑" charset="0"/>
                <a:ea typeface="微软雅黑" charset="0"/>
              </a:rPr>
              <a:t>HTTP</a:t>
            </a:r>
            <a:r>
              <a:rPr lang="zh-CN" altLang="en-US" sz="1400" dirty="0">
                <a:solidFill>
                  <a:schemeClr val="bg1">
                    <a:lumMod val="50000"/>
                  </a:schemeClr>
                </a:solidFill>
                <a:latin typeface="微软雅黑" charset="0"/>
                <a:ea typeface="微软雅黑" charset="0"/>
              </a:rPr>
              <a:t>应答写入用户写缓冲区</a:t>
            </a:r>
            <a:endParaRPr lang="en-US" altLang="zh-CN" sz="1400" dirty="0">
              <a:solidFill>
                <a:schemeClr val="bg1">
                  <a:lumMod val="50000"/>
                </a:schemeClr>
              </a:solidFill>
              <a:latin typeface="微软雅黑" charset="0"/>
              <a:ea typeface="微软雅黑" charset="0"/>
            </a:endParaRPr>
          </a:p>
        </p:txBody>
      </p:sp>
      <p:pic>
        <p:nvPicPr>
          <p:cNvPr id="8" name="图片 7"/>
          <p:cNvPicPr>
            <a:picLocks noChangeAspect="1"/>
          </p:cNvPicPr>
          <p:nvPr/>
        </p:nvPicPr>
        <p:blipFill>
          <a:blip r:embed="rId2"/>
          <a:stretch>
            <a:fillRect/>
          </a:stretch>
        </p:blipFill>
        <p:spPr>
          <a:xfrm>
            <a:off x="6438666" y="2150645"/>
            <a:ext cx="4365457" cy="44184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1568578"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7370479" cy="769441"/>
          </a:xfrm>
          <a:prstGeom prst="rect">
            <a:avLst/>
          </a:prstGeom>
        </p:spPr>
        <p:txBody>
          <a:bodyPr wrap="none">
            <a:spAutoFit/>
          </a:bodyPr>
          <a:lstStyle/>
          <a:p>
            <a:r>
              <a:rPr lang="zh-CN" altLang="en-US" sz="4400" dirty="0"/>
              <a:t>线程池实践</a:t>
            </a:r>
            <a:r>
              <a:rPr lang="en-US" altLang="zh-CN" sz="4400" dirty="0"/>
              <a:t>-HTTP</a:t>
            </a:r>
            <a:r>
              <a:rPr lang="zh-CN" altLang="en-US" sz="4400" dirty="0"/>
              <a:t>静态服务器</a:t>
            </a:r>
            <a:endParaRPr lang="en-US" altLang="zh-CN" sz="4400" dirty="0"/>
          </a:p>
        </p:txBody>
      </p:sp>
      <p:sp>
        <p:nvSpPr>
          <p:cNvPr id="5" name="矩形 4"/>
          <p:cNvSpPr/>
          <p:nvPr/>
        </p:nvSpPr>
        <p:spPr>
          <a:xfrm>
            <a:off x="556303" y="1447326"/>
            <a:ext cx="4725911"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服务器表现</a:t>
            </a:r>
            <a:endParaRPr lang="en-US" altLang="zh-CN"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651109" y="1875564"/>
            <a:ext cx="4400769" cy="1074842"/>
          </a:xfrm>
          <a:prstGeom prst="rect">
            <a:avLst/>
          </a:prstGeom>
        </p:spPr>
      </p:pic>
      <p:pic>
        <p:nvPicPr>
          <p:cNvPr id="8" name="图片 7"/>
          <p:cNvPicPr>
            <a:picLocks noChangeAspect="1"/>
          </p:cNvPicPr>
          <p:nvPr/>
        </p:nvPicPr>
        <p:blipFill>
          <a:blip r:embed="rId2"/>
          <a:stretch>
            <a:fillRect/>
          </a:stretch>
        </p:blipFill>
        <p:spPr>
          <a:xfrm>
            <a:off x="651593" y="3429000"/>
            <a:ext cx="7015188" cy="2354449"/>
          </a:xfrm>
          <a:prstGeom prst="rect">
            <a:avLst/>
          </a:prstGeom>
        </p:spPr>
      </p:pic>
      <p:sp>
        <p:nvSpPr>
          <p:cNvPr id="10" name="矩形 9"/>
          <p:cNvSpPr/>
          <p:nvPr/>
        </p:nvSpPr>
        <p:spPr>
          <a:xfrm>
            <a:off x="651109" y="3017156"/>
            <a:ext cx="4725911"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请求到来时的服务器解析</a:t>
            </a:r>
            <a:endParaRPr lang="en-US" altLang="zh-CN" sz="1400" dirty="0">
              <a:solidFill>
                <a:schemeClr val="bg1">
                  <a:lumMod val="50000"/>
                </a:schemeClr>
              </a:solidFill>
              <a:latin typeface="微软雅黑" charset="0"/>
              <a:ea typeface="微软雅黑" charset="0"/>
            </a:endParaRPr>
          </a:p>
        </p:txBody>
      </p:sp>
      <p:sp>
        <p:nvSpPr>
          <p:cNvPr id="11" name="矩形 10"/>
          <p:cNvSpPr/>
          <p:nvPr/>
        </p:nvSpPr>
        <p:spPr>
          <a:xfrm>
            <a:off x="6352053" y="1441068"/>
            <a:ext cx="4725911"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客户端的表现</a:t>
            </a:r>
            <a:endParaRPr lang="en-US" altLang="zh-CN" sz="1400" dirty="0">
              <a:solidFill>
                <a:schemeClr val="bg1">
                  <a:lumMod val="50000"/>
                </a:schemeClr>
              </a:solidFill>
              <a:latin typeface="微软雅黑" charset="0"/>
              <a:ea typeface="微软雅黑" charset="0"/>
            </a:endParaRPr>
          </a:p>
        </p:txBody>
      </p:sp>
      <p:pic>
        <p:nvPicPr>
          <p:cNvPr id="12" name="图片 11"/>
          <p:cNvPicPr>
            <a:picLocks noChangeAspect="1"/>
          </p:cNvPicPr>
          <p:nvPr/>
        </p:nvPicPr>
        <p:blipFill>
          <a:blip r:embed="rId3"/>
          <a:stretch>
            <a:fillRect/>
          </a:stretch>
        </p:blipFill>
        <p:spPr>
          <a:xfrm>
            <a:off x="6417567" y="1900098"/>
            <a:ext cx="4235636" cy="1313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选题背景</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4037" cy="307777"/>
          </a:xfrm>
          <a:prstGeom prst="rect">
            <a:avLst/>
          </a:prstGeom>
        </p:spPr>
        <p:txBody>
          <a:bodyPr wrap="none">
            <a:spAutoFit/>
          </a:bodyPr>
          <a:lstStyle/>
          <a:p>
            <a:r>
              <a:rPr lang="en-US" altLang="zh-CN" sz="1400" b="1" dirty="0"/>
              <a:t>PART FIVE </a:t>
            </a:r>
            <a:r>
              <a:rPr lang="zh-CN" altLang="en-US" sz="1400" b="1" dirty="0"/>
              <a:t>池实践</a:t>
            </a:r>
            <a:endParaRPr lang="zh-CN" altLang="en-US" sz="1400" b="1" dirty="0"/>
          </a:p>
        </p:txBody>
      </p:sp>
      <p:sp>
        <p:nvSpPr>
          <p:cNvPr id="3" name="椭圆 2"/>
          <p:cNvSpPr/>
          <p:nvPr/>
        </p:nvSpPr>
        <p:spPr>
          <a:xfrm>
            <a:off x="1568578" y="150209"/>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矩形 19"/>
          <p:cNvSpPr/>
          <p:nvPr/>
        </p:nvSpPr>
        <p:spPr>
          <a:xfrm>
            <a:off x="651109" y="564518"/>
            <a:ext cx="7370479" cy="769441"/>
          </a:xfrm>
          <a:prstGeom prst="rect">
            <a:avLst/>
          </a:prstGeom>
        </p:spPr>
        <p:txBody>
          <a:bodyPr wrap="none">
            <a:spAutoFit/>
          </a:bodyPr>
          <a:lstStyle/>
          <a:p>
            <a:r>
              <a:rPr lang="zh-CN" altLang="en-US" sz="4400" dirty="0"/>
              <a:t>线程池实践</a:t>
            </a:r>
            <a:r>
              <a:rPr lang="en-US" altLang="zh-CN" sz="4400" dirty="0"/>
              <a:t>-HTTP</a:t>
            </a:r>
            <a:r>
              <a:rPr lang="zh-CN" altLang="en-US" sz="4400" dirty="0"/>
              <a:t>静态服务器</a:t>
            </a:r>
            <a:endParaRPr lang="en-US" altLang="zh-CN" sz="4400" dirty="0"/>
          </a:p>
        </p:txBody>
      </p:sp>
      <p:pic>
        <p:nvPicPr>
          <p:cNvPr id="6" name="图片 5"/>
          <p:cNvPicPr>
            <a:picLocks noChangeAspect="1"/>
          </p:cNvPicPr>
          <p:nvPr/>
        </p:nvPicPr>
        <p:blipFill>
          <a:blip r:embed="rId1"/>
          <a:stretch>
            <a:fillRect/>
          </a:stretch>
        </p:blipFill>
        <p:spPr>
          <a:xfrm>
            <a:off x="916980" y="1637146"/>
            <a:ext cx="4285714" cy="1390476"/>
          </a:xfrm>
          <a:prstGeom prst="rect">
            <a:avLst/>
          </a:prstGeom>
        </p:spPr>
      </p:pic>
      <p:pic>
        <p:nvPicPr>
          <p:cNvPr id="8" name="图片 7"/>
          <p:cNvPicPr>
            <a:picLocks noChangeAspect="1"/>
          </p:cNvPicPr>
          <p:nvPr/>
        </p:nvPicPr>
        <p:blipFill>
          <a:blip r:embed="rId2"/>
          <a:stretch>
            <a:fillRect/>
          </a:stretch>
        </p:blipFill>
        <p:spPr>
          <a:xfrm>
            <a:off x="6350114" y="1634927"/>
            <a:ext cx="5228571" cy="1228571"/>
          </a:xfrm>
          <a:prstGeom prst="rect">
            <a:avLst/>
          </a:prstGeom>
        </p:spPr>
      </p:pic>
      <p:sp>
        <p:nvSpPr>
          <p:cNvPr id="10" name="矩形 9"/>
          <p:cNvSpPr/>
          <p:nvPr/>
        </p:nvSpPr>
        <p:spPr>
          <a:xfrm>
            <a:off x="1118858" y="3975425"/>
            <a:ext cx="8415759" cy="23279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自己在学习进程池和线程池之前，在学习多进程多线程的一些网络编程的技术，实际上是会有一点混乱的。</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但是在学习池化技术的时候，因为有框架的指导作用，所以实际上自己在写代码时候是很清楚的知道现在要干什么，接下来要干什么，所以整个学习的脉络会比前面清晰很多，也反过来弄懂了一些之前在学习多线程和多进程时候没搞明白的一些细节上的东西</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我也刚学这个技术没多久，可能会存在一些自己理解上的错误吧，</a:t>
            </a:r>
            <a:r>
              <a:rPr lang="zh-CN" altLang="en-US" sz="1400" dirty="0">
                <a:solidFill>
                  <a:schemeClr val="bg1">
                    <a:lumMod val="50000"/>
                  </a:schemeClr>
                </a:solidFill>
                <a:latin typeface="微软雅黑" charset="0"/>
                <a:ea typeface="微软雅黑" charset="0"/>
                <a:sym typeface="+mn-ea"/>
              </a:rPr>
              <a:t>也欢迎大家对我分享中的问题进行指正。</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这一部分内容也会在我面向年底新的管培生的课程开发中有所体现，在这里分享一方面也算是一种磨课，一方面也是想看一下这部分内容分享出来的效果，一方面也是想看看大家对这部分内容重点的理解和建议，大家也可以提出自己的一些</a:t>
            </a:r>
            <a:r>
              <a:rPr lang="zh-CN" altLang="en-US" sz="1400" dirty="0">
                <a:solidFill>
                  <a:schemeClr val="bg1">
                    <a:lumMod val="50000"/>
                  </a:schemeClr>
                </a:solidFill>
                <a:latin typeface="微软雅黑" charset="0"/>
                <a:ea typeface="微软雅黑" charset="0"/>
              </a:rPr>
              <a:t>建议。</a:t>
            </a:r>
            <a:endParaRPr lang="zh-CN" altLang="en-US"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linds(horizontal)">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endParaRPr lang="en-US" altLang="zh-CN" sz="4800" b="1" dirty="0"/>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54033" y="338652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云天河</a:t>
            </a:r>
            <a:endParaRPr lang="en-US" altLang="zh-CN" sz="1400" dirty="0">
              <a:solidFill>
                <a:schemeClr val="tx1"/>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800493" cy="369332"/>
          </a:xfrm>
          <a:prstGeom prst="rect">
            <a:avLst/>
          </a:prstGeom>
        </p:spPr>
        <p:txBody>
          <a:bodyPr wrap="none">
            <a:spAutoFit/>
          </a:bodyPr>
          <a:lstStyle/>
          <a:p>
            <a:r>
              <a:rPr lang="zh-CN" altLang="en-US" dirty="0"/>
              <a:t>多进程和多线程</a:t>
            </a:r>
            <a:endParaRPr lang="zh-CN" altLang="en-US" dirty="0"/>
          </a:p>
        </p:txBody>
      </p:sp>
      <p:sp>
        <p:nvSpPr>
          <p:cNvPr id="18" name="矩形 17"/>
          <p:cNvSpPr/>
          <p:nvPr/>
        </p:nvSpPr>
        <p:spPr>
          <a:xfrm>
            <a:off x="959621" y="1481030"/>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其实本来这段时间学的更多的是一些多进程和多线程编程的相关内容，但是多线程大家都分享过了，进程间通讯也被分享过了，如果只是在大家分享过的理论上加一点实践就有点划水了，所以也借此机会学习了一下池的一些相关内容。</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虽然以前自己写一些学校之类的项目啥的有用过池，但是更多的是用别人封装好的文件，没有去研究原理，这里也是分享一下这段时间自己对这方面的学习吧</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后面的代码会用</a:t>
            </a:r>
            <a:r>
              <a:rPr lang="en-US" altLang="zh-CN" sz="1400" dirty="0" err="1">
                <a:solidFill>
                  <a:schemeClr val="bg1">
                    <a:lumMod val="50000"/>
                  </a:schemeClr>
                </a:solidFill>
                <a:latin typeface="微软雅黑" charset="0"/>
                <a:ea typeface="微软雅黑" charset="0"/>
              </a:rPr>
              <a:t>c++</a:t>
            </a:r>
            <a:r>
              <a:rPr lang="zh-CN" altLang="en-US" sz="1400" dirty="0">
                <a:solidFill>
                  <a:schemeClr val="bg1">
                    <a:lumMod val="50000"/>
                  </a:schemeClr>
                </a:solidFill>
                <a:latin typeface="微软雅黑" charset="0"/>
                <a:ea typeface="微软雅黑" charset="0"/>
              </a:rPr>
              <a:t>作为一个代码演示，但是更多的其实只是展示一些片段和对框架的封装，更多的是框架的实现上的一些想法，不会涉及什么语言特性的东西。</a:t>
            </a:r>
            <a:endParaRPr lang="zh-CN" altLang="en-US" sz="1400" dirty="0">
              <a:solidFill>
                <a:schemeClr val="bg1">
                  <a:lumMod val="50000"/>
                </a:schemeClr>
              </a:solidFill>
              <a:latin typeface="微软雅黑" charset="0"/>
              <a:ea typeface="微软雅黑" charset="0"/>
            </a:endParaRPr>
          </a:p>
        </p:txBody>
      </p:sp>
      <p:grpSp>
        <p:nvGrpSpPr>
          <p:cNvPr id="19" name="组合 18"/>
          <p:cNvGrpSpPr/>
          <p:nvPr/>
        </p:nvGrpSpPr>
        <p:grpSpPr>
          <a:xfrm>
            <a:off x="910794" y="3776947"/>
            <a:ext cx="2905611"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3852323"/>
            <a:ext cx="2813591" cy="369332"/>
          </a:xfrm>
          <a:prstGeom prst="rect">
            <a:avLst/>
          </a:prstGeom>
        </p:spPr>
        <p:txBody>
          <a:bodyPr wrap="none">
            <a:spAutoFit/>
          </a:bodyPr>
          <a:lstStyle/>
          <a:p>
            <a:r>
              <a:rPr lang="zh-CN" altLang="en-US" dirty="0"/>
              <a:t>动态创建进程</a:t>
            </a:r>
            <a:r>
              <a:rPr lang="en-US" altLang="zh-CN" dirty="0"/>
              <a:t>/</a:t>
            </a:r>
            <a:r>
              <a:rPr lang="zh-CN" altLang="en-US" dirty="0"/>
              <a:t>线程的缺点</a:t>
            </a:r>
            <a:endParaRPr lang="zh-CN" altLang="en-US" dirty="0"/>
          </a:p>
        </p:txBody>
      </p:sp>
      <p:sp>
        <p:nvSpPr>
          <p:cNvPr id="26" name="矩形 25"/>
          <p:cNvSpPr/>
          <p:nvPr/>
        </p:nvSpPr>
        <p:spPr>
          <a:xfrm>
            <a:off x="959621" y="4329031"/>
            <a:ext cx="6550312" cy="174547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1.</a:t>
            </a:r>
            <a:r>
              <a:rPr lang="zh-CN" altLang="en-US" sz="1400" dirty="0">
                <a:solidFill>
                  <a:schemeClr val="bg1">
                    <a:lumMod val="50000"/>
                  </a:schemeClr>
                </a:solidFill>
                <a:latin typeface="微软雅黑" charset="0"/>
                <a:ea typeface="微软雅黑" charset="0"/>
              </a:rPr>
              <a:t>耗费时间，客户响应慢</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a:solidFill>
                  <a:schemeClr val="bg1">
                    <a:lumMod val="50000"/>
                  </a:schemeClr>
                </a:solidFill>
                <a:latin typeface="微软雅黑" charset="0"/>
                <a:ea typeface="微软雅黑" charset="0"/>
              </a:rPr>
              <a:t>2.</a:t>
            </a:r>
            <a:r>
              <a:rPr lang="zh-CN" altLang="en-US" sz="1400" dirty="0">
                <a:solidFill>
                  <a:schemeClr val="bg1">
                    <a:lumMod val="50000"/>
                  </a:schemeClr>
                </a:solidFill>
                <a:latin typeface="微软雅黑" charset="0"/>
                <a:ea typeface="微软雅黑" charset="0"/>
              </a:rPr>
              <a:t>动态创建的子进程</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子线程往往只是用来为一个客户做服务，导致系统内大量的细微进程</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线程的产生，进程</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线程切换会大量消耗</a:t>
            </a:r>
            <a:r>
              <a:rPr lang="en-US" altLang="zh-CN" sz="1400" dirty="0">
                <a:solidFill>
                  <a:schemeClr val="bg1">
                    <a:lumMod val="50000"/>
                  </a:schemeClr>
                </a:solidFill>
                <a:latin typeface="微软雅黑" charset="0"/>
                <a:ea typeface="微软雅黑" charset="0"/>
              </a:rPr>
              <a:t>CPU</a:t>
            </a:r>
            <a:r>
              <a:rPr lang="zh-CN" altLang="en-US" sz="1400" dirty="0">
                <a:solidFill>
                  <a:schemeClr val="bg1">
                    <a:lumMod val="50000"/>
                  </a:schemeClr>
                </a:solidFill>
                <a:latin typeface="微软雅黑" charset="0"/>
                <a:ea typeface="微软雅黑" charset="0"/>
              </a:rPr>
              <a:t>时间</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a:solidFill>
                  <a:schemeClr val="bg1">
                    <a:lumMod val="50000"/>
                  </a:schemeClr>
                </a:solidFill>
                <a:latin typeface="微软雅黑" charset="0"/>
                <a:ea typeface="微软雅黑" charset="0"/>
              </a:rPr>
              <a:t>3.</a:t>
            </a:r>
            <a:r>
              <a:rPr lang="zh-CN" altLang="en-US" sz="1400" dirty="0">
                <a:solidFill>
                  <a:schemeClr val="bg1">
                    <a:lumMod val="50000"/>
                  </a:schemeClr>
                </a:solidFill>
                <a:latin typeface="微软雅黑" charset="0"/>
                <a:ea typeface="微软雅黑" charset="0"/>
              </a:rPr>
              <a:t>动态创建的子进程是当前进程的一个完整映像。必须合理地管理它分配的文件描述符和堆内存等各项资源， 否则子进程可能会复制这些资源，导致系统可用资源枯竭，进而影响服务器性能。</a:t>
            </a:r>
            <a:endParaRPr lang="zh-CN" altLang="en-US"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blinds(horizontal)">
                                      <p:cBhvr>
                                        <p:cTn id="15" dur="500"/>
                                        <p:tgtEl>
                                          <p:spTgt spid="1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blinds(horizontal)">
                                      <p:cBhvr>
                                        <p:cTn id="20" dur="500"/>
                                        <p:tgtEl>
                                          <p:spTgt spid="18">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blinds(horizontal)">
                                      <p:cBhvr>
                                        <p:cTn id="23" dur="500"/>
                                        <p:tgtEl>
                                          <p:spTgt spid="1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blinds(horizontal)">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6">
                                            <p:txEl>
                                              <p:pRg st="1" end="1"/>
                                            </p:txEl>
                                          </p:spTgt>
                                        </p:tgtEl>
                                        <p:attrNameLst>
                                          <p:attrName>style.visibility</p:attrName>
                                        </p:attrNameLst>
                                      </p:cBhvr>
                                      <p:to>
                                        <p:strVal val="visible"/>
                                      </p:to>
                                    </p:set>
                                    <p:animEffect transition="in" filter="blinds(horizontal)">
                                      <p:cBhvr>
                                        <p:cTn id="41" dur="500"/>
                                        <p:tgtEl>
                                          <p:spTgt spid="2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
                                            <p:txEl>
                                              <p:pRg st="2" end="2"/>
                                            </p:txEl>
                                          </p:spTgt>
                                        </p:tgtEl>
                                        <p:attrNameLst>
                                          <p:attrName>style.visibility</p:attrName>
                                        </p:attrNameLst>
                                      </p:cBhvr>
                                      <p:to>
                                        <p:strVal val="visible"/>
                                      </p:to>
                                    </p:set>
                                    <p:animEffect transition="in" filter="blinds(horizontal)">
                                      <p:cBhvr>
                                        <p:cTn id="46"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5" grpId="0"/>
      <p:bldP spid="2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TWO</a:t>
            </a:r>
            <a:endParaRPr lang="en-US" altLang="zh-CN"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概述</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15800" cy="307777"/>
          </a:xfrm>
          <a:prstGeom prst="rect">
            <a:avLst/>
          </a:prstGeom>
        </p:spPr>
        <p:txBody>
          <a:bodyPr wrap="none">
            <a:spAutoFit/>
          </a:bodyPr>
          <a:lstStyle/>
          <a:p>
            <a:r>
              <a:rPr lang="en-US" altLang="zh-CN" sz="1400" b="1" dirty="0"/>
              <a:t>PART TWO </a:t>
            </a:r>
            <a:r>
              <a:rPr lang="zh-CN" altLang="en-US" sz="1400" b="1" dirty="0"/>
              <a:t>概述</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373188"/>
            <a:ext cx="5262979" cy="769441"/>
          </a:xfrm>
          <a:prstGeom prst="rect">
            <a:avLst/>
          </a:prstGeom>
        </p:spPr>
        <p:txBody>
          <a:bodyPr wrap="none">
            <a:spAutoFit/>
          </a:bodyPr>
          <a:lstStyle/>
          <a:p>
            <a:r>
              <a:rPr lang="zh-CN" altLang="en-US" sz="4400" dirty="0"/>
              <a:t>进程池和线程池概述</a:t>
            </a:r>
            <a:endParaRPr lang="en-US" altLang="zh-CN" sz="4400" dirty="0"/>
          </a:p>
        </p:txBody>
      </p:sp>
      <p:sp>
        <p:nvSpPr>
          <p:cNvPr id="8" name="矩形 7"/>
          <p:cNvSpPr/>
          <p:nvPr/>
        </p:nvSpPr>
        <p:spPr>
          <a:xfrm>
            <a:off x="950374" y="1146527"/>
            <a:ext cx="6550312"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进程池是服务器预先创建的一组子进程</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数目在</a:t>
            </a:r>
            <a:r>
              <a:rPr lang="en-US" altLang="zh-CN" sz="1400" dirty="0">
                <a:solidFill>
                  <a:schemeClr val="bg1">
                    <a:lumMod val="50000"/>
                  </a:schemeClr>
                </a:solidFill>
                <a:latin typeface="微软雅黑" charset="0"/>
                <a:ea typeface="微软雅黑" charset="0"/>
              </a:rPr>
              <a:t>3~7</a:t>
            </a:r>
            <a:r>
              <a:rPr lang="zh-CN" altLang="en-US" sz="1400" dirty="0">
                <a:solidFill>
                  <a:schemeClr val="bg1">
                    <a:lumMod val="50000"/>
                  </a:schemeClr>
                </a:solidFill>
                <a:latin typeface="微软雅黑" charset="0"/>
                <a:ea typeface="微软雅黑" charset="0"/>
              </a:rPr>
              <a:t>个</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。由于池是在服务器启动时候创建的，子进程相对都比较干净，不会从父进程那边搞来一些不必要的文件描述符和堆内存</a:t>
            </a:r>
            <a:endParaRPr lang="zh-CN" altLang="en-US" sz="1400" dirty="0">
              <a:solidFill>
                <a:schemeClr val="bg1">
                  <a:lumMod val="50000"/>
                </a:schemeClr>
              </a:solidFill>
              <a:latin typeface="微软雅黑" charset="0"/>
              <a:ea typeface="微软雅黑" charset="0"/>
            </a:endParaRPr>
          </a:p>
        </p:txBody>
      </p:sp>
      <p:sp>
        <p:nvSpPr>
          <p:cNvPr id="9" name="矩形 8"/>
          <p:cNvSpPr/>
          <p:nvPr/>
        </p:nvSpPr>
        <p:spPr>
          <a:xfrm>
            <a:off x="950374" y="2051775"/>
            <a:ext cx="6550312" cy="174547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新任务到来时，主进程通过某种方式来选择进程池中的某一个子进程来完成任务。</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选择算法大体上分为两种：</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a:solidFill>
                  <a:schemeClr val="bg1">
                    <a:lumMod val="50000"/>
                  </a:schemeClr>
                </a:solidFill>
                <a:latin typeface="微软雅黑" charset="0"/>
                <a:ea typeface="微软雅黑" charset="0"/>
              </a:rPr>
              <a:t>1.</a:t>
            </a:r>
            <a:r>
              <a:rPr lang="zh-CN" altLang="en-US" sz="1400" dirty="0">
                <a:solidFill>
                  <a:schemeClr val="bg1">
                    <a:lumMod val="50000"/>
                  </a:schemeClr>
                </a:solidFill>
                <a:latin typeface="微软雅黑" charset="0"/>
                <a:ea typeface="微软雅黑" charset="0"/>
              </a:rPr>
              <a:t>算法选择：最简单当然是直接随机或者</a:t>
            </a:r>
            <a:r>
              <a:rPr lang="en-US" altLang="zh-CN" sz="1400" dirty="0">
                <a:solidFill>
                  <a:schemeClr val="bg1">
                    <a:lumMod val="50000"/>
                  </a:schemeClr>
                </a:solidFill>
                <a:latin typeface="微软雅黑" charset="0"/>
                <a:ea typeface="微软雅黑" charset="0"/>
              </a:rPr>
              <a:t>round robin(</a:t>
            </a:r>
            <a:r>
              <a:rPr lang="zh-CN" altLang="en-US" sz="1400" dirty="0">
                <a:solidFill>
                  <a:schemeClr val="bg1">
                    <a:lumMod val="50000"/>
                  </a:schemeClr>
                </a:solidFill>
                <a:latin typeface="微软雅黑" charset="0"/>
                <a:ea typeface="微软雅黑" charset="0"/>
              </a:rPr>
              <a:t>轮询</a:t>
            </a:r>
            <a:r>
              <a:rPr lang="en-US" altLang="zh-CN" sz="1400" dirty="0">
                <a:solidFill>
                  <a:schemeClr val="bg1">
                    <a:lumMod val="50000"/>
                  </a:schemeClr>
                </a:solidFill>
                <a:latin typeface="微软雅黑" charset="0"/>
                <a:ea typeface="微软雅黑" charset="0"/>
              </a:rPr>
              <a:t>), </a:t>
            </a:r>
            <a:r>
              <a:rPr lang="zh-CN" altLang="en-US" sz="1400" dirty="0">
                <a:solidFill>
                  <a:schemeClr val="bg1">
                    <a:lumMod val="50000"/>
                  </a:schemeClr>
                </a:solidFill>
                <a:latin typeface="微软雅黑" charset="0"/>
                <a:ea typeface="微软雅黑" charset="0"/>
              </a:rPr>
              <a:t>复杂的可以去到负载均衡去减轻服务器整体压力</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a:solidFill>
                  <a:schemeClr val="bg1">
                    <a:lumMod val="50000"/>
                  </a:schemeClr>
                </a:solidFill>
                <a:latin typeface="微软雅黑" charset="0"/>
                <a:ea typeface="微软雅黑" charset="0"/>
              </a:rPr>
              <a:t>2.</a:t>
            </a:r>
            <a:r>
              <a:rPr lang="zh-CN" altLang="en-US" sz="1400" dirty="0">
                <a:solidFill>
                  <a:schemeClr val="bg1">
                    <a:lumMod val="50000"/>
                  </a:schemeClr>
                </a:solidFill>
                <a:latin typeface="微软雅黑" charset="0"/>
                <a:ea typeface="微软雅黑" charset="0"/>
              </a:rPr>
              <a:t>共享工作队列。子进程睡眠在工作队列上，主进程把任务放到工作队列上，唤醒一个工作进程去处理</a:t>
            </a:r>
            <a:endParaRPr lang="zh-CN" altLang="en-US" sz="1400" dirty="0">
              <a:solidFill>
                <a:schemeClr val="bg1">
                  <a:lumMod val="50000"/>
                </a:schemeClr>
              </a:solidFill>
              <a:latin typeface="微软雅黑" charset="0"/>
              <a:ea typeface="微软雅黑" charset="0"/>
            </a:endParaRPr>
          </a:p>
        </p:txBody>
      </p:sp>
      <p:sp>
        <p:nvSpPr>
          <p:cNvPr id="14" name="文本框 13"/>
          <p:cNvSpPr txBox="1"/>
          <p:nvPr/>
        </p:nvSpPr>
        <p:spPr>
          <a:xfrm>
            <a:off x="950374" y="3797253"/>
            <a:ext cx="6853098" cy="1185324"/>
          </a:xfrm>
          <a:prstGeom prst="rect">
            <a:avLst/>
          </a:prstGeom>
          <a:noFill/>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选择子进程完毕后，父进程还需要某种通知机制用于通知子进程新任务的到来，以及一些必要数据的传递。通知机制多种多样吧，这里说几个简单的实现。</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rgbClr val="FF0000"/>
                </a:solidFill>
                <a:latin typeface="微软雅黑" charset="0"/>
                <a:ea typeface="微软雅黑" charset="0"/>
              </a:rPr>
              <a:t>多进程</a:t>
            </a:r>
            <a:r>
              <a:rPr lang="zh-CN" altLang="en-US" sz="1400" dirty="0">
                <a:solidFill>
                  <a:schemeClr val="bg1">
                    <a:lumMod val="50000"/>
                  </a:schemeClr>
                </a:solidFill>
                <a:latin typeface="微软雅黑" charset="0"/>
                <a:ea typeface="微软雅黑" charset="0"/>
              </a:rPr>
              <a:t>的数据传递，父子进程的通信可以用</a:t>
            </a:r>
            <a:r>
              <a:rPr lang="zh-CN" altLang="en-US" sz="1400" dirty="0">
                <a:solidFill>
                  <a:srgbClr val="FF0000"/>
                </a:solidFill>
                <a:latin typeface="微软雅黑" charset="0"/>
                <a:ea typeface="微软雅黑" charset="0"/>
              </a:rPr>
              <a:t>管道</a:t>
            </a:r>
            <a:r>
              <a:rPr lang="zh-CN" altLang="en-US" sz="1400" dirty="0">
                <a:solidFill>
                  <a:schemeClr val="bg1">
                    <a:lumMod val="50000"/>
                  </a:schemeClr>
                </a:solidFill>
                <a:latin typeface="微软雅黑" charset="0"/>
                <a:ea typeface="微软雅黑" charset="0"/>
              </a:rPr>
              <a:t>实现，预定好协议就行。</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rgbClr val="FF0000"/>
                </a:solidFill>
                <a:latin typeface="微软雅黑" charset="0"/>
                <a:ea typeface="微软雅黑" charset="0"/>
              </a:rPr>
              <a:t>多线程</a:t>
            </a:r>
            <a:r>
              <a:rPr lang="zh-CN" altLang="en-US" sz="1400" dirty="0">
                <a:solidFill>
                  <a:schemeClr val="bg1">
                    <a:lumMod val="50000"/>
                  </a:schemeClr>
                </a:solidFill>
                <a:latin typeface="微软雅黑" charset="0"/>
                <a:ea typeface="微软雅黑" charset="0"/>
              </a:rPr>
              <a:t>就更简单了，本身他们就是一个进程下的，</a:t>
            </a:r>
            <a:r>
              <a:rPr lang="zh-CN" altLang="en-US" sz="1400" dirty="0">
                <a:solidFill>
                  <a:srgbClr val="FF0000"/>
                </a:solidFill>
                <a:latin typeface="微软雅黑" charset="0"/>
                <a:ea typeface="微软雅黑" charset="0"/>
              </a:rPr>
              <a:t>数据定义为全局</a:t>
            </a:r>
            <a:r>
              <a:rPr lang="zh-CN" altLang="en-US" sz="1400" dirty="0">
                <a:solidFill>
                  <a:schemeClr val="bg1">
                    <a:lumMod val="50000"/>
                  </a:schemeClr>
                </a:solidFill>
                <a:latin typeface="微软雅黑" charset="0"/>
                <a:ea typeface="微软雅黑" charset="0"/>
              </a:rPr>
              <a:t>的就可以共享了</a:t>
            </a:r>
            <a:endParaRPr lang="zh-CN" altLang="en-US" sz="1400" dirty="0">
              <a:solidFill>
                <a:schemeClr val="bg1">
                  <a:lumMod val="50000"/>
                </a:schemeClr>
              </a:solidFill>
              <a:latin typeface="微软雅黑" charset="0"/>
              <a:ea typeface="微软雅黑" charset="0"/>
            </a:endParaRPr>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6773" y="4936109"/>
            <a:ext cx="5337514" cy="1841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linds(horizontal)">
                                      <p:cBhvr>
                                        <p:cTn id="19" dur="500"/>
                                        <p:tgtEl>
                                          <p:spTgt spid="9">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blinds(horizontal)">
                                      <p:cBhvr>
                                        <p:cTn id="25" dur="500"/>
                                        <p:tgtEl>
                                          <p:spTgt spid="9">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blinds(horizontal)">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blinds(horizontal)">
                                      <p:cBhvr>
                                        <p:cTn id="33" dur="500"/>
                                        <p:tgtEl>
                                          <p:spTgt spid="14">
                                            <p:txEl>
                                              <p:pRg st="0" end="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xEl>
                                              <p:pRg st="1" end="1"/>
                                            </p:txEl>
                                          </p:spTgt>
                                        </p:tgtEl>
                                        <p:attrNameLst>
                                          <p:attrName>style.visibility</p:attrName>
                                        </p:attrNameLst>
                                      </p:cBhvr>
                                      <p:to>
                                        <p:strVal val="visible"/>
                                      </p:to>
                                    </p:set>
                                    <p:animEffect transition="in" filter="blinds(horizontal)">
                                      <p:cBhvr>
                                        <p:cTn id="36" dur="500"/>
                                        <p:tgtEl>
                                          <p:spTgt spid="14">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animEffect transition="in" filter="blinds(horizontal)">
                                      <p:cBhvr>
                                        <p:cTn id="39" dur="500"/>
                                        <p:tgtEl>
                                          <p:spTgt spid="1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30"/>
                                        </p:tgtEl>
                                        <p:attrNameLst>
                                          <p:attrName>style.visibility</p:attrName>
                                        </p:attrNameLst>
                                      </p:cBhvr>
                                      <p:to>
                                        <p:strVal val="visible"/>
                                      </p:to>
                                    </p:set>
                                    <p:animEffect transition="in" filter="blinds(horizontal)">
                                      <p:cBhvr>
                                        <p:cTn id="4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15800" cy="307777"/>
          </a:xfrm>
          <a:prstGeom prst="rect">
            <a:avLst/>
          </a:prstGeom>
        </p:spPr>
        <p:txBody>
          <a:bodyPr wrap="none">
            <a:spAutoFit/>
          </a:bodyPr>
          <a:lstStyle/>
          <a:p>
            <a:r>
              <a:rPr lang="en-US" altLang="zh-CN" sz="1400" b="1" dirty="0"/>
              <a:t>PART TWO </a:t>
            </a:r>
            <a:r>
              <a:rPr lang="zh-CN" altLang="en-US" sz="1400" b="1" dirty="0"/>
              <a:t>概述</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591521"/>
            <a:ext cx="7520007" cy="769441"/>
          </a:xfrm>
          <a:prstGeom prst="rect">
            <a:avLst/>
          </a:prstGeom>
        </p:spPr>
        <p:txBody>
          <a:bodyPr wrap="none">
            <a:spAutoFit/>
          </a:bodyPr>
          <a:lstStyle/>
          <a:p>
            <a:r>
              <a:rPr lang="zh-CN" altLang="en-US" sz="4400" dirty="0"/>
              <a:t>处理多客户连接时存在的问题</a:t>
            </a:r>
            <a:endParaRPr lang="en-US" altLang="zh-CN" sz="4400" dirty="0"/>
          </a:p>
        </p:txBody>
      </p:sp>
      <p:sp>
        <p:nvSpPr>
          <p:cNvPr id="7" name="矩形 6"/>
          <p:cNvSpPr/>
          <p:nvPr/>
        </p:nvSpPr>
        <p:spPr>
          <a:xfrm>
            <a:off x="757900" y="2407567"/>
            <a:ext cx="6550312" cy="1021433"/>
          </a:xfrm>
          <a:prstGeom prst="rect">
            <a:avLst/>
          </a:prstGeom>
        </p:spPr>
        <p:txBody>
          <a:bodyPr wrap="square">
            <a:spAutoFit/>
          </a:bodyPr>
          <a:lstStyle/>
          <a:p>
            <a:pPr>
              <a:lnSpc>
                <a:spcPct val="130000"/>
              </a:lnSpc>
            </a:pPr>
            <a:r>
              <a:rPr lang="zh-CN" altLang="en-US" sz="1600" dirty="0">
                <a:solidFill>
                  <a:schemeClr val="bg1">
                    <a:lumMod val="50000"/>
                  </a:schemeClr>
                </a:solidFill>
                <a:latin typeface="微软雅黑" charset="0"/>
                <a:ea typeface="微软雅黑" charset="0"/>
              </a:rPr>
              <a:t>常见的主要有这两种方式：</a:t>
            </a:r>
            <a:endParaRPr lang="en-US" altLang="zh-CN" sz="1600" dirty="0">
              <a:solidFill>
                <a:schemeClr val="bg1">
                  <a:lumMod val="50000"/>
                </a:schemeClr>
              </a:solidFill>
              <a:latin typeface="微软雅黑" charset="0"/>
              <a:ea typeface="微软雅黑" charset="0"/>
            </a:endParaRPr>
          </a:p>
          <a:p>
            <a:pPr>
              <a:lnSpc>
                <a:spcPct val="130000"/>
              </a:lnSpc>
            </a:pPr>
            <a:r>
              <a:rPr lang="en-US" altLang="zh-CN" sz="1600" dirty="0">
                <a:solidFill>
                  <a:schemeClr val="bg1">
                    <a:lumMod val="50000"/>
                  </a:schemeClr>
                </a:solidFill>
                <a:latin typeface="微软雅黑" charset="0"/>
                <a:ea typeface="微软雅黑" charset="0"/>
              </a:rPr>
              <a:t>1.</a:t>
            </a:r>
            <a:r>
              <a:rPr lang="zh-CN" altLang="en-US" sz="1600" dirty="0">
                <a:solidFill>
                  <a:schemeClr val="bg1">
                    <a:lumMod val="50000"/>
                  </a:schemeClr>
                </a:solidFill>
                <a:latin typeface="微软雅黑" charset="0"/>
                <a:ea typeface="微软雅黑" charset="0"/>
              </a:rPr>
              <a:t>主进程统一管理这两种</a:t>
            </a:r>
            <a:r>
              <a:rPr lang="en-US" altLang="zh-CN" sz="1600" dirty="0">
                <a:solidFill>
                  <a:schemeClr val="bg1">
                    <a:lumMod val="50000"/>
                  </a:schemeClr>
                </a:solidFill>
                <a:latin typeface="微软雅黑" charset="0"/>
                <a:ea typeface="微软雅黑" charset="0"/>
              </a:rPr>
              <a:t>socket</a:t>
            </a:r>
            <a:endParaRPr lang="en-US" altLang="zh-CN" sz="1600" dirty="0">
              <a:solidFill>
                <a:schemeClr val="bg1">
                  <a:lumMod val="50000"/>
                </a:schemeClr>
              </a:solidFill>
              <a:latin typeface="微软雅黑" charset="0"/>
              <a:ea typeface="微软雅黑" charset="0"/>
            </a:endParaRPr>
          </a:p>
          <a:p>
            <a:pPr>
              <a:lnSpc>
                <a:spcPct val="130000"/>
              </a:lnSpc>
            </a:pPr>
            <a:r>
              <a:rPr lang="en-US" altLang="zh-CN" sz="1600" dirty="0">
                <a:solidFill>
                  <a:schemeClr val="bg1">
                    <a:lumMod val="50000"/>
                  </a:schemeClr>
                </a:solidFill>
                <a:latin typeface="微软雅黑" charset="0"/>
                <a:ea typeface="微软雅黑" charset="0"/>
              </a:rPr>
              <a:t>2.</a:t>
            </a:r>
            <a:r>
              <a:rPr lang="zh-CN" altLang="en-US" sz="1600" dirty="0">
                <a:solidFill>
                  <a:schemeClr val="bg1">
                    <a:lumMod val="50000"/>
                  </a:schemeClr>
                </a:solidFill>
                <a:latin typeface="微软雅黑" charset="0"/>
                <a:ea typeface="微软雅黑" charset="0"/>
              </a:rPr>
              <a:t>主进程管理所有监听</a:t>
            </a:r>
            <a:r>
              <a:rPr lang="en-US" altLang="zh-CN" sz="1600" dirty="0">
                <a:solidFill>
                  <a:schemeClr val="bg1">
                    <a:lumMod val="50000"/>
                  </a:schemeClr>
                </a:solidFill>
                <a:latin typeface="微软雅黑" charset="0"/>
                <a:ea typeface="微软雅黑" charset="0"/>
              </a:rPr>
              <a:t>socket</a:t>
            </a:r>
            <a:r>
              <a:rPr lang="zh-CN" altLang="en-US" sz="1600" dirty="0">
                <a:solidFill>
                  <a:schemeClr val="bg1">
                    <a:lumMod val="50000"/>
                  </a:schemeClr>
                </a:solidFill>
                <a:latin typeface="微软雅黑" charset="0"/>
                <a:ea typeface="微软雅黑" charset="0"/>
              </a:rPr>
              <a:t>， 子进程管理各自的连接</a:t>
            </a:r>
            <a:r>
              <a:rPr lang="en-US" altLang="zh-CN" sz="1600" dirty="0">
                <a:solidFill>
                  <a:schemeClr val="bg1">
                    <a:lumMod val="50000"/>
                  </a:schemeClr>
                </a:solidFill>
                <a:latin typeface="微软雅黑" charset="0"/>
                <a:ea typeface="微软雅黑" charset="0"/>
              </a:rPr>
              <a:t>socket</a:t>
            </a:r>
            <a:endParaRPr lang="en-US" altLang="zh-CN" sz="1600" dirty="0">
              <a:solidFill>
                <a:schemeClr val="bg1">
                  <a:lumMod val="50000"/>
                </a:schemeClr>
              </a:solidFill>
              <a:latin typeface="微软雅黑" charset="0"/>
              <a:ea typeface="微软雅黑" charset="0"/>
            </a:endParaRPr>
          </a:p>
        </p:txBody>
      </p:sp>
      <p:sp>
        <p:nvSpPr>
          <p:cNvPr id="9" name="矩形 8"/>
          <p:cNvSpPr/>
          <p:nvPr/>
        </p:nvSpPr>
        <p:spPr>
          <a:xfrm>
            <a:off x="733539" y="1752282"/>
            <a:ext cx="6844220" cy="453457"/>
          </a:xfrm>
          <a:prstGeom prst="rect">
            <a:avLst/>
          </a:prstGeom>
        </p:spPr>
        <p:txBody>
          <a:bodyPr wrap="square">
            <a:spAutoFit/>
          </a:bodyPr>
          <a:lstStyle/>
          <a:p>
            <a:pPr>
              <a:lnSpc>
                <a:spcPct val="130000"/>
              </a:lnSpc>
            </a:pPr>
            <a:r>
              <a:rPr lang="zh-CN" altLang="en-US" sz="2000" dirty="0">
                <a:solidFill>
                  <a:schemeClr val="bg1">
                    <a:lumMod val="50000"/>
                  </a:schemeClr>
                </a:solidFill>
                <a:latin typeface="微软雅黑" charset="0"/>
                <a:ea typeface="微软雅黑" charset="0"/>
              </a:rPr>
              <a:t>问题</a:t>
            </a:r>
            <a:r>
              <a:rPr lang="en-US" altLang="zh-CN" sz="2000" dirty="0">
                <a:solidFill>
                  <a:schemeClr val="bg1">
                    <a:lumMod val="50000"/>
                  </a:schemeClr>
                </a:solidFill>
                <a:latin typeface="微软雅黑" charset="0"/>
                <a:ea typeface="微软雅黑" charset="0"/>
              </a:rPr>
              <a:t>1</a:t>
            </a:r>
            <a:r>
              <a:rPr lang="zh-CN" altLang="en-US" sz="2000" dirty="0">
                <a:solidFill>
                  <a:schemeClr val="bg1">
                    <a:lumMod val="50000"/>
                  </a:schemeClr>
                </a:solidFill>
                <a:latin typeface="微软雅黑" charset="0"/>
                <a:ea typeface="微软雅黑" charset="0"/>
              </a:rPr>
              <a:t>：监听</a:t>
            </a:r>
            <a:r>
              <a:rPr lang="en-US" altLang="zh-CN" sz="2000" dirty="0">
                <a:solidFill>
                  <a:schemeClr val="bg1">
                    <a:lumMod val="50000"/>
                  </a:schemeClr>
                </a:solidFill>
                <a:latin typeface="微软雅黑" charset="0"/>
                <a:ea typeface="微软雅黑" charset="0"/>
              </a:rPr>
              <a:t>socket</a:t>
            </a:r>
            <a:r>
              <a:rPr lang="zh-CN" altLang="en-US" sz="2000" dirty="0">
                <a:solidFill>
                  <a:schemeClr val="bg1">
                    <a:lumMod val="50000"/>
                  </a:schemeClr>
                </a:solidFill>
                <a:latin typeface="微软雅黑" charset="0"/>
                <a:ea typeface="微软雅黑" charset="0"/>
              </a:rPr>
              <a:t>和连接</a:t>
            </a:r>
            <a:r>
              <a:rPr lang="en-US" altLang="zh-CN" sz="2000" dirty="0">
                <a:solidFill>
                  <a:schemeClr val="bg1">
                    <a:lumMod val="50000"/>
                  </a:schemeClr>
                </a:solidFill>
                <a:latin typeface="微软雅黑" charset="0"/>
                <a:ea typeface="微软雅黑" charset="0"/>
              </a:rPr>
              <a:t>socket</a:t>
            </a:r>
            <a:r>
              <a:rPr lang="zh-CN" altLang="en-US" sz="2000" dirty="0">
                <a:solidFill>
                  <a:schemeClr val="bg1">
                    <a:lumMod val="50000"/>
                  </a:schemeClr>
                </a:solidFill>
                <a:latin typeface="微软雅黑" charset="0"/>
                <a:ea typeface="微软雅黑" charset="0"/>
              </a:rPr>
              <a:t>是否要由主进程统一管理</a:t>
            </a:r>
            <a:endParaRPr lang="zh-CN" altLang="en-US" sz="2000" dirty="0">
              <a:solidFill>
                <a:schemeClr val="bg1">
                  <a:lumMod val="50000"/>
                </a:schemeClr>
              </a:solidFill>
              <a:latin typeface="微软雅黑" charset="0"/>
              <a:ea typeface="微软雅黑" charset="0"/>
            </a:endParaRPr>
          </a:p>
        </p:txBody>
      </p:sp>
      <p:sp>
        <p:nvSpPr>
          <p:cNvPr id="10" name="矩形 9"/>
          <p:cNvSpPr/>
          <p:nvPr/>
        </p:nvSpPr>
        <p:spPr>
          <a:xfrm>
            <a:off x="803419" y="3900743"/>
            <a:ext cx="7399548" cy="1341521"/>
          </a:xfrm>
          <a:prstGeom prst="rect">
            <a:avLst/>
          </a:prstGeom>
        </p:spPr>
        <p:txBody>
          <a:bodyPr wrap="square">
            <a:spAutoFit/>
          </a:bodyPr>
          <a:lstStyle/>
          <a:p>
            <a:pPr>
              <a:lnSpc>
                <a:spcPct val="130000"/>
              </a:lnSpc>
            </a:pPr>
            <a:r>
              <a:rPr lang="zh-CN" altLang="en-US" sz="1600" dirty="0">
                <a:solidFill>
                  <a:schemeClr val="bg1">
                    <a:lumMod val="50000"/>
                  </a:schemeClr>
                </a:solidFill>
                <a:latin typeface="微软雅黑" charset="0"/>
                <a:ea typeface="微软雅黑" charset="0"/>
              </a:rPr>
              <a:t>第一种方式，主进程接受新连接得到连接</a:t>
            </a:r>
            <a:r>
              <a:rPr lang="en-US" altLang="zh-CN" sz="1600" dirty="0">
                <a:solidFill>
                  <a:schemeClr val="bg1">
                    <a:lumMod val="50000"/>
                  </a:schemeClr>
                </a:solidFill>
                <a:latin typeface="微软雅黑" charset="0"/>
                <a:ea typeface="微软雅黑" charset="0"/>
              </a:rPr>
              <a:t>socket</a:t>
            </a:r>
            <a:r>
              <a:rPr lang="zh-CN" altLang="en-US" sz="1600" dirty="0">
                <a:solidFill>
                  <a:schemeClr val="bg1">
                    <a:lumMod val="50000"/>
                  </a:schemeClr>
                </a:solidFill>
                <a:latin typeface="微软雅黑" charset="0"/>
                <a:ea typeface="微软雅黑" charset="0"/>
              </a:rPr>
              <a:t>，然后主进程得把该</a:t>
            </a:r>
            <a:r>
              <a:rPr lang="en-US" altLang="zh-CN" sz="1600" dirty="0">
                <a:solidFill>
                  <a:schemeClr val="bg1">
                    <a:lumMod val="50000"/>
                  </a:schemeClr>
                </a:solidFill>
                <a:latin typeface="微软雅黑" charset="0"/>
                <a:ea typeface="微软雅黑" charset="0"/>
              </a:rPr>
              <a:t>socket</a:t>
            </a:r>
            <a:r>
              <a:rPr lang="zh-CN" altLang="en-US" sz="1600" dirty="0">
                <a:solidFill>
                  <a:schemeClr val="bg1">
                    <a:lumMod val="50000"/>
                  </a:schemeClr>
                </a:solidFill>
                <a:latin typeface="微软雅黑" charset="0"/>
                <a:ea typeface="微软雅黑" charset="0"/>
              </a:rPr>
              <a:t>传给子进程（线程池可以共享就很简单，但是进程池是有点麻烦的）</a:t>
            </a:r>
            <a:endParaRPr lang="en-US" altLang="zh-CN" sz="1600" dirty="0">
              <a:solidFill>
                <a:schemeClr val="bg1">
                  <a:lumMod val="50000"/>
                </a:schemeClr>
              </a:solidFill>
              <a:latin typeface="微软雅黑" charset="0"/>
              <a:ea typeface="微软雅黑" charset="0"/>
            </a:endParaRPr>
          </a:p>
          <a:p>
            <a:pPr>
              <a:lnSpc>
                <a:spcPct val="130000"/>
              </a:lnSpc>
            </a:pPr>
            <a:r>
              <a:rPr lang="zh-CN" altLang="en-US" sz="1600" dirty="0">
                <a:solidFill>
                  <a:schemeClr val="bg1">
                    <a:lumMod val="50000"/>
                  </a:schemeClr>
                </a:solidFill>
                <a:latin typeface="微软雅黑" charset="0"/>
                <a:ea typeface="微软雅黑" charset="0"/>
              </a:rPr>
              <a:t>此处提供一个进程池传递的方式，</a:t>
            </a:r>
            <a:r>
              <a:rPr lang="en-US" altLang="zh-CN" sz="1600" dirty="0" err="1">
                <a:solidFill>
                  <a:schemeClr val="bg1">
                    <a:lumMod val="50000"/>
                  </a:schemeClr>
                </a:solidFill>
                <a:latin typeface="微软雅黑" charset="0"/>
                <a:ea typeface="微软雅黑" charset="0"/>
              </a:rPr>
              <a:t>sendmsg</a:t>
            </a:r>
            <a:r>
              <a:rPr lang="zh-CN" altLang="en-US" sz="1600" dirty="0">
                <a:solidFill>
                  <a:schemeClr val="bg1">
                    <a:lumMod val="50000"/>
                  </a:schemeClr>
                </a:solidFill>
                <a:latin typeface="微软雅黑" charset="0"/>
                <a:ea typeface="微软雅黑" charset="0"/>
              </a:rPr>
              <a:t>传递特殊的</a:t>
            </a:r>
            <a:r>
              <a:rPr lang="zh-CN" altLang="en-US" sz="1600" dirty="0">
                <a:solidFill>
                  <a:srgbClr val="FF0000"/>
                </a:solidFill>
                <a:latin typeface="微软雅黑" charset="0"/>
                <a:ea typeface="微软雅黑" charset="0"/>
              </a:rPr>
              <a:t>辅助数据</a:t>
            </a:r>
            <a:r>
              <a:rPr lang="zh-CN" altLang="en-US" sz="1600" dirty="0">
                <a:solidFill>
                  <a:schemeClr val="bg1">
                    <a:lumMod val="50000"/>
                  </a:schemeClr>
                </a:solidFill>
                <a:latin typeface="微软雅黑" charset="0"/>
                <a:ea typeface="微软雅黑" charset="0"/>
              </a:rPr>
              <a:t>再去进行解析</a:t>
            </a:r>
            <a:endParaRPr lang="en-US" altLang="zh-CN" sz="1600" dirty="0">
              <a:solidFill>
                <a:schemeClr val="bg1">
                  <a:lumMod val="50000"/>
                </a:schemeClr>
              </a:solidFill>
              <a:latin typeface="微软雅黑" charset="0"/>
              <a:ea typeface="微软雅黑" charset="0"/>
            </a:endParaRPr>
          </a:p>
          <a:p>
            <a:pPr>
              <a:lnSpc>
                <a:spcPct val="130000"/>
              </a:lnSpc>
            </a:pPr>
            <a:r>
              <a:rPr lang="zh-CN" altLang="en-US" sz="1600" dirty="0">
                <a:solidFill>
                  <a:schemeClr val="bg1">
                    <a:lumMod val="50000"/>
                  </a:schemeClr>
                </a:solidFill>
                <a:latin typeface="微软雅黑" charset="0"/>
                <a:ea typeface="微软雅黑" charset="0"/>
              </a:rPr>
              <a:t>第二种方式灵活性就比较高，子进程自己去</a:t>
            </a:r>
            <a:r>
              <a:rPr lang="en-US" altLang="zh-CN" sz="1600" dirty="0">
                <a:solidFill>
                  <a:schemeClr val="bg1">
                    <a:lumMod val="50000"/>
                  </a:schemeClr>
                </a:solidFill>
                <a:latin typeface="微软雅黑" charset="0"/>
                <a:ea typeface="微软雅黑" charset="0"/>
              </a:rPr>
              <a:t>accept</a:t>
            </a:r>
            <a:r>
              <a:rPr lang="zh-CN" altLang="en-US" sz="1600" dirty="0">
                <a:solidFill>
                  <a:schemeClr val="bg1">
                    <a:lumMod val="50000"/>
                  </a:schemeClr>
                </a:solidFill>
                <a:latin typeface="微软雅黑" charset="0"/>
                <a:ea typeface="微软雅黑" charset="0"/>
              </a:rPr>
              <a:t>，父进程就不用去传递</a:t>
            </a:r>
            <a:r>
              <a:rPr lang="en-US" altLang="zh-CN" sz="1600" dirty="0">
                <a:solidFill>
                  <a:schemeClr val="bg1">
                    <a:lumMod val="50000"/>
                  </a:schemeClr>
                </a:solidFill>
                <a:latin typeface="微软雅黑" charset="0"/>
                <a:ea typeface="微软雅黑" charset="0"/>
              </a:rPr>
              <a:t>socket</a:t>
            </a:r>
            <a:endParaRPr lang="zh-CN" altLang="en-US" sz="16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blinds(horizontal)">
                                      <p:cBhvr>
                                        <p:cTn id="25" dur="500"/>
                                        <p:tgtEl>
                                          <p:spTgt spid="10">
                                            <p:txEl>
                                              <p:pRg st="0" end="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blinds(horizontal)">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blinds(horizontal)">
                                      <p:cBhvr>
                                        <p:cTn id="3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15800" cy="307777"/>
          </a:xfrm>
          <a:prstGeom prst="rect">
            <a:avLst/>
          </a:prstGeom>
        </p:spPr>
        <p:txBody>
          <a:bodyPr wrap="none">
            <a:spAutoFit/>
          </a:bodyPr>
          <a:lstStyle/>
          <a:p>
            <a:r>
              <a:rPr lang="en-US" altLang="zh-CN" sz="1400" b="1" dirty="0"/>
              <a:t>PART TWO </a:t>
            </a:r>
            <a:r>
              <a:rPr lang="zh-CN" altLang="en-US" sz="1400" b="1" dirty="0"/>
              <a:t>概述</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591521"/>
            <a:ext cx="7520007" cy="769441"/>
          </a:xfrm>
          <a:prstGeom prst="rect">
            <a:avLst/>
          </a:prstGeom>
        </p:spPr>
        <p:txBody>
          <a:bodyPr wrap="none">
            <a:spAutoFit/>
          </a:bodyPr>
          <a:lstStyle/>
          <a:p>
            <a:r>
              <a:rPr lang="zh-CN" altLang="en-US" sz="4400" dirty="0"/>
              <a:t>处理多客户连接时存在的问题</a:t>
            </a:r>
            <a:endParaRPr lang="en-US" altLang="zh-CN" sz="4400" dirty="0"/>
          </a:p>
        </p:txBody>
      </p:sp>
      <p:sp>
        <p:nvSpPr>
          <p:cNvPr id="7" name="矩形 6"/>
          <p:cNvSpPr/>
          <p:nvPr/>
        </p:nvSpPr>
        <p:spPr>
          <a:xfrm>
            <a:off x="757900" y="2407567"/>
            <a:ext cx="6550312" cy="381258"/>
          </a:xfrm>
          <a:prstGeom prst="rect">
            <a:avLst/>
          </a:prstGeom>
        </p:spPr>
        <p:txBody>
          <a:bodyPr wrap="square">
            <a:spAutoFit/>
          </a:bodyPr>
          <a:lstStyle/>
          <a:p>
            <a:pPr>
              <a:lnSpc>
                <a:spcPct val="130000"/>
              </a:lnSpc>
            </a:pPr>
            <a:r>
              <a:rPr lang="en-US" altLang="zh-CN" sz="1600" dirty="0">
                <a:solidFill>
                  <a:schemeClr val="bg1">
                    <a:lumMod val="50000"/>
                  </a:schemeClr>
                </a:solidFill>
                <a:latin typeface="微软雅黑" charset="0"/>
                <a:ea typeface="微软雅黑" charset="0"/>
              </a:rPr>
              <a:t>1.</a:t>
            </a:r>
            <a:r>
              <a:rPr lang="zh-CN" altLang="en-US" sz="1600" dirty="0">
                <a:solidFill>
                  <a:schemeClr val="bg1">
                    <a:lumMod val="50000"/>
                  </a:schemeClr>
                </a:solidFill>
                <a:latin typeface="微软雅黑" charset="0"/>
                <a:ea typeface="微软雅黑" charset="0"/>
              </a:rPr>
              <a:t>如果客户任务是</a:t>
            </a:r>
            <a:r>
              <a:rPr lang="zh-CN" altLang="en-US" sz="1600" dirty="0">
                <a:solidFill>
                  <a:srgbClr val="FF0000"/>
                </a:solidFill>
                <a:latin typeface="微软雅黑" charset="0"/>
                <a:ea typeface="微软雅黑" charset="0"/>
              </a:rPr>
              <a:t>无状态</a:t>
            </a:r>
            <a:r>
              <a:rPr lang="zh-CN" altLang="en-US" sz="1600" dirty="0">
                <a:solidFill>
                  <a:schemeClr val="bg1">
                    <a:lumMod val="50000"/>
                  </a:schemeClr>
                </a:solidFill>
                <a:latin typeface="微软雅黑" charset="0"/>
                <a:ea typeface="微软雅黑" charset="0"/>
              </a:rPr>
              <a:t>的，那么</a:t>
            </a:r>
            <a:r>
              <a:rPr lang="zh-CN" altLang="en-US" sz="1600" dirty="0">
                <a:solidFill>
                  <a:srgbClr val="FF0000"/>
                </a:solidFill>
                <a:latin typeface="微软雅黑" charset="0"/>
                <a:ea typeface="微软雅黑" charset="0"/>
              </a:rPr>
              <a:t>不同子进程处理</a:t>
            </a:r>
            <a:r>
              <a:rPr lang="zh-CN" altLang="en-US" sz="1600" dirty="0">
                <a:solidFill>
                  <a:schemeClr val="bg1">
                    <a:lumMod val="50000"/>
                  </a:schemeClr>
                </a:solidFill>
                <a:latin typeface="微软雅黑" charset="0"/>
                <a:ea typeface="微软雅黑" charset="0"/>
              </a:rPr>
              <a:t>也无所谓</a:t>
            </a:r>
            <a:endParaRPr lang="en-US" altLang="zh-CN" sz="1600" dirty="0">
              <a:solidFill>
                <a:schemeClr val="bg1">
                  <a:lumMod val="50000"/>
                </a:schemeClr>
              </a:solidFill>
              <a:latin typeface="微软雅黑" charset="0"/>
              <a:ea typeface="微软雅黑" charset="0"/>
            </a:endParaRPr>
          </a:p>
        </p:txBody>
      </p:sp>
      <p:sp>
        <p:nvSpPr>
          <p:cNvPr id="9" name="矩形 8"/>
          <p:cNvSpPr/>
          <p:nvPr/>
        </p:nvSpPr>
        <p:spPr>
          <a:xfrm>
            <a:off x="733539" y="1752282"/>
            <a:ext cx="6844220" cy="491490"/>
          </a:xfrm>
          <a:prstGeom prst="rect">
            <a:avLst/>
          </a:prstGeom>
        </p:spPr>
        <p:txBody>
          <a:bodyPr wrap="square">
            <a:spAutoFit/>
          </a:bodyPr>
          <a:lstStyle/>
          <a:p>
            <a:pPr>
              <a:lnSpc>
                <a:spcPct val="130000"/>
              </a:lnSpc>
            </a:pPr>
            <a:r>
              <a:rPr lang="zh-CN" altLang="en-US" sz="2000" dirty="0">
                <a:solidFill>
                  <a:schemeClr val="bg1">
                    <a:lumMod val="50000"/>
                  </a:schemeClr>
                </a:solidFill>
                <a:latin typeface="微软雅黑" charset="0"/>
                <a:ea typeface="微软雅黑" charset="0"/>
              </a:rPr>
              <a:t>问题</a:t>
            </a:r>
            <a:r>
              <a:rPr lang="en-US" altLang="zh-CN" sz="2000" dirty="0">
                <a:solidFill>
                  <a:schemeClr val="bg1">
                    <a:lumMod val="50000"/>
                  </a:schemeClr>
                </a:solidFill>
                <a:latin typeface="微软雅黑" charset="0"/>
                <a:ea typeface="微软雅黑" charset="0"/>
              </a:rPr>
              <a:t>2</a:t>
            </a:r>
            <a:r>
              <a:rPr lang="zh-CN" altLang="en-US" sz="2000" dirty="0">
                <a:solidFill>
                  <a:schemeClr val="bg1">
                    <a:lumMod val="50000"/>
                  </a:schemeClr>
                </a:solidFill>
                <a:latin typeface="微软雅黑" charset="0"/>
                <a:ea typeface="微软雅黑" charset="0"/>
              </a:rPr>
              <a:t>：客户连接的所有任务是否由一个子进程处理</a:t>
            </a:r>
            <a:r>
              <a:rPr lang="en-US" altLang="zh-CN" sz="2000" dirty="0">
                <a:solidFill>
                  <a:schemeClr val="bg1">
                    <a:lumMod val="50000"/>
                  </a:schemeClr>
                </a:solidFill>
                <a:latin typeface="微软雅黑" charset="0"/>
                <a:ea typeface="微软雅黑" charset="0"/>
              </a:rPr>
              <a:t>(</a:t>
            </a:r>
            <a:r>
              <a:rPr lang="zh-CN" altLang="en-US" sz="2000" dirty="0">
                <a:solidFill>
                  <a:schemeClr val="bg1">
                    <a:lumMod val="50000"/>
                  </a:schemeClr>
                </a:solidFill>
                <a:latin typeface="微软雅黑" charset="0"/>
                <a:ea typeface="微软雅黑" charset="0"/>
              </a:rPr>
              <a:t>常连接</a:t>
            </a:r>
            <a:r>
              <a:rPr lang="en-US" altLang="zh-CN" sz="2000" dirty="0">
                <a:solidFill>
                  <a:schemeClr val="bg1">
                    <a:lumMod val="50000"/>
                  </a:schemeClr>
                </a:solidFill>
                <a:latin typeface="微软雅黑" charset="0"/>
                <a:ea typeface="微软雅黑" charset="0"/>
              </a:rPr>
              <a:t>)</a:t>
            </a:r>
            <a:endParaRPr lang="en-US" altLang="zh-CN" sz="2000" dirty="0">
              <a:solidFill>
                <a:schemeClr val="bg1">
                  <a:lumMod val="50000"/>
                </a:schemeClr>
              </a:solidFill>
              <a:latin typeface="微软雅黑" charset="0"/>
              <a:ea typeface="微软雅黑" charset="0"/>
            </a:endParaRPr>
          </a:p>
        </p:txBody>
      </p:sp>
      <p:sp>
        <p:nvSpPr>
          <p:cNvPr id="10" name="矩形 9"/>
          <p:cNvSpPr/>
          <p:nvPr/>
        </p:nvSpPr>
        <p:spPr>
          <a:xfrm>
            <a:off x="757900" y="2990653"/>
            <a:ext cx="6341964" cy="1341521"/>
          </a:xfrm>
          <a:prstGeom prst="rect">
            <a:avLst/>
          </a:prstGeom>
        </p:spPr>
        <p:txBody>
          <a:bodyPr wrap="square">
            <a:spAutoFit/>
          </a:bodyPr>
          <a:lstStyle/>
          <a:p>
            <a:pPr>
              <a:lnSpc>
                <a:spcPct val="130000"/>
              </a:lnSpc>
            </a:pPr>
            <a:r>
              <a:rPr lang="en-US" altLang="zh-CN" sz="1600" dirty="0">
                <a:solidFill>
                  <a:schemeClr val="bg1">
                    <a:lumMod val="50000"/>
                  </a:schemeClr>
                </a:solidFill>
                <a:latin typeface="微软雅黑" charset="0"/>
                <a:ea typeface="微软雅黑" charset="0"/>
              </a:rPr>
              <a:t>2.</a:t>
            </a:r>
            <a:r>
              <a:rPr lang="zh-CN" altLang="en-US" sz="1600" dirty="0">
                <a:solidFill>
                  <a:schemeClr val="bg1">
                    <a:lumMod val="50000"/>
                  </a:schemeClr>
                </a:solidFill>
                <a:latin typeface="微软雅黑" charset="0"/>
                <a:ea typeface="微软雅黑" charset="0"/>
              </a:rPr>
              <a:t>如果客户任务是</a:t>
            </a:r>
            <a:r>
              <a:rPr lang="zh-CN" altLang="en-US" sz="1600" dirty="0">
                <a:solidFill>
                  <a:srgbClr val="FF0000"/>
                </a:solidFill>
                <a:latin typeface="微软雅黑" charset="0"/>
                <a:ea typeface="微软雅黑" charset="0"/>
              </a:rPr>
              <a:t>上下文关系</a:t>
            </a:r>
            <a:r>
              <a:rPr lang="zh-CN" altLang="en-US" sz="1600" dirty="0">
                <a:solidFill>
                  <a:schemeClr val="bg1">
                    <a:lumMod val="50000"/>
                  </a:schemeClr>
                </a:solidFill>
                <a:latin typeface="微软雅黑" charset="0"/>
                <a:ea typeface="微软雅黑" charset="0"/>
              </a:rPr>
              <a:t>的，最好是用</a:t>
            </a:r>
            <a:r>
              <a:rPr lang="zh-CN" altLang="en-US" sz="1600" dirty="0">
                <a:solidFill>
                  <a:srgbClr val="FF0000"/>
                </a:solidFill>
                <a:latin typeface="微软雅黑" charset="0"/>
                <a:ea typeface="微软雅黑" charset="0"/>
              </a:rPr>
              <a:t>同一个子进程处理</a:t>
            </a:r>
            <a:r>
              <a:rPr lang="zh-CN" altLang="en-US" sz="1600" dirty="0">
                <a:solidFill>
                  <a:schemeClr val="bg1">
                    <a:lumMod val="50000"/>
                  </a:schemeClr>
                </a:solidFill>
                <a:latin typeface="微软雅黑" charset="0"/>
                <a:ea typeface="微软雅黑" charset="0"/>
              </a:rPr>
              <a:t>，否则实现起来就很麻烦，还要子进程之间传递上下文数据。</a:t>
            </a:r>
            <a:endParaRPr lang="en-US" altLang="zh-CN" sz="1600" dirty="0">
              <a:solidFill>
                <a:schemeClr val="bg1">
                  <a:lumMod val="50000"/>
                </a:schemeClr>
              </a:solidFill>
              <a:latin typeface="微软雅黑" charset="0"/>
              <a:ea typeface="微软雅黑" charset="0"/>
            </a:endParaRPr>
          </a:p>
          <a:p>
            <a:pPr>
              <a:lnSpc>
                <a:spcPct val="130000"/>
              </a:lnSpc>
            </a:pPr>
            <a:r>
              <a:rPr lang="zh-CN" altLang="en-US" sz="1600" dirty="0">
                <a:solidFill>
                  <a:schemeClr val="bg1">
                    <a:lumMod val="50000"/>
                  </a:schemeClr>
                </a:solidFill>
                <a:latin typeface="微软雅黑" charset="0"/>
                <a:ea typeface="微软雅黑" charset="0"/>
              </a:rPr>
              <a:t>可以利用</a:t>
            </a:r>
            <a:r>
              <a:rPr lang="en-US" altLang="zh-CN" sz="1600" dirty="0" err="1">
                <a:solidFill>
                  <a:schemeClr val="bg1">
                    <a:lumMod val="50000"/>
                  </a:schemeClr>
                </a:solidFill>
                <a:latin typeface="微软雅黑" charset="0"/>
                <a:ea typeface="微软雅黑" charset="0"/>
              </a:rPr>
              <a:t>epoll</a:t>
            </a:r>
            <a:r>
              <a:rPr lang="zh-CN" altLang="en-US" sz="1600" dirty="0">
                <a:solidFill>
                  <a:schemeClr val="bg1">
                    <a:lumMod val="50000"/>
                  </a:schemeClr>
                </a:solidFill>
                <a:latin typeface="微软雅黑" charset="0"/>
                <a:ea typeface="微软雅黑" charset="0"/>
              </a:rPr>
              <a:t>中的</a:t>
            </a:r>
            <a:r>
              <a:rPr lang="en-US" altLang="zh-CN" sz="1600" dirty="0">
                <a:solidFill>
                  <a:srgbClr val="FF0000"/>
                </a:solidFill>
                <a:latin typeface="微软雅黑" charset="0"/>
                <a:ea typeface="微软雅黑" charset="0"/>
              </a:rPr>
              <a:t>EPOLLONESHOT</a:t>
            </a:r>
            <a:r>
              <a:rPr lang="zh-CN" altLang="en-US" sz="1600" dirty="0">
                <a:solidFill>
                  <a:srgbClr val="FF0000"/>
                </a:solidFill>
                <a:latin typeface="微软雅黑" charset="0"/>
                <a:ea typeface="微软雅黑" charset="0"/>
              </a:rPr>
              <a:t>事件</a:t>
            </a:r>
            <a:r>
              <a:rPr lang="zh-CN" altLang="en-US" sz="1600" dirty="0">
                <a:solidFill>
                  <a:schemeClr val="bg1">
                    <a:lumMod val="50000"/>
                  </a:schemeClr>
                </a:solidFill>
                <a:latin typeface="微软雅黑" charset="0"/>
                <a:ea typeface="微软雅黑" charset="0"/>
              </a:rPr>
              <a:t>，可以确保一个客户连接在一整个生命周期内只会被一个线程处理</a:t>
            </a:r>
            <a:endParaRPr lang="en-US" altLang="zh-CN" sz="16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blinds(horizontal)">
                                      <p:cBhvr>
                                        <p:cTn id="24" dur="500"/>
                                        <p:tgtEl>
                                          <p:spTgt spid="10">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linds(horizontal)">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p:bldP spid="9"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endParaRPr lang="en-US" altLang="zh-CN" sz="4400" b="1" dirty="0">
              <a:latin typeface="+mj-lt"/>
              <a:ea typeface="微软雅黑" charset="0"/>
            </a:endParaRPr>
          </a:p>
        </p:txBody>
      </p:sp>
      <p:sp>
        <p:nvSpPr>
          <p:cNvPr id="3" name="文本框 2"/>
          <p:cNvSpPr txBox="1"/>
          <p:nvPr/>
        </p:nvSpPr>
        <p:spPr>
          <a:xfrm>
            <a:off x="3696553" y="2417412"/>
            <a:ext cx="4798894" cy="1173976"/>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高效并发模式</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3529</Words>
  <Application>WPS 演示</Application>
  <PresentationFormat>宽屏</PresentationFormat>
  <Paragraphs>277</Paragraphs>
  <Slides>31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宋体</vt:lpstr>
      <vt:lpstr>Wingdings</vt:lpstr>
      <vt:lpstr>Segoe UI Light</vt:lpstr>
      <vt:lpstr>苹方-简</vt:lpstr>
      <vt:lpstr>Segoe UI Light</vt:lpstr>
      <vt:lpstr>Thonburi</vt:lpstr>
      <vt:lpstr>微软雅黑</vt:lpstr>
      <vt:lpstr>微软雅黑</vt:lpstr>
      <vt:lpstr>Century Gothic</vt:lpstr>
      <vt:lpstr>汉仪旗黑</vt:lpstr>
      <vt:lpstr>Segoe UI</vt:lpstr>
      <vt:lpstr>微软雅黑</vt:lpstr>
      <vt:lpstr>宋体</vt:lpstr>
      <vt:lpstr>Arial Unicode MS</vt:lpstr>
      <vt:lpstr>Calibri</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JRC1413634003</cp:lastModifiedBy>
  <cp:revision>91</cp:revision>
  <dcterms:created xsi:type="dcterms:W3CDTF">2023-03-20T01:57:22Z</dcterms:created>
  <dcterms:modified xsi:type="dcterms:W3CDTF">2023-03-20T01:57:22Z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D706F905FDB0D06939B71764FF608CFA_42</vt:lpwstr>
  </property>
  <property fmtid="{D5CDD505-2E9C-101B-9397-08002B2CF9AE}" pid="3" name="KSOProductBuildVer">
    <vt:lpwstr>2052-5.2.1.7798</vt:lpwstr>
  </property>
</Properties>
</file>