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2" d="100"/>
          <a:sy n="162" d="100"/>
        </p:scale>
        <p:origin x="174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110AB-02BF-4CA4-BD9B-9F9E0CA5CCCE}"/>
              </a:ext>
            </a:extLst>
          </p:cNvPr>
          <p:cNvSpPr>
            <a:spLocks noGrp="1"/>
          </p:cNvSpPr>
          <p:nvPr>
            <p:ph type="ctrTitle"/>
          </p:nvPr>
        </p:nvSpPr>
        <p:spPr>
          <a:xfrm>
            <a:off x="1507067" y="1407010"/>
            <a:ext cx="7766936" cy="1646302"/>
          </a:xfrm>
        </p:spPr>
        <p:txBody>
          <a:bodyPr/>
          <a:lstStyle/>
          <a:p>
            <a:pPr algn="ctr"/>
            <a:r>
              <a:rPr lang="en-US" altLang="zh-CN" dirty="0"/>
              <a:t>C++ 11</a:t>
            </a:r>
            <a:r>
              <a:rPr lang="zh-CN" altLang="en-US" dirty="0"/>
              <a:t>的新特性</a:t>
            </a:r>
          </a:p>
        </p:txBody>
      </p:sp>
      <p:sp>
        <p:nvSpPr>
          <p:cNvPr id="3" name="副标题 2">
            <a:extLst>
              <a:ext uri="{FF2B5EF4-FFF2-40B4-BE49-F238E27FC236}">
                <a16:creationId xmlns:a16="http://schemas.microsoft.com/office/drawing/2014/main" id="{0D736192-03FA-40EB-9D6A-68F5C076C94E}"/>
              </a:ext>
            </a:extLst>
          </p:cNvPr>
          <p:cNvSpPr>
            <a:spLocks noGrp="1"/>
          </p:cNvSpPr>
          <p:nvPr>
            <p:ph type="subTitle" idx="1"/>
          </p:nvPr>
        </p:nvSpPr>
        <p:spPr>
          <a:xfrm>
            <a:off x="1507067" y="3459706"/>
            <a:ext cx="7766936" cy="1096899"/>
          </a:xfrm>
        </p:spPr>
        <p:txBody>
          <a:bodyPr/>
          <a:lstStyle/>
          <a:p>
            <a:pPr algn="ctr"/>
            <a:r>
              <a:rPr lang="zh-CN" altLang="en-US" dirty="0"/>
              <a:t>分享人：陈震寅</a:t>
            </a:r>
          </a:p>
        </p:txBody>
      </p:sp>
    </p:spTree>
    <p:extLst>
      <p:ext uri="{BB962C8B-B14F-4D97-AF65-F5344CB8AC3E}">
        <p14:creationId xmlns:p14="http://schemas.microsoft.com/office/powerpoint/2010/main" val="9461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en-US" altLang="zh-CN" sz="5400" dirty="0"/>
              <a:t>final</a:t>
            </a:r>
            <a:r>
              <a:rPr lang="zh-CN" altLang="en-US" sz="5400" dirty="0"/>
              <a:t>关键字</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2160589"/>
            <a:ext cx="8785448" cy="3880773"/>
          </a:xfrm>
        </p:spPr>
        <p:txBody>
          <a:bodyPr>
            <a:normAutofit/>
          </a:bodyPr>
          <a:lstStyle/>
          <a:p>
            <a:r>
              <a:rPr lang="zh-CN" altLang="en-US" sz="2400" dirty="0">
                <a:latin typeface="+mn-ea"/>
              </a:rPr>
              <a:t>顾名思义，表示这是最后的了，不允许被继承，不允许被改写。</a:t>
            </a:r>
            <a:endParaRPr lang="en-US" altLang="zh-CN" sz="2400" dirty="0">
              <a:latin typeface="+mn-ea"/>
            </a:endParaRPr>
          </a:p>
          <a:p>
            <a:endParaRPr lang="en-US" altLang="zh-CN" sz="2400" dirty="0">
              <a:latin typeface="+mn-ea"/>
            </a:endParaRPr>
          </a:p>
          <a:p>
            <a:r>
              <a:rPr lang="zh-CN" altLang="en-US" sz="2400" dirty="0">
                <a:latin typeface="+mn-ea"/>
              </a:rPr>
              <a:t>主要有两种用法：</a:t>
            </a:r>
            <a:endParaRPr lang="en-US" altLang="zh-CN" sz="2400" dirty="0">
              <a:latin typeface="+mn-ea"/>
            </a:endParaRPr>
          </a:p>
          <a:p>
            <a:r>
              <a:rPr lang="en-US" altLang="zh-CN" sz="2400" dirty="0">
                <a:latin typeface="+mn-ea"/>
              </a:rPr>
              <a:t>1.struct A final {...};		//</a:t>
            </a:r>
            <a:r>
              <a:rPr lang="zh-CN" altLang="en-US" sz="2400" dirty="0">
                <a:latin typeface="+mn-ea"/>
              </a:rPr>
              <a:t>不能被继承</a:t>
            </a:r>
          </a:p>
          <a:p>
            <a:r>
              <a:rPr lang="en-US" altLang="zh-CN" sz="2400" dirty="0">
                <a:latin typeface="+mn-ea"/>
              </a:rPr>
              <a:t>2.virtual void f() final;	//</a:t>
            </a:r>
            <a:r>
              <a:rPr lang="zh-CN" altLang="en-US" sz="2400" dirty="0">
                <a:latin typeface="+mn-ea"/>
              </a:rPr>
              <a:t>不能被改写</a:t>
            </a:r>
          </a:p>
        </p:txBody>
      </p:sp>
    </p:spTree>
    <p:extLst>
      <p:ext uri="{BB962C8B-B14F-4D97-AF65-F5344CB8AC3E}">
        <p14:creationId xmlns:p14="http://schemas.microsoft.com/office/powerpoint/2010/main" val="99520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en-US" altLang="zh-CN" sz="5400" dirty="0" err="1"/>
              <a:t>decltype</a:t>
            </a:r>
            <a:r>
              <a:rPr lang="zh-CN" altLang="en-US" sz="5400" dirty="0"/>
              <a:t>关键字</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785448" cy="4110962"/>
          </a:xfrm>
        </p:spPr>
        <p:txBody>
          <a:bodyPr>
            <a:normAutofit fontScale="92500" lnSpcReduction="10000"/>
          </a:bodyPr>
          <a:lstStyle/>
          <a:p>
            <a:r>
              <a:rPr lang="zh-CN" altLang="en-US" sz="2400" dirty="0">
                <a:latin typeface="+mn-ea"/>
              </a:rPr>
              <a:t>用于让编译器获取类型，使用方法见下面的两种实例。</a:t>
            </a:r>
            <a:endParaRPr lang="en-US" altLang="zh-CN" sz="2400" dirty="0">
              <a:latin typeface="+mn-ea"/>
            </a:endParaRPr>
          </a:p>
          <a:p>
            <a:r>
              <a:rPr lang="en-US" altLang="zh-CN" sz="2400" dirty="0">
                <a:latin typeface="+mn-ea"/>
              </a:rPr>
              <a:t>eg1.</a:t>
            </a:r>
            <a:r>
              <a:rPr lang="zh-CN" altLang="en-US" sz="2400" dirty="0">
                <a:latin typeface="+mn-ea"/>
              </a:rPr>
              <a:t>用于声明一个返回变量的类型</a:t>
            </a:r>
          </a:p>
          <a:p>
            <a:r>
              <a:rPr lang="en-US" altLang="zh-CN" sz="2400" dirty="0">
                <a:latin typeface="+mn-ea"/>
              </a:rPr>
              <a:t>template &lt;</a:t>
            </a:r>
            <a:r>
              <a:rPr lang="en-US" altLang="zh-CN" sz="2400" dirty="0" err="1">
                <a:latin typeface="+mn-ea"/>
              </a:rPr>
              <a:t>typename</a:t>
            </a:r>
            <a:r>
              <a:rPr lang="en-US" altLang="zh-CN" sz="2400" dirty="0">
                <a:latin typeface="+mn-ea"/>
              </a:rPr>
              <a:t> T1, </a:t>
            </a:r>
            <a:r>
              <a:rPr lang="en-US" altLang="zh-CN" sz="2400" dirty="0" err="1">
                <a:latin typeface="+mn-ea"/>
              </a:rPr>
              <a:t>typename</a:t>
            </a:r>
            <a:r>
              <a:rPr lang="en-US" altLang="zh-CN" sz="2400" dirty="0">
                <a:latin typeface="+mn-ea"/>
              </a:rPr>
              <a:t> T2&gt;</a:t>
            </a:r>
          </a:p>
          <a:p>
            <a:r>
              <a:rPr lang="en-US" altLang="zh-CN" sz="2400" dirty="0" err="1">
                <a:latin typeface="+mn-ea"/>
              </a:rPr>
              <a:t>decltype</a:t>
            </a:r>
            <a:r>
              <a:rPr lang="en-US" altLang="zh-CN" sz="2400" dirty="0">
                <a:latin typeface="+mn-ea"/>
              </a:rPr>
              <a:t>(</a:t>
            </a:r>
            <a:r>
              <a:rPr lang="en-US" altLang="zh-CN" sz="2400" dirty="0" err="1">
                <a:latin typeface="+mn-ea"/>
              </a:rPr>
              <a:t>x+y</a:t>
            </a:r>
            <a:r>
              <a:rPr lang="en-US" altLang="zh-CN" sz="2400" dirty="0">
                <a:latin typeface="+mn-ea"/>
              </a:rPr>
              <a:t>) add(T1 x, T2 y);		//</a:t>
            </a:r>
            <a:r>
              <a:rPr lang="zh-CN" altLang="en-US" sz="2400" dirty="0">
                <a:latin typeface="+mn-ea"/>
              </a:rPr>
              <a:t>思路上没错，但是报错</a:t>
            </a:r>
            <a:endParaRPr lang="en-US" altLang="zh-CN" sz="2400" dirty="0">
              <a:latin typeface="+mn-ea"/>
            </a:endParaRPr>
          </a:p>
          <a:p>
            <a:r>
              <a:rPr lang="zh-CN" altLang="en-US" sz="2400" dirty="0">
                <a:latin typeface="+mn-ea"/>
              </a:rPr>
              <a:t>更正的写法：</a:t>
            </a:r>
          </a:p>
          <a:p>
            <a:r>
              <a:rPr lang="en-US" altLang="zh-CN" sz="2400" dirty="0">
                <a:latin typeface="+mn-ea"/>
              </a:rPr>
              <a:t>auto add(T1 x, T2 y) -&gt; </a:t>
            </a:r>
            <a:r>
              <a:rPr lang="en-US" altLang="zh-CN" sz="2400" dirty="0" err="1">
                <a:latin typeface="+mn-ea"/>
              </a:rPr>
              <a:t>decltype</a:t>
            </a:r>
            <a:r>
              <a:rPr lang="en-US" altLang="zh-CN" sz="2400" dirty="0">
                <a:latin typeface="+mn-ea"/>
              </a:rPr>
              <a:t>(</a:t>
            </a:r>
            <a:r>
              <a:rPr lang="en-US" altLang="zh-CN" sz="2400" dirty="0" err="1">
                <a:latin typeface="+mn-ea"/>
              </a:rPr>
              <a:t>x+y</a:t>
            </a:r>
            <a:r>
              <a:rPr lang="en-US" altLang="zh-CN" sz="2400" dirty="0">
                <a:latin typeface="+mn-ea"/>
              </a:rPr>
              <a:t>);//</a:t>
            </a:r>
            <a:r>
              <a:rPr lang="zh-CN" altLang="en-US" sz="2400" dirty="0">
                <a:latin typeface="+mn-ea"/>
              </a:rPr>
              <a:t>为函数指定类型的新方法</a:t>
            </a:r>
            <a:endParaRPr lang="en-US" altLang="zh-CN" sz="2400" dirty="0">
              <a:latin typeface="+mn-ea"/>
            </a:endParaRPr>
          </a:p>
          <a:p>
            <a:r>
              <a:rPr lang="en-US" altLang="zh-CN" sz="2400" dirty="0">
                <a:latin typeface="+mn-ea"/>
              </a:rPr>
              <a:t>eg2.</a:t>
            </a:r>
            <a:r>
              <a:rPr lang="zh-CN" altLang="en-US" sz="2400" dirty="0">
                <a:latin typeface="+mn-ea"/>
              </a:rPr>
              <a:t>用于获取</a:t>
            </a:r>
            <a:r>
              <a:rPr lang="en-US" altLang="zh-CN" sz="2400" dirty="0">
                <a:latin typeface="+mn-ea"/>
              </a:rPr>
              <a:t>Lambda</a:t>
            </a:r>
            <a:r>
              <a:rPr lang="zh-CN" altLang="en-US" sz="2400" dirty="0">
                <a:latin typeface="+mn-ea"/>
              </a:rPr>
              <a:t>表达式的类型</a:t>
            </a:r>
          </a:p>
          <a:p>
            <a:r>
              <a:rPr lang="en-US" altLang="zh-CN" sz="2400" dirty="0">
                <a:latin typeface="+mn-ea"/>
              </a:rPr>
              <a:t>auto </a:t>
            </a:r>
            <a:r>
              <a:rPr lang="en-US" altLang="zh-CN" sz="2400" dirty="0" err="1">
                <a:latin typeface="+mn-ea"/>
              </a:rPr>
              <a:t>cmp</a:t>
            </a:r>
            <a:r>
              <a:rPr lang="en-US" altLang="zh-CN" sz="2400" dirty="0">
                <a:latin typeface="+mn-ea"/>
              </a:rPr>
              <a:t>=[](...){...};</a:t>
            </a:r>
          </a:p>
          <a:p>
            <a:r>
              <a:rPr lang="en-US" altLang="zh-CN" sz="2400" dirty="0">
                <a:latin typeface="+mn-ea"/>
              </a:rPr>
              <a:t>std::set&lt;</a:t>
            </a:r>
            <a:r>
              <a:rPr lang="en-US" altLang="zh-CN" sz="2400" dirty="0" err="1">
                <a:latin typeface="+mn-ea"/>
              </a:rPr>
              <a:t>Person,decltype</a:t>
            </a:r>
            <a:r>
              <a:rPr lang="en-US" altLang="zh-CN" sz="2400" dirty="0">
                <a:latin typeface="+mn-ea"/>
              </a:rPr>
              <a:t>(</a:t>
            </a:r>
            <a:r>
              <a:rPr lang="en-US" altLang="zh-CN" sz="2400" dirty="0" err="1">
                <a:latin typeface="+mn-ea"/>
              </a:rPr>
              <a:t>cmp</a:t>
            </a:r>
            <a:r>
              <a:rPr lang="en-US" altLang="zh-CN" sz="2400" dirty="0">
                <a:latin typeface="+mn-ea"/>
              </a:rPr>
              <a:t>)&gt; </a:t>
            </a:r>
            <a:r>
              <a:rPr lang="en-US" altLang="zh-CN" sz="2400" dirty="0" err="1">
                <a:latin typeface="+mn-ea"/>
              </a:rPr>
              <a:t>coll</a:t>
            </a:r>
            <a:r>
              <a:rPr lang="en-US" altLang="zh-CN" sz="2400" dirty="0">
                <a:latin typeface="+mn-ea"/>
              </a:rPr>
              <a:t>(</a:t>
            </a:r>
            <a:r>
              <a:rPr lang="en-US" altLang="zh-CN" sz="2400" dirty="0" err="1">
                <a:latin typeface="+mn-ea"/>
              </a:rPr>
              <a:t>cmp</a:t>
            </a:r>
            <a:r>
              <a:rPr lang="en-US" altLang="zh-CN" sz="2400" dirty="0">
                <a:latin typeface="+mn-ea"/>
              </a:rPr>
              <a:t>); 	//</a:t>
            </a:r>
            <a:r>
              <a:rPr lang="zh-CN" altLang="en-US" sz="2400" dirty="0">
                <a:latin typeface="+mn-ea"/>
              </a:rPr>
              <a:t>获取</a:t>
            </a:r>
            <a:r>
              <a:rPr lang="en-US" altLang="zh-CN" sz="2400" dirty="0" err="1">
                <a:latin typeface="+mn-ea"/>
              </a:rPr>
              <a:t>cmp</a:t>
            </a:r>
            <a:r>
              <a:rPr lang="zh-CN" altLang="en-US" sz="2400" dirty="0">
                <a:latin typeface="+mn-ea"/>
              </a:rPr>
              <a:t>的类型</a:t>
            </a:r>
          </a:p>
        </p:txBody>
      </p:sp>
    </p:spTree>
    <p:extLst>
      <p:ext uri="{BB962C8B-B14F-4D97-AF65-F5344CB8AC3E}">
        <p14:creationId xmlns:p14="http://schemas.microsoft.com/office/powerpoint/2010/main" val="3313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关于容器的一致性初始化</a:t>
            </a:r>
            <a:r>
              <a:rPr lang="en-US" altLang="zh-CN" sz="5400" dirty="0"/>
              <a:t>~</a:t>
            </a:r>
            <a:endParaRPr lang="zh-CN" altLang="en-US" sz="5400" dirty="0"/>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785448" cy="4110962"/>
          </a:xfrm>
        </p:spPr>
        <p:txBody>
          <a:bodyPr>
            <a:normAutofit/>
          </a:bodyPr>
          <a:lstStyle/>
          <a:p>
            <a:r>
              <a:rPr lang="zh-CN" altLang="en-US" sz="2400" dirty="0">
                <a:latin typeface="+mn-ea"/>
              </a:rPr>
              <a:t>任何容器的初始化动作，都可以用共通的方式来进行，即大括号初始化，但以往的初始化方法依然能够使用。</a:t>
            </a:r>
            <a:endParaRPr lang="en-US" altLang="zh-CN" sz="2400" dirty="0">
              <a:latin typeface="+mn-ea"/>
            </a:endParaRPr>
          </a:p>
          <a:p>
            <a:endParaRPr lang="en-US" altLang="zh-CN" sz="2400" dirty="0">
              <a:latin typeface="+mn-ea"/>
            </a:endParaRPr>
          </a:p>
          <a:p>
            <a:r>
              <a:rPr lang="zh-CN" altLang="en-US" sz="2400" dirty="0">
                <a:latin typeface="+mn-ea"/>
              </a:rPr>
              <a:t>原版：</a:t>
            </a:r>
            <a:r>
              <a:rPr lang="en-US" altLang="zh-CN" sz="2400" dirty="0">
                <a:latin typeface="+mn-ea"/>
              </a:rPr>
              <a:t>Type1 r1 = {3, 7, 20, 25, &amp;area, &amp;print};</a:t>
            </a:r>
          </a:p>
          <a:p>
            <a:r>
              <a:rPr lang="en-US" altLang="zh-CN" sz="2400" dirty="0">
                <a:latin typeface="+mn-ea"/>
              </a:rPr>
              <a:t>            Type2 r2(3, 7, 20, 25);</a:t>
            </a:r>
          </a:p>
          <a:p>
            <a:r>
              <a:rPr lang="en-US" altLang="zh-CN" sz="2400" dirty="0">
                <a:latin typeface="+mn-ea"/>
              </a:rPr>
              <a:t>            int  a[5] = {1, 2, 3, 4, 5};</a:t>
            </a:r>
          </a:p>
          <a:p>
            <a:r>
              <a:rPr lang="zh-CN" altLang="en-US" sz="2400" dirty="0">
                <a:latin typeface="+mn-ea"/>
              </a:rPr>
              <a:t>新版：</a:t>
            </a:r>
            <a:r>
              <a:rPr lang="en-US" altLang="zh-CN" sz="2400" dirty="0">
                <a:latin typeface="+mn-ea"/>
              </a:rPr>
              <a:t>vector&lt;int&gt; v {1, 2, 3, 4, 5};</a:t>
            </a:r>
            <a:endParaRPr lang="zh-CN" altLang="en-US" sz="2400" dirty="0">
              <a:latin typeface="+mn-ea"/>
            </a:endParaRPr>
          </a:p>
        </p:txBody>
      </p:sp>
    </p:spTree>
    <p:extLst>
      <p:ext uri="{BB962C8B-B14F-4D97-AF65-F5344CB8AC3E}">
        <p14:creationId xmlns:p14="http://schemas.microsoft.com/office/powerpoint/2010/main" val="369876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关于容器的一致性初始化</a:t>
            </a:r>
            <a:r>
              <a:rPr lang="en-US" altLang="zh-CN" sz="5400" dirty="0"/>
              <a:t>~</a:t>
            </a:r>
            <a:endParaRPr lang="zh-CN" altLang="en-US" sz="5400" dirty="0"/>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785448" cy="4110962"/>
          </a:xfrm>
        </p:spPr>
        <p:txBody>
          <a:bodyPr>
            <a:normAutofit fontScale="92500"/>
          </a:bodyPr>
          <a:lstStyle/>
          <a:p>
            <a:r>
              <a:rPr lang="zh-CN" altLang="en-US" sz="2400" dirty="0">
                <a:latin typeface="+mn-ea"/>
              </a:rPr>
              <a:t>大括号初始化的实现依赖</a:t>
            </a:r>
            <a:r>
              <a:rPr lang="en-US" altLang="zh-CN" sz="2400" dirty="0" err="1">
                <a:latin typeface="+mn-ea"/>
              </a:rPr>
              <a:t>initializer_list</a:t>
            </a:r>
            <a:r>
              <a:rPr lang="en-US" altLang="zh-CN" sz="2400" dirty="0">
                <a:latin typeface="+mn-ea"/>
              </a:rPr>
              <a:t>&lt;T&gt;</a:t>
            </a:r>
            <a:r>
              <a:rPr lang="zh-CN" altLang="en-US" sz="2400" dirty="0">
                <a:latin typeface="+mn-ea"/>
              </a:rPr>
              <a:t>。该容器的背后是一个</a:t>
            </a:r>
            <a:r>
              <a:rPr lang="en-US" altLang="zh-CN" sz="2400" dirty="0">
                <a:latin typeface="+mn-ea"/>
              </a:rPr>
              <a:t>array</a:t>
            </a:r>
            <a:r>
              <a:rPr lang="zh-CN" altLang="en-US" sz="2400" dirty="0">
                <a:latin typeface="+mn-ea"/>
              </a:rPr>
              <a:t>容器</a:t>
            </a:r>
            <a:r>
              <a:rPr lang="en-US" altLang="zh-CN" sz="2400" dirty="0">
                <a:latin typeface="+mn-ea"/>
              </a:rPr>
              <a:t>,</a:t>
            </a:r>
            <a:r>
              <a:rPr lang="zh-CN" altLang="en-US" sz="2400" dirty="0">
                <a:latin typeface="+mn-ea"/>
              </a:rPr>
              <a:t>将一包数据抽出来一个一个传入该容器。</a:t>
            </a:r>
          </a:p>
          <a:p>
            <a:r>
              <a:rPr lang="zh-CN" altLang="en-US" sz="2400" dirty="0">
                <a:latin typeface="+mn-ea"/>
              </a:rPr>
              <a:t>编译器看到</a:t>
            </a:r>
            <a:r>
              <a:rPr lang="en-US" altLang="zh-CN" sz="2400" dirty="0">
                <a:latin typeface="+mn-ea"/>
              </a:rPr>
              <a:t>{...}</a:t>
            </a:r>
            <a:r>
              <a:rPr lang="zh-CN" altLang="en-US" sz="2400" dirty="0">
                <a:latin typeface="+mn-ea"/>
              </a:rPr>
              <a:t>做出一个</a:t>
            </a:r>
            <a:r>
              <a:rPr lang="en-US" altLang="zh-CN" sz="2400" dirty="0" err="1">
                <a:latin typeface="+mn-ea"/>
              </a:rPr>
              <a:t>initializer_list</a:t>
            </a:r>
            <a:r>
              <a:rPr lang="en-US" altLang="zh-CN" sz="2400" dirty="0">
                <a:latin typeface="+mn-ea"/>
              </a:rPr>
              <a:t>&lt;T&gt;</a:t>
            </a:r>
            <a:r>
              <a:rPr lang="zh-CN" altLang="en-US" sz="2400" dirty="0">
                <a:latin typeface="+mn-ea"/>
              </a:rPr>
              <a:t>，对容器而言基本上</a:t>
            </a:r>
            <a:r>
              <a:rPr lang="zh-CN" altLang="en-US" sz="2400" dirty="0">
                <a:solidFill>
                  <a:srgbClr val="FF0000"/>
                </a:solidFill>
                <a:latin typeface="+mn-ea"/>
              </a:rPr>
              <a:t>每个容器</a:t>
            </a:r>
            <a:r>
              <a:rPr lang="zh-CN" altLang="en-US" sz="2400" dirty="0">
                <a:latin typeface="+mn-ea"/>
              </a:rPr>
              <a:t>都有一个构造函数去接受</a:t>
            </a:r>
            <a:r>
              <a:rPr lang="en-US" altLang="zh-CN" sz="2400" dirty="0" err="1">
                <a:latin typeface="+mn-ea"/>
              </a:rPr>
              <a:t>initializer_list</a:t>
            </a:r>
            <a:r>
              <a:rPr lang="en-US" altLang="zh-CN" sz="2400" dirty="0">
                <a:latin typeface="+mn-ea"/>
              </a:rPr>
              <a:t>&lt;T&gt;</a:t>
            </a:r>
            <a:r>
              <a:rPr lang="zh-CN" altLang="en-US" sz="2400" dirty="0">
                <a:latin typeface="+mn-ea"/>
              </a:rPr>
              <a:t>，可以直接传递。</a:t>
            </a:r>
          </a:p>
          <a:p>
            <a:r>
              <a:rPr lang="zh-CN" altLang="en-US" sz="2400" dirty="0">
                <a:latin typeface="+mn-ea"/>
              </a:rPr>
              <a:t>不能接受的一些</a:t>
            </a:r>
            <a:r>
              <a:rPr lang="zh-CN" altLang="en-US" sz="2400" dirty="0">
                <a:solidFill>
                  <a:srgbClr val="FF0000"/>
                </a:solidFill>
                <a:latin typeface="+mn-ea"/>
              </a:rPr>
              <a:t>类型</a:t>
            </a:r>
            <a:r>
              <a:rPr lang="zh-CN" altLang="en-US" sz="2400" dirty="0">
                <a:latin typeface="+mn-ea"/>
              </a:rPr>
              <a:t>，</a:t>
            </a:r>
            <a:r>
              <a:rPr lang="en-US" altLang="zh-CN" sz="2400" dirty="0" err="1">
                <a:latin typeface="+mn-ea"/>
              </a:rPr>
              <a:t>initializer_list</a:t>
            </a:r>
            <a:r>
              <a:rPr lang="en-US" altLang="zh-CN" sz="2400" dirty="0">
                <a:latin typeface="+mn-ea"/>
              </a:rPr>
              <a:t>&lt;T&gt;</a:t>
            </a:r>
            <a:r>
              <a:rPr lang="zh-CN" altLang="en-US" sz="2400" dirty="0">
                <a:latin typeface="+mn-ea"/>
              </a:rPr>
              <a:t>背后的</a:t>
            </a:r>
            <a:r>
              <a:rPr lang="en-US" altLang="zh-CN" sz="2400" dirty="0">
                <a:latin typeface="+mn-ea"/>
              </a:rPr>
              <a:t>array</a:t>
            </a:r>
            <a:r>
              <a:rPr lang="zh-CN" altLang="en-US" sz="2400" dirty="0">
                <a:latin typeface="+mn-ea"/>
              </a:rPr>
              <a:t>容器会将数据拆分出来，传给该类型的构造函数。例如复数类</a:t>
            </a:r>
            <a:r>
              <a:rPr lang="en-US" altLang="zh-CN" sz="2400" dirty="0">
                <a:latin typeface="+mn-ea"/>
              </a:rPr>
              <a:t>complex&lt;double&gt;.</a:t>
            </a:r>
          </a:p>
          <a:p>
            <a:endParaRPr lang="en-US" altLang="zh-CN" sz="2400" dirty="0">
              <a:latin typeface="+mn-ea"/>
            </a:endParaRPr>
          </a:p>
          <a:p>
            <a:r>
              <a:rPr lang="en-US" altLang="zh-CN" sz="2400" dirty="0">
                <a:latin typeface="+mn-ea"/>
              </a:rPr>
              <a:t>PS.</a:t>
            </a:r>
            <a:r>
              <a:rPr lang="zh-CN" altLang="en-US" sz="2400" dirty="0">
                <a:latin typeface="+mn-ea"/>
              </a:rPr>
              <a:t>查源码时发现新版的最大最小函数进行了</a:t>
            </a:r>
            <a:r>
              <a:rPr lang="zh-CN" altLang="en-US" sz="2400" dirty="0">
                <a:solidFill>
                  <a:srgbClr val="FF0000"/>
                </a:solidFill>
                <a:latin typeface="+mn-ea"/>
              </a:rPr>
              <a:t>重载</a:t>
            </a:r>
            <a:endParaRPr lang="en-US" altLang="zh-CN" sz="2400" dirty="0">
              <a:solidFill>
                <a:srgbClr val="FF0000"/>
              </a:solidFill>
              <a:latin typeface="+mn-ea"/>
            </a:endParaRPr>
          </a:p>
          <a:p>
            <a:r>
              <a:rPr lang="zh-CN" altLang="en-US" sz="2400" dirty="0">
                <a:latin typeface="+mn-ea"/>
              </a:rPr>
              <a:t>使得</a:t>
            </a:r>
            <a:r>
              <a:rPr lang="en-US" altLang="zh-CN" sz="2400" dirty="0">
                <a:latin typeface="+mn-ea"/>
              </a:rPr>
              <a:t>max({....}), min({...})</a:t>
            </a:r>
            <a:r>
              <a:rPr lang="zh-CN" altLang="en-US" sz="2400" dirty="0">
                <a:latin typeface="+mn-ea"/>
              </a:rPr>
              <a:t>可以放很多个数据进去</a:t>
            </a:r>
          </a:p>
        </p:txBody>
      </p:sp>
    </p:spTree>
    <p:extLst>
      <p:ext uri="{BB962C8B-B14F-4D97-AF65-F5344CB8AC3E}">
        <p14:creationId xmlns:p14="http://schemas.microsoft.com/office/powerpoint/2010/main" val="195233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fontScale="90000"/>
          </a:bodyPr>
          <a:lstStyle/>
          <a:p>
            <a:r>
              <a:rPr lang="zh-CN" altLang="en-US" sz="5400" dirty="0"/>
              <a:t>模板类相关</a:t>
            </a:r>
            <a:r>
              <a:rPr lang="en-US" altLang="zh-CN" sz="5400" dirty="0"/>
              <a:t>——</a:t>
            </a:r>
            <a:r>
              <a:rPr lang="zh-CN" altLang="en-US" sz="5400" dirty="0"/>
              <a:t>可变参数模板</a:t>
            </a:r>
          </a:p>
        </p:txBody>
      </p:sp>
      <p:pic>
        <p:nvPicPr>
          <p:cNvPr id="5" name="图片 4">
            <a:extLst>
              <a:ext uri="{FF2B5EF4-FFF2-40B4-BE49-F238E27FC236}">
                <a16:creationId xmlns:a16="http://schemas.microsoft.com/office/drawing/2014/main" id="{5EB00D7F-E44F-4EDC-B90B-1C94AA581DC4}"/>
              </a:ext>
            </a:extLst>
          </p:cNvPr>
          <p:cNvPicPr>
            <a:picLocks noChangeAspect="1"/>
          </p:cNvPicPr>
          <p:nvPr/>
        </p:nvPicPr>
        <p:blipFill>
          <a:blip r:embed="rId2"/>
          <a:stretch>
            <a:fillRect/>
          </a:stretch>
        </p:blipFill>
        <p:spPr>
          <a:xfrm>
            <a:off x="807419" y="1835828"/>
            <a:ext cx="8336497" cy="3304330"/>
          </a:xfrm>
          <a:prstGeom prst="rect">
            <a:avLst/>
          </a:prstGeom>
        </p:spPr>
      </p:pic>
    </p:spTree>
    <p:extLst>
      <p:ext uri="{BB962C8B-B14F-4D97-AF65-F5344CB8AC3E}">
        <p14:creationId xmlns:p14="http://schemas.microsoft.com/office/powerpoint/2010/main" val="239183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特化版本优先级更高</a:t>
            </a:r>
            <a:r>
              <a:rPr lang="en-US" altLang="zh-CN" sz="5400" dirty="0"/>
              <a:t>~</a:t>
            </a:r>
            <a:endParaRPr lang="zh-CN" altLang="en-US" sz="5400" dirty="0"/>
          </a:p>
        </p:txBody>
      </p:sp>
      <p:pic>
        <p:nvPicPr>
          <p:cNvPr id="4" name="图片 3">
            <a:extLst>
              <a:ext uri="{FF2B5EF4-FFF2-40B4-BE49-F238E27FC236}">
                <a16:creationId xmlns:a16="http://schemas.microsoft.com/office/drawing/2014/main" id="{AF64F2C2-D023-4AA1-AD21-EEF095270D2B}"/>
              </a:ext>
            </a:extLst>
          </p:cNvPr>
          <p:cNvPicPr>
            <a:picLocks noChangeAspect="1"/>
          </p:cNvPicPr>
          <p:nvPr/>
        </p:nvPicPr>
        <p:blipFill>
          <a:blip r:embed="rId2"/>
          <a:stretch>
            <a:fillRect/>
          </a:stretch>
        </p:blipFill>
        <p:spPr>
          <a:xfrm>
            <a:off x="999062" y="2110907"/>
            <a:ext cx="7556785" cy="2997988"/>
          </a:xfrm>
          <a:prstGeom prst="rect">
            <a:avLst/>
          </a:prstGeom>
        </p:spPr>
      </p:pic>
    </p:spTree>
    <p:extLst>
      <p:ext uri="{BB962C8B-B14F-4D97-AF65-F5344CB8AC3E}">
        <p14:creationId xmlns:p14="http://schemas.microsoft.com/office/powerpoint/2010/main" val="173617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a:xfrm>
            <a:off x="232718" y="75501"/>
            <a:ext cx="8596668" cy="1320800"/>
          </a:xfrm>
        </p:spPr>
        <p:txBody>
          <a:bodyPr>
            <a:normAutofit/>
          </a:bodyPr>
          <a:lstStyle/>
          <a:p>
            <a:r>
              <a:rPr lang="zh-CN" altLang="en-US" sz="5400" dirty="0"/>
              <a:t>可变参数模板的一个实例</a:t>
            </a:r>
          </a:p>
        </p:txBody>
      </p:sp>
      <p:pic>
        <p:nvPicPr>
          <p:cNvPr id="5" name="图片 4">
            <a:extLst>
              <a:ext uri="{FF2B5EF4-FFF2-40B4-BE49-F238E27FC236}">
                <a16:creationId xmlns:a16="http://schemas.microsoft.com/office/drawing/2014/main" id="{1F72F497-29BA-4C98-864F-0EC3F3F91594}"/>
              </a:ext>
            </a:extLst>
          </p:cNvPr>
          <p:cNvPicPr>
            <a:picLocks noChangeAspect="1"/>
          </p:cNvPicPr>
          <p:nvPr/>
        </p:nvPicPr>
        <p:blipFill>
          <a:blip r:embed="rId2"/>
          <a:stretch>
            <a:fillRect/>
          </a:stretch>
        </p:blipFill>
        <p:spPr>
          <a:xfrm>
            <a:off x="1231052" y="1135076"/>
            <a:ext cx="6600000" cy="5342857"/>
          </a:xfrm>
          <a:prstGeom prst="rect">
            <a:avLst/>
          </a:prstGeom>
        </p:spPr>
      </p:pic>
    </p:spTree>
    <p:extLst>
      <p:ext uri="{BB962C8B-B14F-4D97-AF65-F5344CB8AC3E}">
        <p14:creationId xmlns:p14="http://schemas.microsoft.com/office/powerpoint/2010/main" val="2940880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a:xfrm>
            <a:off x="232718" y="75501"/>
            <a:ext cx="8596668" cy="1320800"/>
          </a:xfrm>
        </p:spPr>
        <p:txBody>
          <a:bodyPr>
            <a:normAutofit/>
          </a:bodyPr>
          <a:lstStyle/>
          <a:p>
            <a:r>
              <a:rPr lang="en-US" altLang="zh-CN" sz="5400" dirty="0"/>
              <a:t>Lua</a:t>
            </a:r>
            <a:r>
              <a:rPr lang="zh-CN" altLang="en-US" sz="5400" dirty="0"/>
              <a:t>游戏代码中看到的</a:t>
            </a:r>
            <a:r>
              <a:rPr lang="en-US" altLang="zh-CN" sz="5400" dirty="0"/>
              <a:t>~</a:t>
            </a:r>
            <a:endParaRPr lang="zh-CN" altLang="en-US" sz="5400" dirty="0"/>
          </a:p>
        </p:txBody>
      </p:sp>
      <p:pic>
        <p:nvPicPr>
          <p:cNvPr id="4" name="图片 3">
            <a:extLst>
              <a:ext uri="{FF2B5EF4-FFF2-40B4-BE49-F238E27FC236}">
                <a16:creationId xmlns:a16="http://schemas.microsoft.com/office/drawing/2014/main" id="{920F3106-B937-42EF-BC81-BBADBA1A19A5}"/>
              </a:ext>
            </a:extLst>
          </p:cNvPr>
          <p:cNvPicPr>
            <a:picLocks noChangeAspect="1"/>
          </p:cNvPicPr>
          <p:nvPr/>
        </p:nvPicPr>
        <p:blipFill>
          <a:blip r:embed="rId2"/>
          <a:stretch>
            <a:fillRect/>
          </a:stretch>
        </p:blipFill>
        <p:spPr>
          <a:xfrm>
            <a:off x="1230685" y="1876195"/>
            <a:ext cx="6780952" cy="3200000"/>
          </a:xfrm>
          <a:prstGeom prst="rect">
            <a:avLst/>
          </a:prstGeom>
        </p:spPr>
      </p:pic>
    </p:spTree>
    <p:extLst>
      <p:ext uri="{BB962C8B-B14F-4D97-AF65-F5344CB8AC3E}">
        <p14:creationId xmlns:p14="http://schemas.microsoft.com/office/powerpoint/2010/main" val="424282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模板的化名</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785448" cy="4110962"/>
          </a:xfrm>
        </p:spPr>
        <p:txBody>
          <a:bodyPr>
            <a:normAutofit/>
          </a:bodyPr>
          <a:lstStyle/>
          <a:p>
            <a:r>
              <a:rPr lang="zh-CN" altLang="en-US" sz="2400" dirty="0">
                <a:latin typeface="+mn-ea"/>
              </a:rPr>
              <a:t>直接上代码看用法。</a:t>
            </a:r>
            <a:endParaRPr lang="en-US" altLang="zh-CN" sz="2400" dirty="0">
              <a:latin typeface="+mn-ea"/>
            </a:endParaRPr>
          </a:p>
          <a:p>
            <a:r>
              <a:rPr lang="en-US" altLang="zh-CN" sz="2400" dirty="0">
                <a:latin typeface="+mn-ea"/>
              </a:rPr>
              <a:t>template &lt;</a:t>
            </a:r>
            <a:r>
              <a:rPr lang="en-US" altLang="zh-CN" sz="2400" dirty="0" err="1">
                <a:latin typeface="+mn-ea"/>
              </a:rPr>
              <a:t>typename</a:t>
            </a:r>
            <a:r>
              <a:rPr lang="en-US" altLang="zh-CN" sz="2400" dirty="0">
                <a:latin typeface="+mn-ea"/>
              </a:rPr>
              <a:t> T&gt;</a:t>
            </a:r>
          </a:p>
          <a:p>
            <a:r>
              <a:rPr lang="en-US" altLang="zh-CN" sz="2400" dirty="0">
                <a:latin typeface="+mn-ea"/>
              </a:rPr>
              <a:t>using </a:t>
            </a:r>
            <a:r>
              <a:rPr lang="en-US" altLang="zh-CN" sz="2400" dirty="0" err="1">
                <a:latin typeface="+mn-ea"/>
              </a:rPr>
              <a:t>Vec</a:t>
            </a:r>
            <a:r>
              <a:rPr lang="en-US" altLang="zh-CN" sz="2400" dirty="0">
                <a:latin typeface="+mn-ea"/>
              </a:rPr>
              <a:t> = std::vector&lt;T, </a:t>
            </a:r>
            <a:r>
              <a:rPr lang="en-US" altLang="zh-CN" sz="2400" dirty="0" err="1">
                <a:latin typeface="+mn-ea"/>
              </a:rPr>
              <a:t>MyAlloc</a:t>
            </a:r>
            <a:r>
              <a:rPr lang="en-US" altLang="zh-CN" sz="2400" dirty="0">
                <a:latin typeface="+mn-ea"/>
              </a:rPr>
              <a:t>&lt;T&gt;&gt;;	</a:t>
            </a:r>
          </a:p>
          <a:p>
            <a:r>
              <a:rPr lang="zh-CN" altLang="en-US" sz="2400" dirty="0">
                <a:latin typeface="+mn-ea"/>
              </a:rPr>
              <a:t>后续只需使用</a:t>
            </a:r>
            <a:r>
              <a:rPr lang="en-US" altLang="zh-CN" sz="2400" dirty="0" err="1">
                <a:latin typeface="+mn-ea"/>
              </a:rPr>
              <a:t>Vec</a:t>
            </a:r>
            <a:r>
              <a:rPr lang="en-US" altLang="zh-CN" sz="2400" dirty="0">
                <a:latin typeface="+mn-ea"/>
              </a:rPr>
              <a:t>&lt;int&gt; </a:t>
            </a:r>
            <a:r>
              <a:rPr lang="en-US" altLang="zh-CN" sz="2400" dirty="0" err="1">
                <a:latin typeface="+mn-ea"/>
              </a:rPr>
              <a:t>coll</a:t>
            </a:r>
            <a:r>
              <a:rPr lang="en-US" altLang="zh-CN" sz="2400" dirty="0">
                <a:latin typeface="+mn-ea"/>
              </a:rPr>
              <a:t>;</a:t>
            </a:r>
          </a:p>
          <a:p>
            <a:r>
              <a:rPr lang="zh-CN" altLang="en-US" sz="2400" dirty="0">
                <a:latin typeface="+mn-ea"/>
              </a:rPr>
              <a:t>等价于</a:t>
            </a:r>
            <a:r>
              <a:rPr lang="en-US" altLang="zh-CN" sz="2400" dirty="0">
                <a:latin typeface="+mn-ea"/>
              </a:rPr>
              <a:t>std::vector&lt;int, </a:t>
            </a:r>
            <a:r>
              <a:rPr lang="en-US" altLang="zh-CN" sz="2400" dirty="0" err="1">
                <a:latin typeface="+mn-ea"/>
              </a:rPr>
              <a:t>MyAlloc</a:t>
            </a:r>
            <a:r>
              <a:rPr lang="en-US" altLang="zh-CN" sz="2400" dirty="0">
                <a:latin typeface="+mn-ea"/>
              </a:rPr>
              <a:t>&lt;int&gt;&gt; </a:t>
            </a:r>
            <a:r>
              <a:rPr lang="en-US" altLang="zh-CN" sz="2400" dirty="0" err="1">
                <a:latin typeface="+mn-ea"/>
              </a:rPr>
              <a:t>coll</a:t>
            </a:r>
            <a:r>
              <a:rPr lang="en-US" altLang="zh-CN" sz="2400" dirty="0">
                <a:latin typeface="+mn-ea"/>
              </a:rPr>
              <a:t>;</a:t>
            </a:r>
          </a:p>
          <a:p>
            <a:endParaRPr lang="en-US" altLang="zh-CN" sz="2400" dirty="0">
              <a:latin typeface="+mn-ea"/>
            </a:endParaRPr>
          </a:p>
          <a:p>
            <a:r>
              <a:rPr lang="zh-CN" altLang="en-US" sz="2400" dirty="0">
                <a:latin typeface="+mn-ea"/>
              </a:rPr>
              <a:t>问：为什么不使用</a:t>
            </a:r>
            <a:r>
              <a:rPr lang="en-US" altLang="zh-CN" sz="2400" dirty="0">
                <a:latin typeface="+mn-ea"/>
              </a:rPr>
              <a:t>#define</a:t>
            </a:r>
            <a:r>
              <a:rPr lang="zh-CN" altLang="en-US" sz="2400" dirty="0">
                <a:latin typeface="+mn-ea"/>
              </a:rPr>
              <a:t>和</a:t>
            </a:r>
            <a:r>
              <a:rPr lang="en-US" altLang="zh-CN" sz="2400" dirty="0">
                <a:latin typeface="+mn-ea"/>
              </a:rPr>
              <a:t>#typedef</a:t>
            </a:r>
            <a:r>
              <a:rPr lang="zh-CN" altLang="en-US" sz="2400" dirty="0">
                <a:latin typeface="+mn-ea"/>
              </a:rPr>
              <a:t>？</a:t>
            </a:r>
            <a:endParaRPr lang="en-US" altLang="zh-CN" sz="2400" dirty="0">
              <a:latin typeface="+mn-ea"/>
            </a:endParaRPr>
          </a:p>
          <a:p>
            <a:r>
              <a:rPr lang="zh-CN" altLang="en-US" sz="2400" dirty="0">
                <a:latin typeface="+mn-ea"/>
              </a:rPr>
              <a:t>（我认为是达不到这种期望的效果的）</a:t>
            </a:r>
          </a:p>
        </p:txBody>
      </p:sp>
    </p:spTree>
    <p:extLst>
      <p:ext uri="{BB962C8B-B14F-4D97-AF65-F5344CB8AC3E}">
        <p14:creationId xmlns:p14="http://schemas.microsoft.com/office/powerpoint/2010/main" val="112988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模板的化名</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919672" cy="4110962"/>
          </a:xfrm>
        </p:spPr>
        <p:txBody>
          <a:bodyPr>
            <a:normAutofit/>
          </a:bodyPr>
          <a:lstStyle/>
          <a:p>
            <a:r>
              <a:rPr lang="en-US" altLang="zh-CN" sz="2400" dirty="0">
                <a:latin typeface="+mn-ea"/>
              </a:rPr>
              <a:t>#define</a:t>
            </a:r>
            <a:r>
              <a:rPr lang="zh-CN" altLang="en-US" sz="2400" dirty="0">
                <a:latin typeface="+mn-ea"/>
              </a:rPr>
              <a:t>：</a:t>
            </a:r>
            <a:endParaRPr lang="en-US" altLang="zh-CN" sz="2400" dirty="0">
              <a:latin typeface="+mn-ea"/>
            </a:endParaRPr>
          </a:p>
          <a:p>
            <a:r>
              <a:rPr lang="fr-FR" altLang="zh-CN" sz="2400" dirty="0">
                <a:latin typeface="+mn-ea"/>
              </a:rPr>
              <a:t>#define </a:t>
            </a:r>
            <a:r>
              <a:rPr lang="fr-FR" altLang="zh-CN" sz="2400" dirty="0" err="1">
                <a:latin typeface="+mn-ea"/>
              </a:rPr>
              <a:t>Vec</a:t>
            </a:r>
            <a:r>
              <a:rPr lang="fr-FR" altLang="zh-CN" sz="2400" dirty="0">
                <a:latin typeface="+mn-ea"/>
              </a:rPr>
              <a:t>&lt;T&gt; </a:t>
            </a:r>
            <a:r>
              <a:rPr lang="fr-FR" altLang="zh-CN" sz="2400" dirty="0" err="1">
                <a:latin typeface="+mn-ea"/>
              </a:rPr>
              <a:t>template</a:t>
            </a:r>
            <a:r>
              <a:rPr lang="fr-FR" altLang="zh-CN" sz="2400" dirty="0">
                <a:latin typeface="+mn-ea"/>
              </a:rPr>
              <a:t>&lt;</a:t>
            </a:r>
            <a:r>
              <a:rPr lang="fr-FR" altLang="zh-CN" sz="2400" dirty="0" err="1">
                <a:latin typeface="+mn-ea"/>
              </a:rPr>
              <a:t>typename</a:t>
            </a:r>
            <a:r>
              <a:rPr lang="fr-FR" altLang="zh-CN" sz="2400" dirty="0">
                <a:latin typeface="+mn-ea"/>
              </a:rPr>
              <a:t> T&gt; std::</a:t>
            </a:r>
            <a:r>
              <a:rPr lang="fr-FR" altLang="zh-CN" sz="2400" dirty="0" err="1">
                <a:latin typeface="+mn-ea"/>
              </a:rPr>
              <a:t>vector</a:t>
            </a:r>
            <a:r>
              <a:rPr lang="fr-FR" altLang="zh-CN" sz="2400" dirty="0">
                <a:latin typeface="+mn-ea"/>
              </a:rPr>
              <a:t>&lt;T, </a:t>
            </a:r>
            <a:r>
              <a:rPr lang="fr-FR" altLang="zh-CN" sz="2400" dirty="0" err="1">
                <a:latin typeface="+mn-ea"/>
              </a:rPr>
              <a:t>MyAlloc</a:t>
            </a:r>
            <a:r>
              <a:rPr lang="fr-FR" altLang="zh-CN" sz="2400" dirty="0">
                <a:latin typeface="+mn-ea"/>
              </a:rPr>
              <a:t>&lt;T&gt;&gt;;</a:t>
            </a:r>
          </a:p>
          <a:p>
            <a:r>
              <a:rPr lang="zh-CN" altLang="en-US" sz="2400" dirty="0">
                <a:latin typeface="+mn-ea"/>
              </a:rPr>
              <a:t>使用</a:t>
            </a:r>
            <a:r>
              <a:rPr lang="en-US" altLang="zh-CN" sz="2400" dirty="0" err="1">
                <a:latin typeface="+mn-ea"/>
              </a:rPr>
              <a:t>Vec</a:t>
            </a:r>
            <a:r>
              <a:rPr lang="en-US" altLang="zh-CN" sz="2400" dirty="0">
                <a:latin typeface="+mn-ea"/>
              </a:rPr>
              <a:t>&lt;int&gt;</a:t>
            </a:r>
            <a:r>
              <a:rPr lang="zh-CN" altLang="en-US" sz="2400" dirty="0">
                <a:latin typeface="+mn-ea"/>
              </a:rPr>
              <a:t>实际效果为</a:t>
            </a:r>
            <a:r>
              <a:rPr lang="en-US" altLang="zh-CN" sz="2400" dirty="0">
                <a:latin typeface="+mn-ea"/>
              </a:rPr>
              <a:t>template&lt;</a:t>
            </a:r>
            <a:r>
              <a:rPr lang="en-US" altLang="zh-CN" sz="2400" dirty="0" err="1">
                <a:latin typeface="+mn-ea"/>
              </a:rPr>
              <a:t>typename</a:t>
            </a:r>
            <a:r>
              <a:rPr lang="en-US" altLang="zh-CN" sz="2400" dirty="0">
                <a:latin typeface="+mn-ea"/>
              </a:rPr>
              <a:t> int&gt; std::vector&lt;int, </a:t>
            </a:r>
            <a:r>
              <a:rPr lang="en-US" altLang="zh-CN" sz="2400" dirty="0" err="1">
                <a:latin typeface="+mn-ea"/>
              </a:rPr>
              <a:t>MyAlloc</a:t>
            </a:r>
            <a:r>
              <a:rPr lang="en-US" altLang="zh-CN" sz="2400" dirty="0">
                <a:latin typeface="+mn-ea"/>
              </a:rPr>
              <a:t>&lt;int&gt;&gt;</a:t>
            </a:r>
            <a:r>
              <a:rPr lang="zh-CN" altLang="en-US" sz="2400" dirty="0">
                <a:latin typeface="+mn-ea"/>
              </a:rPr>
              <a:t>。</a:t>
            </a:r>
            <a:r>
              <a:rPr lang="en-US" altLang="zh-CN" sz="2400" dirty="0">
                <a:latin typeface="+mn-ea"/>
              </a:rPr>
              <a:t>//</a:t>
            </a:r>
            <a:r>
              <a:rPr lang="zh-CN" altLang="en-US" sz="2400" dirty="0">
                <a:latin typeface="+mn-ea"/>
              </a:rPr>
              <a:t>特化</a:t>
            </a:r>
            <a:r>
              <a:rPr lang="en-US" altLang="zh-CN" sz="2400" dirty="0">
                <a:latin typeface="+mn-ea"/>
              </a:rPr>
              <a:t>×</a:t>
            </a:r>
            <a:r>
              <a:rPr lang="zh-CN" altLang="en-US" sz="2400" dirty="0">
                <a:latin typeface="+mn-ea"/>
              </a:rPr>
              <a:t>声明变量</a:t>
            </a:r>
            <a:r>
              <a:rPr lang="en-US" altLang="zh-CN" sz="2400" dirty="0">
                <a:latin typeface="+mn-ea"/>
              </a:rPr>
              <a:t>×</a:t>
            </a:r>
            <a:r>
              <a:rPr lang="zh-CN" altLang="en-US" sz="2400" dirty="0">
                <a:latin typeface="+mn-ea"/>
              </a:rPr>
              <a:t>乱搞√</a:t>
            </a:r>
            <a:endParaRPr lang="en-US" altLang="zh-CN" sz="2400" dirty="0">
              <a:latin typeface="+mn-ea"/>
            </a:endParaRPr>
          </a:p>
          <a:p>
            <a:endParaRPr lang="en-US" altLang="zh-CN" sz="2400" dirty="0">
              <a:latin typeface="+mn-ea"/>
            </a:endParaRPr>
          </a:p>
          <a:p>
            <a:r>
              <a:rPr lang="en-US" altLang="zh-CN" sz="2400" dirty="0">
                <a:latin typeface="+mn-ea"/>
              </a:rPr>
              <a:t>Typedef</a:t>
            </a:r>
            <a:r>
              <a:rPr lang="zh-CN" altLang="en-US" sz="2400" dirty="0">
                <a:latin typeface="+mn-ea"/>
              </a:rPr>
              <a:t>：</a:t>
            </a:r>
            <a:endParaRPr lang="en-US" altLang="zh-CN" sz="2400" dirty="0">
              <a:latin typeface="+mn-ea"/>
            </a:endParaRPr>
          </a:p>
          <a:p>
            <a:r>
              <a:rPr lang="zh-CN" altLang="en-US" sz="2400" dirty="0">
                <a:latin typeface="+mn-ea"/>
              </a:rPr>
              <a:t>而</a:t>
            </a:r>
            <a:r>
              <a:rPr lang="en-US" altLang="zh-CN" sz="2400" dirty="0">
                <a:latin typeface="+mn-ea"/>
              </a:rPr>
              <a:t>typedef</a:t>
            </a:r>
            <a:r>
              <a:rPr lang="zh-CN" altLang="en-US" sz="2400" dirty="0">
                <a:solidFill>
                  <a:srgbClr val="FF0000"/>
                </a:solidFill>
                <a:latin typeface="+mn-ea"/>
              </a:rPr>
              <a:t>不接受参数</a:t>
            </a:r>
            <a:r>
              <a:rPr lang="zh-CN" altLang="en-US" sz="2400" dirty="0">
                <a:latin typeface="+mn-ea"/>
              </a:rPr>
              <a:t>，</a:t>
            </a:r>
            <a:r>
              <a:rPr lang="en-US" altLang="zh-CN" sz="2400" dirty="0">
                <a:latin typeface="+mn-ea"/>
              </a:rPr>
              <a:t>typedef std::vector&lt;int, </a:t>
            </a:r>
            <a:r>
              <a:rPr lang="en-US" altLang="zh-CN" sz="2400" dirty="0" err="1">
                <a:latin typeface="+mn-ea"/>
              </a:rPr>
              <a:t>MyAlloc</a:t>
            </a:r>
            <a:r>
              <a:rPr lang="en-US" altLang="zh-CN" sz="2400" dirty="0">
                <a:latin typeface="+mn-ea"/>
              </a:rPr>
              <a:t>&lt;int&gt;&gt; </a:t>
            </a:r>
            <a:r>
              <a:rPr lang="en-US" altLang="zh-CN" sz="2400" dirty="0" err="1">
                <a:latin typeface="+mn-ea"/>
              </a:rPr>
              <a:t>Vec</a:t>
            </a:r>
            <a:r>
              <a:rPr lang="en-US" altLang="zh-CN" sz="2400" dirty="0">
                <a:latin typeface="+mn-ea"/>
              </a:rPr>
              <a:t>;</a:t>
            </a:r>
            <a:r>
              <a:rPr lang="zh-CN" altLang="en-US" sz="2400" dirty="0">
                <a:latin typeface="+mn-ea"/>
              </a:rPr>
              <a:t>直接写死了，没办法得到不同类型的容器</a:t>
            </a:r>
          </a:p>
        </p:txBody>
      </p:sp>
    </p:spTree>
    <p:extLst>
      <p:ext uri="{BB962C8B-B14F-4D97-AF65-F5344CB8AC3E}">
        <p14:creationId xmlns:p14="http://schemas.microsoft.com/office/powerpoint/2010/main" val="352926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目录</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p:txBody>
          <a:bodyPr>
            <a:normAutofit/>
          </a:bodyPr>
          <a:lstStyle/>
          <a:p>
            <a:r>
              <a:rPr lang="en-US" altLang="zh-CN" sz="3600" dirty="0">
                <a:latin typeface="+mn-ea"/>
              </a:rPr>
              <a:t>1.</a:t>
            </a:r>
            <a:r>
              <a:rPr lang="zh-CN" altLang="en-US" sz="3600" dirty="0">
                <a:latin typeface="+mn-ea"/>
              </a:rPr>
              <a:t>一些小改动以及一些新的关键字</a:t>
            </a:r>
            <a:endParaRPr lang="en-US" altLang="zh-CN" sz="3600" dirty="0">
              <a:latin typeface="+mn-ea"/>
            </a:endParaRPr>
          </a:p>
          <a:p>
            <a:r>
              <a:rPr lang="en-US" altLang="zh-CN" sz="3600" dirty="0">
                <a:latin typeface="+mn-ea"/>
              </a:rPr>
              <a:t>2.</a:t>
            </a:r>
            <a:r>
              <a:rPr lang="zh-CN" altLang="en-US" sz="3600" dirty="0">
                <a:latin typeface="+mn-ea"/>
              </a:rPr>
              <a:t>模板相关的一些新特性</a:t>
            </a:r>
            <a:endParaRPr lang="en-US" altLang="zh-CN" sz="3600" dirty="0">
              <a:latin typeface="+mn-ea"/>
            </a:endParaRPr>
          </a:p>
          <a:p>
            <a:r>
              <a:rPr lang="en-US" altLang="zh-CN" sz="3600" dirty="0">
                <a:latin typeface="+mn-ea"/>
              </a:rPr>
              <a:t>3.</a:t>
            </a:r>
            <a:r>
              <a:rPr lang="zh-CN" altLang="en-US" sz="3600" dirty="0">
                <a:latin typeface="+mn-ea"/>
              </a:rPr>
              <a:t>一些比较常用的新特性</a:t>
            </a:r>
          </a:p>
        </p:txBody>
      </p:sp>
    </p:spTree>
    <p:extLst>
      <p:ext uri="{BB962C8B-B14F-4D97-AF65-F5344CB8AC3E}">
        <p14:creationId xmlns:p14="http://schemas.microsoft.com/office/powerpoint/2010/main" val="18946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模板模板参数</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919672" cy="4110962"/>
          </a:xfrm>
        </p:spPr>
        <p:txBody>
          <a:bodyPr>
            <a:normAutofit/>
          </a:bodyPr>
          <a:lstStyle/>
          <a:p>
            <a:r>
              <a:rPr lang="zh-CN" altLang="en-US" sz="2400" dirty="0">
                <a:latin typeface="+mn-ea"/>
              </a:rPr>
              <a:t>语法：</a:t>
            </a:r>
            <a:r>
              <a:rPr lang="en-US" altLang="zh-CN" sz="2400" dirty="0">
                <a:latin typeface="+mn-ea"/>
              </a:rPr>
              <a:t>template &lt;</a:t>
            </a:r>
            <a:r>
              <a:rPr lang="en-US" altLang="zh-CN" sz="2400" dirty="0" err="1">
                <a:latin typeface="+mn-ea"/>
              </a:rPr>
              <a:t>typename</a:t>
            </a:r>
            <a:r>
              <a:rPr lang="en-US" altLang="zh-CN" sz="2400" dirty="0">
                <a:latin typeface="+mn-ea"/>
              </a:rPr>
              <a:t> T, template &lt;</a:t>
            </a:r>
            <a:r>
              <a:rPr lang="en-US" altLang="zh-CN" sz="2400" dirty="0" err="1">
                <a:latin typeface="+mn-ea"/>
              </a:rPr>
              <a:t>typename</a:t>
            </a:r>
            <a:r>
              <a:rPr lang="en-US" altLang="zh-CN" sz="2400" dirty="0">
                <a:latin typeface="+mn-ea"/>
              </a:rPr>
              <a:t> T&gt;</a:t>
            </a:r>
          </a:p>
          <a:p>
            <a:r>
              <a:rPr lang="en-US" altLang="zh-CN" sz="2400" dirty="0">
                <a:latin typeface="+mn-ea"/>
              </a:rPr>
              <a:t>                      class </a:t>
            </a:r>
            <a:r>
              <a:rPr lang="en-US" altLang="zh-CN" sz="2400" dirty="0">
                <a:solidFill>
                  <a:srgbClr val="FF0000"/>
                </a:solidFill>
                <a:latin typeface="+mn-ea"/>
              </a:rPr>
              <a:t>Container</a:t>
            </a:r>
            <a:r>
              <a:rPr lang="en-US" altLang="zh-CN" sz="2400" dirty="0">
                <a:latin typeface="+mn-ea"/>
              </a:rPr>
              <a:t>		//</a:t>
            </a:r>
            <a:r>
              <a:rPr lang="zh-CN" altLang="en-US" sz="2400" dirty="0">
                <a:latin typeface="+mn-ea"/>
              </a:rPr>
              <a:t>必须是</a:t>
            </a:r>
            <a:r>
              <a:rPr lang="zh-CN" altLang="en-US" sz="2400" dirty="0">
                <a:solidFill>
                  <a:srgbClr val="FF0000"/>
                </a:solidFill>
                <a:latin typeface="+mn-ea"/>
              </a:rPr>
              <a:t>模糊</a:t>
            </a:r>
            <a:r>
              <a:rPr lang="zh-CN" altLang="en-US" sz="2400" dirty="0">
                <a:latin typeface="+mn-ea"/>
              </a:rPr>
              <a:t>的</a:t>
            </a:r>
            <a:endParaRPr lang="en-US" altLang="zh-CN" sz="2400" dirty="0">
              <a:latin typeface="+mn-ea"/>
            </a:endParaRPr>
          </a:p>
          <a:p>
            <a:r>
              <a:rPr lang="en-US" altLang="zh-CN" sz="2400" dirty="0">
                <a:latin typeface="+mn-ea"/>
              </a:rPr>
              <a:t>            &gt;</a:t>
            </a:r>
          </a:p>
          <a:p>
            <a:r>
              <a:rPr lang="zh-CN" altLang="en-US" sz="2400" dirty="0">
                <a:latin typeface="+mn-ea"/>
              </a:rPr>
              <a:t>实现一个模板模板参数，传入第一个参数为类型，第二个参数为容器，希望能实现一个</a:t>
            </a:r>
            <a:r>
              <a:rPr lang="zh-CN" altLang="en-US" sz="2400" dirty="0">
                <a:solidFill>
                  <a:srgbClr val="FF0000"/>
                </a:solidFill>
                <a:latin typeface="+mn-ea"/>
              </a:rPr>
              <a:t>任意给定类型的任意容器</a:t>
            </a:r>
            <a:r>
              <a:rPr lang="zh-CN" altLang="en-US" sz="2400" dirty="0">
                <a:latin typeface="+mn-ea"/>
              </a:rPr>
              <a:t>。</a:t>
            </a:r>
            <a:endParaRPr lang="en-US" altLang="zh-CN" sz="2400" dirty="0">
              <a:latin typeface="+mn-ea"/>
            </a:endParaRPr>
          </a:p>
          <a:p>
            <a:endParaRPr lang="en-US" altLang="zh-CN" sz="2400" dirty="0">
              <a:latin typeface="+mn-ea"/>
            </a:endParaRPr>
          </a:p>
          <a:p>
            <a:r>
              <a:rPr lang="zh-CN" altLang="en-US" sz="2400" dirty="0">
                <a:latin typeface="+mn-ea"/>
              </a:rPr>
              <a:t>出现了报错，匪夷所思。</a:t>
            </a:r>
            <a:endParaRPr lang="en-US" altLang="zh-CN" sz="2400" dirty="0">
              <a:latin typeface="+mn-ea"/>
            </a:endParaRPr>
          </a:p>
          <a:p>
            <a:endParaRPr lang="zh-CN" altLang="en-US" sz="2400" dirty="0">
              <a:latin typeface="+mn-ea"/>
            </a:endParaRPr>
          </a:p>
        </p:txBody>
      </p:sp>
      <p:pic>
        <p:nvPicPr>
          <p:cNvPr id="5" name="图片 4">
            <a:extLst>
              <a:ext uri="{FF2B5EF4-FFF2-40B4-BE49-F238E27FC236}">
                <a16:creationId xmlns:a16="http://schemas.microsoft.com/office/drawing/2014/main" id="{2F3C4B53-AC70-4195-94B2-4D8E52827350}"/>
              </a:ext>
            </a:extLst>
          </p:cNvPr>
          <p:cNvPicPr>
            <a:picLocks noChangeAspect="1"/>
          </p:cNvPicPr>
          <p:nvPr/>
        </p:nvPicPr>
        <p:blipFill>
          <a:blip r:embed="rId2"/>
          <a:stretch>
            <a:fillRect/>
          </a:stretch>
        </p:blipFill>
        <p:spPr>
          <a:xfrm>
            <a:off x="4580415" y="4314231"/>
            <a:ext cx="5180952" cy="2390476"/>
          </a:xfrm>
          <a:prstGeom prst="rect">
            <a:avLst/>
          </a:prstGeom>
        </p:spPr>
      </p:pic>
    </p:spTree>
    <p:extLst>
      <p:ext uri="{BB962C8B-B14F-4D97-AF65-F5344CB8AC3E}">
        <p14:creationId xmlns:p14="http://schemas.microsoft.com/office/powerpoint/2010/main" val="749945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模板模板参数</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919672" cy="4110962"/>
          </a:xfrm>
        </p:spPr>
        <p:txBody>
          <a:bodyPr>
            <a:normAutofit/>
          </a:bodyPr>
          <a:lstStyle/>
          <a:p>
            <a:r>
              <a:rPr lang="en-US" altLang="zh-CN" sz="2400" dirty="0">
                <a:latin typeface="+mn-ea"/>
              </a:rPr>
              <a:t>Vector</a:t>
            </a:r>
            <a:r>
              <a:rPr lang="zh-CN" altLang="en-US" sz="2400" dirty="0">
                <a:latin typeface="+mn-ea"/>
              </a:rPr>
              <a:t>为什么会报错呢？不懂，瞧一下源码。</a:t>
            </a:r>
            <a:endParaRPr lang="en-US" altLang="zh-CN" sz="2400" dirty="0">
              <a:latin typeface="+mn-ea"/>
            </a:endParaRPr>
          </a:p>
          <a:p>
            <a:r>
              <a:rPr lang="en-US" altLang="zh-CN" sz="2400" dirty="0">
                <a:latin typeface="+mn-ea"/>
              </a:rPr>
              <a:t>Vector</a:t>
            </a:r>
            <a:r>
              <a:rPr lang="zh-CN" altLang="en-US" sz="2400" dirty="0">
                <a:latin typeface="+mn-ea"/>
              </a:rPr>
              <a:t>的模板的分配器有默认值。</a:t>
            </a:r>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endParaRPr lang="en-US" altLang="zh-CN" sz="2400" dirty="0">
              <a:latin typeface="+mn-ea"/>
            </a:endParaRPr>
          </a:p>
          <a:p>
            <a:r>
              <a:rPr lang="zh-CN" altLang="en-US" sz="2400" dirty="0">
                <a:latin typeface="+mn-ea"/>
              </a:rPr>
              <a:t>但通过模板模板参数传入容器时，容器</a:t>
            </a:r>
            <a:r>
              <a:rPr lang="zh-CN" altLang="en-US" sz="2400" dirty="0">
                <a:solidFill>
                  <a:srgbClr val="FF0000"/>
                </a:solidFill>
                <a:latin typeface="+mn-ea"/>
              </a:rPr>
              <a:t>原本设置的默认值无法推导</a:t>
            </a:r>
            <a:r>
              <a:rPr lang="zh-CN" altLang="en-US" sz="2400" dirty="0">
                <a:latin typeface="+mn-ea"/>
              </a:rPr>
              <a:t>，因而实际调用时报错。</a:t>
            </a:r>
            <a:endParaRPr lang="en-US" altLang="zh-CN" sz="2400" dirty="0">
              <a:latin typeface="+mn-ea"/>
            </a:endParaRPr>
          </a:p>
          <a:p>
            <a:endParaRPr lang="en-US" altLang="zh-CN" sz="2400" dirty="0">
              <a:latin typeface="+mn-ea"/>
            </a:endParaRPr>
          </a:p>
        </p:txBody>
      </p:sp>
      <p:pic>
        <p:nvPicPr>
          <p:cNvPr id="6" name="图片 5">
            <a:extLst>
              <a:ext uri="{FF2B5EF4-FFF2-40B4-BE49-F238E27FC236}">
                <a16:creationId xmlns:a16="http://schemas.microsoft.com/office/drawing/2014/main" id="{8749794B-B63D-4F5A-AB5F-C95341E2E9A2}"/>
              </a:ext>
            </a:extLst>
          </p:cNvPr>
          <p:cNvPicPr>
            <a:picLocks noChangeAspect="1"/>
          </p:cNvPicPr>
          <p:nvPr/>
        </p:nvPicPr>
        <p:blipFill>
          <a:blip r:embed="rId2"/>
          <a:stretch>
            <a:fillRect/>
          </a:stretch>
        </p:blipFill>
        <p:spPr>
          <a:xfrm>
            <a:off x="2594994" y="2935298"/>
            <a:ext cx="4752381" cy="1809524"/>
          </a:xfrm>
          <a:prstGeom prst="rect">
            <a:avLst/>
          </a:prstGeom>
        </p:spPr>
      </p:pic>
    </p:spTree>
    <p:extLst>
      <p:ext uri="{BB962C8B-B14F-4D97-AF65-F5344CB8AC3E}">
        <p14:creationId xmlns:p14="http://schemas.microsoft.com/office/powerpoint/2010/main" val="680534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模板模板参数</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919672" cy="4110962"/>
          </a:xfrm>
        </p:spPr>
        <p:txBody>
          <a:bodyPr>
            <a:normAutofit/>
          </a:bodyPr>
          <a:lstStyle/>
          <a:p>
            <a:r>
              <a:rPr lang="zh-CN" altLang="en-US" sz="2400" dirty="0">
                <a:latin typeface="+mn-ea"/>
              </a:rPr>
              <a:t>最终的处理方案，引入模板化名，将</a:t>
            </a:r>
            <a:r>
              <a:rPr lang="en-US" altLang="zh-CN" sz="2400" dirty="0">
                <a:latin typeface="+mn-ea"/>
              </a:rPr>
              <a:t>vector</a:t>
            </a:r>
            <a:r>
              <a:rPr lang="zh-CN" altLang="en-US" sz="2400" dirty="0">
                <a:latin typeface="+mn-ea"/>
              </a:rPr>
              <a:t>的两个参数转化为一个参数，编译成功。</a:t>
            </a:r>
            <a:endParaRPr lang="en-US" altLang="zh-CN" sz="2400" dirty="0">
              <a:latin typeface="+mn-ea"/>
            </a:endParaRPr>
          </a:p>
        </p:txBody>
      </p:sp>
      <p:pic>
        <p:nvPicPr>
          <p:cNvPr id="5" name="图片 4">
            <a:extLst>
              <a:ext uri="{FF2B5EF4-FFF2-40B4-BE49-F238E27FC236}">
                <a16:creationId xmlns:a16="http://schemas.microsoft.com/office/drawing/2014/main" id="{24FEA000-1B3B-4F5C-865B-1130F58102E8}"/>
              </a:ext>
            </a:extLst>
          </p:cNvPr>
          <p:cNvPicPr>
            <a:picLocks noChangeAspect="1"/>
          </p:cNvPicPr>
          <p:nvPr/>
        </p:nvPicPr>
        <p:blipFill>
          <a:blip r:embed="rId2"/>
          <a:stretch>
            <a:fillRect/>
          </a:stretch>
        </p:blipFill>
        <p:spPr>
          <a:xfrm>
            <a:off x="1237824" y="2769276"/>
            <a:ext cx="6202818" cy="3816081"/>
          </a:xfrm>
          <a:prstGeom prst="rect">
            <a:avLst/>
          </a:prstGeom>
        </p:spPr>
      </p:pic>
    </p:spTree>
    <p:extLst>
      <p:ext uri="{BB962C8B-B14F-4D97-AF65-F5344CB8AC3E}">
        <p14:creationId xmlns:p14="http://schemas.microsoft.com/office/powerpoint/2010/main" val="184689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类型化名</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919672" cy="4110962"/>
          </a:xfrm>
        </p:spPr>
        <p:txBody>
          <a:bodyPr>
            <a:normAutofit/>
          </a:bodyPr>
          <a:lstStyle/>
          <a:p>
            <a:r>
              <a:rPr lang="zh-CN" altLang="en-US" sz="2400" dirty="0">
                <a:latin typeface="+mn-ea"/>
              </a:rPr>
              <a:t>语法：</a:t>
            </a:r>
            <a:r>
              <a:rPr lang="en-US" altLang="zh-CN" sz="2400" dirty="0">
                <a:latin typeface="+mn-ea"/>
              </a:rPr>
              <a:t>using </a:t>
            </a:r>
            <a:r>
              <a:rPr lang="en-US" altLang="zh-CN" sz="2400" dirty="0" err="1">
                <a:latin typeface="+mn-ea"/>
              </a:rPr>
              <a:t>func</a:t>
            </a:r>
            <a:r>
              <a:rPr lang="en-US" altLang="zh-CN" sz="2400" dirty="0">
                <a:latin typeface="+mn-ea"/>
              </a:rPr>
              <a:t> = void(*)(int, int); </a:t>
            </a:r>
          </a:p>
          <a:p>
            <a:r>
              <a:rPr lang="en-US" altLang="zh-CN" sz="2400" dirty="0">
                <a:latin typeface="+mn-ea"/>
              </a:rPr>
              <a:t>            </a:t>
            </a:r>
            <a:r>
              <a:rPr lang="zh-CN" altLang="en-US" sz="2400" dirty="0">
                <a:latin typeface="+mn-ea"/>
              </a:rPr>
              <a:t>等价于</a:t>
            </a:r>
            <a:r>
              <a:rPr lang="en-US" altLang="zh-CN" sz="2400" dirty="0">
                <a:latin typeface="+mn-ea"/>
              </a:rPr>
              <a:t>typedef void(*</a:t>
            </a:r>
            <a:r>
              <a:rPr lang="en-US" altLang="zh-CN" sz="2400" dirty="0" err="1">
                <a:latin typeface="+mn-ea"/>
              </a:rPr>
              <a:t>func</a:t>
            </a:r>
            <a:r>
              <a:rPr lang="en-US" altLang="zh-CN" sz="2400" dirty="0">
                <a:latin typeface="+mn-ea"/>
              </a:rPr>
              <a:t>)(int, int);</a:t>
            </a:r>
          </a:p>
          <a:p>
            <a:r>
              <a:rPr lang="zh-CN" altLang="en-US" sz="2400" dirty="0">
                <a:latin typeface="+mn-ea"/>
              </a:rPr>
              <a:t>具体用法：</a:t>
            </a:r>
          </a:p>
          <a:p>
            <a:r>
              <a:rPr lang="en-US" altLang="zh-CN" sz="2400" dirty="0">
                <a:latin typeface="+mn-ea"/>
              </a:rPr>
              <a:t>void example(int, int) {...}</a:t>
            </a:r>
          </a:p>
          <a:p>
            <a:r>
              <a:rPr lang="en-US" altLang="zh-CN" sz="2400" dirty="0" err="1">
                <a:latin typeface="+mn-ea"/>
              </a:rPr>
              <a:t>func</a:t>
            </a:r>
            <a:r>
              <a:rPr lang="en-US" altLang="zh-CN" sz="2400" dirty="0">
                <a:latin typeface="+mn-ea"/>
              </a:rPr>
              <a:t> </a:t>
            </a:r>
            <a:r>
              <a:rPr lang="en-US" altLang="zh-CN" sz="2400" dirty="0" err="1">
                <a:latin typeface="+mn-ea"/>
              </a:rPr>
              <a:t>fn</a:t>
            </a:r>
            <a:r>
              <a:rPr lang="en-US" altLang="zh-CN" sz="2400" dirty="0">
                <a:latin typeface="+mn-ea"/>
              </a:rPr>
              <a:t> = example;</a:t>
            </a:r>
            <a:endParaRPr lang="zh-CN" altLang="en-US" sz="2400" dirty="0">
              <a:latin typeface="+mn-ea"/>
            </a:endParaRPr>
          </a:p>
        </p:txBody>
      </p:sp>
    </p:spTree>
    <p:extLst>
      <p:ext uri="{BB962C8B-B14F-4D97-AF65-F5344CB8AC3E}">
        <p14:creationId xmlns:p14="http://schemas.microsoft.com/office/powerpoint/2010/main" val="906379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fontScale="90000"/>
          </a:bodyPr>
          <a:lstStyle/>
          <a:p>
            <a:r>
              <a:rPr lang="zh-CN" altLang="en-US" sz="5400" dirty="0"/>
              <a:t>常用的新特性</a:t>
            </a:r>
            <a:r>
              <a:rPr lang="en-US" altLang="zh-CN" sz="5400" dirty="0"/>
              <a:t>——auto</a:t>
            </a:r>
            <a:r>
              <a:rPr lang="zh-CN" altLang="en-US" sz="5400" dirty="0"/>
              <a:t>关键字</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919672" cy="4110962"/>
          </a:xfrm>
        </p:spPr>
        <p:txBody>
          <a:bodyPr>
            <a:normAutofit/>
          </a:bodyPr>
          <a:lstStyle/>
          <a:p>
            <a:r>
              <a:rPr lang="zh-CN" altLang="en-US" sz="2400" dirty="0">
                <a:latin typeface="+mn-ea"/>
              </a:rPr>
              <a:t>作用：推导变量类型</a:t>
            </a:r>
            <a:endParaRPr lang="en-US" altLang="zh-CN" sz="2400" dirty="0">
              <a:latin typeface="+mn-ea"/>
            </a:endParaRPr>
          </a:p>
          <a:p>
            <a:r>
              <a:rPr lang="zh-CN" altLang="en-US" sz="2400" dirty="0">
                <a:latin typeface="+mn-ea"/>
              </a:rPr>
              <a:t>语法：</a:t>
            </a:r>
            <a:r>
              <a:rPr lang="en-US" altLang="zh-CN" sz="2400" dirty="0">
                <a:latin typeface="+mn-ea"/>
              </a:rPr>
              <a:t>auto a = 1;</a:t>
            </a:r>
          </a:p>
          <a:p>
            <a:r>
              <a:rPr lang="en-US" altLang="zh-CN" sz="2400" dirty="0">
                <a:latin typeface="+mn-ea"/>
              </a:rPr>
              <a:t>//</a:t>
            </a:r>
            <a:r>
              <a:rPr lang="zh-CN" altLang="en-US" sz="2400" dirty="0">
                <a:latin typeface="+mn-ea"/>
              </a:rPr>
              <a:t>一般用于一些难以判断的环境或者</a:t>
            </a:r>
            <a:r>
              <a:rPr lang="en-US" altLang="zh-CN" sz="2400" dirty="0">
                <a:latin typeface="+mn-ea"/>
              </a:rPr>
              <a:t>type</a:t>
            </a:r>
            <a:r>
              <a:rPr lang="zh-CN" altLang="en-US" sz="2400" dirty="0">
                <a:latin typeface="+mn-ea"/>
              </a:rPr>
              <a:t>很长的环境：</a:t>
            </a:r>
          </a:p>
          <a:p>
            <a:r>
              <a:rPr lang="en-US" altLang="zh-CN" sz="2400" dirty="0">
                <a:latin typeface="+mn-ea"/>
              </a:rPr>
              <a:t>1. vector&lt;string&gt; c;</a:t>
            </a:r>
          </a:p>
          <a:p>
            <a:r>
              <a:rPr lang="en-US" altLang="zh-CN" sz="2400" dirty="0">
                <a:latin typeface="+mn-ea"/>
              </a:rPr>
              <a:t>    </a:t>
            </a:r>
            <a:r>
              <a:rPr lang="en-US" altLang="zh-CN" sz="2200" dirty="0">
                <a:latin typeface="+mn-ea"/>
              </a:rPr>
              <a:t>auto </a:t>
            </a:r>
            <a:r>
              <a:rPr lang="en-US" altLang="zh-CN" sz="2200" dirty="0" err="1">
                <a:latin typeface="+mn-ea"/>
              </a:rPr>
              <a:t>ite</a:t>
            </a:r>
            <a:r>
              <a:rPr lang="en-US" altLang="zh-CN" sz="2200" dirty="0">
                <a:latin typeface="+mn-ea"/>
              </a:rPr>
              <a:t> = </a:t>
            </a:r>
            <a:r>
              <a:rPr lang="en-US" altLang="zh-CN" sz="2200" dirty="0" err="1">
                <a:latin typeface="+mn-ea"/>
              </a:rPr>
              <a:t>v.begin</a:t>
            </a:r>
            <a:r>
              <a:rPr lang="en-US" altLang="zh-CN" sz="2200" dirty="0">
                <a:latin typeface="+mn-ea"/>
              </a:rPr>
              <a:t>(); </a:t>
            </a:r>
          </a:p>
          <a:p>
            <a:r>
              <a:rPr lang="zh-CN" altLang="en-US" sz="2400" dirty="0">
                <a:latin typeface="+mn-ea"/>
              </a:rPr>
              <a:t>    等价于</a:t>
            </a:r>
            <a:r>
              <a:rPr lang="en-US" altLang="zh-CN" sz="2400" dirty="0">
                <a:latin typeface="+mn-ea"/>
              </a:rPr>
              <a:t>vector&lt;string&gt;::iterator </a:t>
            </a:r>
            <a:r>
              <a:rPr lang="en-US" altLang="zh-CN" sz="2400" dirty="0" err="1">
                <a:latin typeface="+mn-ea"/>
              </a:rPr>
              <a:t>ite</a:t>
            </a:r>
            <a:r>
              <a:rPr lang="en-US" altLang="zh-CN" sz="2400" dirty="0">
                <a:latin typeface="+mn-ea"/>
              </a:rPr>
              <a:t> = </a:t>
            </a:r>
            <a:r>
              <a:rPr lang="en-US" altLang="zh-CN" sz="2400" dirty="0" err="1">
                <a:latin typeface="+mn-ea"/>
              </a:rPr>
              <a:t>v.begin</a:t>
            </a:r>
            <a:r>
              <a:rPr lang="en-US" altLang="zh-CN" sz="2400" dirty="0">
                <a:latin typeface="+mn-ea"/>
              </a:rPr>
              <a:t>();</a:t>
            </a:r>
          </a:p>
          <a:p>
            <a:endParaRPr lang="en-US" altLang="zh-CN" sz="2400" dirty="0">
              <a:latin typeface="+mn-ea"/>
            </a:endParaRPr>
          </a:p>
          <a:p>
            <a:r>
              <a:rPr lang="en-US" altLang="zh-CN" sz="2400" dirty="0">
                <a:latin typeface="+mn-ea"/>
              </a:rPr>
              <a:t>2.auto </a:t>
            </a:r>
            <a:r>
              <a:rPr lang="en-US" altLang="zh-CN" sz="2400" dirty="0" err="1">
                <a:latin typeface="+mn-ea"/>
              </a:rPr>
              <a:t>ite</a:t>
            </a:r>
            <a:r>
              <a:rPr lang="en-US" altLang="zh-CN" sz="2400" dirty="0">
                <a:latin typeface="+mn-ea"/>
              </a:rPr>
              <a:t> = [](int, int) {...}(Lambda</a:t>
            </a:r>
            <a:r>
              <a:rPr lang="zh-CN" altLang="en-US" sz="2400" dirty="0">
                <a:latin typeface="+mn-ea"/>
              </a:rPr>
              <a:t>表达式</a:t>
            </a:r>
            <a:r>
              <a:rPr lang="en-US" altLang="zh-CN" sz="2400" dirty="0">
                <a:latin typeface="+mn-ea"/>
              </a:rPr>
              <a:t>)</a:t>
            </a:r>
            <a:endParaRPr lang="zh-CN" altLang="en-US" sz="2400" dirty="0">
              <a:latin typeface="+mn-ea"/>
            </a:endParaRPr>
          </a:p>
        </p:txBody>
      </p:sp>
    </p:spTree>
    <p:extLst>
      <p:ext uri="{BB962C8B-B14F-4D97-AF65-F5344CB8AC3E}">
        <p14:creationId xmlns:p14="http://schemas.microsoft.com/office/powerpoint/2010/main" val="2999166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常用的新特性</a:t>
            </a:r>
            <a:r>
              <a:rPr lang="en-US" altLang="zh-CN" sz="5400" dirty="0"/>
              <a:t>——for</a:t>
            </a:r>
            <a:r>
              <a:rPr lang="zh-CN" altLang="en-US" sz="5400" dirty="0"/>
              <a:t>循环</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919672" cy="4110962"/>
          </a:xfrm>
        </p:spPr>
        <p:txBody>
          <a:bodyPr>
            <a:normAutofit/>
          </a:bodyPr>
          <a:lstStyle/>
          <a:p>
            <a:r>
              <a:rPr lang="en-US" altLang="zh-CN" sz="2400" dirty="0">
                <a:latin typeface="+mn-ea"/>
              </a:rPr>
              <a:t>vector&lt;int&gt; a;</a:t>
            </a:r>
          </a:p>
          <a:p>
            <a:endParaRPr lang="en-US" altLang="zh-CN" sz="2400" dirty="0">
              <a:latin typeface="+mn-ea"/>
            </a:endParaRPr>
          </a:p>
          <a:p>
            <a:r>
              <a:rPr lang="zh-CN" altLang="en-US" sz="2400" dirty="0">
                <a:latin typeface="+mn-ea"/>
              </a:rPr>
              <a:t>原版</a:t>
            </a:r>
            <a:r>
              <a:rPr lang="en-US" altLang="zh-CN" sz="2400" dirty="0">
                <a:latin typeface="+mn-ea"/>
              </a:rPr>
              <a:t>:for (int </a:t>
            </a:r>
            <a:r>
              <a:rPr lang="en-US" altLang="zh-CN" sz="2400" dirty="0" err="1">
                <a:latin typeface="+mn-ea"/>
              </a:rPr>
              <a:t>i</a:t>
            </a:r>
            <a:r>
              <a:rPr lang="en-US" altLang="zh-CN" sz="2400" dirty="0">
                <a:latin typeface="+mn-ea"/>
              </a:rPr>
              <a:t> = 0; </a:t>
            </a:r>
            <a:r>
              <a:rPr lang="en-US" altLang="zh-CN" sz="2400" dirty="0" err="1">
                <a:latin typeface="+mn-ea"/>
              </a:rPr>
              <a:t>i</a:t>
            </a:r>
            <a:r>
              <a:rPr lang="en-US" altLang="zh-CN" sz="2400" dirty="0">
                <a:latin typeface="+mn-ea"/>
              </a:rPr>
              <a:t> &lt; </a:t>
            </a:r>
            <a:r>
              <a:rPr lang="en-US" altLang="zh-CN" sz="2400" dirty="0" err="1">
                <a:latin typeface="+mn-ea"/>
              </a:rPr>
              <a:t>a.size</a:t>
            </a:r>
            <a:r>
              <a:rPr lang="en-US" altLang="zh-CN" sz="2400" dirty="0">
                <a:latin typeface="+mn-ea"/>
              </a:rPr>
              <a:t>(); ++</a:t>
            </a:r>
            <a:r>
              <a:rPr lang="en-US" altLang="zh-CN" sz="2400" dirty="0" err="1">
                <a:latin typeface="+mn-ea"/>
              </a:rPr>
              <a:t>i</a:t>
            </a:r>
            <a:r>
              <a:rPr lang="en-US" altLang="zh-CN" sz="2400" dirty="0">
                <a:latin typeface="+mn-ea"/>
              </a:rPr>
              <a:t>)</a:t>
            </a:r>
          </a:p>
          <a:p>
            <a:endParaRPr lang="en-US" altLang="zh-CN" sz="2400" dirty="0">
              <a:latin typeface="+mn-ea"/>
            </a:endParaRPr>
          </a:p>
          <a:p>
            <a:r>
              <a:rPr lang="zh-CN" altLang="en-US" sz="2400" dirty="0">
                <a:latin typeface="+mn-ea"/>
              </a:rPr>
              <a:t>新版</a:t>
            </a:r>
            <a:r>
              <a:rPr lang="en-US" altLang="zh-CN" sz="2400" dirty="0">
                <a:latin typeface="+mn-ea"/>
              </a:rPr>
              <a:t>:for (int </a:t>
            </a:r>
            <a:r>
              <a:rPr lang="en-US" altLang="zh-CN" sz="2400" dirty="0">
                <a:solidFill>
                  <a:srgbClr val="FF0000"/>
                </a:solidFill>
                <a:latin typeface="+mn-ea"/>
              </a:rPr>
              <a:t>&amp;</a:t>
            </a:r>
            <a:r>
              <a:rPr lang="en-US" altLang="zh-CN" sz="2400" dirty="0" err="1">
                <a:latin typeface="+mn-ea"/>
              </a:rPr>
              <a:t>i</a:t>
            </a:r>
            <a:r>
              <a:rPr lang="en-US" altLang="zh-CN" sz="2400" dirty="0">
                <a:latin typeface="+mn-ea"/>
              </a:rPr>
              <a:t> : a)</a:t>
            </a:r>
            <a:endParaRPr lang="zh-CN" altLang="en-US" sz="2400" dirty="0">
              <a:latin typeface="+mn-ea"/>
            </a:endParaRPr>
          </a:p>
        </p:txBody>
      </p:sp>
    </p:spTree>
    <p:extLst>
      <p:ext uri="{BB962C8B-B14F-4D97-AF65-F5344CB8AC3E}">
        <p14:creationId xmlns:p14="http://schemas.microsoft.com/office/powerpoint/2010/main" val="618488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常用的新特性</a:t>
            </a:r>
            <a:r>
              <a:rPr lang="en-US" altLang="zh-CN" sz="5400" dirty="0"/>
              <a:t>——Lambda</a:t>
            </a:r>
            <a:endParaRPr lang="zh-CN" altLang="en-US" sz="5400" dirty="0"/>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919672" cy="4110962"/>
          </a:xfrm>
        </p:spPr>
        <p:txBody>
          <a:bodyPr>
            <a:normAutofit/>
          </a:bodyPr>
          <a:lstStyle/>
          <a:p>
            <a:r>
              <a:rPr lang="zh-CN" altLang="en-US" sz="2400" dirty="0">
                <a:latin typeface="+mn-ea"/>
              </a:rPr>
              <a:t>语法：</a:t>
            </a:r>
            <a:r>
              <a:rPr lang="en-US" altLang="zh-CN" sz="2400" dirty="0">
                <a:latin typeface="+mn-ea"/>
              </a:rPr>
              <a:t>[](…) {…}</a:t>
            </a:r>
          </a:p>
          <a:p>
            <a:r>
              <a:rPr lang="zh-CN" altLang="en-US" sz="2400" dirty="0">
                <a:latin typeface="+mn-ea"/>
              </a:rPr>
              <a:t>调用方法：</a:t>
            </a:r>
            <a:endParaRPr lang="en-US" altLang="zh-CN" sz="2400" dirty="0">
              <a:latin typeface="+mn-ea"/>
            </a:endParaRPr>
          </a:p>
          <a:p>
            <a:r>
              <a:rPr lang="en-US" altLang="zh-CN" sz="2400" dirty="0">
                <a:latin typeface="+mn-ea"/>
              </a:rPr>
              <a:t>1.[]{...}();	//</a:t>
            </a:r>
            <a:r>
              <a:rPr lang="zh-CN" altLang="en-US" sz="2400" dirty="0">
                <a:latin typeface="+mn-ea"/>
              </a:rPr>
              <a:t>直接调用，脱裤子放屁</a:t>
            </a:r>
            <a:endParaRPr lang="en-US" altLang="zh-CN" sz="2400" dirty="0">
              <a:latin typeface="+mn-ea"/>
            </a:endParaRPr>
          </a:p>
          <a:p>
            <a:r>
              <a:rPr lang="en-US" altLang="zh-CN" sz="2400" dirty="0">
                <a:latin typeface="+mn-ea"/>
              </a:rPr>
              <a:t>2.</a:t>
            </a:r>
            <a:r>
              <a:rPr lang="en-US" altLang="zh-CN" sz="2200" dirty="0">
                <a:latin typeface="+mn-ea"/>
              </a:rPr>
              <a:t>auto l=[]{...};</a:t>
            </a:r>
          </a:p>
          <a:p>
            <a:r>
              <a:rPr lang="en-US" altLang="zh-CN" sz="2400" dirty="0">
                <a:latin typeface="+mn-ea"/>
              </a:rPr>
              <a:t>   l();	//</a:t>
            </a:r>
            <a:r>
              <a:rPr lang="zh-CN" altLang="en-US" sz="2400" dirty="0">
                <a:latin typeface="+mn-ea"/>
              </a:rPr>
              <a:t>间接调用</a:t>
            </a:r>
          </a:p>
          <a:p>
            <a:r>
              <a:rPr lang="en-US" altLang="zh-CN" sz="2400" dirty="0">
                <a:latin typeface="+mn-ea"/>
              </a:rPr>
              <a:t>[=] </a:t>
            </a:r>
            <a:r>
              <a:rPr lang="zh-CN" altLang="en-US" sz="2400" dirty="0">
                <a:latin typeface="+mn-ea"/>
              </a:rPr>
              <a:t>值传递， </a:t>
            </a:r>
            <a:r>
              <a:rPr lang="en-US" altLang="zh-CN" sz="2400" dirty="0">
                <a:latin typeface="+mn-ea"/>
              </a:rPr>
              <a:t>[&amp;] </a:t>
            </a:r>
            <a:r>
              <a:rPr lang="zh-CN" altLang="en-US" sz="2400" dirty="0">
                <a:latin typeface="+mn-ea"/>
              </a:rPr>
              <a:t>引用传递</a:t>
            </a:r>
            <a:endParaRPr lang="en-US" altLang="zh-CN" sz="2400" dirty="0">
              <a:latin typeface="+mn-ea"/>
            </a:endParaRPr>
          </a:p>
          <a:p>
            <a:r>
              <a:rPr lang="zh-CN" altLang="en-US" sz="2400" dirty="0">
                <a:latin typeface="+mn-ea"/>
              </a:rPr>
              <a:t>（使用</a:t>
            </a:r>
            <a:r>
              <a:rPr lang="en-US" altLang="zh-CN" sz="2400" dirty="0">
                <a:solidFill>
                  <a:srgbClr val="FF0000"/>
                </a:solidFill>
                <a:latin typeface="+mn-ea"/>
              </a:rPr>
              <a:t>Lambda</a:t>
            </a:r>
            <a:r>
              <a:rPr lang="zh-CN" altLang="en-US" sz="2400" dirty="0">
                <a:solidFill>
                  <a:srgbClr val="FF0000"/>
                </a:solidFill>
                <a:latin typeface="+mn-ea"/>
              </a:rPr>
              <a:t>所在作用范围内</a:t>
            </a:r>
            <a:r>
              <a:rPr lang="zh-CN" altLang="en-US" sz="2400" dirty="0">
                <a:latin typeface="+mn-ea"/>
              </a:rPr>
              <a:t>所有可见的局部变量）</a:t>
            </a:r>
          </a:p>
        </p:txBody>
      </p:sp>
    </p:spTree>
    <p:extLst>
      <p:ext uri="{BB962C8B-B14F-4D97-AF65-F5344CB8AC3E}">
        <p14:creationId xmlns:p14="http://schemas.microsoft.com/office/powerpoint/2010/main" val="424871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en-US" altLang="zh-CN" sz="5400" dirty="0"/>
              <a:t>Lambda</a:t>
            </a:r>
            <a:r>
              <a:rPr lang="zh-CN" altLang="en-US" sz="5400" dirty="0"/>
              <a:t>代码测试</a:t>
            </a:r>
          </a:p>
        </p:txBody>
      </p:sp>
      <p:pic>
        <p:nvPicPr>
          <p:cNvPr id="7" name="内容占位符 6">
            <a:extLst>
              <a:ext uri="{FF2B5EF4-FFF2-40B4-BE49-F238E27FC236}">
                <a16:creationId xmlns:a16="http://schemas.microsoft.com/office/drawing/2014/main" id="{6416D4EA-2401-4D89-AAB9-BE7A498D9007}"/>
              </a:ext>
            </a:extLst>
          </p:cNvPr>
          <p:cNvPicPr>
            <a:picLocks noGrp="1" noChangeAspect="1"/>
          </p:cNvPicPr>
          <p:nvPr>
            <p:ph idx="1"/>
          </p:nvPr>
        </p:nvPicPr>
        <p:blipFill>
          <a:blip r:embed="rId2"/>
          <a:stretch>
            <a:fillRect/>
          </a:stretch>
        </p:blipFill>
        <p:spPr>
          <a:xfrm>
            <a:off x="677334" y="1703994"/>
            <a:ext cx="4152381" cy="1657143"/>
          </a:xfrm>
        </p:spPr>
      </p:pic>
      <p:pic>
        <p:nvPicPr>
          <p:cNvPr id="9" name="图片 8">
            <a:extLst>
              <a:ext uri="{FF2B5EF4-FFF2-40B4-BE49-F238E27FC236}">
                <a16:creationId xmlns:a16="http://schemas.microsoft.com/office/drawing/2014/main" id="{A6A818CF-1FFA-42F8-A5F6-694C6184E001}"/>
              </a:ext>
            </a:extLst>
          </p:cNvPr>
          <p:cNvPicPr>
            <a:picLocks noChangeAspect="1"/>
          </p:cNvPicPr>
          <p:nvPr/>
        </p:nvPicPr>
        <p:blipFill>
          <a:blip r:embed="rId3"/>
          <a:stretch>
            <a:fillRect/>
          </a:stretch>
        </p:blipFill>
        <p:spPr>
          <a:xfrm>
            <a:off x="5750193" y="1743286"/>
            <a:ext cx="3523809" cy="1685714"/>
          </a:xfrm>
          <a:prstGeom prst="rect">
            <a:avLst/>
          </a:prstGeom>
        </p:spPr>
      </p:pic>
      <p:pic>
        <p:nvPicPr>
          <p:cNvPr id="11" name="图片 10">
            <a:extLst>
              <a:ext uri="{FF2B5EF4-FFF2-40B4-BE49-F238E27FC236}">
                <a16:creationId xmlns:a16="http://schemas.microsoft.com/office/drawing/2014/main" id="{BD3BAEAD-3A4D-4676-B050-5EA3F808CE6B}"/>
              </a:ext>
            </a:extLst>
          </p:cNvPr>
          <p:cNvPicPr>
            <a:picLocks noChangeAspect="1"/>
          </p:cNvPicPr>
          <p:nvPr/>
        </p:nvPicPr>
        <p:blipFill>
          <a:blip r:embed="rId4"/>
          <a:stretch>
            <a:fillRect/>
          </a:stretch>
        </p:blipFill>
        <p:spPr>
          <a:xfrm>
            <a:off x="3604239" y="4110469"/>
            <a:ext cx="2742857" cy="1304762"/>
          </a:xfrm>
          <a:prstGeom prst="rect">
            <a:avLst/>
          </a:prstGeom>
        </p:spPr>
      </p:pic>
    </p:spTree>
    <p:extLst>
      <p:ext uri="{BB962C8B-B14F-4D97-AF65-F5344CB8AC3E}">
        <p14:creationId xmlns:p14="http://schemas.microsoft.com/office/powerpoint/2010/main" val="3488481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en-US" altLang="zh-CN" sz="5400" dirty="0"/>
              <a:t>Lambda</a:t>
            </a:r>
            <a:r>
              <a:rPr lang="zh-CN" altLang="en-US" sz="5400" dirty="0"/>
              <a:t>应用场景</a:t>
            </a:r>
          </a:p>
        </p:txBody>
      </p:sp>
      <p:pic>
        <p:nvPicPr>
          <p:cNvPr id="6" name="图片 5">
            <a:extLst>
              <a:ext uri="{FF2B5EF4-FFF2-40B4-BE49-F238E27FC236}">
                <a16:creationId xmlns:a16="http://schemas.microsoft.com/office/drawing/2014/main" id="{15197744-BB4C-4E8E-84C6-D4CF03BBEE35}"/>
              </a:ext>
            </a:extLst>
          </p:cNvPr>
          <p:cNvPicPr>
            <a:picLocks noChangeAspect="1"/>
          </p:cNvPicPr>
          <p:nvPr/>
        </p:nvPicPr>
        <p:blipFill>
          <a:blip r:embed="rId2"/>
          <a:stretch>
            <a:fillRect/>
          </a:stretch>
        </p:blipFill>
        <p:spPr>
          <a:xfrm>
            <a:off x="677334" y="2729028"/>
            <a:ext cx="8382186" cy="1752282"/>
          </a:xfrm>
          <a:prstGeom prst="rect">
            <a:avLst/>
          </a:prstGeom>
        </p:spPr>
      </p:pic>
      <p:sp>
        <p:nvSpPr>
          <p:cNvPr id="8" name="文本框 7">
            <a:extLst>
              <a:ext uri="{FF2B5EF4-FFF2-40B4-BE49-F238E27FC236}">
                <a16:creationId xmlns:a16="http://schemas.microsoft.com/office/drawing/2014/main" id="{E1592518-D668-4A48-A8E2-A57AA45711D0}"/>
              </a:ext>
            </a:extLst>
          </p:cNvPr>
          <p:cNvSpPr txBox="1"/>
          <p:nvPr/>
        </p:nvSpPr>
        <p:spPr>
          <a:xfrm>
            <a:off x="838900" y="2145048"/>
            <a:ext cx="1922321" cy="369332"/>
          </a:xfrm>
          <a:prstGeom prst="rect">
            <a:avLst/>
          </a:prstGeom>
          <a:noFill/>
        </p:spPr>
        <p:txBody>
          <a:bodyPr wrap="none" rtlCol="0">
            <a:spAutoFit/>
          </a:bodyPr>
          <a:lstStyle/>
          <a:p>
            <a:r>
              <a:rPr lang="zh-CN" altLang="en-US" dirty="0"/>
              <a:t>自定义排序方式</a:t>
            </a:r>
            <a:r>
              <a:rPr lang="en-US" altLang="zh-CN" dirty="0"/>
              <a:t>~</a:t>
            </a:r>
            <a:endParaRPr lang="zh-CN" altLang="en-US" dirty="0"/>
          </a:p>
        </p:txBody>
      </p:sp>
      <p:pic>
        <p:nvPicPr>
          <p:cNvPr id="4" name="图片 3">
            <a:extLst>
              <a:ext uri="{FF2B5EF4-FFF2-40B4-BE49-F238E27FC236}">
                <a16:creationId xmlns:a16="http://schemas.microsoft.com/office/drawing/2014/main" id="{01706A48-2BB9-4980-8651-285DBFC0CC9B}"/>
              </a:ext>
            </a:extLst>
          </p:cNvPr>
          <p:cNvPicPr>
            <a:picLocks noChangeAspect="1"/>
          </p:cNvPicPr>
          <p:nvPr/>
        </p:nvPicPr>
        <p:blipFill>
          <a:blip r:embed="rId3"/>
          <a:stretch>
            <a:fillRect/>
          </a:stretch>
        </p:blipFill>
        <p:spPr>
          <a:xfrm>
            <a:off x="1412136" y="5270777"/>
            <a:ext cx="4742857" cy="323810"/>
          </a:xfrm>
          <a:prstGeom prst="rect">
            <a:avLst/>
          </a:prstGeom>
        </p:spPr>
      </p:pic>
      <p:sp>
        <p:nvSpPr>
          <p:cNvPr id="5" name="文本框 4">
            <a:extLst>
              <a:ext uri="{FF2B5EF4-FFF2-40B4-BE49-F238E27FC236}">
                <a16:creationId xmlns:a16="http://schemas.microsoft.com/office/drawing/2014/main" id="{3A9CCEF4-708B-49AC-8EC1-337982C0C54A}"/>
              </a:ext>
            </a:extLst>
          </p:cNvPr>
          <p:cNvSpPr txBox="1"/>
          <p:nvPr/>
        </p:nvSpPr>
        <p:spPr>
          <a:xfrm>
            <a:off x="985193" y="4713728"/>
            <a:ext cx="2980303" cy="369332"/>
          </a:xfrm>
          <a:prstGeom prst="rect">
            <a:avLst/>
          </a:prstGeom>
          <a:noFill/>
        </p:spPr>
        <p:txBody>
          <a:bodyPr wrap="none" rtlCol="0">
            <a:spAutoFit/>
          </a:bodyPr>
          <a:lstStyle/>
          <a:p>
            <a:r>
              <a:rPr lang="en-US" altLang="zh-CN" dirty="0"/>
              <a:t>Lua</a:t>
            </a:r>
            <a:r>
              <a:rPr lang="zh-CN" altLang="en-US" dirty="0"/>
              <a:t>游戏代码中类似的东西</a:t>
            </a:r>
            <a:r>
              <a:rPr lang="en-US" altLang="zh-CN" dirty="0"/>
              <a:t>~</a:t>
            </a:r>
            <a:endParaRPr lang="zh-CN" altLang="en-US" dirty="0"/>
          </a:p>
        </p:txBody>
      </p:sp>
    </p:spTree>
    <p:extLst>
      <p:ext uri="{BB962C8B-B14F-4D97-AF65-F5344CB8AC3E}">
        <p14:creationId xmlns:p14="http://schemas.microsoft.com/office/powerpoint/2010/main" val="4045419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常用的新特性</a:t>
            </a:r>
            <a:r>
              <a:rPr lang="en-US" altLang="zh-CN" sz="5400" dirty="0"/>
              <a:t>——</a:t>
            </a:r>
            <a:r>
              <a:rPr lang="zh-CN" altLang="en-US" sz="5400" dirty="0"/>
              <a:t>右值引用</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919672" cy="4110962"/>
          </a:xfrm>
        </p:spPr>
        <p:txBody>
          <a:bodyPr>
            <a:normAutofit lnSpcReduction="10000"/>
          </a:bodyPr>
          <a:lstStyle/>
          <a:p>
            <a:r>
              <a:rPr lang="zh-CN" altLang="en-US" sz="2400" dirty="0">
                <a:latin typeface="+mn-ea"/>
              </a:rPr>
              <a:t>个人的理解：</a:t>
            </a:r>
            <a:endParaRPr lang="en-US" altLang="zh-CN" sz="2400" dirty="0">
              <a:latin typeface="+mn-ea"/>
            </a:endParaRPr>
          </a:p>
          <a:p>
            <a:r>
              <a:rPr lang="zh-CN" altLang="en-US" sz="2400" dirty="0">
                <a:latin typeface="+mn-ea"/>
              </a:rPr>
              <a:t>左值：一般为变量；</a:t>
            </a:r>
            <a:endParaRPr lang="en-US" altLang="zh-CN" sz="2400" dirty="0">
              <a:latin typeface="+mn-ea"/>
            </a:endParaRPr>
          </a:p>
          <a:p>
            <a:r>
              <a:rPr lang="zh-CN" altLang="en-US" sz="2400" dirty="0">
                <a:latin typeface="+mn-ea"/>
              </a:rPr>
              <a:t>右值：一般不能出现在表达式</a:t>
            </a:r>
            <a:r>
              <a:rPr lang="en-US" altLang="zh-CN" sz="2400" dirty="0">
                <a:latin typeface="+mn-ea"/>
              </a:rPr>
              <a:t>=</a:t>
            </a:r>
            <a:r>
              <a:rPr lang="zh-CN" altLang="en-US" sz="2400" dirty="0">
                <a:latin typeface="+mn-ea"/>
              </a:rPr>
              <a:t>的左边，不能取地址，常见的右值有函数返回值，临时对象如</a:t>
            </a:r>
            <a:r>
              <a:rPr lang="en-US" altLang="zh-CN" sz="2400" dirty="0">
                <a:latin typeface="+mn-ea"/>
              </a:rPr>
              <a:t>string()</a:t>
            </a:r>
            <a:r>
              <a:rPr lang="zh-CN" altLang="en-US" sz="2400" dirty="0">
                <a:latin typeface="+mn-ea"/>
              </a:rPr>
              <a:t>等</a:t>
            </a:r>
            <a:endParaRPr lang="en-US" altLang="zh-CN" sz="2400" dirty="0">
              <a:latin typeface="+mn-ea"/>
            </a:endParaRPr>
          </a:p>
          <a:p>
            <a:r>
              <a:rPr lang="en-US" altLang="zh-CN" sz="2400" dirty="0">
                <a:latin typeface="+mn-ea"/>
              </a:rPr>
              <a:t>int foo(){return 5;}</a:t>
            </a:r>
          </a:p>
          <a:p>
            <a:r>
              <a:rPr lang="en-US" altLang="zh-CN" sz="2400" dirty="0">
                <a:latin typeface="+mn-ea"/>
              </a:rPr>
              <a:t>int x = foo();	//ok</a:t>
            </a:r>
          </a:p>
          <a:p>
            <a:r>
              <a:rPr lang="en-US" altLang="zh-CN" sz="2400" dirty="0">
                <a:latin typeface="+mn-ea"/>
              </a:rPr>
              <a:t>int *p = &amp;foo();	//error,</a:t>
            </a:r>
            <a:r>
              <a:rPr lang="zh-CN" altLang="en-US" sz="2400" dirty="0">
                <a:latin typeface="+mn-ea"/>
              </a:rPr>
              <a:t>函数返回值不能取地址</a:t>
            </a:r>
            <a:endParaRPr lang="en-US" altLang="zh-CN" sz="2400" dirty="0">
              <a:latin typeface="+mn-ea"/>
            </a:endParaRPr>
          </a:p>
          <a:p>
            <a:r>
              <a:rPr lang="zh-CN" altLang="en-US" sz="2400" dirty="0">
                <a:latin typeface="+mn-ea"/>
              </a:rPr>
              <a:t>右值引用的存在是为了通知函数可以去</a:t>
            </a:r>
            <a:r>
              <a:rPr lang="zh-CN" altLang="en-US" sz="2400" dirty="0">
                <a:solidFill>
                  <a:srgbClr val="FF0000"/>
                </a:solidFill>
                <a:latin typeface="+mn-ea"/>
              </a:rPr>
              <a:t>偷</a:t>
            </a:r>
            <a:r>
              <a:rPr lang="zh-CN" altLang="en-US" sz="2400" dirty="0">
                <a:latin typeface="+mn-ea"/>
              </a:rPr>
              <a:t>右值的内存块。</a:t>
            </a:r>
          </a:p>
          <a:p>
            <a:r>
              <a:rPr lang="zh-CN" altLang="en-US" sz="2400" dirty="0">
                <a:latin typeface="+mn-ea"/>
              </a:rPr>
              <a:t>典型例子</a:t>
            </a:r>
            <a:r>
              <a:rPr lang="en-US" altLang="zh-CN" sz="2400" dirty="0">
                <a:latin typeface="+mn-ea"/>
              </a:rPr>
              <a:t>~</a:t>
            </a:r>
            <a:r>
              <a:rPr lang="zh-CN" altLang="en-US" sz="2400" dirty="0">
                <a:latin typeface="+mn-ea"/>
              </a:rPr>
              <a:t>搬移函数：解决非必要的拷贝，使得效率大幅提升。</a:t>
            </a:r>
          </a:p>
        </p:txBody>
      </p:sp>
    </p:spTree>
    <p:extLst>
      <p:ext uri="{BB962C8B-B14F-4D97-AF65-F5344CB8AC3E}">
        <p14:creationId xmlns:p14="http://schemas.microsoft.com/office/powerpoint/2010/main" val="281450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一些小改动</a:t>
            </a:r>
            <a:r>
              <a:rPr lang="en-US" altLang="zh-CN" sz="5400" dirty="0"/>
              <a:t>~</a:t>
            </a:r>
            <a:endParaRPr lang="zh-CN" altLang="en-US" sz="5400" dirty="0"/>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p:txBody>
          <a:bodyPr>
            <a:normAutofit lnSpcReduction="10000"/>
          </a:bodyPr>
          <a:lstStyle/>
          <a:p>
            <a:r>
              <a:rPr lang="en-US" altLang="zh-CN" sz="3600" dirty="0">
                <a:latin typeface="+mn-ea"/>
              </a:rPr>
              <a:t>1.</a:t>
            </a:r>
            <a:r>
              <a:rPr lang="zh-CN" altLang="en-US" sz="3600" dirty="0">
                <a:latin typeface="+mn-ea"/>
              </a:rPr>
              <a:t>头文件声明方式</a:t>
            </a:r>
            <a:endParaRPr lang="en-US" altLang="zh-CN" sz="3600" dirty="0">
              <a:latin typeface="+mn-ea"/>
            </a:endParaRPr>
          </a:p>
          <a:p>
            <a:r>
              <a:rPr lang="zh-CN" altLang="en-US" sz="3600" dirty="0">
                <a:latin typeface="+mn-ea"/>
              </a:rPr>
              <a:t>旧版：</a:t>
            </a:r>
            <a:r>
              <a:rPr lang="en-US" altLang="zh-CN" sz="3600" dirty="0">
                <a:latin typeface="+mn-ea"/>
              </a:rPr>
              <a:t>#include&lt;stdio.h&gt;</a:t>
            </a:r>
          </a:p>
          <a:p>
            <a:r>
              <a:rPr lang="zh-CN" altLang="en-US" sz="3600" dirty="0">
                <a:latin typeface="+mn-ea"/>
              </a:rPr>
              <a:t>新版：</a:t>
            </a:r>
            <a:r>
              <a:rPr lang="en-US" altLang="zh-CN" sz="3600" dirty="0">
                <a:latin typeface="+mn-ea"/>
              </a:rPr>
              <a:t>#include&lt;cstdio&gt;</a:t>
            </a:r>
          </a:p>
          <a:p>
            <a:r>
              <a:rPr lang="en-US" altLang="zh-CN" sz="3600" dirty="0">
                <a:latin typeface="+mn-ea"/>
              </a:rPr>
              <a:t>2.</a:t>
            </a:r>
            <a:r>
              <a:rPr lang="zh-CN" altLang="en-US" sz="3600" dirty="0">
                <a:latin typeface="+mn-ea"/>
              </a:rPr>
              <a:t>模板类的声明方式</a:t>
            </a:r>
            <a:endParaRPr lang="en-US" altLang="zh-CN" sz="3600" dirty="0">
              <a:latin typeface="+mn-ea"/>
            </a:endParaRPr>
          </a:p>
          <a:p>
            <a:r>
              <a:rPr lang="zh-CN" altLang="en-US" sz="3600" dirty="0">
                <a:latin typeface="+mn-ea"/>
              </a:rPr>
              <a:t>旧版：</a:t>
            </a:r>
            <a:r>
              <a:rPr lang="en-US" altLang="zh-CN" sz="3600" dirty="0">
                <a:latin typeface="+mn-ea"/>
              </a:rPr>
              <a:t>vector&lt;list&lt;int&gt; &gt;</a:t>
            </a:r>
          </a:p>
          <a:p>
            <a:r>
              <a:rPr lang="zh-CN" altLang="en-US" sz="3600" dirty="0">
                <a:latin typeface="+mn-ea"/>
              </a:rPr>
              <a:t>新版：</a:t>
            </a:r>
            <a:r>
              <a:rPr lang="en-US" altLang="zh-CN" sz="3600" dirty="0">
                <a:latin typeface="+mn-ea"/>
              </a:rPr>
              <a:t>vector&lt;list&lt;int&gt;&gt;</a:t>
            </a:r>
            <a:endParaRPr lang="zh-CN" altLang="en-US" sz="3600" dirty="0">
              <a:latin typeface="+mn-ea"/>
            </a:endParaRPr>
          </a:p>
        </p:txBody>
      </p:sp>
    </p:spTree>
    <p:extLst>
      <p:ext uri="{BB962C8B-B14F-4D97-AF65-F5344CB8AC3E}">
        <p14:creationId xmlns:p14="http://schemas.microsoft.com/office/powerpoint/2010/main" val="76529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常用的新特性</a:t>
            </a:r>
            <a:r>
              <a:rPr lang="en-US" altLang="zh-CN" sz="5400" dirty="0"/>
              <a:t>——</a:t>
            </a:r>
            <a:r>
              <a:rPr lang="zh-CN" altLang="en-US" sz="5400" dirty="0"/>
              <a:t>右值引用</a:t>
            </a:r>
          </a:p>
        </p:txBody>
      </p:sp>
      <p:pic>
        <p:nvPicPr>
          <p:cNvPr id="5" name="图片 4">
            <a:extLst>
              <a:ext uri="{FF2B5EF4-FFF2-40B4-BE49-F238E27FC236}">
                <a16:creationId xmlns:a16="http://schemas.microsoft.com/office/drawing/2014/main" id="{E4C5FC21-3AA0-4AC5-AB77-B21DB34504FD}"/>
              </a:ext>
            </a:extLst>
          </p:cNvPr>
          <p:cNvPicPr>
            <a:picLocks noChangeAspect="1"/>
          </p:cNvPicPr>
          <p:nvPr/>
        </p:nvPicPr>
        <p:blipFill>
          <a:blip r:embed="rId2"/>
          <a:stretch>
            <a:fillRect/>
          </a:stretch>
        </p:blipFill>
        <p:spPr>
          <a:xfrm>
            <a:off x="256974" y="1919914"/>
            <a:ext cx="11476715" cy="4229467"/>
          </a:xfrm>
          <a:prstGeom prst="rect">
            <a:avLst/>
          </a:prstGeom>
        </p:spPr>
      </p:pic>
    </p:spTree>
    <p:extLst>
      <p:ext uri="{BB962C8B-B14F-4D97-AF65-F5344CB8AC3E}">
        <p14:creationId xmlns:p14="http://schemas.microsoft.com/office/powerpoint/2010/main" val="2000349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439E989-F6CC-43A6-8A8D-86FA7FCE514E}"/>
              </a:ext>
            </a:extLst>
          </p:cNvPr>
          <p:cNvPicPr>
            <a:picLocks noChangeAspect="1"/>
          </p:cNvPicPr>
          <p:nvPr/>
        </p:nvPicPr>
        <p:blipFill>
          <a:blip r:embed="rId2"/>
          <a:stretch>
            <a:fillRect/>
          </a:stretch>
        </p:blipFill>
        <p:spPr>
          <a:xfrm>
            <a:off x="605728" y="0"/>
            <a:ext cx="5096611" cy="6858000"/>
          </a:xfrm>
          <a:prstGeom prst="rect">
            <a:avLst/>
          </a:prstGeom>
        </p:spPr>
      </p:pic>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a:xfrm>
            <a:off x="4729215" y="114650"/>
            <a:ext cx="4590953" cy="1320800"/>
          </a:xfrm>
        </p:spPr>
        <p:txBody>
          <a:bodyPr>
            <a:normAutofit fontScale="90000"/>
          </a:bodyPr>
          <a:lstStyle/>
          <a:p>
            <a:r>
              <a:rPr lang="en-US" altLang="zh-CN" sz="5400" dirty="0" err="1"/>
              <a:t>MyString</a:t>
            </a:r>
            <a:r>
              <a:rPr lang="zh-CN" altLang="en-US" sz="5400" dirty="0"/>
              <a:t>的设计</a:t>
            </a:r>
          </a:p>
        </p:txBody>
      </p:sp>
      <p:pic>
        <p:nvPicPr>
          <p:cNvPr id="7" name="图片 6">
            <a:extLst>
              <a:ext uri="{FF2B5EF4-FFF2-40B4-BE49-F238E27FC236}">
                <a16:creationId xmlns:a16="http://schemas.microsoft.com/office/drawing/2014/main" id="{DC4F5E3C-78E8-4DD0-97A0-2C7C72241C2B}"/>
              </a:ext>
            </a:extLst>
          </p:cNvPr>
          <p:cNvPicPr>
            <a:picLocks noChangeAspect="1"/>
          </p:cNvPicPr>
          <p:nvPr/>
        </p:nvPicPr>
        <p:blipFill>
          <a:blip r:embed="rId3"/>
          <a:stretch>
            <a:fillRect/>
          </a:stretch>
        </p:blipFill>
        <p:spPr>
          <a:xfrm>
            <a:off x="6705259" y="1183781"/>
            <a:ext cx="1683732" cy="1890448"/>
          </a:xfrm>
          <a:prstGeom prst="rect">
            <a:avLst/>
          </a:prstGeom>
        </p:spPr>
      </p:pic>
      <p:pic>
        <p:nvPicPr>
          <p:cNvPr id="9" name="图片 8">
            <a:extLst>
              <a:ext uri="{FF2B5EF4-FFF2-40B4-BE49-F238E27FC236}">
                <a16:creationId xmlns:a16="http://schemas.microsoft.com/office/drawing/2014/main" id="{D2847634-0483-4804-8AA8-65390A945A8E}"/>
              </a:ext>
            </a:extLst>
          </p:cNvPr>
          <p:cNvPicPr>
            <a:picLocks noChangeAspect="1"/>
          </p:cNvPicPr>
          <p:nvPr/>
        </p:nvPicPr>
        <p:blipFill>
          <a:blip r:embed="rId4"/>
          <a:stretch>
            <a:fillRect/>
          </a:stretch>
        </p:blipFill>
        <p:spPr>
          <a:xfrm>
            <a:off x="6705259" y="3429000"/>
            <a:ext cx="1454258" cy="1598056"/>
          </a:xfrm>
          <a:prstGeom prst="rect">
            <a:avLst/>
          </a:prstGeom>
        </p:spPr>
      </p:pic>
    </p:spTree>
    <p:extLst>
      <p:ext uri="{BB962C8B-B14F-4D97-AF65-F5344CB8AC3E}">
        <p14:creationId xmlns:p14="http://schemas.microsoft.com/office/powerpoint/2010/main" val="4259695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右值引用</a:t>
            </a:r>
            <a:r>
              <a:rPr lang="en-US" altLang="zh-CN" sz="5400" dirty="0"/>
              <a:t>——</a:t>
            </a:r>
            <a:r>
              <a:rPr lang="zh-CN" altLang="en-US" sz="5400" dirty="0"/>
              <a:t>不完美转交？</a:t>
            </a:r>
          </a:p>
        </p:txBody>
      </p:sp>
      <p:pic>
        <p:nvPicPr>
          <p:cNvPr id="5" name="内容占位符 4">
            <a:extLst>
              <a:ext uri="{FF2B5EF4-FFF2-40B4-BE49-F238E27FC236}">
                <a16:creationId xmlns:a16="http://schemas.microsoft.com/office/drawing/2014/main" id="{C8E2BCD6-0EAE-4B89-95E3-EEED240F8F1D}"/>
              </a:ext>
            </a:extLst>
          </p:cNvPr>
          <p:cNvPicPr>
            <a:picLocks noGrp="1" noChangeAspect="1"/>
          </p:cNvPicPr>
          <p:nvPr>
            <p:ph idx="1"/>
          </p:nvPr>
        </p:nvPicPr>
        <p:blipFill>
          <a:blip r:embed="rId2"/>
          <a:stretch>
            <a:fillRect/>
          </a:stretch>
        </p:blipFill>
        <p:spPr>
          <a:xfrm>
            <a:off x="483370" y="1736437"/>
            <a:ext cx="4892194" cy="5053832"/>
          </a:xfrm>
        </p:spPr>
      </p:pic>
      <p:sp>
        <p:nvSpPr>
          <p:cNvPr id="6" name="文本框 5">
            <a:extLst>
              <a:ext uri="{FF2B5EF4-FFF2-40B4-BE49-F238E27FC236}">
                <a16:creationId xmlns:a16="http://schemas.microsoft.com/office/drawing/2014/main" id="{F4ED0C8D-E748-4995-8019-09F2407F29D0}"/>
              </a:ext>
            </a:extLst>
          </p:cNvPr>
          <p:cNvSpPr txBox="1"/>
          <p:nvPr/>
        </p:nvSpPr>
        <p:spPr>
          <a:xfrm>
            <a:off x="5606474" y="2429163"/>
            <a:ext cx="4461162" cy="2677656"/>
          </a:xfrm>
          <a:prstGeom prst="rect">
            <a:avLst/>
          </a:prstGeom>
          <a:noFill/>
        </p:spPr>
        <p:txBody>
          <a:bodyPr wrap="square" rtlCol="0">
            <a:spAutoFit/>
          </a:bodyPr>
          <a:lstStyle/>
          <a:p>
            <a:r>
              <a:rPr lang="zh-CN" altLang="en-US" sz="2400" dirty="0"/>
              <a:t>不完美转发：第一步是右值引用没有错，但转交时变为左值</a:t>
            </a:r>
            <a:endParaRPr lang="en-US" altLang="zh-CN" sz="2400" dirty="0"/>
          </a:p>
          <a:p>
            <a:r>
              <a:rPr lang="zh-CN" altLang="en-US" sz="2400" dirty="0"/>
              <a:t>原因（个人理解）：</a:t>
            </a:r>
            <a:endParaRPr lang="en-US" altLang="zh-CN" sz="2400" dirty="0"/>
          </a:p>
          <a:p>
            <a:r>
              <a:rPr lang="zh-CN" altLang="en-US" sz="2400" dirty="0">
                <a:solidFill>
                  <a:srgbClr val="FF0000"/>
                </a:solidFill>
              </a:rPr>
              <a:t>对形参直接使用均作为左值</a:t>
            </a:r>
            <a:endParaRPr lang="en-US" altLang="zh-CN" sz="2400" dirty="0">
              <a:solidFill>
                <a:srgbClr val="FF0000"/>
              </a:solidFill>
            </a:endParaRPr>
          </a:p>
          <a:p>
            <a:endParaRPr lang="zh-CN" altLang="en-US" sz="2400" dirty="0"/>
          </a:p>
          <a:p>
            <a:r>
              <a:rPr lang="zh-CN" altLang="en-US" sz="2400" dirty="0"/>
              <a:t>完美转发的方式：</a:t>
            </a:r>
            <a:endParaRPr lang="en-US" altLang="zh-CN" sz="2400" dirty="0"/>
          </a:p>
          <a:p>
            <a:r>
              <a:rPr lang="zh-CN" altLang="en-US" sz="2400" dirty="0"/>
              <a:t>使用</a:t>
            </a:r>
            <a:r>
              <a:rPr lang="en-US" altLang="zh-CN" sz="2400" dirty="0"/>
              <a:t>std::forward&lt;Type&gt;(t)</a:t>
            </a:r>
            <a:r>
              <a:rPr lang="zh-CN" altLang="en-US" sz="2400" dirty="0"/>
              <a:t>函数</a:t>
            </a:r>
          </a:p>
        </p:txBody>
      </p:sp>
    </p:spTree>
    <p:extLst>
      <p:ext uri="{BB962C8B-B14F-4D97-AF65-F5344CB8AC3E}">
        <p14:creationId xmlns:p14="http://schemas.microsoft.com/office/powerpoint/2010/main" val="81183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zh-CN" altLang="en-US" sz="5400" dirty="0"/>
              <a:t>结语</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1930401"/>
            <a:ext cx="8919672" cy="4110962"/>
          </a:xfrm>
        </p:spPr>
        <p:txBody>
          <a:bodyPr>
            <a:normAutofit/>
          </a:bodyPr>
          <a:lstStyle/>
          <a:p>
            <a:r>
              <a:rPr lang="en-US" altLang="zh-CN" sz="2400" dirty="0">
                <a:latin typeface="+mn-ea"/>
              </a:rPr>
              <a:t>C++ 11</a:t>
            </a:r>
            <a:r>
              <a:rPr lang="zh-CN" altLang="en-US" sz="2400" dirty="0">
                <a:latin typeface="+mn-ea"/>
              </a:rPr>
              <a:t>的新特性还有很多，但我觉得不是很重要就不讲了</a:t>
            </a:r>
            <a:r>
              <a:rPr lang="en-US" altLang="zh-CN" sz="2400" dirty="0">
                <a:latin typeface="+mn-ea"/>
              </a:rPr>
              <a:t>~</a:t>
            </a:r>
          </a:p>
          <a:p>
            <a:endParaRPr lang="en-US" altLang="zh-CN" sz="2400" dirty="0">
              <a:latin typeface="+mn-ea"/>
            </a:endParaRPr>
          </a:p>
          <a:p>
            <a:r>
              <a:rPr lang="zh-CN" altLang="en-US" sz="2400" dirty="0">
                <a:latin typeface="+mn-ea"/>
              </a:rPr>
              <a:t>作为一个刚入门开发的萌新，这次的分享中有相当一部分的内容是我在学习的过程中自己进行代码测试时，总结后提出的一点个人的理解，可能有些不太对的地方，欢迎大家指正。</a:t>
            </a:r>
            <a:endParaRPr lang="en-US" altLang="zh-CN" sz="2400" dirty="0">
              <a:latin typeface="+mn-ea"/>
            </a:endParaRPr>
          </a:p>
          <a:p>
            <a:endParaRPr lang="zh-CN" altLang="en-US" sz="2400" dirty="0">
              <a:latin typeface="+mn-ea"/>
            </a:endParaRPr>
          </a:p>
        </p:txBody>
      </p:sp>
    </p:spTree>
    <p:extLst>
      <p:ext uri="{BB962C8B-B14F-4D97-AF65-F5344CB8AC3E}">
        <p14:creationId xmlns:p14="http://schemas.microsoft.com/office/powerpoint/2010/main" val="1556761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en-US" altLang="zh-CN" sz="5400" dirty="0" err="1"/>
              <a:t>Nullptr</a:t>
            </a:r>
            <a:r>
              <a:rPr lang="zh-CN" altLang="en-US" sz="5400" dirty="0"/>
              <a:t>关键字</a:t>
            </a:r>
            <a:r>
              <a:rPr lang="en-US" altLang="zh-CN" sz="5400" dirty="0"/>
              <a:t>~</a:t>
            </a:r>
            <a:endParaRPr lang="zh-CN" altLang="en-US" sz="5400" dirty="0"/>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2160589"/>
            <a:ext cx="5187757" cy="3880773"/>
          </a:xfrm>
        </p:spPr>
        <p:txBody>
          <a:bodyPr>
            <a:normAutofit/>
          </a:bodyPr>
          <a:lstStyle/>
          <a:p>
            <a:r>
              <a:rPr lang="en-US" altLang="zh-CN" sz="2400" dirty="0">
                <a:latin typeface="+mn-ea"/>
              </a:rPr>
              <a:t>C/C++</a:t>
            </a:r>
            <a:r>
              <a:rPr lang="zh-CN" altLang="en-US" sz="2400" dirty="0">
                <a:latin typeface="+mn-ea"/>
              </a:rPr>
              <a:t>中关于</a:t>
            </a:r>
            <a:r>
              <a:rPr lang="en-US" altLang="zh-CN" sz="2400" dirty="0">
                <a:latin typeface="+mn-ea"/>
              </a:rPr>
              <a:t>NULL</a:t>
            </a:r>
            <a:r>
              <a:rPr lang="zh-CN" altLang="en-US" sz="2400" dirty="0">
                <a:latin typeface="+mn-ea"/>
              </a:rPr>
              <a:t>的源码定义</a:t>
            </a:r>
            <a:endParaRPr lang="en-US" altLang="zh-CN" sz="2400" dirty="0">
              <a:latin typeface="+mn-ea"/>
            </a:endParaRPr>
          </a:p>
          <a:p>
            <a:r>
              <a:rPr lang="en-US" altLang="zh-CN" sz="2400" dirty="0">
                <a:latin typeface="+mn-ea"/>
              </a:rPr>
              <a:t>C++</a:t>
            </a:r>
            <a:r>
              <a:rPr lang="zh-CN" altLang="en-US" sz="2400" dirty="0">
                <a:latin typeface="+mn-ea"/>
              </a:rPr>
              <a:t>由于不能将</a:t>
            </a:r>
            <a:r>
              <a:rPr lang="en-US" altLang="zh-CN" sz="2400" dirty="0">
                <a:latin typeface="+mn-ea"/>
              </a:rPr>
              <a:t>void*</a:t>
            </a:r>
            <a:r>
              <a:rPr lang="zh-CN" altLang="en-US" sz="2400" dirty="0">
                <a:latin typeface="+mn-ea"/>
              </a:rPr>
              <a:t>类型的指针隐式转换为其他类型的指针，因而引入了</a:t>
            </a:r>
            <a:r>
              <a:rPr lang="en-US" altLang="zh-CN" sz="2400" dirty="0">
                <a:latin typeface="+mn-ea"/>
              </a:rPr>
              <a:t>0</a:t>
            </a:r>
            <a:r>
              <a:rPr lang="zh-CN" altLang="en-US" sz="2400" dirty="0">
                <a:latin typeface="+mn-ea"/>
              </a:rPr>
              <a:t>表示空指针</a:t>
            </a:r>
            <a:endParaRPr lang="en-US" altLang="zh-CN" sz="2400" dirty="0">
              <a:latin typeface="+mn-ea"/>
            </a:endParaRPr>
          </a:p>
          <a:p>
            <a:r>
              <a:rPr lang="zh-CN" altLang="en-US" sz="2400" dirty="0">
                <a:latin typeface="+mn-ea"/>
              </a:rPr>
              <a:t>存在的问题：</a:t>
            </a:r>
            <a:endParaRPr lang="en-US" altLang="zh-CN" sz="2400" dirty="0">
              <a:latin typeface="+mn-ea"/>
            </a:endParaRPr>
          </a:p>
          <a:p>
            <a:r>
              <a:rPr lang="en-US" altLang="zh-CN" sz="2400" dirty="0">
                <a:latin typeface="+mn-ea"/>
              </a:rPr>
              <a:t>NULL</a:t>
            </a:r>
            <a:r>
              <a:rPr lang="zh-CN" altLang="en-US" sz="2400" dirty="0">
                <a:latin typeface="+mn-ea"/>
              </a:rPr>
              <a:t>语义上存在二义性</a:t>
            </a:r>
          </a:p>
          <a:p>
            <a:r>
              <a:rPr lang="zh-CN" altLang="en-US" sz="2400" dirty="0">
                <a:latin typeface="+mn-ea"/>
              </a:rPr>
              <a:t>而</a:t>
            </a:r>
            <a:r>
              <a:rPr lang="en-US" altLang="zh-CN" sz="2400" dirty="0" err="1">
                <a:latin typeface="+mn-ea"/>
              </a:rPr>
              <a:t>nullptr</a:t>
            </a:r>
            <a:r>
              <a:rPr lang="zh-CN" altLang="en-US" sz="2400" dirty="0">
                <a:latin typeface="+mn-ea"/>
              </a:rPr>
              <a:t>无论任何时候都表示一个空指针，解决了上述问题。</a:t>
            </a:r>
            <a:endParaRPr lang="en-US" altLang="zh-CN" sz="2400" dirty="0">
              <a:latin typeface="+mn-ea"/>
            </a:endParaRPr>
          </a:p>
        </p:txBody>
      </p:sp>
      <p:pic>
        <p:nvPicPr>
          <p:cNvPr id="5" name="图片 4">
            <a:extLst>
              <a:ext uri="{FF2B5EF4-FFF2-40B4-BE49-F238E27FC236}">
                <a16:creationId xmlns:a16="http://schemas.microsoft.com/office/drawing/2014/main" id="{A9768EAE-7D1E-4A86-8A97-5D407F745FB6}"/>
              </a:ext>
            </a:extLst>
          </p:cNvPr>
          <p:cNvPicPr>
            <a:picLocks noChangeAspect="1"/>
          </p:cNvPicPr>
          <p:nvPr/>
        </p:nvPicPr>
        <p:blipFill>
          <a:blip r:embed="rId2"/>
          <a:stretch>
            <a:fillRect/>
          </a:stretch>
        </p:blipFill>
        <p:spPr>
          <a:xfrm>
            <a:off x="6096000" y="2007511"/>
            <a:ext cx="3470231" cy="1697667"/>
          </a:xfrm>
          <a:prstGeom prst="rect">
            <a:avLst/>
          </a:prstGeom>
        </p:spPr>
      </p:pic>
    </p:spTree>
    <p:extLst>
      <p:ext uri="{BB962C8B-B14F-4D97-AF65-F5344CB8AC3E}">
        <p14:creationId xmlns:p14="http://schemas.microsoft.com/office/powerpoint/2010/main" val="8547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en-US" altLang="zh-CN" sz="5400" dirty="0" err="1"/>
              <a:t>Nullptr</a:t>
            </a:r>
            <a:r>
              <a:rPr lang="zh-CN" altLang="en-US" sz="5400" dirty="0"/>
              <a:t>与</a:t>
            </a:r>
            <a:r>
              <a:rPr lang="en-US" altLang="zh-CN" sz="5400" dirty="0"/>
              <a:t>Null</a:t>
            </a:r>
            <a:r>
              <a:rPr lang="zh-CN" altLang="en-US" sz="5400" dirty="0"/>
              <a:t>相关测试代码</a:t>
            </a:r>
          </a:p>
        </p:txBody>
      </p:sp>
      <p:pic>
        <p:nvPicPr>
          <p:cNvPr id="8" name="图片 7">
            <a:extLst>
              <a:ext uri="{FF2B5EF4-FFF2-40B4-BE49-F238E27FC236}">
                <a16:creationId xmlns:a16="http://schemas.microsoft.com/office/drawing/2014/main" id="{5867FB19-618C-48A2-B0A2-5634A40ADD71}"/>
              </a:ext>
            </a:extLst>
          </p:cNvPr>
          <p:cNvPicPr>
            <a:picLocks noChangeAspect="1"/>
          </p:cNvPicPr>
          <p:nvPr/>
        </p:nvPicPr>
        <p:blipFill>
          <a:blip r:embed="rId2"/>
          <a:stretch>
            <a:fillRect/>
          </a:stretch>
        </p:blipFill>
        <p:spPr>
          <a:xfrm>
            <a:off x="677334" y="1838036"/>
            <a:ext cx="8674447" cy="3749964"/>
          </a:xfrm>
          <a:prstGeom prst="rect">
            <a:avLst/>
          </a:prstGeom>
        </p:spPr>
      </p:pic>
    </p:spTree>
    <p:extLst>
      <p:ext uri="{BB962C8B-B14F-4D97-AF65-F5344CB8AC3E}">
        <p14:creationId xmlns:p14="http://schemas.microsoft.com/office/powerpoint/2010/main" val="1837203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en-US" altLang="zh-CN" sz="5400" dirty="0"/>
              <a:t>explicit</a:t>
            </a:r>
            <a:r>
              <a:rPr lang="zh-CN" altLang="en-US" sz="5400" dirty="0"/>
              <a:t>关键字及测试代码</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2160589"/>
            <a:ext cx="9371830" cy="3880773"/>
          </a:xfrm>
        </p:spPr>
        <p:txBody>
          <a:bodyPr>
            <a:normAutofit/>
          </a:bodyPr>
          <a:lstStyle/>
          <a:p>
            <a:r>
              <a:rPr lang="zh-CN" altLang="en-US" sz="2400" dirty="0">
                <a:latin typeface="+mn-ea"/>
              </a:rPr>
              <a:t>主要用于构造函数，杜绝编译器自己调用构造函数来进行类型转换</a:t>
            </a:r>
            <a:endParaRPr lang="en-US" altLang="zh-CN" sz="2400" dirty="0">
              <a:latin typeface="+mn-ea"/>
            </a:endParaRPr>
          </a:p>
        </p:txBody>
      </p:sp>
      <p:pic>
        <p:nvPicPr>
          <p:cNvPr id="6" name="图片 5">
            <a:extLst>
              <a:ext uri="{FF2B5EF4-FFF2-40B4-BE49-F238E27FC236}">
                <a16:creationId xmlns:a16="http://schemas.microsoft.com/office/drawing/2014/main" id="{F3346725-128F-4E42-9EDB-7DB491CB8B37}"/>
              </a:ext>
            </a:extLst>
          </p:cNvPr>
          <p:cNvPicPr>
            <a:picLocks noChangeAspect="1"/>
          </p:cNvPicPr>
          <p:nvPr/>
        </p:nvPicPr>
        <p:blipFill>
          <a:blip r:embed="rId2"/>
          <a:stretch>
            <a:fillRect/>
          </a:stretch>
        </p:blipFill>
        <p:spPr>
          <a:xfrm>
            <a:off x="1600761" y="2623901"/>
            <a:ext cx="5889930" cy="4142918"/>
          </a:xfrm>
          <a:prstGeom prst="rect">
            <a:avLst/>
          </a:prstGeom>
        </p:spPr>
      </p:pic>
    </p:spTree>
    <p:extLst>
      <p:ext uri="{BB962C8B-B14F-4D97-AF65-F5344CB8AC3E}">
        <p14:creationId xmlns:p14="http://schemas.microsoft.com/office/powerpoint/2010/main" val="88903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en-US" altLang="zh-CN" sz="5400" dirty="0"/>
              <a:t>=default</a:t>
            </a:r>
            <a:r>
              <a:rPr lang="zh-CN" altLang="en-US" sz="5400" dirty="0"/>
              <a:t>与</a:t>
            </a:r>
            <a:r>
              <a:rPr lang="en-US" altLang="zh-CN" sz="5400" dirty="0"/>
              <a:t>=delete</a:t>
            </a:r>
            <a:endParaRPr lang="zh-CN" altLang="en-US" sz="5400" dirty="0"/>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2160589"/>
            <a:ext cx="8785448" cy="3880773"/>
          </a:xfrm>
        </p:spPr>
        <p:txBody>
          <a:bodyPr>
            <a:normAutofit lnSpcReduction="10000"/>
          </a:bodyPr>
          <a:lstStyle/>
          <a:p>
            <a:r>
              <a:rPr lang="zh-CN" altLang="en-US" sz="2400" dirty="0">
                <a:latin typeface="+mn-ea"/>
              </a:rPr>
              <a:t>语法：放在</a:t>
            </a:r>
            <a:r>
              <a:rPr lang="en-US" altLang="zh-CN" sz="2400" dirty="0">
                <a:solidFill>
                  <a:srgbClr val="FF0000"/>
                </a:solidFill>
                <a:latin typeface="+mn-ea"/>
              </a:rPr>
              <a:t>Big5</a:t>
            </a:r>
            <a:r>
              <a:rPr lang="zh-CN" altLang="en-US" sz="2400" dirty="0">
                <a:latin typeface="+mn-ea"/>
              </a:rPr>
              <a:t>的声明后面</a:t>
            </a:r>
            <a:endParaRPr lang="en-US" altLang="zh-CN" sz="2400" dirty="0">
              <a:latin typeface="+mn-ea"/>
            </a:endParaRPr>
          </a:p>
          <a:p>
            <a:r>
              <a:rPr lang="zh-CN" altLang="en-US" sz="2400" dirty="0">
                <a:latin typeface="+mn-ea"/>
              </a:rPr>
              <a:t>作用：</a:t>
            </a:r>
            <a:endParaRPr lang="en-US" altLang="zh-CN" sz="2400" dirty="0">
              <a:latin typeface="+mn-ea"/>
            </a:endParaRPr>
          </a:p>
          <a:p>
            <a:r>
              <a:rPr lang="en-US" altLang="zh-CN" sz="2400" dirty="0">
                <a:latin typeface="+mn-ea"/>
              </a:rPr>
              <a:t>= default </a:t>
            </a:r>
            <a:r>
              <a:rPr lang="zh-CN" altLang="en-US" sz="2400" dirty="0">
                <a:latin typeface="+mn-ea"/>
              </a:rPr>
              <a:t>用于类的初始化声明（拷贝构造，拷贝赋值，搬移构造，搬移赋值等），用于其它地方则编译报错，意思是要求编译器给你一个默认值</a:t>
            </a:r>
          </a:p>
          <a:p>
            <a:r>
              <a:rPr lang="en-US" altLang="zh-CN" sz="2400" dirty="0">
                <a:latin typeface="+mn-ea"/>
              </a:rPr>
              <a:t>= delete </a:t>
            </a:r>
            <a:r>
              <a:rPr lang="zh-CN" altLang="en-US" sz="2400" dirty="0">
                <a:latin typeface="+mn-ea"/>
              </a:rPr>
              <a:t>用于任何函数（如果是</a:t>
            </a:r>
            <a:r>
              <a:rPr lang="en-US" altLang="zh-CN" sz="2400" dirty="0">
                <a:latin typeface="+mn-ea"/>
              </a:rPr>
              <a:t>= 0</a:t>
            </a:r>
            <a:r>
              <a:rPr lang="zh-CN" altLang="en-US" sz="2400" dirty="0">
                <a:latin typeface="+mn-ea"/>
              </a:rPr>
              <a:t>只能用于虚函数表示纯虚函数），表示让编译器不要给你这个函数</a:t>
            </a:r>
            <a:endParaRPr lang="en-US" altLang="zh-CN" sz="2400" dirty="0">
              <a:latin typeface="+mn-ea"/>
            </a:endParaRPr>
          </a:p>
          <a:p>
            <a:endParaRPr lang="en-US" altLang="zh-CN" sz="2400" dirty="0">
              <a:latin typeface="+mn-ea"/>
            </a:endParaRPr>
          </a:p>
          <a:p>
            <a:r>
              <a:rPr lang="en-US" altLang="zh-CN" sz="2400" dirty="0">
                <a:latin typeface="+mn-ea"/>
              </a:rPr>
              <a:t>PS.</a:t>
            </a:r>
            <a:r>
              <a:rPr lang="zh-CN" altLang="en-US" sz="2400" dirty="0">
                <a:latin typeface="+mn-ea"/>
              </a:rPr>
              <a:t>个人的理解：这个东西只在继承父类时候有价值</a:t>
            </a:r>
          </a:p>
        </p:txBody>
      </p:sp>
    </p:spTree>
    <p:extLst>
      <p:ext uri="{BB962C8B-B14F-4D97-AF65-F5344CB8AC3E}">
        <p14:creationId xmlns:p14="http://schemas.microsoft.com/office/powerpoint/2010/main" val="424322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en-US" altLang="zh-CN" sz="5400" dirty="0" err="1"/>
              <a:t>Noexcept</a:t>
            </a:r>
            <a:r>
              <a:rPr lang="zh-CN" altLang="en-US" sz="5400" dirty="0"/>
              <a:t>关键字</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2160589"/>
            <a:ext cx="8785448" cy="3880773"/>
          </a:xfrm>
        </p:spPr>
        <p:txBody>
          <a:bodyPr>
            <a:normAutofit/>
          </a:bodyPr>
          <a:lstStyle/>
          <a:p>
            <a:r>
              <a:rPr lang="zh-CN" altLang="en-US" sz="2400" dirty="0">
                <a:latin typeface="+mn-ea"/>
              </a:rPr>
              <a:t>放在函数后面，用于保证该函数不会抛出异常</a:t>
            </a:r>
            <a:endParaRPr lang="en-US" altLang="zh-CN" sz="2400" dirty="0">
              <a:latin typeface="+mn-ea"/>
            </a:endParaRPr>
          </a:p>
          <a:p>
            <a:r>
              <a:rPr lang="zh-CN" altLang="en-US" sz="2400" dirty="0">
                <a:latin typeface="+mn-ea"/>
              </a:rPr>
              <a:t>语法：</a:t>
            </a:r>
            <a:r>
              <a:rPr lang="en-US" altLang="zh-CN" sz="2400" dirty="0">
                <a:latin typeface="+mn-ea"/>
              </a:rPr>
              <a:t>void foo() </a:t>
            </a:r>
            <a:r>
              <a:rPr lang="en-US" altLang="zh-CN" sz="2400" dirty="0" err="1">
                <a:latin typeface="+mn-ea"/>
              </a:rPr>
              <a:t>noexcept</a:t>
            </a:r>
            <a:r>
              <a:rPr lang="zh-CN" altLang="en-US" sz="2400" dirty="0">
                <a:latin typeface="+mn-ea"/>
              </a:rPr>
              <a:t>（满足该条件不抛出异常，可省略</a:t>
            </a:r>
            <a:r>
              <a:rPr lang="en-US" altLang="zh-CN" sz="1800" dirty="0">
                <a:latin typeface="+mn-ea"/>
              </a:rPr>
              <a:t> </a:t>
            </a:r>
            <a:r>
              <a:rPr lang="zh-CN" altLang="en-US" sz="1800" dirty="0">
                <a:latin typeface="+mn-ea"/>
              </a:rPr>
              <a:t>）</a:t>
            </a:r>
            <a:r>
              <a:rPr lang="en-US" altLang="zh-CN" sz="1800" dirty="0">
                <a:latin typeface="+mn-ea"/>
              </a:rPr>
              <a:t>{...}</a:t>
            </a:r>
          </a:p>
          <a:p>
            <a:r>
              <a:rPr lang="zh-CN" altLang="en-US" sz="2400" dirty="0">
                <a:latin typeface="+mn-ea"/>
              </a:rPr>
              <a:t>实际例子的应用：</a:t>
            </a:r>
            <a:r>
              <a:rPr lang="en-US" altLang="zh-CN" sz="2400" dirty="0">
                <a:latin typeface="+mn-ea"/>
              </a:rPr>
              <a:t>vector</a:t>
            </a:r>
            <a:r>
              <a:rPr lang="zh-CN" altLang="en-US" sz="2400" dirty="0">
                <a:latin typeface="+mn-ea"/>
              </a:rPr>
              <a:t>的</a:t>
            </a:r>
            <a:r>
              <a:rPr lang="en-US" altLang="zh-CN" sz="2400" dirty="0">
                <a:latin typeface="+mn-ea"/>
              </a:rPr>
              <a:t>move</a:t>
            </a:r>
            <a:r>
              <a:rPr lang="zh-CN" altLang="en-US" sz="2400" dirty="0">
                <a:latin typeface="+mn-ea"/>
              </a:rPr>
              <a:t>函数，利用浅拷贝实现更高效率的搬动，详细代码后面会给，现在给个大概。</a:t>
            </a:r>
          </a:p>
        </p:txBody>
      </p:sp>
      <p:pic>
        <p:nvPicPr>
          <p:cNvPr id="5" name="图片 4">
            <a:extLst>
              <a:ext uri="{FF2B5EF4-FFF2-40B4-BE49-F238E27FC236}">
                <a16:creationId xmlns:a16="http://schemas.microsoft.com/office/drawing/2014/main" id="{FA9D8B36-AA5F-43D5-A91F-55302D7EBFF4}"/>
              </a:ext>
            </a:extLst>
          </p:cNvPr>
          <p:cNvPicPr>
            <a:picLocks noChangeAspect="1"/>
          </p:cNvPicPr>
          <p:nvPr/>
        </p:nvPicPr>
        <p:blipFill>
          <a:blip r:embed="rId2"/>
          <a:stretch>
            <a:fillRect/>
          </a:stretch>
        </p:blipFill>
        <p:spPr>
          <a:xfrm>
            <a:off x="988136" y="4265747"/>
            <a:ext cx="8066999" cy="2093108"/>
          </a:xfrm>
          <a:prstGeom prst="rect">
            <a:avLst/>
          </a:prstGeom>
        </p:spPr>
      </p:pic>
    </p:spTree>
    <p:extLst>
      <p:ext uri="{BB962C8B-B14F-4D97-AF65-F5344CB8AC3E}">
        <p14:creationId xmlns:p14="http://schemas.microsoft.com/office/powerpoint/2010/main" val="286205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981A-CD87-47E8-8C89-656400F2FA44}"/>
              </a:ext>
            </a:extLst>
          </p:cNvPr>
          <p:cNvSpPr>
            <a:spLocks noGrp="1"/>
          </p:cNvSpPr>
          <p:nvPr>
            <p:ph type="title"/>
          </p:nvPr>
        </p:nvSpPr>
        <p:spPr/>
        <p:txBody>
          <a:bodyPr>
            <a:normAutofit/>
          </a:bodyPr>
          <a:lstStyle/>
          <a:p>
            <a:r>
              <a:rPr lang="en-US" altLang="zh-CN" sz="5400" dirty="0"/>
              <a:t>Override</a:t>
            </a:r>
            <a:r>
              <a:rPr lang="zh-CN" altLang="en-US" sz="5400" dirty="0"/>
              <a:t>关键字</a:t>
            </a:r>
          </a:p>
        </p:txBody>
      </p:sp>
      <p:sp>
        <p:nvSpPr>
          <p:cNvPr id="3" name="内容占位符 2">
            <a:extLst>
              <a:ext uri="{FF2B5EF4-FFF2-40B4-BE49-F238E27FC236}">
                <a16:creationId xmlns:a16="http://schemas.microsoft.com/office/drawing/2014/main" id="{F1A92AB7-81B0-40DF-A9ED-7DC6F1990C84}"/>
              </a:ext>
            </a:extLst>
          </p:cNvPr>
          <p:cNvSpPr>
            <a:spLocks noGrp="1"/>
          </p:cNvSpPr>
          <p:nvPr>
            <p:ph idx="1"/>
          </p:nvPr>
        </p:nvSpPr>
        <p:spPr>
          <a:xfrm>
            <a:off x="677334" y="2160589"/>
            <a:ext cx="8785448" cy="3880773"/>
          </a:xfrm>
        </p:spPr>
        <p:txBody>
          <a:bodyPr>
            <a:normAutofit/>
          </a:bodyPr>
          <a:lstStyle/>
          <a:p>
            <a:r>
              <a:rPr lang="zh-CN" altLang="en-US" sz="2400" dirty="0">
                <a:latin typeface="+mn-ea"/>
              </a:rPr>
              <a:t>用法：用于对虚函数进行侦错</a:t>
            </a:r>
            <a:endParaRPr lang="en-US" altLang="zh-CN" sz="2400" dirty="0">
              <a:latin typeface="+mn-ea"/>
            </a:endParaRPr>
          </a:p>
          <a:p>
            <a:r>
              <a:rPr lang="zh-CN" altLang="en-US" sz="2400" dirty="0">
                <a:latin typeface="+mn-ea"/>
              </a:rPr>
              <a:t>必须与继承的父类中定义的虚函数的函数签名完全一致。</a:t>
            </a:r>
            <a:endParaRPr lang="en-US" altLang="zh-CN" sz="2400" dirty="0">
              <a:latin typeface="+mn-ea"/>
            </a:endParaRPr>
          </a:p>
          <a:p>
            <a:endParaRPr lang="en-US" altLang="zh-CN" sz="2400" dirty="0">
              <a:latin typeface="+mn-ea"/>
            </a:endParaRPr>
          </a:p>
          <a:p>
            <a:r>
              <a:rPr lang="zh-CN" altLang="en-US" sz="2400" dirty="0">
                <a:latin typeface="+mn-ea"/>
              </a:rPr>
              <a:t>语法：</a:t>
            </a:r>
            <a:r>
              <a:rPr lang="en-US" altLang="zh-CN" sz="2400" dirty="0">
                <a:latin typeface="+mn-ea"/>
              </a:rPr>
              <a:t>virtual void </a:t>
            </a:r>
            <a:r>
              <a:rPr lang="en-US" altLang="zh-CN" sz="2400" dirty="0" err="1">
                <a:latin typeface="+mn-ea"/>
              </a:rPr>
              <a:t>vfunc</a:t>
            </a:r>
            <a:r>
              <a:rPr lang="en-US" altLang="zh-CN" sz="2400" dirty="0">
                <a:latin typeface="+mn-ea"/>
              </a:rPr>
              <a:t>(int) override {...}</a:t>
            </a:r>
            <a:endParaRPr lang="zh-CN" altLang="en-US" sz="2400" dirty="0">
              <a:latin typeface="+mn-ea"/>
            </a:endParaRPr>
          </a:p>
        </p:txBody>
      </p:sp>
    </p:spTree>
    <p:extLst>
      <p:ext uri="{BB962C8B-B14F-4D97-AF65-F5344CB8AC3E}">
        <p14:creationId xmlns:p14="http://schemas.microsoft.com/office/powerpoint/2010/main" val="3021574310"/>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291</TotalTime>
  <Words>1613</Words>
  <Application>Microsoft Office PowerPoint</Application>
  <PresentationFormat>宽屏</PresentationFormat>
  <Paragraphs>160</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华文新魏</vt:lpstr>
      <vt:lpstr>Arial</vt:lpstr>
      <vt:lpstr>Trebuchet MS</vt:lpstr>
      <vt:lpstr>Wingdings 3</vt:lpstr>
      <vt:lpstr>平面</vt:lpstr>
      <vt:lpstr>C++ 11的新特性</vt:lpstr>
      <vt:lpstr>目录</vt:lpstr>
      <vt:lpstr>一些小改动~</vt:lpstr>
      <vt:lpstr>Nullptr关键字~</vt:lpstr>
      <vt:lpstr>Nullptr与Null相关测试代码</vt:lpstr>
      <vt:lpstr>explicit关键字及测试代码</vt:lpstr>
      <vt:lpstr>=default与=delete</vt:lpstr>
      <vt:lpstr>Noexcept关键字</vt:lpstr>
      <vt:lpstr>Override关键字</vt:lpstr>
      <vt:lpstr>final关键字</vt:lpstr>
      <vt:lpstr>decltype关键字</vt:lpstr>
      <vt:lpstr>关于容器的一致性初始化~</vt:lpstr>
      <vt:lpstr>关于容器的一致性初始化~</vt:lpstr>
      <vt:lpstr>模板类相关——可变参数模板</vt:lpstr>
      <vt:lpstr>特化版本优先级更高~</vt:lpstr>
      <vt:lpstr>可变参数模板的一个实例</vt:lpstr>
      <vt:lpstr>Lua游戏代码中看到的~</vt:lpstr>
      <vt:lpstr>模板的化名</vt:lpstr>
      <vt:lpstr>模板的化名</vt:lpstr>
      <vt:lpstr>模板模板参数</vt:lpstr>
      <vt:lpstr>模板模板参数</vt:lpstr>
      <vt:lpstr>模板模板参数</vt:lpstr>
      <vt:lpstr>类型化名</vt:lpstr>
      <vt:lpstr>常用的新特性——auto关键字</vt:lpstr>
      <vt:lpstr>常用的新特性——for循环</vt:lpstr>
      <vt:lpstr>常用的新特性——Lambda</vt:lpstr>
      <vt:lpstr>Lambda代码测试</vt:lpstr>
      <vt:lpstr>Lambda应用场景</vt:lpstr>
      <vt:lpstr>常用的新特性——右值引用</vt:lpstr>
      <vt:lpstr>常用的新特性——右值引用</vt:lpstr>
      <vt:lpstr>MyString的设计</vt:lpstr>
      <vt:lpstr>右值引用——不完美转交？</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C++ 11的新特性</dc:title>
  <dc:creator>376407789@qq.com</dc:creator>
  <cp:lastModifiedBy>376407789@qq.com</cp:lastModifiedBy>
  <cp:revision>21</cp:revision>
  <dcterms:created xsi:type="dcterms:W3CDTF">2021-06-24T10:56:23Z</dcterms:created>
  <dcterms:modified xsi:type="dcterms:W3CDTF">2021-06-25T01:10:22Z</dcterms:modified>
</cp:coreProperties>
</file>