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0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314" r:id="rId2"/>
    <p:sldId id="2315" r:id="rId3"/>
    <p:sldId id="2316" r:id="rId4"/>
    <p:sldId id="2321" r:id="rId5"/>
    <p:sldId id="2322" r:id="rId6"/>
    <p:sldId id="2323" r:id="rId7"/>
    <p:sldId id="2324" r:id="rId8"/>
    <p:sldId id="1928" r:id="rId9"/>
    <p:sldId id="2325" r:id="rId10"/>
    <p:sldId id="2326" r:id="rId11"/>
    <p:sldId id="2328" r:id="rId12"/>
    <p:sldId id="2329" r:id="rId13"/>
    <p:sldId id="2330" r:id="rId14"/>
    <p:sldId id="2331" r:id="rId15"/>
    <p:sldId id="2332" r:id="rId16"/>
    <p:sldId id="2333" r:id="rId17"/>
    <p:sldId id="1662" r:id="rId18"/>
    <p:sldId id="1014" r:id="rId19"/>
    <p:sldId id="2334" r:id="rId20"/>
    <p:sldId id="2335" r:id="rId21"/>
    <p:sldId id="2336" r:id="rId22"/>
    <p:sldId id="2337" r:id="rId23"/>
    <p:sldId id="2338" r:id="rId24"/>
    <p:sldId id="2339" r:id="rId25"/>
    <p:sldId id="2340" r:id="rId26"/>
    <p:sldId id="2341" r:id="rId27"/>
    <p:sldId id="2342" r:id="rId28"/>
    <p:sldId id="2343" r:id="rId29"/>
    <p:sldId id="2344" r:id="rId30"/>
    <p:sldId id="2345" r:id="rId31"/>
    <p:sldId id="2320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/>
    <p:restoredTop sz="96318" autoAdjust="0"/>
  </p:normalViewPr>
  <p:slideViewPr>
    <p:cSldViewPr snapToGrid="0">
      <p:cViewPr varScale="1">
        <p:scale>
          <a:sx n="89" d="100"/>
          <a:sy n="89" d="100"/>
        </p:scale>
        <p:origin x="162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3F80-539D-4707-9841-183974CC1F85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775D-D46C-46CC-AD07-85213D52E0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4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79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04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478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299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1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858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87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439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2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85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87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71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2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35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892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32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39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77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91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6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08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4373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1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27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669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783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13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63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1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1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9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7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A338-C754-4EDE-B0F7-9C541DAB2653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5F2F-2341-4894-9DB8-674B4B2A6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4389F5C7-54F0-7E40-A347-430981EB5BD9}"/>
              </a:ext>
            </a:extLst>
          </p:cNvPr>
          <p:cNvSpPr>
            <a:spLocks/>
          </p:cNvSpPr>
          <p:nvPr/>
        </p:nvSpPr>
        <p:spPr bwMode="auto">
          <a:xfrm>
            <a:off x="5475817" y="3175"/>
            <a:ext cx="6716183" cy="6854825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5D9CB89-5CE4-6841-9AFD-532CC7516E20}"/>
              </a:ext>
            </a:extLst>
          </p:cNvPr>
          <p:cNvSpPr>
            <a:spLocks/>
          </p:cNvSpPr>
          <p:nvPr/>
        </p:nvSpPr>
        <p:spPr bwMode="auto">
          <a:xfrm>
            <a:off x="8905461" y="3630414"/>
            <a:ext cx="3286538" cy="3227586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" name="椭圆 5">
            <a:extLst>
              <a:ext uri="{FF2B5EF4-FFF2-40B4-BE49-F238E27FC236}">
                <a16:creationId xmlns:a16="http://schemas.microsoft.com/office/drawing/2014/main" id="{DAF6F897-4DD4-C640-AAC0-E6191DA35D6A}"/>
              </a:ext>
            </a:extLst>
          </p:cNvPr>
          <p:cNvSpPr/>
          <p:nvPr/>
        </p:nvSpPr>
        <p:spPr>
          <a:xfrm>
            <a:off x="452451" y="426058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35041C2-3961-0F47-A549-E75AE8560E98}"/>
              </a:ext>
            </a:extLst>
          </p:cNvPr>
          <p:cNvSpPr txBox="1"/>
          <p:nvPr/>
        </p:nvSpPr>
        <p:spPr>
          <a:xfrm>
            <a:off x="1410990" y="42605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服务端技术分享</a:t>
            </a:r>
            <a:endParaRPr lang="zh-CN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9411BAB3-9B5C-BF46-B834-DD17EE547DE5}"/>
              </a:ext>
            </a:extLst>
          </p:cNvPr>
          <p:cNvSpPr txBox="1"/>
          <p:nvPr/>
        </p:nvSpPr>
        <p:spPr>
          <a:xfrm>
            <a:off x="962107" y="3746763"/>
            <a:ext cx="24368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dirty="0">
                <a:gradFill>
                  <a:gsLst>
                    <a:gs pos="0">
                      <a:schemeClr val="accent1"/>
                    </a:gs>
                    <a:gs pos="43000">
                      <a:schemeClr val="accent2"/>
                    </a:gs>
                  </a:gsLst>
                  <a:lin ang="10800000" scaled="1"/>
                </a:gradFill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  <a:sym typeface="思源黑体" panose="020B0500000000000000" pitchFamily="34" charset="-122"/>
              </a:rPr>
              <a:t>“</a:t>
            </a:r>
          </a:p>
        </p:txBody>
      </p:sp>
      <p:sp>
        <p:nvSpPr>
          <p:cNvPr id="8" name="半闭框 6">
            <a:extLst>
              <a:ext uri="{FF2B5EF4-FFF2-40B4-BE49-F238E27FC236}">
                <a16:creationId xmlns:a16="http://schemas.microsoft.com/office/drawing/2014/main" id="{BCF1811C-494F-464A-91F7-0EF9B46FC03D}"/>
              </a:ext>
            </a:extLst>
          </p:cNvPr>
          <p:cNvSpPr/>
          <p:nvPr/>
        </p:nvSpPr>
        <p:spPr>
          <a:xfrm rot="5400000">
            <a:off x="7642979" y="1662031"/>
            <a:ext cx="809804" cy="776251"/>
          </a:xfrm>
          <a:prstGeom prst="halfFrame">
            <a:avLst>
              <a:gd name="adj1" fmla="val 5058"/>
              <a:gd name="adj2" fmla="val 4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PA-矩形 3">
            <a:extLst>
              <a:ext uri="{FF2B5EF4-FFF2-40B4-BE49-F238E27FC236}">
                <a16:creationId xmlns:a16="http://schemas.microsoft.com/office/drawing/2014/main" id="{7E5C79F0-96C6-B646-BE96-450AD621FB4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69584" y="2291585"/>
            <a:ext cx="5690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思源黑体" panose="020B0500000000000000" pitchFamily="34" charset="-122"/>
              </a:rPr>
              <a:t>TCP</a:t>
            </a: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思源黑体" panose="020B0500000000000000" pitchFamily="34" charset="-122"/>
              </a:rPr>
              <a:t>网络协议</a:t>
            </a:r>
          </a:p>
        </p:txBody>
      </p:sp>
      <p:sp>
        <p:nvSpPr>
          <p:cNvPr id="10" name="PA-文本框 6">
            <a:extLst>
              <a:ext uri="{FF2B5EF4-FFF2-40B4-BE49-F238E27FC236}">
                <a16:creationId xmlns:a16="http://schemas.microsoft.com/office/drawing/2014/main" id="{D42C61D9-7F50-044F-8EEF-D40F74FE22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21645" y="4158694"/>
            <a:ext cx="6537168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pPr algn="ctr"/>
            <a:r>
              <a:rPr lang="zh-CN" altLang="en-US" sz="3200" spc="300" dirty="0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陈震寅</a:t>
            </a:r>
            <a:endParaRPr lang="en-US" altLang="zh-CN" sz="3200" spc="300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7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6" presetClass="entr" presetSubtype="37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7" grpId="0"/>
          <p:bldP spid="9" grpId="0"/>
          <p:bldP spid="1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6" presetClass="entr" presetSubtype="37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7" grpId="0"/>
          <p:bldP spid="9" grpId="0"/>
          <p:bldP spid="10" grpId="0" animBg="1"/>
          <p:bldP spid="12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">
            <a:extLst>
              <a:ext uri="{FF2B5EF4-FFF2-40B4-BE49-F238E27FC236}">
                <a16:creationId xmlns:a16="http://schemas.microsoft.com/office/drawing/2014/main" id="{3C974339-38E4-42CA-AC5F-014DEBD3998D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11A2BA0-EF0F-4913-B36C-50F2C5AA4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椭圆 5">
              <a:extLst>
                <a:ext uri="{FF2B5EF4-FFF2-40B4-BE49-F238E27FC236}">
                  <a16:creationId xmlns:a16="http://schemas.microsoft.com/office/drawing/2014/main" id="{A859F5F2-D700-42FB-8298-E6095FC84151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5EDEE02-54F1-40C7-A445-0B000FC0066E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7">
              <a:extLst>
                <a:ext uri="{FF2B5EF4-FFF2-40B4-BE49-F238E27FC236}">
                  <a16:creationId xmlns:a16="http://schemas.microsoft.com/office/drawing/2014/main" id="{81D36926-123A-4520-9990-8C4149561571}"/>
                </a:ext>
              </a:extLst>
            </p:cNvPr>
            <p:cNvSpPr txBox="1"/>
            <p:nvPr/>
          </p:nvSpPr>
          <p:spPr>
            <a:xfrm>
              <a:off x="1088556" y="381405"/>
              <a:ext cx="2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TCP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状态的转移</a:t>
              </a:r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49D663C-6201-D741-A4A3-EED3D3D94D99}"/>
              </a:ext>
            </a:extLst>
          </p:cNvPr>
          <p:cNvSpPr txBox="1"/>
          <p:nvPr/>
        </p:nvSpPr>
        <p:spPr>
          <a:xfrm>
            <a:off x="624001" y="1083072"/>
            <a:ext cx="5097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状态转移图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FC43BAC7-B6E4-354F-A8FF-7FFA655CB01B}"/>
              </a:ext>
            </a:extLst>
          </p:cNvPr>
          <p:cNvSpPr txBox="1"/>
          <p:nvPr/>
        </p:nvSpPr>
        <p:spPr>
          <a:xfrm>
            <a:off x="492208" y="1833852"/>
            <a:ext cx="5627875" cy="468754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connect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系统调用主动与服务器建立连接，给服务器发一个同步报文段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SYN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SYN_SENT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状态，等服务器确认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确认失败立刻回到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CLOSED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服务器确认成功，发确认报文段让服务器也进入双向传输状态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SYN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ESTABLISHED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断开：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客户端主动关闭连接，发一个结束报文段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程序关闭，发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FIN,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FIN_WAIT_1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客户端收到服务器的对于自己结束报文段的确认报文段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FIN_WAIT_2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客户端收到服务器的结束报文段，返回一个确认报文段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FIN,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TIME_WAIT(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并不是直接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CLOSED)</a:t>
            </a:r>
          </a:p>
          <a:p>
            <a:pPr lvl="0"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另外，如图所示，如果客户端在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FIN_WAIT_1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状态时直接收到服务器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带确认信息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的结束报文段，则直接进入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TIME_WAIT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6BAB3D-D2E4-4B06-9211-6CDA853C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54" y="1824443"/>
            <a:ext cx="5150159" cy="37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">
            <a:extLst>
              <a:ext uri="{FF2B5EF4-FFF2-40B4-BE49-F238E27FC236}">
                <a16:creationId xmlns:a16="http://schemas.microsoft.com/office/drawing/2014/main" id="{3C974339-38E4-42CA-AC5F-014DEBD3998D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11A2BA0-EF0F-4913-B36C-50F2C5AA4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椭圆 5">
              <a:extLst>
                <a:ext uri="{FF2B5EF4-FFF2-40B4-BE49-F238E27FC236}">
                  <a16:creationId xmlns:a16="http://schemas.microsoft.com/office/drawing/2014/main" id="{A859F5F2-D700-42FB-8298-E6095FC84151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5EDEE02-54F1-40C7-A445-0B000FC0066E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7">
              <a:extLst>
                <a:ext uri="{FF2B5EF4-FFF2-40B4-BE49-F238E27FC236}">
                  <a16:creationId xmlns:a16="http://schemas.microsoft.com/office/drawing/2014/main" id="{81D36926-123A-4520-9990-8C4149561571}"/>
                </a:ext>
              </a:extLst>
            </p:cNvPr>
            <p:cNvSpPr txBox="1"/>
            <p:nvPr/>
          </p:nvSpPr>
          <p:spPr>
            <a:xfrm>
              <a:off x="1088556" y="381405"/>
              <a:ext cx="2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TCP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状态的转移</a:t>
              </a:r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8D3E210-28C0-A442-A7A9-6DEAB0470B8F}"/>
              </a:ext>
            </a:extLst>
          </p:cNvPr>
          <p:cNvSpPr txBox="1">
            <a:spLocks/>
          </p:cNvSpPr>
          <p:nvPr/>
        </p:nvSpPr>
        <p:spPr>
          <a:xfrm>
            <a:off x="7036872" y="1214372"/>
            <a:ext cx="2901172" cy="1919756"/>
          </a:xfrm>
          <a:custGeom>
            <a:avLst/>
            <a:gdLst>
              <a:gd name="connsiteX0" fmla="*/ 0 w 2927525"/>
              <a:gd name="connsiteY0" fmla="*/ 0 h 2244435"/>
              <a:gd name="connsiteX1" fmla="*/ 2927525 w 2927525"/>
              <a:gd name="connsiteY1" fmla="*/ 0 h 2244435"/>
              <a:gd name="connsiteX2" fmla="*/ 2927525 w 2927525"/>
              <a:gd name="connsiteY2" fmla="*/ 2244435 h 2244435"/>
              <a:gd name="connsiteX3" fmla="*/ 0 w 2927525"/>
              <a:gd name="connsiteY3" fmla="*/ 2244435 h 224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7525" h="2244435">
                <a:moveTo>
                  <a:pt x="0" y="0"/>
                </a:moveTo>
                <a:lnTo>
                  <a:pt x="2927525" y="0"/>
                </a:lnTo>
                <a:lnTo>
                  <a:pt x="2927525" y="2244435"/>
                </a:lnTo>
                <a:lnTo>
                  <a:pt x="0" y="2244435"/>
                </a:lnTo>
                <a:close/>
              </a:path>
            </a:pathLst>
          </a:custGeom>
          <a:blipFill>
            <a:blip r:embed="rId3"/>
            <a:stretch>
              <a:fillRect l="-408" r="-408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2D2F4C5-18DF-D74E-8259-A4F9FB7F143F}"/>
              </a:ext>
            </a:extLst>
          </p:cNvPr>
          <p:cNvSpPr txBox="1">
            <a:spLocks/>
          </p:cNvSpPr>
          <p:nvPr/>
        </p:nvSpPr>
        <p:spPr>
          <a:xfrm>
            <a:off x="7028133" y="3134128"/>
            <a:ext cx="2909911" cy="2415635"/>
          </a:xfrm>
          <a:custGeom>
            <a:avLst/>
            <a:gdLst>
              <a:gd name="connsiteX0" fmla="*/ 0 w 2927525"/>
              <a:gd name="connsiteY0" fmla="*/ 0 h 3429000"/>
              <a:gd name="connsiteX1" fmla="*/ 2927525 w 2927525"/>
              <a:gd name="connsiteY1" fmla="*/ 0 h 3429000"/>
              <a:gd name="connsiteX2" fmla="*/ 2927525 w 2927525"/>
              <a:gd name="connsiteY2" fmla="*/ 3429000 h 3429000"/>
              <a:gd name="connsiteX3" fmla="*/ 0 w 292752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7525" h="3429000">
                <a:moveTo>
                  <a:pt x="0" y="0"/>
                </a:moveTo>
                <a:lnTo>
                  <a:pt x="2927525" y="0"/>
                </a:lnTo>
                <a:lnTo>
                  <a:pt x="2927525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4"/>
            <a:stretch>
              <a:fillRect l="-11899" r="-11899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49D663C-6201-D741-A4A3-EED3D3D94D99}"/>
              </a:ext>
            </a:extLst>
          </p:cNvPr>
          <p:cNvSpPr txBox="1"/>
          <p:nvPr/>
        </p:nvSpPr>
        <p:spPr>
          <a:xfrm>
            <a:off x="985349" y="941159"/>
            <a:ext cx="52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TIME_WAIT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状态存在的意义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FC43BAC7-B6E4-354F-A8FF-7FFA655CB01B}"/>
              </a:ext>
            </a:extLst>
          </p:cNvPr>
          <p:cNvSpPr txBox="1"/>
          <p:nvPr/>
        </p:nvSpPr>
        <p:spPr>
          <a:xfrm>
            <a:off x="745714" y="1752701"/>
            <a:ext cx="6112286" cy="520051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主要有两点：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可靠地终止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保证迟来的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报文段有足够时间被识别丢弃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第一点的例子：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客户端收到服务器的结束报文段，返回的确认报文段丢失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需要客户端停在某个状态处理重复收到的服务器结束报文段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否则，用复位报文段回应服务器会使得服务器报错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第二点的例子：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Linux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端口不能被打开多次，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连接处于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TIME_WAIT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状态时，不能立刻使用它占用的端口来建立一个新连接。（这里说成化身）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如果不存在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TIME_WAIT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状态，立刻建立一个新连接，新化身可能收到原连接带应用程序数据的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迟到的报文段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，肯定不行。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报文段的最大生存时间是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MSL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TIME_WAIT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坚持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2MSL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的时间，可以使得两个方向上的所有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报文段都消失，使得新化身可以安全建立。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06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>
            <a:extLst>
              <a:ext uri="{FF2B5EF4-FFF2-40B4-BE49-F238E27FC236}">
                <a16:creationId xmlns:a16="http://schemas.microsoft.com/office/drawing/2014/main" id="{4C475234-42BD-0E4E-B870-BC98FAAC2FFA}"/>
              </a:ext>
            </a:extLst>
          </p:cNvPr>
          <p:cNvSpPr>
            <a:spLocks/>
          </p:cNvSpPr>
          <p:nvPr/>
        </p:nvSpPr>
        <p:spPr bwMode="auto">
          <a:xfrm>
            <a:off x="5935844" y="472698"/>
            <a:ext cx="6256156" cy="6385302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矩形 13">
            <a:extLst>
              <a:ext uri="{FF2B5EF4-FFF2-40B4-BE49-F238E27FC236}">
                <a16:creationId xmlns:a16="http://schemas.microsoft.com/office/drawing/2014/main" id="{01B63C71-09D4-CD4D-BB82-7DD279BF6E53}"/>
              </a:ext>
            </a:extLst>
          </p:cNvPr>
          <p:cNvSpPr/>
          <p:nvPr/>
        </p:nvSpPr>
        <p:spPr>
          <a:xfrm>
            <a:off x="0" y="1815548"/>
            <a:ext cx="12192000" cy="3783496"/>
          </a:xfrm>
          <a:prstGeom prst="rect">
            <a:avLst/>
          </a:prstGeom>
          <a:blipFill>
            <a:blip r:embed="rId4"/>
            <a:stretch>
              <a:fillRect t="-57242" b="-57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12">
            <a:extLst>
              <a:ext uri="{FF2B5EF4-FFF2-40B4-BE49-F238E27FC236}">
                <a16:creationId xmlns:a16="http://schemas.microsoft.com/office/drawing/2014/main" id="{A10EC927-5738-0B4B-9EBA-B515A914BBE7}"/>
              </a:ext>
            </a:extLst>
          </p:cNvPr>
          <p:cNvSpPr/>
          <p:nvPr/>
        </p:nvSpPr>
        <p:spPr>
          <a:xfrm>
            <a:off x="0" y="1815548"/>
            <a:ext cx="12192000" cy="3783496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3EC1A62C-9250-2F4E-B5FD-D10FA4741824}"/>
              </a:ext>
            </a:extLst>
          </p:cNvPr>
          <p:cNvSpPr/>
          <p:nvPr/>
        </p:nvSpPr>
        <p:spPr>
          <a:xfrm>
            <a:off x="452451" y="426058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556104D-50FE-5540-8AC4-40F2A244292F}"/>
              </a:ext>
            </a:extLst>
          </p:cNvPr>
          <p:cNvSpPr txBox="1"/>
          <p:nvPr/>
        </p:nvSpPr>
        <p:spPr>
          <a:xfrm>
            <a:off x="1357981" y="47269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服务端技术分享</a:t>
            </a:r>
            <a:endParaRPr lang="zh-CN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CA9331-6B13-5341-87BA-86DA8CCC66B6}"/>
              </a:ext>
            </a:extLst>
          </p:cNvPr>
          <p:cNvGrpSpPr/>
          <p:nvPr/>
        </p:nvGrpSpPr>
        <p:grpSpPr>
          <a:xfrm>
            <a:off x="2318096" y="2611830"/>
            <a:ext cx="2381772" cy="2190932"/>
            <a:chOff x="1470701" y="1821913"/>
            <a:chExt cx="3820826" cy="3607097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0C8F17A1-CDED-0F44-B9F9-B0C03A6B1B76}"/>
                </a:ext>
              </a:extLst>
            </p:cNvPr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矩形 3">
              <a:extLst>
                <a:ext uri="{FF2B5EF4-FFF2-40B4-BE49-F238E27FC236}">
                  <a16:creationId xmlns:a16="http://schemas.microsoft.com/office/drawing/2014/main" id="{C49AE8E5-4513-4646-AD0E-D5AA7BDAAB98}"/>
                </a:ext>
              </a:extLst>
            </p:cNvPr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矩形 4">
              <a:extLst>
                <a:ext uri="{FF2B5EF4-FFF2-40B4-BE49-F238E27FC236}">
                  <a16:creationId xmlns:a16="http://schemas.microsoft.com/office/drawing/2014/main" id="{68D86627-90D8-3F4F-B3BA-580D789A5EFF}"/>
                </a:ext>
              </a:extLst>
            </p:cNvPr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文本框 15">
              <a:extLst>
                <a:ext uri="{FF2B5EF4-FFF2-40B4-BE49-F238E27FC236}">
                  <a16:creationId xmlns:a16="http://schemas.microsoft.com/office/drawing/2014/main" id="{15182477-B9F1-B048-89EF-85E10140BEC6}"/>
                </a:ext>
              </a:extLst>
            </p:cNvPr>
            <p:cNvSpPr txBox="1"/>
            <p:nvPr/>
          </p:nvSpPr>
          <p:spPr>
            <a:xfrm>
              <a:off x="2019199" y="2721526"/>
              <a:ext cx="2723828" cy="182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03</a:t>
              </a:r>
              <a:endPara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文本框 17">
            <a:extLst>
              <a:ext uri="{FF2B5EF4-FFF2-40B4-BE49-F238E27FC236}">
                <a16:creationId xmlns:a16="http://schemas.microsoft.com/office/drawing/2014/main" id="{AD0E5CC2-0A9E-744B-9892-F9763BC0D641}"/>
              </a:ext>
            </a:extLst>
          </p:cNvPr>
          <p:cNvSpPr txBox="1"/>
          <p:nvPr/>
        </p:nvSpPr>
        <p:spPr>
          <a:xfrm>
            <a:off x="5342504" y="2611830"/>
            <a:ext cx="533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正常网络数据流</a:t>
            </a:r>
          </a:p>
        </p:txBody>
      </p:sp>
      <p:sp>
        <p:nvSpPr>
          <p:cNvPr id="16" name="PA-文本框 9">
            <a:extLst>
              <a:ext uri="{FF2B5EF4-FFF2-40B4-BE49-F238E27FC236}">
                <a16:creationId xmlns:a16="http://schemas.microsoft.com/office/drawing/2014/main" id="{6E72C148-C367-F749-BF2B-925C71BCDC1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42504" y="3429000"/>
            <a:ext cx="4812008" cy="78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交互数据流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成块数据流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带外数据</a:t>
            </a:r>
          </a:p>
        </p:txBody>
      </p:sp>
    </p:spTree>
    <p:extLst>
      <p:ext uri="{BB962C8B-B14F-4D97-AF65-F5344CB8AC3E}">
        <p14:creationId xmlns:p14="http://schemas.microsoft.com/office/powerpoint/2010/main" val="18728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">
            <a:extLst>
              <a:ext uri="{FF2B5EF4-FFF2-40B4-BE49-F238E27FC236}">
                <a16:creationId xmlns:a16="http://schemas.microsoft.com/office/drawing/2014/main" id="{45EB1D9A-7177-440A-B381-3DF4A1697921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3D362712-C3FE-4E0D-8216-7168E54A9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3" name="椭圆 5">
              <a:extLst>
                <a:ext uri="{FF2B5EF4-FFF2-40B4-BE49-F238E27FC236}">
                  <a16:creationId xmlns:a16="http://schemas.microsoft.com/office/drawing/2014/main" id="{5942E48E-62DE-4F8A-B0FC-42F4020475D3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8CC2178-A02F-4B99-86DF-EB377E8987B2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A1DEF93-9F43-465D-9DAD-E8D9F8D82EAF}"/>
                </a:ext>
              </a:extLst>
            </p:cNvPr>
            <p:cNvSpPr txBox="1"/>
            <p:nvPr/>
          </p:nvSpPr>
          <p:spPr>
            <a:xfrm>
              <a:off x="1088556" y="381405"/>
              <a:ext cx="2777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正常网络数据流</a:t>
              </a:r>
            </a:p>
          </p:txBody>
        </p:sp>
      </p:grpSp>
      <p:sp>
        <p:nvSpPr>
          <p:cNvPr id="2" name="Ellipse 2">
            <a:extLst>
              <a:ext uri="{FF2B5EF4-FFF2-40B4-BE49-F238E27FC236}">
                <a16:creationId xmlns:a16="http://schemas.microsoft.com/office/drawing/2014/main" id="{BA6A4CA0-671B-42A1-B242-7B41C75483E6}"/>
              </a:ext>
            </a:extLst>
          </p:cNvPr>
          <p:cNvSpPr/>
          <p:nvPr/>
        </p:nvSpPr>
        <p:spPr>
          <a:xfrm>
            <a:off x="6654567" y="1245051"/>
            <a:ext cx="4130663" cy="4041552"/>
          </a:xfrm>
          <a:prstGeom prst="ellipse">
            <a:avLst/>
          </a:prstGeom>
          <a:blipFill>
            <a:blip r:embed="rId3"/>
            <a:stretch>
              <a:fillRect l="-23499" r="-23499"/>
            </a:stretch>
          </a:blip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C107DAF-CF7C-408C-B173-6EC8745EE08E}"/>
              </a:ext>
            </a:extLst>
          </p:cNvPr>
          <p:cNvSpPr txBox="1"/>
          <p:nvPr/>
        </p:nvSpPr>
        <p:spPr>
          <a:xfrm>
            <a:off x="1441148" y="884180"/>
            <a:ext cx="262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交互数据流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20D9EB29-F1DD-4495-AB3C-794429B75CFA}"/>
              </a:ext>
            </a:extLst>
          </p:cNvPr>
          <p:cNvSpPr txBox="1"/>
          <p:nvPr/>
        </p:nvSpPr>
        <p:spPr>
          <a:xfrm>
            <a:off x="492208" y="1498345"/>
            <a:ext cx="5627875" cy="494403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特点：交互数据流仅包含很少的字节，对实时性要求高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例如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telnet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，具体的数据流可以用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telnet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配合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tcpdump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抓取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用户输入速度慢于客户端程序处理速度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因此，客户端的确认报文段不携带应用程序数据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服务器：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服务器采用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延迟处理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的方式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，不马上确认，查看本端有没有要发送的数据，有的话和确认信息一起发出。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因此，服务器发送的确认报文段往往都携带应用程序数据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在广域网上的交互数据流可能受到很大的延迟，携带交互数据的微小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报文数量非常多，可能会导致拥塞的发生。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解决方案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——Nagle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算法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原理：要求一个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连接的通信双方在任意时刻最多只能发送一个未被确认的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报文段，确认到达之前不能发送其他的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在等待的时间收集其他本端需要发送的微量数据，在确认到达时以一个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报文段全部发出。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优点：极大减少了网络上微小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报文段的数量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自适应性：确认越快，数据发得越快。</a:t>
            </a:r>
          </a:p>
        </p:txBody>
      </p:sp>
    </p:spTree>
    <p:extLst>
      <p:ext uri="{BB962C8B-B14F-4D97-AF65-F5344CB8AC3E}">
        <p14:creationId xmlns:p14="http://schemas.microsoft.com/office/powerpoint/2010/main" val="18402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">
            <a:extLst>
              <a:ext uri="{FF2B5EF4-FFF2-40B4-BE49-F238E27FC236}">
                <a16:creationId xmlns:a16="http://schemas.microsoft.com/office/drawing/2014/main" id="{45EB1D9A-7177-440A-B381-3DF4A1697921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3D362712-C3FE-4E0D-8216-7168E54A9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3" name="椭圆 5">
              <a:extLst>
                <a:ext uri="{FF2B5EF4-FFF2-40B4-BE49-F238E27FC236}">
                  <a16:creationId xmlns:a16="http://schemas.microsoft.com/office/drawing/2014/main" id="{5942E48E-62DE-4F8A-B0FC-42F4020475D3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8CC2178-A02F-4B99-86DF-EB377E8987B2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A1DEF93-9F43-465D-9DAD-E8D9F8D82EAF}"/>
                </a:ext>
              </a:extLst>
            </p:cNvPr>
            <p:cNvSpPr txBox="1"/>
            <p:nvPr/>
          </p:nvSpPr>
          <p:spPr>
            <a:xfrm>
              <a:off x="1088556" y="381405"/>
              <a:ext cx="2777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正常网络数据流</a:t>
              </a:r>
            </a:p>
          </p:txBody>
        </p:sp>
      </p:grpSp>
      <p:sp>
        <p:nvSpPr>
          <p:cNvPr id="2" name="Ellipse 2">
            <a:extLst>
              <a:ext uri="{FF2B5EF4-FFF2-40B4-BE49-F238E27FC236}">
                <a16:creationId xmlns:a16="http://schemas.microsoft.com/office/drawing/2014/main" id="{BA6A4CA0-671B-42A1-B242-7B41C75483E6}"/>
              </a:ext>
            </a:extLst>
          </p:cNvPr>
          <p:cNvSpPr/>
          <p:nvPr/>
        </p:nvSpPr>
        <p:spPr>
          <a:xfrm>
            <a:off x="6654567" y="1245051"/>
            <a:ext cx="4130663" cy="4041552"/>
          </a:xfrm>
          <a:prstGeom prst="ellipse">
            <a:avLst/>
          </a:prstGeom>
          <a:blipFill>
            <a:blip r:embed="rId3"/>
            <a:stretch>
              <a:fillRect l="-23499" r="-23499"/>
            </a:stretch>
          </a:blip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C107DAF-CF7C-408C-B173-6EC8745EE08E}"/>
              </a:ext>
            </a:extLst>
          </p:cNvPr>
          <p:cNvSpPr txBox="1"/>
          <p:nvPr/>
        </p:nvSpPr>
        <p:spPr>
          <a:xfrm>
            <a:off x="1441148" y="884180"/>
            <a:ext cx="2627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成块数据流</a:t>
            </a:r>
          </a:p>
        </p:txBody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20D9EB29-F1DD-4495-AB3C-794429B75CFA}"/>
              </a:ext>
            </a:extLst>
          </p:cNvPr>
          <p:cNvSpPr txBox="1"/>
          <p:nvPr/>
        </p:nvSpPr>
        <p:spPr>
          <a:xfrm>
            <a:off x="492208" y="1626586"/>
            <a:ext cx="5627875" cy="186626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特点：大文件，成块数据的长度通常都是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报文段允许的最大数据长度，对传输效率要求高，比如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ftp</a:t>
            </a: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传输大量大块数据时候，发送端连续发很多个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报文段，接收方可以一次确认所有这些报文段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能连续发送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报文段的个数，由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接收通告窗口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的大小决定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客户端能接收的数据量小了，表明客户端的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接收缓冲区有更多的数据未被应用程序读取而停留在其中。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A1CC0FFF-4162-44BC-8706-5584BD680B6B}"/>
              </a:ext>
            </a:extLst>
          </p:cNvPr>
          <p:cNvSpPr txBox="1"/>
          <p:nvPr/>
        </p:nvSpPr>
        <p:spPr>
          <a:xfrm>
            <a:off x="2039816" y="384454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带外数据</a:t>
            </a: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7A9C0E40-D663-4BD6-9F6F-BA259B702902}"/>
              </a:ext>
            </a:extLst>
          </p:cNvPr>
          <p:cNvSpPr txBox="1"/>
          <p:nvPr/>
        </p:nvSpPr>
        <p:spPr>
          <a:xfrm>
            <a:off x="457830" y="4623699"/>
            <a:ext cx="5627875" cy="109682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利用头部中的紧急指针标志和紧急指针字段提供一种紧急方式。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接收端收到紧急指针标志才会检查紧急指针，根据紧急指针指向的位置获取带外数据的位置，放入带外缓存（只有一个字节）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没有及时拿出来的话就会被后续的带外数据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如果有的话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覆盖。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5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>
            <a:extLst>
              <a:ext uri="{FF2B5EF4-FFF2-40B4-BE49-F238E27FC236}">
                <a16:creationId xmlns:a16="http://schemas.microsoft.com/office/drawing/2014/main" id="{4C475234-42BD-0E4E-B870-BC98FAAC2FFA}"/>
              </a:ext>
            </a:extLst>
          </p:cNvPr>
          <p:cNvSpPr>
            <a:spLocks/>
          </p:cNvSpPr>
          <p:nvPr/>
        </p:nvSpPr>
        <p:spPr bwMode="auto">
          <a:xfrm>
            <a:off x="5935844" y="472698"/>
            <a:ext cx="6256156" cy="6385302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矩形 13">
            <a:extLst>
              <a:ext uri="{FF2B5EF4-FFF2-40B4-BE49-F238E27FC236}">
                <a16:creationId xmlns:a16="http://schemas.microsoft.com/office/drawing/2014/main" id="{01B63C71-09D4-CD4D-BB82-7DD279BF6E53}"/>
              </a:ext>
            </a:extLst>
          </p:cNvPr>
          <p:cNvSpPr/>
          <p:nvPr/>
        </p:nvSpPr>
        <p:spPr>
          <a:xfrm>
            <a:off x="0" y="1815548"/>
            <a:ext cx="12192000" cy="3783496"/>
          </a:xfrm>
          <a:prstGeom prst="rect">
            <a:avLst/>
          </a:prstGeom>
          <a:blipFill>
            <a:blip r:embed="rId4"/>
            <a:stretch>
              <a:fillRect t="-57242" b="-57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12">
            <a:extLst>
              <a:ext uri="{FF2B5EF4-FFF2-40B4-BE49-F238E27FC236}">
                <a16:creationId xmlns:a16="http://schemas.microsoft.com/office/drawing/2014/main" id="{A10EC927-5738-0B4B-9EBA-B515A914BBE7}"/>
              </a:ext>
            </a:extLst>
          </p:cNvPr>
          <p:cNvSpPr/>
          <p:nvPr/>
        </p:nvSpPr>
        <p:spPr>
          <a:xfrm>
            <a:off x="0" y="1815548"/>
            <a:ext cx="12192000" cy="3783496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3EC1A62C-9250-2F4E-B5FD-D10FA4741824}"/>
              </a:ext>
            </a:extLst>
          </p:cNvPr>
          <p:cNvSpPr/>
          <p:nvPr/>
        </p:nvSpPr>
        <p:spPr>
          <a:xfrm>
            <a:off x="452451" y="426058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556104D-50FE-5540-8AC4-40F2A244292F}"/>
              </a:ext>
            </a:extLst>
          </p:cNvPr>
          <p:cNvSpPr txBox="1"/>
          <p:nvPr/>
        </p:nvSpPr>
        <p:spPr>
          <a:xfrm>
            <a:off x="1357981" y="47269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服务端技术分享</a:t>
            </a:r>
            <a:endParaRPr lang="zh-CN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CA9331-6B13-5341-87BA-86DA8CCC66B6}"/>
              </a:ext>
            </a:extLst>
          </p:cNvPr>
          <p:cNvGrpSpPr/>
          <p:nvPr/>
        </p:nvGrpSpPr>
        <p:grpSpPr>
          <a:xfrm>
            <a:off x="2318096" y="2611830"/>
            <a:ext cx="2381772" cy="2190932"/>
            <a:chOff x="1470701" y="1821913"/>
            <a:chExt cx="3820826" cy="3607097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0C8F17A1-CDED-0F44-B9F9-B0C03A6B1B76}"/>
                </a:ext>
              </a:extLst>
            </p:cNvPr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矩形 3">
              <a:extLst>
                <a:ext uri="{FF2B5EF4-FFF2-40B4-BE49-F238E27FC236}">
                  <a16:creationId xmlns:a16="http://schemas.microsoft.com/office/drawing/2014/main" id="{C49AE8E5-4513-4646-AD0E-D5AA7BDAAB98}"/>
                </a:ext>
              </a:extLst>
            </p:cNvPr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矩形 4">
              <a:extLst>
                <a:ext uri="{FF2B5EF4-FFF2-40B4-BE49-F238E27FC236}">
                  <a16:creationId xmlns:a16="http://schemas.microsoft.com/office/drawing/2014/main" id="{68D86627-90D8-3F4F-B3BA-580D789A5EFF}"/>
                </a:ext>
              </a:extLst>
            </p:cNvPr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文本框 15">
              <a:extLst>
                <a:ext uri="{FF2B5EF4-FFF2-40B4-BE49-F238E27FC236}">
                  <a16:creationId xmlns:a16="http://schemas.microsoft.com/office/drawing/2014/main" id="{15182477-B9F1-B048-89EF-85E10140BEC6}"/>
                </a:ext>
              </a:extLst>
            </p:cNvPr>
            <p:cNvSpPr txBox="1"/>
            <p:nvPr/>
          </p:nvSpPr>
          <p:spPr>
            <a:xfrm>
              <a:off x="2019199" y="2721526"/>
              <a:ext cx="2723828" cy="182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04</a:t>
              </a:r>
              <a:endPara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文本框 17">
            <a:extLst>
              <a:ext uri="{FF2B5EF4-FFF2-40B4-BE49-F238E27FC236}">
                <a16:creationId xmlns:a16="http://schemas.microsoft.com/office/drawing/2014/main" id="{AD0E5CC2-0A9E-744B-9892-F9763BC0D641}"/>
              </a:ext>
            </a:extLst>
          </p:cNvPr>
          <p:cNvSpPr txBox="1"/>
          <p:nvPr/>
        </p:nvSpPr>
        <p:spPr>
          <a:xfrm>
            <a:off x="5342504" y="2611830"/>
            <a:ext cx="533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异常网络数据传输</a:t>
            </a:r>
          </a:p>
        </p:txBody>
      </p:sp>
      <p:sp>
        <p:nvSpPr>
          <p:cNvPr id="16" name="PA-文本框 9">
            <a:extLst>
              <a:ext uri="{FF2B5EF4-FFF2-40B4-BE49-F238E27FC236}">
                <a16:creationId xmlns:a16="http://schemas.microsoft.com/office/drawing/2014/main" id="{6E72C148-C367-F749-BF2B-925C71BCDC1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42504" y="3429000"/>
            <a:ext cx="4812008" cy="78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超时重传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endParaRPr lang="en-US" altLang="zh-CN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拥塞控制</a:t>
            </a:r>
          </a:p>
        </p:txBody>
      </p:sp>
    </p:spTree>
    <p:extLst>
      <p:ext uri="{BB962C8B-B14F-4D97-AF65-F5344CB8AC3E}">
        <p14:creationId xmlns:p14="http://schemas.microsoft.com/office/powerpoint/2010/main" val="322651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">
            <a:extLst>
              <a:ext uri="{FF2B5EF4-FFF2-40B4-BE49-F238E27FC236}">
                <a16:creationId xmlns:a16="http://schemas.microsoft.com/office/drawing/2014/main" id="{025A10CD-2CFA-4D6C-B542-0BA49395BE50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D73C727-0C27-458E-89AF-25FC9DF8D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椭圆 5">
              <a:extLst>
                <a:ext uri="{FF2B5EF4-FFF2-40B4-BE49-F238E27FC236}">
                  <a16:creationId xmlns:a16="http://schemas.microsoft.com/office/drawing/2014/main" id="{B28DA6DC-41F8-47F2-A2C8-E45CCC660FA6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446F980-77C1-4A75-A5AF-FCA823089F71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0D625E8-EA44-42F7-BCAB-201D6F40042D}"/>
                </a:ext>
              </a:extLst>
            </p:cNvPr>
            <p:cNvSpPr txBox="1"/>
            <p:nvPr/>
          </p:nvSpPr>
          <p:spPr>
            <a:xfrm>
              <a:off x="1088556" y="381405"/>
              <a:ext cx="3184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4C289F25-9DA7-BD4F-8F4C-4EACAA002FB9}"/>
              </a:ext>
            </a:extLst>
          </p:cNvPr>
          <p:cNvSpPr txBox="1">
            <a:spLocks/>
          </p:cNvSpPr>
          <p:nvPr/>
        </p:nvSpPr>
        <p:spPr>
          <a:xfrm>
            <a:off x="3301340" y="3516005"/>
            <a:ext cx="3289465" cy="1829603"/>
          </a:xfrm>
          <a:custGeom>
            <a:avLst/>
            <a:gdLst>
              <a:gd name="connsiteX0" fmla="*/ 0 w 3427828"/>
              <a:gd name="connsiteY0" fmla="*/ 0 h 3713870"/>
              <a:gd name="connsiteX1" fmla="*/ 3427828 w 3427828"/>
              <a:gd name="connsiteY1" fmla="*/ 0 h 3713870"/>
              <a:gd name="connsiteX2" fmla="*/ 3427828 w 3427828"/>
              <a:gd name="connsiteY2" fmla="*/ 3713870 h 3713870"/>
              <a:gd name="connsiteX3" fmla="*/ 0 w 3427828"/>
              <a:gd name="connsiteY3" fmla="*/ 3713870 h 371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828" h="3713870">
                <a:moveTo>
                  <a:pt x="0" y="0"/>
                </a:moveTo>
                <a:lnTo>
                  <a:pt x="3427828" y="0"/>
                </a:lnTo>
                <a:lnTo>
                  <a:pt x="3427828" y="3713870"/>
                </a:lnTo>
                <a:lnTo>
                  <a:pt x="0" y="3713870"/>
                </a:lnTo>
                <a:close/>
              </a:path>
            </a:pathLst>
          </a:custGeom>
          <a:blipFill>
            <a:blip r:embed="rId3"/>
            <a:stretch>
              <a:fillRect t="-9320" b="-9320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4EC14507-B62C-0B43-BAAA-54AFF7476261}"/>
              </a:ext>
            </a:extLst>
          </p:cNvPr>
          <p:cNvSpPr txBox="1">
            <a:spLocks/>
          </p:cNvSpPr>
          <p:nvPr/>
        </p:nvSpPr>
        <p:spPr>
          <a:xfrm>
            <a:off x="684565" y="1932026"/>
            <a:ext cx="2616775" cy="2983004"/>
          </a:xfrm>
          <a:custGeom>
            <a:avLst/>
            <a:gdLst>
              <a:gd name="connsiteX0" fmla="*/ 0 w 3427828"/>
              <a:gd name="connsiteY0" fmla="*/ 0 h 3713870"/>
              <a:gd name="connsiteX1" fmla="*/ 3427828 w 3427828"/>
              <a:gd name="connsiteY1" fmla="*/ 0 h 3713870"/>
              <a:gd name="connsiteX2" fmla="*/ 3427828 w 3427828"/>
              <a:gd name="connsiteY2" fmla="*/ 3713870 h 3713870"/>
              <a:gd name="connsiteX3" fmla="*/ 0 w 3427828"/>
              <a:gd name="connsiteY3" fmla="*/ 3713870 h 371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828" h="3713870">
                <a:moveTo>
                  <a:pt x="0" y="0"/>
                </a:moveTo>
                <a:lnTo>
                  <a:pt x="3427828" y="0"/>
                </a:lnTo>
                <a:lnTo>
                  <a:pt x="3427828" y="3713870"/>
                </a:lnTo>
                <a:lnTo>
                  <a:pt x="0" y="3713870"/>
                </a:lnTo>
                <a:close/>
              </a:path>
            </a:pathLst>
          </a:custGeom>
          <a:blipFill>
            <a:blip r:embed="rId4"/>
            <a:stretch>
              <a:fillRect l="-36839" r="-36839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298DCFD4-0FC4-9A41-BA74-C697A247BBA2}"/>
              </a:ext>
            </a:extLst>
          </p:cNvPr>
          <p:cNvSpPr txBox="1">
            <a:spLocks/>
          </p:cNvSpPr>
          <p:nvPr/>
        </p:nvSpPr>
        <p:spPr>
          <a:xfrm>
            <a:off x="3301340" y="1403108"/>
            <a:ext cx="2616775" cy="2111989"/>
          </a:xfrm>
          <a:custGeom>
            <a:avLst/>
            <a:gdLst>
              <a:gd name="connsiteX0" fmla="*/ 0 w 3427828"/>
              <a:gd name="connsiteY0" fmla="*/ 0 h 3713870"/>
              <a:gd name="connsiteX1" fmla="*/ 3427828 w 3427828"/>
              <a:gd name="connsiteY1" fmla="*/ 0 h 3713870"/>
              <a:gd name="connsiteX2" fmla="*/ 3427828 w 3427828"/>
              <a:gd name="connsiteY2" fmla="*/ 3713870 h 3713870"/>
              <a:gd name="connsiteX3" fmla="*/ 0 w 3427828"/>
              <a:gd name="connsiteY3" fmla="*/ 3713870 h 371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7828" h="3713870">
                <a:moveTo>
                  <a:pt x="0" y="0"/>
                </a:moveTo>
                <a:lnTo>
                  <a:pt x="3427828" y="0"/>
                </a:lnTo>
                <a:lnTo>
                  <a:pt x="3427828" y="3713870"/>
                </a:lnTo>
                <a:lnTo>
                  <a:pt x="0" y="3713870"/>
                </a:lnTo>
                <a:close/>
              </a:path>
            </a:pathLst>
          </a:custGeom>
          <a:blipFill>
            <a:blip r:embed="rId5"/>
            <a:stretch>
              <a:fillRect l="-10181" r="-10181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Frame 20">
            <a:extLst>
              <a:ext uri="{FF2B5EF4-FFF2-40B4-BE49-F238E27FC236}">
                <a16:creationId xmlns:a16="http://schemas.microsoft.com/office/drawing/2014/main" id="{52CF34DC-46A7-EE45-85EC-8EC8DAF69813}"/>
              </a:ext>
            </a:extLst>
          </p:cNvPr>
          <p:cNvSpPr/>
          <p:nvPr/>
        </p:nvSpPr>
        <p:spPr>
          <a:xfrm>
            <a:off x="2215659" y="2391508"/>
            <a:ext cx="2180492" cy="2180492"/>
          </a:xfrm>
          <a:prstGeom prst="frame">
            <a:avLst>
              <a:gd name="adj1" fmla="val 362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F1A5D99-6360-1846-9F30-114BA77D77B6}"/>
              </a:ext>
            </a:extLst>
          </p:cNvPr>
          <p:cNvSpPr/>
          <p:nvPr/>
        </p:nvSpPr>
        <p:spPr>
          <a:xfrm>
            <a:off x="7136798" y="1116938"/>
            <a:ext cx="401781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35A12225-062C-5441-B135-67FCFA806265}"/>
              </a:ext>
            </a:extLst>
          </p:cNvPr>
          <p:cNvSpPr txBox="1"/>
          <p:nvPr/>
        </p:nvSpPr>
        <p:spPr>
          <a:xfrm>
            <a:off x="7120870" y="607849"/>
            <a:ext cx="4257413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TCP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超时重传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89437251-34CE-9B45-813E-608D398C64EE}"/>
              </a:ext>
            </a:extLst>
          </p:cNvPr>
          <p:cNvSpPr txBox="1"/>
          <p:nvPr/>
        </p:nvSpPr>
        <p:spPr>
          <a:xfrm>
            <a:off x="6850285" y="1428589"/>
            <a:ext cx="4798581" cy="393221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服务必须能够重传超时时间内未收到确认的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因此，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模块为每个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报文段都维护一个重传定时器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超时时间没有收到接收方的应答，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模块将重传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报文段并重置定时器。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超时时间的选择和最多执行重传的次数是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的重传策略。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超时时间选择（类似前面提到的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超时重连，时间倍增）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最多执行重传的次数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Linux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内核参数相关：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/proc/sys/net/ipv4/tcp_retries1: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最少重传次数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/proc/sys/net/ipv4/tcp_retries2: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最多重传次数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重传全部失败后，底层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ARP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接管，直到客户端放弃连接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5">
            <a:extLst>
              <a:ext uri="{FF2B5EF4-FFF2-40B4-BE49-F238E27FC236}">
                <a16:creationId xmlns:a16="http://schemas.microsoft.com/office/drawing/2014/main" id="{17AD8261-689F-40B5-9172-4A08239D375F}"/>
              </a:ext>
            </a:extLst>
          </p:cNvPr>
          <p:cNvGrpSpPr/>
          <p:nvPr/>
        </p:nvGrpSpPr>
        <p:grpSpPr>
          <a:xfrm>
            <a:off x="11721" y="13934"/>
            <a:ext cx="12192000" cy="6854825"/>
            <a:chOff x="0" y="3175"/>
            <a:chExt cx="12192000" cy="6854825"/>
          </a:xfrm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420B9436-BA7F-4A0C-A334-36687CDB2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4" name="椭圆 5">
              <a:extLst>
                <a:ext uri="{FF2B5EF4-FFF2-40B4-BE49-F238E27FC236}">
                  <a16:creationId xmlns:a16="http://schemas.microsoft.com/office/drawing/2014/main" id="{A85BAFF3-6075-4D10-922C-B7020E0C9636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1700514-D4C2-45FE-9241-85BFFA5607B2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8" name="文本框 17">
              <a:extLst>
                <a:ext uri="{FF2B5EF4-FFF2-40B4-BE49-F238E27FC236}">
                  <a16:creationId xmlns:a16="http://schemas.microsoft.com/office/drawing/2014/main" id="{D5F79FCA-F8E8-41AE-A45D-68554492E999}"/>
                </a:ext>
              </a:extLst>
            </p:cNvPr>
            <p:cNvSpPr txBox="1"/>
            <p:nvPr/>
          </p:nvSpPr>
          <p:spPr>
            <a:xfrm>
              <a:off x="1088556" y="381405"/>
              <a:ext cx="307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EF21061-DFF6-224F-93CC-77FD9B6E0CD3}"/>
              </a:ext>
            </a:extLst>
          </p:cNvPr>
          <p:cNvSpPr txBox="1">
            <a:spLocks/>
          </p:cNvSpPr>
          <p:nvPr/>
        </p:nvSpPr>
        <p:spPr>
          <a:xfrm>
            <a:off x="857039" y="1264914"/>
            <a:ext cx="3162300" cy="4749800"/>
          </a:xfrm>
          <a:prstGeom prst="rect">
            <a:avLst/>
          </a:prstGeom>
          <a:blipFill>
            <a:blip r:embed="rId3"/>
            <a:stretch>
              <a:fillRect l="-63811" r="-63811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B2DE58CA-72B3-D14E-94E8-4F82E2301864}"/>
              </a:ext>
            </a:extLst>
          </p:cNvPr>
          <p:cNvSpPr/>
          <p:nvPr/>
        </p:nvSpPr>
        <p:spPr>
          <a:xfrm rot="18933254">
            <a:off x="4853182" y="1623378"/>
            <a:ext cx="596900" cy="596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思源黑体" panose="020B0500000000000000" pitchFamily="34" charset="-122"/>
              <a:ea typeface="思源黑体" panose="020B0500000000000000" pitchFamily="34" charset="-122"/>
              <a:cs typeface="Lato" panose="020F0502020204030203" pitchFamily="34" charset="0"/>
              <a:sym typeface="思源黑体" panose="020B0500000000000000" pitchFamily="34" charset="-122"/>
            </a:endParaRP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CAADFD15-EAF5-B84D-8747-B982ABAEB74E}"/>
              </a:ext>
            </a:extLst>
          </p:cNvPr>
          <p:cNvSpPr/>
          <p:nvPr/>
        </p:nvSpPr>
        <p:spPr>
          <a:xfrm rot="18933254">
            <a:off x="4853182" y="3573742"/>
            <a:ext cx="596900" cy="596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思源黑体" panose="020B0500000000000000" pitchFamily="34" charset="-122"/>
              <a:ea typeface="思源黑体" panose="020B0500000000000000" pitchFamily="34" charset="-122"/>
              <a:cs typeface="Lato" panose="020F0502020204030203" pitchFamily="34" charset="0"/>
              <a:sym typeface="思源黑体" panose="020B0500000000000000" pitchFamily="34" charset="-122"/>
            </a:endParaRP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0C85581F-340C-9F4B-9343-5680A88A9EC1}"/>
              </a:ext>
            </a:extLst>
          </p:cNvPr>
          <p:cNvSpPr/>
          <p:nvPr/>
        </p:nvSpPr>
        <p:spPr>
          <a:xfrm rot="18933254">
            <a:off x="4800428" y="4978607"/>
            <a:ext cx="596900" cy="5969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思源黑体" panose="020B0500000000000000" pitchFamily="34" charset="-122"/>
              <a:ea typeface="思源黑体" panose="020B0500000000000000" pitchFamily="34" charset="-122"/>
              <a:cs typeface="Lato" panose="020F0502020204030203" pitchFamily="34" charset="0"/>
              <a:sym typeface="思源黑体" panose="020B0500000000000000" pitchFamily="34" charset="-122"/>
            </a:endParaRPr>
          </a:p>
        </p:txBody>
      </p:sp>
      <p:sp>
        <p:nvSpPr>
          <p:cNvPr id="21" name="Shape 2836">
            <a:extLst>
              <a:ext uri="{FF2B5EF4-FFF2-40B4-BE49-F238E27FC236}">
                <a16:creationId xmlns:a16="http://schemas.microsoft.com/office/drawing/2014/main" id="{402B9EB1-63CE-1C4E-90FE-4715AA49D89D}"/>
              </a:ext>
            </a:extLst>
          </p:cNvPr>
          <p:cNvSpPr/>
          <p:nvPr/>
        </p:nvSpPr>
        <p:spPr>
          <a:xfrm>
            <a:off x="5011968" y="1820254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latin typeface="思源黑体" panose="020B0500000000000000" pitchFamily="34" charset="-122"/>
              <a:ea typeface="思源黑体" panose="020B0500000000000000" pitchFamily="34" charset="-122"/>
              <a:cs typeface="Lato" panose="020F0502020204030203" pitchFamily="34" charset="0"/>
              <a:sym typeface="思源黑体" panose="020B0500000000000000" pitchFamily="34" charset="-122"/>
            </a:endParaRPr>
          </a:p>
        </p:txBody>
      </p:sp>
      <p:sp>
        <p:nvSpPr>
          <p:cNvPr id="22" name="Shape 2837">
            <a:extLst>
              <a:ext uri="{FF2B5EF4-FFF2-40B4-BE49-F238E27FC236}">
                <a16:creationId xmlns:a16="http://schemas.microsoft.com/office/drawing/2014/main" id="{5C81C1BB-EE90-DD44-B3DC-491391F7D722}"/>
              </a:ext>
            </a:extLst>
          </p:cNvPr>
          <p:cNvSpPr/>
          <p:nvPr/>
        </p:nvSpPr>
        <p:spPr>
          <a:xfrm>
            <a:off x="5011968" y="3764270"/>
            <a:ext cx="279328" cy="215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latin typeface="思源黑体" panose="020B0500000000000000" pitchFamily="34" charset="-122"/>
              <a:ea typeface="思源黑体" panose="020B0500000000000000" pitchFamily="34" charset="-122"/>
              <a:cs typeface="Lato" panose="020F0502020204030203" pitchFamily="34" charset="0"/>
              <a:sym typeface="思源黑体" panose="020B0500000000000000" pitchFamily="34" charset="-122"/>
            </a:endParaRPr>
          </a:p>
        </p:txBody>
      </p:sp>
      <p:sp>
        <p:nvSpPr>
          <p:cNvPr id="26" name="Shape 2857">
            <a:extLst>
              <a:ext uri="{FF2B5EF4-FFF2-40B4-BE49-F238E27FC236}">
                <a16:creationId xmlns:a16="http://schemas.microsoft.com/office/drawing/2014/main" id="{6C0ED7D0-C868-3449-A5F2-E248641C07DF}"/>
              </a:ext>
            </a:extLst>
          </p:cNvPr>
          <p:cNvSpPr/>
          <p:nvPr/>
        </p:nvSpPr>
        <p:spPr>
          <a:xfrm>
            <a:off x="4959214" y="513739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400">
              <a:latin typeface="思源黑体" panose="020B0500000000000000" pitchFamily="34" charset="-122"/>
              <a:ea typeface="思源黑体" panose="020B0500000000000000" pitchFamily="34" charset="-122"/>
              <a:cs typeface="Lato" panose="020F0502020204030203" pitchFamily="34" charset="0"/>
              <a:sym typeface="思源黑体" panose="020B0500000000000000" pitchFamily="34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91D6BD-A84B-CF42-B079-1CF9C5B49DFF}"/>
              </a:ext>
            </a:extLst>
          </p:cNvPr>
          <p:cNvSpPr/>
          <p:nvPr/>
        </p:nvSpPr>
        <p:spPr>
          <a:xfrm>
            <a:off x="5573686" y="1820254"/>
            <a:ext cx="2524030" cy="135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最终受控变量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发送端能一次性向网络注入的数据量。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太小，引起网络延迟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太大，造成网络拥塞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220A61-98B4-BE41-8520-B0919A4D6DDC}"/>
              </a:ext>
            </a:extLst>
          </p:cNvPr>
          <p:cNvSpPr/>
          <p:nvPr/>
        </p:nvSpPr>
        <p:spPr>
          <a:xfrm>
            <a:off x="5856074" y="1499011"/>
            <a:ext cx="22416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SWND——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发送窗口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98EEA1A3-ECFA-9242-A66B-1EA9ACF043ED}"/>
              </a:ext>
            </a:extLst>
          </p:cNvPr>
          <p:cNvSpPr/>
          <p:nvPr/>
        </p:nvSpPr>
        <p:spPr>
          <a:xfrm>
            <a:off x="5683458" y="3770857"/>
            <a:ext cx="2009488" cy="574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报文段的最大长度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algn="l">
              <a:lnSpc>
                <a:spcPts val="2000"/>
              </a:lnSpc>
              <a:defRPr/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值一般为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MSS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2763CE8F-8BF4-B74B-8BCE-D51716072773}"/>
              </a:ext>
            </a:extLst>
          </p:cNvPr>
          <p:cNvSpPr/>
          <p:nvPr/>
        </p:nvSpPr>
        <p:spPr>
          <a:xfrm>
            <a:off x="5856074" y="3450139"/>
            <a:ext cx="14957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SMSS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en Sans" pitchFamily="34" charset="0"/>
              <a:sym typeface="思源黑体" panose="020B0500000000000000" pitchFamily="34" charset="-122"/>
            </a:endParaRPr>
          </a:p>
        </p:txBody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11868169-ED01-994B-A73D-64C562BC1235}"/>
              </a:ext>
            </a:extLst>
          </p:cNvPr>
          <p:cNvSpPr/>
          <p:nvPr/>
        </p:nvSpPr>
        <p:spPr>
          <a:xfrm>
            <a:off x="5520931" y="5133074"/>
            <a:ext cx="3076911" cy="1096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拥塞控制的一个状态变量，用于控制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，实际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RWND(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接收通告窗口的小值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，便于理论阐述，这里视为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SWND=CWND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758D9F29-0AAA-3742-9520-D6D048FAB674}"/>
              </a:ext>
            </a:extLst>
          </p:cNvPr>
          <p:cNvSpPr/>
          <p:nvPr/>
        </p:nvSpPr>
        <p:spPr>
          <a:xfrm>
            <a:off x="5803319" y="4841544"/>
            <a:ext cx="23897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CWND——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拥塞窗口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82949C02-F1DD-F84E-AFBA-E7AB3FDA7A09}"/>
              </a:ext>
            </a:extLst>
          </p:cNvPr>
          <p:cNvSpPr txBox="1"/>
          <p:nvPr/>
        </p:nvSpPr>
        <p:spPr>
          <a:xfrm>
            <a:off x="8730291" y="233142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拥塞控制概述</a:t>
            </a:r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37F19B1F-9A72-9346-A8F8-B1239C713C40}"/>
              </a:ext>
            </a:extLst>
          </p:cNvPr>
          <p:cNvSpPr txBox="1"/>
          <p:nvPr/>
        </p:nvSpPr>
        <p:spPr>
          <a:xfrm>
            <a:off x="8678269" y="3362056"/>
            <a:ext cx="2698900" cy="116767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目的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提高网络利用率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降低丢包率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保证网络资源对每条数据的公平性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8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6" grpId="0"/>
      <p:bldP spid="37" grpId="0"/>
      <p:bldP spid="40" grpId="0"/>
      <p:bldP spid="41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A1D61ABD-EAB9-F942-8A80-5E0BACF4541F}"/>
              </a:ext>
            </a:extLst>
          </p:cNvPr>
          <p:cNvSpPr/>
          <p:nvPr/>
        </p:nvSpPr>
        <p:spPr>
          <a:xfrm>
            <a:off x="932436" y="890484"/>
            <a:ext cx="762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935B0CA-64F0-F243-A1B2-D921E51DD548}"/>
              </a:ext>
            </a:extLst>
          </p:cNvPr>
          <p:cNvSpPr txBox="1"/>
          <p:nvPr/>
        </p:nvSpPr>
        <p:spPr>
          <a:xfrm>
            <a:off x="816887" y="1408058"/>
            <a:ext cx="412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基于丢失的拥塞控制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BBBF0DAE-F8CF-9148-9A26-F1BF0E46F21C}"/>
              </a:ext>
            </a:extLst>
          </p:cNvPr>
          <p:cNvSpPr txBox="1"/>
          <p:nvPr/>
        </p:nvSpPr>
        <p:spPr>
          <a:xfrm>
            <a:off x="816887" y="2143768"/>
            <a:ext cx="3730928" cy="58386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常见的拥塞控制算法，主要有四个部分：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慢启动、拥塞避免、快速重传、快速恢复</a:t>
            </a: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6697772" y="644262"/>
            <a:ext cx="3547027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慢启动与拥塞避免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6325791" y="1408058"/>
            <a:ext cx="4798581" cy="42553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慢启动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指数增长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原因：不知道当前网络的实际情况，用试探的方式平滑地增加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的大小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慢是相对于一步到位而言，实际并不慢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实际工作：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连接建立好，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设初值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IW(2~4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SMSS)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每一个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内，发送端发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个字节的数据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发送端每接收到一个接收端的确认，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就自增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	CWND+=SMSS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1-&gt;2-&gt;4-&gt;8-&gt;16-&gt;…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指数膨胀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不约束的话，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会快速膨胀然后造成网络拥塞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引入另一个状态变量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ssthresh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慢启动门限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到达这个状态后进入拥塞避免状态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B6F3CA-CD25-4781-BE69-7CA4EEA0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5" y="3041932"/>
            <a:ext cx="5674385" cy="25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A1D61ABD-EAB9-F942-8A80-5E0BACF4541F}"/>
              </a:ext>
            </a:extLst>
          </p:cNvPr>
          <p:cNvSpPr/>
          <p:nvPr/>
        </p:nvSpPr>
        <p:spPr>
          <a:xfrm>
            <a:off x="932436" y="890484"/>
            <a:ext cx="762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935B0CA-64F0-F243-A1B2-D921E51DD548}"/>
              </a:ext>
            </a:extLst>
          </p:cNvPr>
          <p:cNvSpPr txBox="1"/>
          <p:nvPr/>
        </p:nvSpPr>
        <p:spPr>
          <a:xfrm>
            <a:off x="816887" y="1408058"/>
            <a:ext cx="412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基于丢失的拥塞控制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BBBF0DAE-F8CF-9148-9A26-F1BF0E46F21C}"/>
              </a:ext>
            </a:extLst>
          </p:cNvPr>
          <p:cNvSpPr txBox="1"/>
          <p:nvPr/>
        </p:nvSpPr>
        <p:spPr>
          <a:xfrm>
            <a:off x="816887" y="2143768"/>
            <a:ext cx="3730928" cy="58386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常见的拥塞控制算法，主要有四个部分：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慢启动、拥塞避免、快速重传、快速恢复</a:t>
            </a: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6697772" y="644262"/>
            <a:ext cx="3547027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慢启动与拥塞避免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6325791" y="1408058"/>
            <a:ext cx="4798581" cy="522487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拥塞避免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线性增长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计算方式：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发送端每接收到一个接收端的确认，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自增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	CWND+=SMSS / CWND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内发一个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的数据，则整个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结束后增加一个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SMSS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，用线性增长的方式减缓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扩大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拥塞发生时，拥塞控制的行为：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传输超时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/TCP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重传定时器溢出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使用慢启动和拥塞避免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接受到重复的确认报文段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使用快速重传和快速恢复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PS.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第二种情况发生在第一种之后，视为第一种情况处理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第一种情况的调整：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Ssthresh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= max(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FlightSize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/ 2, 2 * SMSS)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CWMD &lt;= SMSS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.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FlightSize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已经发送但未收到确认的字节数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7E932E2-379D-4281-A764-7D97CA119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60" y="3125299"/>
            <a:ext cx="5674385" cy="25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5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9">
            <a:extLst>
              <a:ext uri="{FF2B5EF4-FFF2-40B4-BE49-F238E27FC236}">
                <a16:creationId xmlns:a16="http://schemas.microsoft.com/office/drawing/2014/main" id="{A3F13C5D-0C0E-F148-ACFA-5E8AA6327B86}"/>
              </a:ext>
            </a:extLst>
          </p:cNvPr>
          <p:cNvSpPr>
            <a:spLocks/>
          </p:cNvSpPr>
          <p:nvPr/>
        </p:nvSpPr>
        <p:spPr bwMode="auto">
          <a:xfrm rot="10800000">
            <a:off x="3550508" y="3175"/>
            <a:ext cx="6716183" cy="6854825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3747296D-E459-5946-9E12-BE0770023E56}"/>
              </a:ext>
            </a:extLst>
          </p:cNvPr>
          <p:cNvSpPr>
            <a:spLocks/>
          </p:cNvSpPr>
          <p:nvPr/>
        </p:nvSpPr>
        <p:spPr bwMode="auto">
          <a:xfrm>
            <a:off x="9554817" y="4268122"/>
            <a:ext cx="2637181" cy="2589877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E35613D-94A5-2C49-9AE9-A1299E003066}"/>
              </a:ext>
            </a:extLst>
          </p:cNvPr>
          <p:cNvSpPr/>
          <p:nvPr/>
        </p:nvSpPr>
        <p:spPr>
          <a:xfrm>
            <a:off x="0" y="0"/>
            <a:ext cx="35505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F91D98C-0B73-6247-84E1-3587DFA62EB1}"/>
              </a:ext>
            </a:extLst>
          </p:cNvPr>
          <p:cNvGrpSpPr/>
          <p:nvPr/>
        </p:nvGrpSpPr>
        <p:grpSpPr>
          <a:xfrm>
            <a:off x="5014985" y="1494522"/>
            <a:ext cx="6311944" cy="3868955"/>
            <a:chOff x="2385877" y="1498600"/>
            <a:chExt cx="6311944" cy="3868955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881DFD7C-D725-C246-A171-9D8F919952B3}"/>
                </a:ext>
              </a:extLst>
            </p:cNvPr>
            <p:cNvSpPr/>
            <p:nvPr/>
          </p:nvSpPr>
          <p:spPr>
            <a:xfrm>
              <a:off x="7580221" y="1498600"/>
              <a:ext cx="1117600" cy="38608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68300" dist="38100" dir="8100000" sx="108000" sy="108000" algn="tr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43C0286-B740-D345-8164-F2A450F766FB}"/>
                </a:ext>
              </a:extLst>
            </p:cNvPr>
            <p:cNvSpPr txBox="1"/>
            <p:nvPr/>
          </p:nvSpPr>
          <p:spPr>
            <a:xfrm>
              <a:off x="7708134" y="1529081"/>
              <a:ext cx="800219" cy="37221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4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CONTENTS</a:t>
              </a:r>
              <a:endParaRPr lang="zh-CN" altLang="en-US" sz="4000" b="1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grpSp>
          <p:nvGrpSpPr>
            <p:cNvPr id="6" name="10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E75FF878-4D2E-644D-9043-F1E68E5278CA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2385877" y="1529080"/>
              <a:ext cx="4882050" cy="3838475"/>
              <a:chOff x="1929251" y="1741445"/>
              <a:chExt cx="3924745" cy="3085802"/>
            </a:xfrm>
          </p:grpSpPr>
          <p:grpSp>
            <p:nvGrpSpPr>
              <p:cNvPr id="7" name="íślîḑê">
                <a:extLst>
                  <a:ext uri="{FF2B5EF4-FFF2-40B4-BE49-F238E27FC236}">
                    <a16:creationId xmlns:a16="http://schemas.microsoft.com/office/drawing/2014/main" id="{879AA616-0EEA-C544-8555-C3901E739E49}"/>
                  </a:ext>
                </a:extLst>
              </p:cNvPr>
              <p:cNvGrpSpPr/>
              <p:nvPr/>
            </p:nvGrpSpPr>
            <p:grpSpPr>
              <a:xfrm>
                <a:off x="1929251" y="1741445"/>
                <a:ext cx="3649631" cy="624349"/>
                <a:chOff x="2034026" y="1655335"/>
                <a:chExt cx="3649631" cy="624349"/>
              </a:xfrm>
            </p:grpSpPr>
            <p:sp>
              <p:nvSpPr>
                <p:cNvPr id="21" name="ïş1îḓê">
                  <a:extLst>
                    <a:ext uri="{FF2B5EF4-FFF2-40B4-BE49-F238E27FC236}">
                      <a16:creationId xmlns:a16="http://schemas.microsoft.com/office/drawing/2014/main" id="{B67F05EF-DC77-0148-BA32-C73EAD829661}"/>
                    </a:ext>
                  </a:extLst>
                </p:cNvPr>
                <p:cNvSpPr/>
                <p:nvPr/>
              </p:nvSpPr>
              <p:spPr>
                <a:xfrm>
                  <a:off x="2034026" y="1655335"/>
                  <a:ext cx="624349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01</a:t>
                  </a:r>
                </a:p>
              </p:txBody>
            </p:sp>
            <p:sp>
              <p:nvSpPr>
                <p:cNvPr id="22" name="ïṣḷîḓe">
                  <a:extLst>
                    <a:ext uri="{FF2B5EF4-FFF2-40B4-BE49-F238E27FC236}">
                      <a16:creationId xmlns:a16="http://schemas.microsoft.com/office/drawing/2014/main" id="{118D6D79-E9A1-CA47-8DD7-140AB9049ADF}"/>
                    </a:ext>
                  </a:extLst>
                </p:cNvPr>
                <p:cNvSpPr/>
                <p:nvPr/>
              </p:nvSpPr>
              <p:spPr bwMode="auto">
                <a:xfrm>
                  <a:off x="2763151" y="1795287"/>
                  <a:ext cx="2920506" cy="344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2400" spc="1200" dirty="0"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TCP</a:t>
                  </a:r>
                  <a:r>
                    <a:rPr lang="zh-CN" altLang="en-US" sz="2400" spc="1200" dirty="0"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服务的特点</a:t>
                  </a:r>
                  <a:endParaRPr lang="en-US" altLang="zh-CN" sz="2400" spc="1200" dirty="0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8" name="ïslidé">
                <a:extLst>
                  <a:ext uri="{FF2B5EF4-FFF2-40B4-BE49-F238E27FC236}">
                    <a16:creationId xmlns:a16="http://schemas.microsoft.com/office/drawing/2014/main" id="{3186E294-6D5D-B44B-A2B0-6CE32240F1FF}"/>
                  </a:ext>
                </a:extLst>
              </p:cNvPr>
              <p:cNvGrpSpPr/>
              <p:nvPr/>
            </p:nvGrpSpPr>
            <p:grpSpPr>
              <a:xfrm>
                <a:off x="1929251" y="2533910"/>
                <a:ext cx="3731024" cy="624349"/>
                <a:chOff x="2034026" y="2490855"/>
                <a:chExt cx="3731024" cy="624349"/>
              </a:xfrm>
            </p:grpSpPr>
            <p:sp>
              <p:nvSpPr>
                <p:cNvPr id="19" name="išḻíḋê">
                  <a:extLst>
                    <a:ext uri="{FF2B5EF4-FFF2-40B4-BE49-F238E27FC236}">
                      <a16:creationId xmlns:a16="http://schemas.microsoft.com/office/drawing/2014/main" id="{B521CE45-4174-BB46-A563-B7900E1C217F}"/>
                    </a:ext>
                  </a:extLst>
                </p:cNvPr>
                <p:cNvSpPr/>
                <p:nvPr/>
              </p:nvSpPr>
              <p:spPr>
                <a:xfrm>
                  <a:off x="2034026" y="2490855"/>
                  <a:ext cx="624349" cy="624349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02</a:t>
                  </a:r>
                </a:p>
              </p:txBody>
            </p:sp>
            <p:sp>
              <p:nvSpPr>
                <p:cNvPr id="20" name="ïSľíḑe">
                  <a:extLst>
                    <a:ext uri="{FF2B5EF4-FFF2-40B4-BE49-F238E27FC236}">
                      <a16:creationId xmlns:a16="http://schemas.microsoft.com/office/drawing/2014/main" id="{42F8A9D9-758D-E349-AEC7-3E0CCF2F5516}"/>
                    </a:ext>
                  </a:extLst>
                </p:cNvPr>
                <p:cNvSpPr/>
                <p:nvPr/>
              </p:nvSpPr>
              <p:spPr bwMode="auto">
                <a:xfrm>
                  <a:off x="2763150" y="2630807"/>
                  <a:ext cx="3001900" cy="344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2400" spc="1200" dirty="0"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TCP</a:t>
                  </a:r>
                  <a:r>
                    <a:rPr lang="zh-CN" altLang="en-US" sz="2400" spc="1200" dirty="0"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状态的转移</a:t>
                  </a:r>
                  <a:endParaRPr lang="en-US" altLang="zh-CN" sz="2400" spc="1200" dirty="0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9" name="ísļïďe">
                <a:extLst>
                  <a:ext uri="{FF2B5EF4-FFF2-40B4-BE49-F238E27FC236}">
                    <a16:creationId xmlns:a16="http://schemas.microsoft.com/office/drawing/2014/main" id="{C775E6A2-EC2B-6F42-B912-3B8613CAF843}"/>
                  </a:ext>
                </a:extLst>
              </p:cNvPr>
              <p:cNvGrpSpPr/>
              <p:nvPr/>
            </p:nvGrpSpPr>
            <p:grpSpPr>
              <a:xfrm>
                <a:off x="1929251" y="3326375"/>
                <a:ext cx="3612919" cy="624349"/>
                <a:chOff x="2034026" y="3326376"/>
                <a:chExt cx="3612919" cy="624349"/>
              </a:xfrm>
            </p:grpSpPr>
            <p:sp>
              <p:nvSpPr>
                <p:cNvPr id="17" name="íšḻídè">
                  <a:extLst>
                    <a:ext uri="{FF2B5EF4-FFF2-40B4-BE49-F238E27FC236}">
                      <a16:creationId xmlns:a16="http://schemas.microsoft.com/office/drawing/2014/main" id="{7C7FF86F-C7E5-534C-B0B1-2E393DA8E5C5}"/>
                    </a:ext>
                  </a:extLst>
                </p:cNvPr>
                <p:cNvSpPr/>
                <p:nvPr/>
              </p:nvSpPr>
              <p:spPr>
                <a:xfrm>
                  <a:off x="2034026" y="3326376"/>
                  <a:ext cx="624349" cy="624349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>
                      <a:solidFill>
                        <a:schemeClr val="tx1"/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03</a:t>
                  </a:r>
                </a:p>
              </p:txBody>
            </p:sp>
            <p:sp>
              <p:nvSpPr>
                <p:cNvPr id="18" name="îśļïḑè">
                  <a:extLst>
                    <a:ext uri="{FF2B5EF4-FFF2-40B4-BE49-F238E27FC236}">
                      <a16:creationId xmlns:a16="http://schemas.microsoft.com/office/drawing/2014/main" id="{C918B86A-D7DC-8A44-ADC4-69427ECCDC74}"/>
                    </a:ext>
                  </a:extLst>
                </p:cNvPr>
                <p:cNvSpPr/>
                <p:nvPr/>
              </p:nvSpPr>
              <p:spPr bwMode="auto">
                <a:xfrm>
                  <a:off x="2763151" y="3466328"/>
                  <a:ext cx="2883794" cy="344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2400" spc="1200" dirty="0"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正常网络数据流</a:t>
                  </a:r>
                  <a:endParaRPr lang="en-US" altLang="zh-CN" sz="2400" spc="1200" dirty="0"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endParaRPr>
                </a:p>
              </p:txBody>
            </p:sp>
          </p:grpSp>
          <p:grpSp>
            <p:nvGrpSpPr>
              <p:cNvPr id="10" name="ïs1ïďe">
                <a:extLst>
                  <a:ext uri="{FF2B5EF4-FFF2-40B4-BE49-F238E27FC236}">
                    <a16:creationId xmlns:a16="http://schemas.microsoft.com/office/drawing/2014/main" id="{F892358D-6348-A643-8247-C1056B306206}"/>
                  </a:ext>
                </a:extLst>
              </p:cNvPr>
              <p:cNvGrpSpPr/>
              <p:nvPr/>
            </p:nvGrpSpPr>
            <p:grpSpPr>
              <a:xfrm>
                <a:off x="1929251" y="4118840"/>
                <a:ext cx="3924745" cy="624349"/>
                <a:chOff x="2034026" y="4161896"/>
                <a:chExt cx="3924745" cy="624349"/>
              </a:xfrm>
            </p:grpSpPr>
            <p:sp>
              <p:nvSpPr>
                <p:cNvPr id="15" name="ïṡlïḓè">
                  <a:extLst>
                    <a:ext uri="{FF2B5EF4-FFF2-40B4-BE49-F238E27FC236}">
                      <a16:creationId xmlns:a16="http://schemas.microsoft.com/office/drawing/2014/main" id="{0E16F7FC-7C6B-E24B-A2E8-52DC4480E770}"/>
                    </a:ext>
                  </a:extLst>
                </p:cNvPr>
                <p:cNvSpPr/>
                <p:nvPr/>
              </p:nvSpPr>
              <p:spPr>
                <a:xfrm>
                  <a:off x="2034026" y="4161896"/>
                  <a:ext cx="624349" cy="6243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r>
                    <a:rPr lang="en-US" altLang="zh-CN" sz="2400" dirty="0">
                      <a:solidFill>
                        <a:schemeClr val="bg1"/>
                      </a:solidFill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04</a:t>
                  </a:r>
                </a:p>
              </p:txBody>
            </p:sp>
            <p:sp>
              <p:nvSpPr>
                <p:cNvPr id="16" name="isļíḋe">
                  <a:extLst>
                    <a:ext uri="{FF2B5EF4-FFF2-40B4-BE49-F238E27FC236}">
                      <a16:creationId xmlns:a16="http://schemas.microsoft.com/office/drawing/2014/main" id="{D8CAE1F6-52BE-034C-BA79-4C7927D61B82}"/>
                    </a:ext>
                  </a:extLst>
                </p:cNvPr>
                <p:cNvSpPr/>
                <p:nvPr/>
              </p:nvSpPr>
              <p:spPr bwMode="auto">
                <a:xfrm>
                  <a:off x="2763150" y="4301848"/>
                  <a:ext cx="3195621" cy="344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2400" spc="1200" dirty="0">
                      <a:latin typeface="思源黑体" panose="020B0500000000000000" pitchFamily="34" charset="-122"/>
                      <a:ea typeface="思源黑体" panose="020B0500000000000000" pitchFamily="34" charset="-122"/>
                      <a:sym typeface="思源黑体" panose="020B0500000000000000" pitchFamily="34" charset="-122"/>
                    </a:rPr>
                    <a:t>异常网络数据传输</a:t>
                  </a:r>
                </a:p>
              </p:txBody>
            </p:sp>
          </p:grpSp>
          <p:cxnSp>
            <p:nvCxnSpPr>
              <p:cNvPr id="11" name="直接连接符 19">
                <a:extLst>
                  <a:ext uri="{FF2B5EF4-FFF2-40B4-BE49-F238E27FC236}">
                    <a16:creationId xmlns:a16="http://schemas.microsoft.com/office/drawing/2014/main" id="{5D860938-54E9-6441-B357-DBD55050DA11}"/>
                  </a:ext>
                </a:extLst>
              </p:cNvPr>
              <p:cNvCxnSpPr/>
              <p:nvPr/>
            </p:nvCxnSpPr>
            <p:spPr>
              <a:xfrm>
                <a:off x="2762250" y="2449852"/>
                <a:ext cx="2427322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20">
                <a:extLst>
                  <a:ext uri="{FF2B5EF4-FFF2-40B4-BE49-F238E27FC236}">
                    <a16:creationId xmlns:a16="http://schemas.microsoft.com/office/drawing/2014/main" id="{1C813D22-8D81-6249-816C-DE08802AF779}"/>
                  </a:ext>
                </a:extLst>
              </p:cNvPr>
              <p:cNvCxnSpPr/>
              <p:nvPr/>
            </p:nvCxnSpPr>
            <p:spPr>
              <a:xfrm>
                <a:off x="2762250" y="3242317"/>
                <a:ext cx="2435490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21">
                <a:extLst>
                  <a:ext uri="{FF2B5EF4-FFF2-40B4-BE49-F238E27FC236}">
                    <a16:creationId xmlns:a16="http://schemas.microsoft.com/office/drawing/2014/main" id="{23EB5288-0EBB-3A45-BBF4-17ADE5351D17}"/>
                  </a:ext>
                </a:extLst>
              </p:cNvPr>
              <p:cNvCxnSpPr/>
              <p:nvPr/>
            </p:nvCxnSpPr>
            <p:spPr>
              <a:xfrm>
                <a:off x="2762250" y="4034782"/>
                <a:ext cx="244365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22">
                <a:extLst>
                  <a:ext uri="{FF2B5EF4-FFF2-40B4-BE49-F238E27FC236}">
                    <a16:creationId xmlns:a16="http://schemas.microsoft.com/office/drawing/2014/main" id="{08FA764A-95EC-E24E-BE1E-ACECC6174F62}"/>
                  </a:ext>
                </a:extLst>
              </p:cNvPr>
              <p:cNvCxnSpPr/>
              <p:nvPr/>
            </p:nvCxnSpPr>
            <p:spPr>
              <a:xfrm>
                <a:off x="2762250" y="4827247"/>
                <a:ext cx="2443658" cy="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MH_Others_1">
            <a:extLst>
              <a:ext uri="{FF2B5EF4-FFF2-40B4-BE49-F238E27FC236}">
                <a16:creationId xmlns:a16="http://schemas.microsoft.com/office/drawing/2014/main" id="{5402C233-D6D5-8E40-8327-726069FA908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0179" y="2982026"/>
            <a:ext cx="2150150" cy="923290"/>
          </a:xfrm>
          <a:prstGeom prst="rect">
            <a:avLst/>
          </a:prstGeom>
          <a:noFill/>
        </p:spPr>
        <p:txBody>
          <a:bodyPr wrap="square" lIns="108000" tIns="0" rIns="0" bIns="0" rtlCol="0" anchor="ctr" anchorCtr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cs typeface="微软雅黑" panose="020B0503020204020204" pitchFamily="34" charset="-122"/>
                <a:sym typeface="思源黑体" panose="020B0500000000000000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13756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9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125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9" presetID="55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  <p:bldP spid="27" grpId="0" animBg="1"/>
          <p:bldP spid="23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A1D61ABD-EAB9-F942-8A80-5E0BACF4541F}"/>
              </a:ext>
            </a:extLst>
          </p:cNvPr>
          <p:cNvSpPr/>
          <p:nvPr/>
        </p:nvSpPr>
        <p:spPr>
          <a:xfrm>
            <a:off x="932436" y="890484"/>
            <a:ext cx="762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935B0CA-64F0-F243-A1B2-D921E51DD548}"/>
              </a:ext>
            </a:extLst>
          </p:cNvPr>
          <p:cNvSpPr txBox="1"/>
          <p:nvPr/>
        </p:nvSpPr>
        <p:spPr>
          <a:xfrm>
            <a:off x="816887" y="1408058"/>
            <a:ext cx="412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基于丢失的拥塞控制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BBBF0DAE-F8CF-9148-9A26-F1BF0E46F21C}"/>
              </a:ext>
            </a:extLst>
          </p:cNvPr>
          <p:cNvSpPr txBox="1"/>
          <p:nvPr/>
        </p:nvSpPr>
        <p:spPr>
          <a:xfrm>
            <a:off x="816887" y="2143768"/>
            <a:ext cx="3730928" cy="58386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常见的拥塞控制算法，主要有四个部分：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慢启动、拥塞避免、快速重传、快速恢复</a:t>
            </a: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6697772" y="644262"/>
            <a:ext cx="3905751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快速重传和快速恢复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6325791" y="1248589"/>
            <a:ext cx="5163234" cy="425538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判断拥塞的方法：发送端连续收到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个重复的确认报文段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决策：快速重传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+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快速恢复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原理：能连续收到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，说明网络环境并没有想象中那么糟糕，不需要重新启动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慢启动流程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快速重传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设置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ssthresh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CWMD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Ssthresh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= max(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FlightSize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/ 2, 2 * SMSS)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CWMD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ssthresh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（也可以一步到位直接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sshthresh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+ 3 * SMSS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收到一个重复的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，就设置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CWMD+=SMSS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而当收到新数据的确认报文段时，调用快速恢复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4.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快速恢复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CWMD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设置为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CWMD=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ssthresh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，即恢复为拥塞避免阶段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AF88A1A-4ACA-43D2-8CC1-0065C440E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25" y="3041932"/>
            <a:ext cx="5674385" cy="253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4092333" y="426058"/>
            <a:ext cx="6716183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基于丢失的拥塞控制算法存在的问题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816887" y="1139727"/>
            <a:ext cx="8801898" cy="522487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原理：丢失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=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拥塞，拥塞之后就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ssthresh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减半，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慢启动或者减半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代表算法：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Reno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New Reno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Cubic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效果还不错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，支撑了互联网很多年的发展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前提条件：有线链路多，带宽不大，网络交换节点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在这种情况下，丢失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=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拥塞在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99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％的情况下成立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退环境：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链路带宽达到数十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Gbps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 无线链路大量采用：丢失≠拥塞，也可能是出错，导致带宽振荡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高速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便宜了，大容量的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在网络交换节点得到应用：拥塞后很久才会丢失，时机迟，延迟大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存在的问题：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反复丢失带来吞吐振荡：依赖丢失尝试通路的带宽上限，使得链路利用率不高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端到端延迟大：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被吹爆，排队延迟大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算法侵略性强，整网效果不好（对其他拥塞控制算法不友好）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解决方案：谷歌在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年提出新的基于模型的拥塞控制算法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419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4425467" y="444659"/>
            <a:ext cx="6716183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基于模型的拥塞控制算法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816887" y="1139727"/>
            <a:ext cx="5610290" cy="111605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具体的论文为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《</a:t>
            </a:r>
            <a:r>
              <a:rPr lang="en-US" altLang="zh-CN" dirty="0"/>
              <a:t>BBR: Congestion-Based Congestion Control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》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主机间的网络通信模型如下：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7D2370-1645-4901-B1D6-9B09DC761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94" y="2143794"/>
            <a:ext cx="3956149" cy="24584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822E7B-68F5-4776-80A7-0BC1C47BD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023" y="2868208"/>
            <a:ext cx="2301794" cy="3045119"/>
          </a:xfrm>
          <a:prstGeom prst="rect">
            <a:avLst/>
          </a:prstGeom>
        </p:spPr>
      </p:pic>
      <p:sp>
        <p:nvSpPr>
          <p:cNvPr id="16" name="TextBox 24">
            <a:extLst>
              <a:ext uri="{FF2B5EF4-FFF2-40B4-BE49-F238E27FC236}">
                <a16:creationId xmlns:a16="http://schemas.microsoft.com/office/drawing/2014/main" id="{C2188523-1CA5-4F83-83DA-F2CDEDAC41B0}"/>
              </a:ext>
            </a:extLst>
          </p:cNvPr>
          <p:cNvSpPr txBox="1"/>
          <p:nvPr/>
        </p:nvSpPr>
        <p:spPr>
          <a:xfrm>
            <a:off x="6507388" y="951861"/>
            <a:ext cx="4962858" cy="231638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控制的思想：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源端注入的速率无法超过瓶颈链路的带宽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超过就在对应的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队列排队，延迟添加，吞吐不增加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2.BDP = RTT *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（通路的容量）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从源端注入等待被确认的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inflight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数据不超过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网络通信环境经常发生变化，需要经常测量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以达到实时控制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0CB89C09-22DD-4E2A-8F26-F28B5BB2E445}"/>
              </a:ext>
            </a:extLst>
          </p:cNvPr>
          <p:cNvSpPr txBox="1"/>
          <p:nvPr/>
        </p:nvSpPr>
        <p:spPr>
          <a:xfrm>
            <a:off x="6507388" y="3264145"/>
            <a:ext cx="5465100" cy="328588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左图的区段对应：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①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PiPe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没充满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延迟恒定，速率随发送分组数量增加而增加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对应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0&lt;inflight&lt;BDP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的区段（应用受限阶段）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Pipe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充满，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没满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延迟随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队列分组数量增加而增加，速率恒定，为拥塞状态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对应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BDP&lt;inflight&lt;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BDP+buffer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的区段（带宽受限阶段）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Pipe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充满，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吹爆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开始丢失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对应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inflight&gt;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BDP+buffer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区段（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受限阶段）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传统的基于丢失的拥塞控制算法工作在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受限阶段，做拥塞控制的时机很迟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5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4425467" y="444659"/>
            <a:ext cx="6716183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基于模型的拥塞控制算法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——BBR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en Sans" pitchFamily="34" charset="0"/>
              <a:sym typeface="思源黑体" panose="020B05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822E7B-68F5-4776-80A7-0BC1C47B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8" y="1259216"/>
            <a:ext cx="3622592" cy="4792446"/>
          </a:xfrm>
          <a:prstGeom prst="rect">
            <a:avLst/>
          </a:prstGeom>
        </p:spPr>
      </p:pic>
      <p:sp>
        <p:nvSpPr>
          <p:cNvPr id="16" name="TextBox 24">
            <a:extLst>
              <a:ext uri="{FF2B5EF4-FFF2-40B4-BE49-F238E27FC236}">
                <a16:creationId xmlns:a16="http://schemas.microsoft.com/office/drawing/2014/main" id="{C2188523-1CA5-4F83-83DA-F2CDEDAC41B0}"/>
              </a:ext>
            </a:extLst>
          </p:cNvPr>
          <p:cNvSpPr txBox="1"/>
          <p:nvPr/>
        </p:nvSpPr>
        <p:spPr>
          <a:xfrm>
            <a:off x="5047865" y="1124478"/>
            <a:ext cx="4962858" cy="167005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两条竖线：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：优化运行点，在此处进行拥塞控制效果好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BDP+Buffer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：丢失点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有数学上的证明，分布式算法无法收敛在优化运行点：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原因是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不可同时测量（对应阶段不同）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0CB89C09-22DD-4E2A-8F26-F28B5BB2E445}"/>
              </a:ext>
            </a:extLst>
          </p:cNvPr>
          <p:cNvSpPr txBox="1"/>
          <p:nvPr/>
        </p:nvSpPr>
        <p:spPr>
          <a:xfrm>
            <a:off x="5047864" y="2987365"/>
            <a:ext cx="5705127" cy="263955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BBR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的思路：用一个激励系统控制数据注入速度和注入量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      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运行在不同的状态（用于测量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的值）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     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（相对短时间内，可以视为两个值不会变化）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目标：实现吞吐大，延迟少，较公平的拥塞控制算法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期望：源端注入速率等于瓶颈链路带宽，注入量不超过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      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否则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缓冲区膨胀，延迟增加，吞吐没有变化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能动态适应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47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4425467" y="444659"/>
            <a:ext cx="6716183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基于模型的拥塞控制算法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——BBR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en Sans" pitchFamily="34" charset="0"/>
              <a:sym typeface="思源黑体" panose="020B0500000000000000" pitchFamily="34" charset="-122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C2188523-1CA5-4F83-83DA-F2CDEDAC41B0}"/>
              </a:ext>
            </a:extLst>
          </p:cNvPr>
          <p:cNvSpPr txBox="1"/>
          <p:nvPr/>
        </p:nvSpPr>
        <p:spPr>
          <a:xfrm>
            <a:off x="556206" y="1708242"/>
            <a:ext cx="4251561" cy="457854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测量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RTT——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应用受限阶段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握手建立连接的一段时间内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应用受限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交互式应用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应用受限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而对于吞吐量很大的应用：创造条件测量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10s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抽取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％的时间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(200ms)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降速测量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-- 10s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内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变化不大，路由变化才会引起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变化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实现方式：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放出数据的时间和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的时间戳差值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   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取最小的测量值作为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的估值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Wr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：时间窗口，这里取值为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10s</a:t>
            </a:r>
          </a:p>
          <a:p>
            <a:pPr lvl="0"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767A6D7-4173-4298-833D-366F75498249}"/>
              </a:ext>
            </a:extLst>
          </p:cNvPr>
          <p:cNvSpPr txBox="1"/>
          <p:nvPr/>
        </p:nvSpPr>
        <p:spPr>
          <a:xfrm>
            <a:off x="556206" y="937102"/>
            <a:ext cx="412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控制原理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F2844D-331C-4889-9C3C-DE9B9FAA3AB5}"/>
                  </a:ext>
                </a:extLst>
              </p:cNvPr>
              <p:cNvSpPr txBox="1"/>
              <p:nvPr/>
            </p:nvSpPr>
            <p:spPr>
              <a:xfrm>
                <a:off x="904544" y="5116951"/>
                <a:ext cx="3554884" cy="284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RTT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𝑅𝑇𝑇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3F2844D-331C-4889-9C3C-DE9B9FAA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44" y="5116951"/>
                <a:ext cx="3554884" cy="284501"/>
              </a:xfrm>
              <a:prstGeom prst="rect">
                <a:avLst/>
              </a:prstGeom>
              <a:blipFill>
                <a:blip r:embed="rId3"/>
                <a:stretch>
                  <a:fillRect l="-1027" t="-17021" r="-1884" b="-38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4">
                <a:extLst>
                  <a:ext uri="{FF2B5EF4-FFF2-40B4-BE49-F238E27FC236}">
                    <a16:creationId xmlns:a16="http://schemas.microsoft.com/office/drawing/2014/main" id="{AD7AE6C9-0A5F-4D9F-9271-CF83B992842D}"/>
                  </a:ext>
                </a:extLst>
              </p:cNvPr>
              <p:cNvSpPr txBox="1"/>
              <p:nvPr/>
            </p:nvSpPr>
            <p:spPr>
              <a:xfrm>
                <a:off x="5747169" y="1896064"/>
                <a:ext cx="5389185" cy="3932214"/>
              </a:xfrm>
              <a:prstGeom prst="rect">
                <a:avLst/>
              </a:prstGeom>
              <a:noFill/>
            </p:spPr>
            <p:txBody>
              <a:bodyPr wrap="square" lIns="91423" tIns="45712" rIns="91423" bIns="45712" rtlCol="0">
                <a:spAutoFit/>
              </a:bodyPr>
              <a:lstStyle/>
              <a:p>
                <a:pPr lvl="0" defTabSz="1217930">
                  <a:lnSpc>
                    <a:spcPct val="150000"/>
                  </a:lnSpc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b.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测量</a:t>
                </a:r>
                <a:r>
                  <a:rPr lang="en-US" altLang="zh-CN" sz="1400" dirty="0" err="1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BtlBW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——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带宽受限阶段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判断带宽受限阶段的标准：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不停增加注入速率，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3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个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RTT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的交付速率增幅均不大于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25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％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方式：测量交付速率，取最大的交付速率作为</a:t>
                </a:r>
                <a:r>
                  <a:rPr lang="en-US" altLang="zh-CN" sz="1400" dirty="0" err="1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BtlBW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的估计值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𝑑𝑒𝑙𝑖𝑣𝑒𝑟𝑒𝑑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：数据的确认量          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：放出的时间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Wb: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取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6~10RTT</a:t>
                </a:r>
                <a:r>
                  <a:rPr lang="zh-CN" altLang="en-US" sz="1400" dirty="0">
                    <a:solidFill>
                      <a:schemeClr val="bg1">
                        <a:lumMod val="50000"/>
                      </a:schemeClr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，用于避免过老的测量对算法的影响</a:t>
                </a: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  <a:p>
                <a:pPr lvl="0" defTabSz="1217930">
                  <a:lnSpc>
                    <a:spcPct val="150000"/>
                  </a:lnSpc>
                  <a:defRPr/>
                </a:pPr>
                <a:endPara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 xmlns="">
          <p:sp>
            <p:nvSpPr>
              <p:cNvPr id="20" name="TextBox 24">
                <a:extLst>
                  <a:ext uri="{FF2B5EF4-FFF2-40B4-BE49-F238E27FC236}">
                    <a16:creationId xmlns:a16="http://schemas.microsoft.com/office/drawing/2014/main" id="{AD7AE6C9-0A5F-4D9F-9271-CF83B992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169" y="1896064"/>
                <a:ext cx="5389185" cy="3932214"/>
              </a:xfrm>
              <a:prstGeom prst="rect">
                <a:avLst/>
              </a:prstGeom>
              <a:blipFill>
                <a:blip r:embed="rId4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0E7480D-055A-4524-92AD-CE90B5F8AC1A}"/>
                  </a:ext>
                </a:extLst>
              </p:cNvPr>
              <p:cNvSpPr txBox="1"/>
              <p:nvPr/>
            </p:nvSpPr>
            <p:spPr>
              <a:xfrm>
                <a:off x="6693875" y="3599215"/>
                <a:ext cx="284327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𝑑𝑒𝑙𝑖𝑣𝑒𝑟𝑦𝑅𝑎𝑡𝑒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𝑑𝑒𝑙𝑖𝑣𝑒𝑟𝑒𝑑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0E7480D-055A-4524-92AD-CE90B5F8A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875" y="3599215"/>
                <a:ext cx="2843278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73E2966-5A5C-4950-B37F-3CC7AB704B51}"/>
                  </a:ext>
                </a:extLst>
              </p:cNvPr>
              <p:cNvSpPr txBox="1"/>
              <p:nvPr/>
            </p:nvSpPr>
            <p:spPr>
              <a:xfrm>
                <a:off x="6374129" y="4636305"/>
                <a:ext cx="4847673" cy="292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𝐵𝑡𝑙𝐵𝑊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𝑑𝑒𝑙𝑖𝑣𝑒𝑟𝑦𝑅𝑎𝑡𝑒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73E2966-5A5C-4950-B37F-3CC7AB70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129" y="4636305"/>
                <a:ext cx="4847673" cy="292131"/>
              </a:xfrm>
              <a:prstGeom prst="rect">
                <a:avLst/>
              </a:prstGeom>
              <a:blipFill>
                <a:blip r:embed="rId6"/>
                <a:stretch>
                  <a:fillRect t="-19149" r="-503" b="-38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99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4" grpId="0"/>
      <p:bldP spid="20" grpId="0"/>
      <p:bldP spid="21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4425467" y="444659"/>
            <a:ext cx="6716183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基于模型的拥塞控制算法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——BBR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en Sans" pitchFamily="34" charset="0"/>
              <a:sym typeface="思源黑体" panose="020B0500000000000000" pitchFamily="34" charset="-122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C2188523-1CA5-4F83-83DA-F2CDEDAC41B0}"/>
              </a:ext>
            </a:extLst>
          </p:cNvPr>
          <p:cNvSpPr txBox="1"/>
          <p:nvPr/>
        </p:nvSpPr>
        <p:spPr>
          <a:xfrm>
            <a:off x="556206" y="1708242"/>
            <a:ext cx="4251561" cy="231638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保证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Inflight &lt; BDP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 = RTT *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cwnd_gain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* BDP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--》inflight &lt;= CWND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≈ 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Inflight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表示在一个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内已发未确认的分组数量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收到确认了，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inflight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就对应地减少。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实际上不能等于，否则新分组加入就要排队等待。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9767A6D7-4173-4298-833D-366F75498249}"/>
              </a:ext>
            </a:extLst>
          </p:cNvPr>
          <p:cNvSpPr txBox="1"/>
          <p:nvPr/>
        </p:nvSpPr>
        <p:spPr>
          <a:xfrm>
            <a:off x="556206" y="937102"/>
            <a:ext cx="412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控制原理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AD7AE6C9-0A5F-4D9F-9271-CF83B992842D}"/>
              </a:ext>
            </a:extLst>
          </p:cNvPr>
          <p:cNvSpPr txBox="1"/>
          <p:nvPr/>
        </p:nvSpPr>
        <p:spPr>
          <a:xfrm>
            <a:off x="5351070" y="1095658"/>
            <a:ext cx="5389185" cy="393221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d.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根据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控制注入速度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传输报文不控速效果：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Inflight &lt; BDP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接入网局域网速度快于瓶颈链路的速度，分组无间隔的前提下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导致瓶颈处的注入速度超过瓶颈链路带宽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队列堆积延迟很大，造成丢包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（路由器队列吹爆，形成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burst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所以传输报文要控制速度，分组间隔不能超过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BtlBW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间隔计算：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Pacing_rate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pacing_gain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 *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BtlBW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Next_send_time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 = Now() +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packet.size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/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pacing_rate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: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pacing_gain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为增益，此处为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，增速时为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1.25,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降速时为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0.75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98467-FC08-4376-ACA7-4B4AC1DF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24" y="4603688"/>
            <a:ext cx="3719411" cy="4902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F831E5-36A0-4814-88D4-BE6B2ADB7784}"/>
              </a:ext>
            </a:extLst>
          </p:cNvPr>
          <p:cNvSpPr/>
          <p:nvPr/>
        </p:nvSpPr>
        <p:spPr>
          <a:xfrm>
            <a:off x="6244904" y="5767754"/>
            <a:ext cx="1239715" cy="25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CB3CF9-8758-44C4-961A-3D0E2ADC59A1}"/>
              </a:ext>
            </a:extLst>
          </p:cNvPr>
          <p:cNvSpPr/>
          <p:nvPr/>
        </p:nvSpPr>
        <p:spPr>
          <a:xfrm>
            <a:off x="8429816" y="5762342"/>
            <a:ext cx="1239715" cy="254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BC9CEEA-D6A4-4BBA-B8EA-CB1BC26B17CB}"/>
              </a:ext>
            </a:extLst>
          </p:cNvPr>
          <p:cNvCxnSpPr>
            <a:stCxn id="5" idx="3"/>
            <a:endCxn id="23" idx="1"/>
          </p:cNvCxnSpPr>
          <p:nvPr/>
        </p:nvCxnSpPr>
        <p:spPr>
          <a:xfrm flipV="1">
            <a:off x="7484619" y="5889831"/>
            <a:ext cx="945197" cy="5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22BA4E1-084F-4FC7-8531-7AB5A00A0A02}"/>
              </a:ext>
            </a:extLst>
          </p:cNvPr>
          <p:cNvCxnSpPr/>
          <p:nvPr/>
        </p:nvCxnSpPr>
        <p:spPr>
          <a:xfrm>
            <a:off x="5335851" y="5889830"/>
            <a:ext cx="9090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920AFD-BECC-4868-9AF2-9126FCA0D459}"/>
              </a:ext>
            </a:extLst>
          </p:cNvPr>
          <p:cNvCxnSpPr>
            <a:stCxn id="23" idx="3"/>
          </p:cNvCxnSpPr>
          <p:nvPr/>
        </p:nvCxnSpPr>
        <p:spPr>
          <a:xfrm flipV="1">
            <a:off x="9669531" y="5889830"/>
            <a:ext cx="105550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FB8DD38-4F0C-45C6-9EAA-A05A89DAC18D}"/>
              </a:ext>
            </a:extLst>
          </p:cNvPr>
          <p:cNvCxnSpPr/>
          <p:nvPr/>
        </p:nvCxnSpPr>
        <p:spPr>
          <a:xfrm>
            <a:off x="6244904" y="5512777"/>
            <a:ext cx="21849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BFD39F5-2BBF-43FA-A135-FFDCDD451375}"/>
              </a:ext>
            </a:extLst>
          </p:cNvPr>
          <p:cNvCxnSpPr>
            <a:cxnSpLocks/>
          </p:cNvCxnSpPr>
          <p:nvPr/>
        </p:nvCxnSpPr>
        <p:spPr>
          <a:xfrm flipV="1">
            <a:off x="6244904" y="5093974"/>
            <a:ext cx="0" cy="137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942752B-E539-45B6-9BCC-4829157FA007}"/>
              </a:ext>
            </a:extLst>
          </p:cNvPr>
          <p:cNvCxnSpPr>
            <a:cxnSpLocks/>
          </p:cNvCxnSpPr>
          <p:nvPr/>
        </p:nvCxnSpPr>
        <p:spPr>
          <a:xfrm flipV="1">
            <a:off x="8429816" y="5093974"/>
            <a:ext cx="0" cy="137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3DBC3D4-AF92-4327-9C2F-DA885EC6B278}"/>
              </a:ext>
            </a:extLst>
          </p:cNvPr>
          <p:cNvSpPr txBox="1"/>
          <p:nvPr/>
        </p:nvSpPr>
        <p:spPr>
          <a:xfrm>
            <a:off x="6585437" y="5231423"/>
            <a:ext cx="1844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Next_send_time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12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20" grpId="0"/>
      <p:bldP spid="5" grpId="0" animBg="1"/>
      <p:bldP spid="23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id="{E570BBCF-19D2-4F52-9183-A86F5C8442CA}"/>
              </a:ext>
            </a:extLst>
          </p:cNvPr>
          <p:cNvSpPr txBox="1"/>
          <p:nvPr/>
        </p:nvSpPr>
        <p:spPr>
          <a:xfrm>
            <a:off x="4425467" y="444659"/>
            <a:ext cx="6716183" cy="492443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lvl="0" defTabSz="914400">
              <a:defRPr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基于模型的拥塞控制算法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en Sans" pitchFamily="34" charset="0"/>
                <a:sym typeface="思源黑体" panose="020B0500000000000000" pitchFamily="34" charset="-122"/>
              </a:rPr>
              <a:t>——BBR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en Sans" pitchFamily="34" charset="0"/>
              <a:sym typeface="思源黑体" panose="020B0500000000000000" pitchFamily="34" charset="-122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C2188523-1CA5-4F83-83DA-F2CDEDAC41B0}"/>
              </a:ext>
            </a:extLst>
          </p:cNvPr>
          <p:cNvSpPr txBox="1"/>
          <p:nvPr/>
        </p:nvSpPr>
        <p:spPr>
          <a:xfrm>
            <a:off x="382515" y="1192221"/>
            <a:ext cx="4919605" cy="296271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e.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适应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的变化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瓶颈链路不断发生变化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①周期性增速适应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的增加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cycle=8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个节拍，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pacing_gain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分别为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1.25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0.75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1.25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的增速用于试探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的天花板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0.75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的降速用于排空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1.25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增速时候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里的分组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增速时的两种情况：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如果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也提升，说明交付速率没什么变化，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BltBW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不更新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如果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没有变化，说明交付速率提升了，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更新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AD7AE6C9-0A5F-4D9F-9271-CF83B992842D}"/>
              </a:ext>
            </a:extLst>
          </p:cNvPr>
          <p:cNvSpPr txBox="1"/>
          <p:nvPr/>
        </p:nvSpPr>
        <p:spPr>
          <a:xfrm>
            <a:off x="382515" y="4410058"/>
            <a:ext cx="5790580" cy="1993222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②过滤器窗口让老的过高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过期，从而适应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降低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老的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估值高，瓶颈队列堆积（受到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的上限限制）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交付速率低，排队延迟大，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10RTT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内时不会更新的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10RTT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后老的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过期，由于排队延迟，新的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估值小于实际值，从而使堆积的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分组得到排空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排空后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估值慢慢爬升，最后回到稳定值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1531F-AC92-45AC-B843-6D31B540B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470" y="1042013"/>
            <a:ext cx="2886577" cy="24749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CE777C-2A78-4D3E-8539-D1072FAB6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226" y="3870495"/>
            <a:ext cx="2904821" cy="24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A1D61ABD-EAB9-F942-8A80-5E0BACF4541F}"/>
              </a:ext>
            </a:extLst>
          </p:cNvPr>
          <p:cNvSpPr/>
          <p:nvPr/>
        </p:nvSpPr>
        <p:spPr>
          <a:xfrm>
            <a:off x="932436" y="890484"/>
            <a:ext cx="762000" cy="12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935B0CA-64F0-F243-A1B2-D921E51DD548}"/>
              </a:ext>
            </a:extLst>
          </p:cNvPr>
          <p:cNvSpPr txBox="1"/>
          <p:nvPr/>
        </p:nvSpPr>
        <p:spPr>
          <a:xfrm>
            <a:off x="816887" y="1408058"/>
            <a:ext cx="412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基于模型的拥塞控制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TextBox 24">
            <a:extLst>
              <a:ext uri="{FF2B5EF4-FFF2-40B4-BE49-F238E27FC236}">
                <a16:creationId xmlns:a16="http://schemas.microsoft.com/office/drawing/2014/main" id="{BBBF0DAE-F8CF-9148-9A26-F1BF0E46F21C}"/>
              </a:ext>
            </a:extLst>
          </p:cNvPr>
          <p:cNvSpPr txBox="1"/>
          <p:nvPr/>
        </p:nvSpPr>
        <p:spPr>
          <a:xfrm>
            <a:off x="872896" y="2020775"/>
            <a:ext cx="3730928" cy="32738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BBR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状态机</a:t>
            </a: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4943701" y="2280132"/>
            <a:ext cx="5580193" cy="296271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①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Startup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：启动阶段（该阶段可以测量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具体实现：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cwnd_gain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* 1MSS = 2/ln 2 = 2.885(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初始值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倍增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 = 2.885 * 2^n,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直到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inflight &gt; BDP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判断依据：</a:t>
            </a:r>
            <a:r>
              <a:rPr lang="en-US" altLang="zh-CN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</a:t>
            </a:r>
            <a:r>
              <a:rPr lang="en-US" altLang="zh-CN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的交付速率增幅均不大于</a:t>
            </a:r>
            <a:r>
              <a:rPr lang="en-US" altLang="zh-CN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25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％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到达带宽受限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（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个是为了给接收方增大接收窗口的机会）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由于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为倍增，所以最后肯定超过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，达到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2*BDP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或更多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因此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会滞留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，需要排空从而减少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3422FBB-93CE-4994-AD84-D42DF8B788D1}"/>
              </a:ext>
            </a:extLst>
          </p:cNvPr>
          <p:cNvSpPr/>
          <p:nvPr/>
        </p:nvSpPr>
        <p:spPr>
          <a:xfrm>
            <a:off x="1509798" y="2580685"/>
            <a:ext cx="1523549" cy="324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Startup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9315E5D-1CF7-4AEE-A1E8-3D589877FBE9}"/>
              </a:ext>
            </a:extLst>
          </p:cNvPr>
          <p:cNvSpPr/>
          <p:nvPr/>
        </p:nvSpPr>
        <p:spPr>
          <a:xfrm>
            <a:off x="1509798" y="3252078"/>
            <a:ext cx="1523549" cy="324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Drain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997677E-489A-48D9-8487-827E120C8D37}"/>
              </a:ext>
            </a:extLst>
          </p:cNvPr>
          <p:cNvSpPr/>
          <p:nvPr/>
        </p:nvSpPr>
        <p:spPr>
          <a:xfrm>
            <a:off x="1509797" y="3949795"/>
            <a:ext cx="1523549" cy="324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ProbeBW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D509C45-8926-40C0-94A8-CE9D53D141F7}"/>
              </a:ext>
            </a:extLst>
          </p:cNvPr>
          <p:cNvSpPr/>
          <p:nvPr/>
        </p:nvSpPr>
        <p:spPr>
          <a:xfrm>
            <a:off x="1509796" y="4940786"/>
            <a:ext cx="1523549" cy="324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ProbeRTT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EDB2B4EC-BDEF-491F-BF12-1D6A76233DA5}"/>
              </a:ext>
            </a:extLst>
          </p:cNvPr>
          <p:cNvCxnSpPr>
            <a:cxnSpLocks/>
          </p:cNvCxnSpPr>
          <p:nvPr/>
        </p:nvCxnSpPr>
        <p:spPr>
          <a:xfrm flipH="1">
            <a:off x="3033345" y="2743024"/>
            <a:ext cx="2" cy="2360101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7AF7993C-3987-4C92-9BDF-4071DACE8101}"/>
              </a:ext>
            </a:extLst>
          </p:cNvPr>
          <p:cNvCxnSpPr>
            <a:stCxn id="23" idx="1"/>
            <a:endCxn id="2" idx="1"/>
          </p:cNvCxnSpPr>
          <p:nvPr/>
        </p:nvCxnSpPr>
        <p:spPr>
          <a:xfrm rot="10800000" flipH="1">
            <a:off x="1509796" y="2743026"/>
            <a:ext cx="2" cy="2360101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3E08B13E-3696-48A5-9A20-87E70B429163}"/>
              </a:ext>
            </a:extLst>
          </p:cNvPr>
          <p:cNvCxnSpPr>
            <a:stCxn id="23" idx="1"/>
            <a:endCxn id="22" idx="1"/>
          </p:cNvCxnSpPr>
          <p:nvPr/>
        </p:nvCxnSpPr>
        <p:spPr>
          <a:xfrm rot="10800000" flipH="1">
            <a:off x="1509795" y="4112136"/>
            <a:ext cx="1" cy="99099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8F1D5E3-A541-4CA7-BFB7-08C4CF7ED108}"/>
              </a:ext>
            </a:extLst>
          </p:cNvPr>
          <p:cNvCxnSpPr>
            <a:stCxn id="2" idx="2"/>
            <a:endCxn id="21" idx="0"/>
          </p:cNvCxnSpPr>
          <p:nvPr/>
        </p:nvCxnSpPr>
        <p:spPr>
          <a:xfrm>
            <a:off x="2271573" y="2905364"/>
            <a:ext cx="0" cy="34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13CA255-7141-4E39-82B1-1EBDF9CCC99D}"/>
              </a:ext>
            </a:extLst>
          </p:cNvPr>
          <p:cNvCxnSpPr>
            <a:stCxn id="21" idx="3"/>
            <a:endCxn id="23" idx="3"/>
          </p:cNvCxnSpPr>
          <p:nvPr/>
        </p:nvCxnSpPr>
        <p:spPr>
          <a:xfrm flipH="1">
            <a:off x="3033345" y="3414418"/>
            <a:ext cx="2" cy="1688708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EA7C6B24-94D5-43F5-902E-0E3325BA0880}"/>
              </a:ext>
            </a:extLst>
          </p:cNvPr>
          <p:cNvCxnSpPr>
            <a:stCxn id="22" idx="3"/>
            <a:endCxn id="23" idx="3"/>
          </p:cNvCxnSpPr>
          <p:nvPr/>
        </p:nvCxnSpPr>
        <p:spPr>
          <a:xfrm flipH="1">
            <a:off x="3033345" y="4112135"/>
            <a:ext cx="1" cy="99099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4280643-5E90-42D7-A9E2-9394AD41F21C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2271572" y="3576757"/>
            <a:ext cx="1" cy="37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0E437E-AA59-4793-9D1B-CE4085D2F7F7}"/>
              </a:ext>
            </a:extLst>
          </p:cNvPr>
          <p:cNvCxnSpPr>
            <a:stCxn id="22" idx="3"/>
            <a:endCxn id="22" idx="1"/>
          </p:cNvCxnSpPr>
          <p:nvPr/>
        </p:nvCxnSpPr>
        <p:spPr>
          <a:xfrm flipH="1">
            <a:off x="1509797" y="4112135"/>
            <a:ext cx="1523549" cy="12700"/>
          </a:xfrm>
          <a:prstGeom prst="bentConnector5">
            <a:avLst>
              <a:gd name="adj1" fmla="val -6925"/>
              <a:gd name="adj2" fmla="val 3078268"/>
              <a:gd name="adj3" fmla="val 109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02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" grpId="0" animBg="1"/>
      <p:bldP spid="21" grpId="0" animBg="1"/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935B0CA-64F0-F243-A1B2-D921E51DD548}"/>
              </a:ext>
            </a:extLst>
          </p:cNvPr>
          <p:cNvSpPr txBox="1"/>
          <p:nvPr/>
        </p:nvSpPr>
        <p:spPr>
          <a:xfrm>
            <a:off x="5186664" y="398493"/>
            <a:ext cx="412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基于模型的拥塞控制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492208" y="1106148"/>
            <a:ext cx="4821266" cy="231638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Drain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：排空阶段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具体实现：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 =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cwnd_gain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* BDP = ln 2/2 * BDP = 0.347BDP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减少拥塞窗口直至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inflight &lt;=BDP</a:t>
            </a: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CUBIC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算法相比：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CUBIC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无排空，大部分时间队列满状态，延迟大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BBR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队列基本没有分组队列，延迟极小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67C2EB-2544-4198-8586-A7E8263E8B8F}"/>
              </a:ext>
            </a:extLst>
          </p:cNvPr>
          <p:cNvGrpSpPr/>
          <p:nvPr/>
        </p:nvGrpSpPr>
        <p:grpSpPr>
          <a:xfrm>
            <a:off x="9772476" y="246267"/>
            <a:ext cx="1225731" cy="1819595"/>
            <a:chOff x="1509795" y="2720322"/>
            <a:chExt cx="1523552" cy="254514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422FBB-93CE-4994-AD84-D42DF8B788D1}"/>
                </a:ext>
              </a:extLst>
            </p:cNvPr>
            <p:cNvSpPr/>
            <p:nvPr/>
          </p:nvSpPr>
          <p:spPr>
            <a:xfrm>
              <a:off x="1509798" y="2720322"/>
              <a:ext cx="1523549" cy="324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Startup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9315E5D-1CF7-4AEE-A1E8-3D589877FBE9}"/>
                </a:ext>
              </a:extLst>
            </p:cNvPr>
            <p:cNvSpPr/>
            <p:nvPr/>
          </p:nvSpPr>
          <p:spPr>
            <a:xfrm>
              <a:off x="1509797" y="3305263"/>
              <a:ext cx="1523550" cy="324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Drain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997677E-489A-48D9-8487-827E120C8D37}"/>
                </a:ext>
              </a:extLst>
            </p:cNvPr>
            <p:cNvSpPr/>
            <p:nvPr/>
          </p:nvSpPr>
          <p:spPr>
            <a:xfrm>
              <a:off x="1509797" y="3949795"/>
              <a:ext cx="1523549" cy="324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ProbeBW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D509C45-8926-40C0-94A8-CE9D53D141F7}"/>
                </a:ext>
              </a:extLst>
            </p:cNvPr>
            <p:cNvSpPr/>
            <p:nvPr/>
          </p:nvSpPr>
          <p:spPr>
            <a:xfrm>
              <a:off x="1509796" y="4940786"/>
              <a:ext cx="1523549" cy="324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ProbeRTT</a:t>
              </a:r>
              <a:endParaRPr lang="zh-CN" altLang="en-US" dirty="0"/>
            </a:p>
          </p:txBody>
        </p: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EDB2B4EC-BDEF-491F-BF12-1D6A76233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3345" y="2743024"/>
              <a:ext cx="2" cy="2360101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7AF7993C-3987-4C92-9BDF-4071DACE8101}"/>
                </a:ext>
              </a:extLst>
            </p:cNvPr>
            <p:cNvCxnSpPr>
              <a:stCxn id="23" idx="1"/>
              <a:endCxn id="2" idx="1"/>
            </p:cNvCxnSpPr>
            <p:nvPr/>
          </p:nvCxnSpPr>
          <p:spPr>
            <a:xfrm rot="10800000" flipH="1">
              <a:off x="1509796" y="2882663"/>
              <a:ext cx="2" cy="2220464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3E08B13E-3696-48A5-9A20-87E70B429163}"/>
                </a:ext>
              </a:extLst>
            </p:cNvPr>
            <p:cNvCxnSpPr>
              <a:stCxn id="23" idx="1"/>
              <a:endCxn id="22" idx="1"/>
            </p:cNvCxnSpPr>
            <p:nvPr/>
          </p:nvCxnSpPr>
          <p:spPr>
            <a:xfrm rot="10800000" flipH="1">
              <a:off x="1509795" y="4112136"/>
              <a:ext cx="1" cy="99099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8F1D5E3-A541-4CA7-BFB7-08C4CF7ED108}"/>
                </a:ext>
              </a:extLst>
            </p:cNvPr>
            <p:cNvCxnSpPr>
              <a:stCxn id="2" idx="2"/>
              <a:endCxn id="21" idx="0"/>
            </p:cNvCxnSpPr>
            <p:nvPr/>
          </p:nvCxnSpPr>
          <p:spPr>
            <a:xfrm>
              <a:off x="2271573" y="3045001"/>
              <a:ext cx="0" cy="26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F13CA255-7141-4E39-82B1-1EBDF9CCC99D}"/>
                </a:ext>
              </a:extLst>
            </p:cNvPr>
            <p:cNvCxnSpPr>
              <a:stCxn id="21" idx="3"/>
              <a:endCxn id="23" idx="3"/>
            </p:cNvCxnSpPr>
            <p:nvPr/>
          </p:nvCxnSpPr>
          <p:spPr>
            <a:xfrm flipH="1">
              <a:off x="3033346" y="3467602"/>
              <a:ext cx="1" cy="1635523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A7C6B24-94D5-43F5-902E-0E3325BA0880}"/>
                </a:ext>
              </a:extLst>
            </p:cNvPr>
            <p:cNvCxnSpPr>
              <a:stCxn id="22" idx="3"/>
              <a:endCxn id="23" idx="3"/>
            </p:cNvCxnSpPr>
            <p:nvPr/>
          </p:nvCxnSpPr>
          <p:spPr>
            <a:xfrm flipH="1">
              <a:off x="3033345" y="4112135"/>
              <a:ext cx="1" cy="99099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4280643-5E90-42D7-A9E2-9394AD41F21C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2271573" y="3629942"/>
              <a:ext cx="0" cy="31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AA0E437E-AA59-4793-9D1B-CE4085D2F7F7}"/>
                </a:ext>
              </a:extLst>
            </p:cNvPr>
            <p:cNvCxnSpPr>
              <a:stCxn id="22" idx="3"/>
              <a:endCxn id="22" idx="1"/>
            </p:cNvCxnSpPr>
            <p:nvPr/>
          </p:nvCxnSpPr>
          <p:spPr>
            <a:xfrm flipH="1">
              <a:off x="1509797" y="4112135"/>
              <a:ext cx="1523549" cy="12700"/>
            </a:xfrm>
            <a:prstGeom prst="bentConnector5">
              <a:avLst>
                <a:gd name="adj1" fmla="val -6925"/>
                <a:gd name="adj2" fmla="val 3078268"/>
                <a:gd name="adj3" fmla="val 1092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9EC9667-5FA8-4D84-B6C8-4B34574FD1F5}"/>
              </a:ext>
            </a:extLst>
          </p:cNvPr>
          <p:cNvSpPr txBox="1"/>
          <p:nvPr/>
        </p:nvSpPr>
        <p:spPr>
          <a:xfrm>
            <a:off x="5602627" y="1250394"/>
            <a:ext cx="6137380" cy="328588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③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ProbeBW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：测量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环节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适应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变化，从而适应带宽变化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周期性增速适应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的增加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过滤器窗口让老的过高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过期，从而适应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降低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④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ProbeBW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：测量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环节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减少注入量，测量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优势：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大流减少注入量，其它流看到小的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也会跟着更新，减少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，实现时间上的各流同步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大流减少注入量，后来的流有机会获得带宽，实现均分带宽，公平划分流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678A855-157A-4B64-9024-AF494E7E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5" y="3777946"/>
            <a:ext cx="4540146" cy="21118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C8DD811-8D06-4421-9C90-8FC5F3A91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87624"/>
            <a:ext cx="4289341" cy="20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935B0CA-64F0-F243-A1B2-D921E51DD548}"/>
              </a:ext>
            </a:extLst>
          </p:cNvPr>
          <p:cNvSpPr txBox="1"/>
          <p:nvPr/>
        </p:nvSpPr>
        <p:spPr>
          <a:xfrm>
            <a:off x="5186664" y="398493"/>
            <a:ext cx="4126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基于模型的拥塞控制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492207" y="1106148"/>
            <a:ext cx="6040478" cy="166973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BBR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绝大部分时间处于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稳定状态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ProbeBW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ProbeRTT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来回跳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测量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RTT</a:t>
            </a: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计算控制参数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按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控速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计算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pacing_rate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分组传输需要的时间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)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调整分组间隔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更新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CWND=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cwnd_gain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* 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BDP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inflight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&lt;CWND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控制注入分组数量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D67C2EB-2544-4198-8586-A7E8263E8B8F}"/>
              </a:ext>
            </a:extLst>
          </p:cNvPr>
          <p:cNvGrpSpPr/>
          <p:nvPr/>
        </p:nvGrpSpPr>
        <p:grpSpPr>
          <a:xfrm>
            <a:off x="9772476" y="246267"/>
            <a:ext cx="1225731" cy="1819595"/>
            <a:chOff x="1509795" y="2720322"/>
            <a:chExt cx="1523552" cy="254514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3422FBB-93CE-4994-AD84-D42DF8B788D1}"/>
                </a:ext>
              </a:extLst>
            </p:cNvPr>
            <p:cNvSpPr/>
            <p:nvPr/>
          </p:nvSpPr>
          <p:spPr>
            <a:xfrm>
              <a:off x="1509798" y="2720322"/>
              <a:ext cx="1523549" cy="324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Startup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9315E5D-1CF7-4AEE-A1E8-3D589877FBE9}"/>
                </a:ext>
              </a:extLst>
            </p:cNvPr>
            <p:cNvSpPr/>
            <p:nvPr/>
          </p:nvSpPr>
          <p:spPr>
            <a:xfrm>
              <a:off x="1509797" y="3305263"/>
              <a:ext cx="1523550" cy="324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Drain</a:t>
              </a:r>
              <a:endParaRPr lang="zh-CN" altLang="en-US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1997677E-489A-48D9-8487-827E120C8D37}"/>
                </a:ext>
              </a:extLst>
            </p:cNvPr>
            <p:cNvSpPr/>
            <p:nvPr/>
          </p:nvSpPr>
          <p:spPr>
            <a:xfrm>
              <a:off x="1509797" y="3949795"/>
              <a:ext cx="1523549" cy="324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ProbeBW</a:t>
              </a:r>
              <a:endParaRPr lang="zh-CN" altLang="en-US" dirty="0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4D509C45-8926-40C0-94A8-CE9D53D141F7}"/>
                </a:ext>
              </a:extLst>
            </p:cNvPr>
            <p:cNvSpPr/>
            <p:nvPr/>
          </p:nvSpPr>
          <p:spPr>
            <a:xfrm>
              <a:off x="1509796" y="4940786"/>
              <a:ext cx="1523549" cy="3246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ProbeRTT</a:t>
              </a:r>
              <a:endParaRPr lang="zh-CN" altLang="en-US" dirty="0"/>
            </a:p>
          </p:txBody>
        </p: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EDB2B4EC-BDEF-491F-BF12-1D6A76233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3345" y="2743024"/>
              <a:ext cx="2" cy="2360101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7AF7993C-3987-4C92-9BDF-4071DACE8101}"/>
                </a:ext>
              </a:extLst>
            </p:cNvPr>
            <p:cNvCxnSpPr>
              <a:stCxn id="23" idx="1"/>
              <a:endCxn id="2" idx="1"/>
            </p:cNvCxnSpPr>
            <p:nvPr/>
          </p:nvCxnSpPr>
          <p:spPr>
            <a:xfrm rot="10800000" flipH="1">
              <a:off x="1509796" y="2882663"/>
              <a:ext cx="2" cy="2220464"/>
            </a:xfrm>
            <a:prstGeom prst="bentConnector3">
              <a:avLst>
                <a:gd name="adj1" fmla="val -1143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3E08B13E-3696-48A5-9A20-87E70B429163}"/>
                </a:ext>
              </a:extLst>
            </p:cNvPr>
            <p:cNvCxnSpPr>
              <a:stCxn id="23" idx="1"/>
              <a:endCxn id="22" idx="1"/>
            </p:cNvCxnSpPr>
            <p:nvPr/>
          </p:nvCxnSpPr>
          <p:spPr>
            <a:xfrm rot="10800000" flipH="1">
              <a:off x="1509795" y="4112136"/>
              <a:ext cx="1" cy="99099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18F1D5E3-A541-4CA7-BFB7-08C4CF7ED108}"/>
                </a:ext>
              </a:extLst>
            </p:cNvPr>
            <p:cNvCxnSpPr>
              <a:stCxn id="2" idx="2"/>
              <a:endCxn id="21" idx="0"/>
            </p:cNvCxnSpPr>
            <p:nvPr/>
          </p:nvCxnSpPr>
          <p:spPr>
            <a:xfrm>
              <a:off x="2271573" y="3045001"/>
              <a:ext cx="0" cy="26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F13CA255-7141-4E39-82B1-1EBDF9CCC99D}"/>
                </a:ext>
              </a:extLst>
            </p:cNvPr>
            <p:cNvCxnSpPr>
              <a:stCxn id="21" idx="3"/>
              <a:endCxn id="23" idx="3"/>
            </p:cNvCxnSpPr>
            <p:nvPr/>
          </p:nvCxnSpPr>
          <p:spPr>
            <a:xfrm flipH="1">
              <a:off x="3033346" y="3467602"/>
              <a:ext cx="1" cy="1635523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A7C6B24-94D5-43F5-902E-0E3325BA0880}"/>
                </a:ext>
              </a:extLst>
            </p:cNvPr>
            <p:cNvCxnSpPr>
              <a:stCxn id="22" idx="3"/>
              <a:endCxn id="23" idx="3"/>
            </p:cNvCxnSpPr>
            <p:nvPr/>
          </p:nvCxnSpPr>
          <p:spPr>
            <a:xfrm flipH="1">
              <a:off x="3033345" y="4112135"/>
              <a:ext cx="1" cy="990991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4280643-5E90-42D7-A9E2-9394AD41F21C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2271573" y="3629942"/>
              <a:ext cx="0" cy="319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AA0E437E-AA59-4793-9D1B-CE4085D2F7F7}"/>
                </a:ext>
              </a:extLst>
            </p:cNvPr>
            <p:cNvCxnSpPr>
              <a:stCxn id="22" idx="3"/>
              <a:endCxn id="22" idx="1"/>
            </p:cNvCxnSpPr>
            <p:nvPr/>
          </p:nvCxnSpPr>
          <p:spPr>
            <a:xfrm flipH="1">
              <a:off x="1509797" y="4112135"/>
              <a:ext cx="1523549" cy="12700"/>
            </a:xfrm>
            <a:prstGeom prst="bentConnector5">
              <a:avLst>
                <a:gd name="adj1" fmla="val -6925"/>
                <a:gd name="adj2" fmla="val 3078268"/>
                <a:gd name="adj3" fmla="val 1092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F8EF27DD-3D25-4CDF-92E4-A5D79079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4281"/>
            <a:ext cx="6035563" cy="34369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D08581-8E80-4F4B-B888-250590F36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43962"/>
            <a:ext cx="6379720" cy="21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>
            <a:extLst>
              <a:ext uri="{FF2B5EF4-FFF2-40B4-BE49-F238E27FC236}">
                <a16:creationId xmlns:a16="http://schemas.microsoft.com/office/drawing/2014/main" id="{4C475234-42BD-0E4E-B870-BC98FAAC2FFA}"/>
              </a:ext>
            </a:extLst>
          </p:cNvPr>
          <p:cNvSpPr>
            <a:spLocks/>
          </p:cNvSpPr>
          <p:nvPr/>
        </p:nvSpPr>
        <p:spPr bwMode="auto">
          <a:xfrm>
            <a:off x="5935844" y="472698"/>
            <a:ext cx="6256156" cy="6385302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矩形 13">
            <a:extLst>
              <a:ext uri="{FF2B5EF4-FFF2-40B4-BE49-F238E27FC236}">
                <a16:creationId xmlns:a16="http://schemas.microsoft.com/office/drawing/2014/main" id="{01B63C71-09D4-CD4D-BB82-7DD279BF6E53}"/>
              </a:ext>
            </a:extLst>
          </p:cNvPr>
          <p:cNvSpPr/>
          <p:nvPr/>
        </p:nvSpPr>
        <p:spPr>
          <a:xfrm>
            <a:off x="0" y="1815548"/>
            <a:ext cx="12192000" cy="3783496"/>
          </a:xfrm>
          <a:prstGeom prst="rect">
            <a:avLst/>
          </a:prstGeom>
          <a:blipFill>
            <a:blip r:embed="rId4"/>
            <a:stretch>
              <a:fillRect t="-57242" b="-57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12">
            <a:extLst>
              <a:ext uri="{FF2B5EF4-FFF2-40B4-BE49-F238E27FC236}">
                <a16:creationId xmlns:a16="http://schemas.microsoft.com/office/drawing/2014/main" id="{A10EC927-5738-0B4B-9EBA-B515A914BBE7}"/>
              </a:ext>
            </a:extLst>
          </p:cNvPr>
          <p:cNvSpPr/>
          <p:nvPr/>
        </p:nvSpPr>
        <p:spPr>
          <a:xfrm>
            <a:off x="0" y="1815548"/>
            <a:ext cx="12192000" cy="3783496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3EC1A62C-9250-2F4E-B5FD-D10FA4741824}"/>
              </a:ext>
            </a:extLst>
          </p:cNvPr>
          <p:cNvSpPr/>
          <p:nvPr/>
        </p:nvSpPr>
        <p:spPr>
          <a:xfrm>
            <a:off x="452451" y="426058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556104D-50FE-5540-8AC4-40F2A244292F}"/>
              </a:ext>
            </a:extLst>
          </p:cNvPr>
          <p:cNvSpPr txBox="1"/>
          <p:nvPr/>
        </p:nvSpPr>
        <p:spPr>
          <a:xfrm>
            <a:off x="1357981" y="47269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服务端技术分享</a:t>
            </a:r>
            <a:endParaRPr lang="zh-CN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CA9331-6B13-5341-87BA-86DA8CCC66B6}"/>
              </a:ext>
            </a:extLst>
          </p:cNvPr>
          <p:cNvGrpSpPr/>
          <p:nvPr/>
        </p:nvGrpSpPr>
        <p:grpSpPr>
          <a:xfrm>
            <a:off x="2318096" y="2611830"/>
            <a:ext cx="2381772" cy="2190932"/>
            <a:chOff x="1470701" y="1821913"/>
            <a:chExt cx="3820826" cy="3607097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0C8F17A1-CDED-0F44-B9F9-B0C03A6B1B76}"/>
                </a:ext>
              </a:extLst>
            </p:cNvPr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矩形 3">
              <a:extLst>
                <a:ext uri="{FF2B5EF4-FFF2-40B4-BE49-F238E27FC236}">
                  <a16:creationId xmlns:a16="http://schemas.microsoft.com/office/drawing/2014/main" id="{C49AE8E5-4513-4646-AD0E-D5AA7BDAAB98}"/>
                </a:ext>
              </a:extLst>
            </p:cNvPr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矩形 4">
              <a:extLst>
                <a:ext uri="{FF2B5EF4-FFF2-40B4-BE49-F238E27FC236}">
                  <a16:creationId xmlns:a16="http://schemas.microsoft.com/office/drawing/2014/main" id="{68D86627-90D8-3F4F-B3BA-580D789A5EFF}"/>
                </a:ext>
              </a:extLst>
            </p:cNvPr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文本框 15">
              <a:extLst>
                <a:ext uri="{FF2B5EF4-FFF2-40B4-BE49-F238E27FC236}">
                  <a16:creationId xmlns:a16="http://schemas.microsoft.com/office/drawing/2014/main" id="{15182477-B9F1-B048-89EF-85E10140BEC6}"/>
                </a:ext>
              </a:extLst>
            </p:cNvPr>
            <p:cNvSpPr txBox="1"/>
            <p:nvPr/>
          </p:nvSpPr>
          <p:spPr>
            <a:xfrm>
              <a:off x="2019199" y="2721526"/>
              <a:ext cx="2723828" cy="182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01</a:t>
              </a:r>
              <a:endPara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文本框 17">
            <a:extLst>
              <a:ext uri="{FF2B5EF4-FFF2-40B4-BE49-F238E27FC236}">
                <a16:creationId xmlns:a16="http://schemas.microsoft.com/office/drawing/2014/main" id="{AD0E5CC2-0A9E-744B-9892-F9763BC0D641}"/>
              </a:ext>
            </a:extLst>
          </p:cNvPr>
          <p:cNvSpPr txBox="1"/>
          <p:nvPr/>
        </p:nvSpPr>
        <p:spPr>
          <a:xfrm>
            <a:off x="5342504" y="2611830"/>
            <a:ext cx="533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服务的特点</a:t>
            </a:r>
          </a:p>
        </p:txBody>
      </p:sp>
      <p:sp>
        <p:nvSpPr>
          <p:cNvPr id="16" name="PA-文本框 9">
            <a:extLst>
              <a:ext uri="{FF2B5EF4-FFF2-40B4-BE49-F238E27FC236}">
                <a16:creationId xmlns:a16="http://schemas.microsoft.com/office/drawing/2014/main" id="{6E72C148-C367-F749-BF2B-925C71BCDC1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42504" y="3429000"/>
            <a:ext cx="4812008" cy="78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面向连接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字节流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可靠传输</a:t>
            </a:r>
          </a:p>
        </p:txBody>
      </p:sp>
    </p:spTree>
    <p:extLst>
      <p:ext uri="{BB962C8B-B14F-4D97-AF65-F5344CB8AC3E}">
        <p14:creationId xmlns:p14="http://schemas.microsoft.com/office/powerpoint/2010/main" val="38255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>
            <a:extLst>
              <a:ext uri="{FF2B5EF4-FFF2-40B4-BE49-F238E27FC236}">
                <a16:creationId xmlns:a16="http://schemas.microsoft.com/office/drawing/2014/main" id="{BD5EC5AE-1515-483A-A0E7-7CEC08E2299A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518D96-17FF-4CAC-9BD5-29C3D01A5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椭圆 5">
              <a:extLst>
                <a:ext uri="{FF2B5EF4-FFF2-40B4-BE49-F238E27FC236}">
                  <a16:creationId xmlns:a16="http://schemas.microsoft.com/office/drawing/2014/main" id="{C8258629-DBEE-4976-BBE6-9E486F2BD74D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12EB5A9-A810-408F-B676-0FCE34E6B97D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DC2EAC-199E-4124-9B5A-EB8C734E5624}"/>
                </a:ext>
              </a:extLst>
            </p:cNvPr>
            <p:cNvSpPr txBox="1"/>
            <p:nvPr/>
          </p:nvSpPr>
          <p:spPr>
            <a:xfrm>
              <a:off x="1088556" y="381405"/>
              <a:ext cx="30262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异常网络数据传输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885B78C-B582-4243-88A8-FDF978922D7B}"/>
              </a:ext>
            </a:extLst>
          </p:cNvPr>
          <p:cNvSpPr/>
          <p:nvPr/>
        </p:nvSpPr>
        <p:spPr>
          <a:xfrm rot="5400000">
            <a:off x="11489025" y="335281"/>
            <a:ext cx="355600" cy="355600"/>
          </a:xfrm>
          <a:custGeom>
            <a:avLst/>
            <a:gdLst>
              <a:gd name="connsiteX0" fmla="*/ 0 w 355600"/>
              <a:gd name="connsiteY0" fmla="*/ 355600 h 355600"/>
              <a:gd name="connsiteX1" fmla="*/ 0 w 355600"/>
              <a:gd name="connsiteY1" fmla="*/ 79022 h 355600"/>
              <a:gd name="connsiteX2" fmla="*/ 0 w 355600"/>
              <a:gd name="connsiteY2" fmla="*/ 0 h 355600"/>
              <a:gd name="connsiteX3" fmla="*/ 79022 w 355600"/>
              <a:gd name="connsiteY3" fmla="*/ 0 h 355600"/>
              <a:gd name="connsiteX4" fmla="*/ 355600 w 355600"/>
              <a:gd name="connsiteY4" fmla="*/ 0 h 355600"/>
              <a:gd name="connsiteX5" fmla="*/ 355600 w 355600"/>
              <a:gd name="connsiteY5" fmla="*/ 79022 h 355600"/>
              <a:gd name="connsiteX6" fmla="*/ 79022 w 355600"/>
              <a:gd name="connsiteY6" fmla="*/ 79022 h 355600"/>
              <a:gd name="connsiteX7" fmla="*/ 79022 w 355600"/>
              <a:gd name="connsiteY7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" h="355600">
                <a:moveTo>
                  <a:pt x="0" y="355600"/>
                </a:moveTo>
                <a:lnTo>
                  <a:pt x="0" y="79022"/>
                </a:lnTo>
                <a:lnTo>
                  <a:pt x="0" y="0"/>
                </a:lnTo>
                <a:lnTo>
                  <a:pt x="79022" y="0"/>
                </a:lnTo>
                <a:lnTo>
                  <a:pt x="355600" y="0"/>
                </a:lnTo>
                <a:lnTo>
                  <a:pt x="355600" y="79022"/>
                </a:lnTo>
                <a:lnTo>
                  <a:pt x="79022" y="79022"/>
                </a:lnTo>
                <a:lnTo>
                  <a:pt x="79022" y="3556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935B0CA-64F0-F243-A1B2-D921E51DD548}"/>
              </a:ext>
            </a:extLst>
          </p:cNvPr>
          <p:cNvSpPr txBox="1"/>
          <p:nvPr/>
        </p:nvSpPr>
        <p:spPr>
          <a:xfrm>
            <a:off x="6409769" y="426058"/>
            <a:ext cx="5954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BBR</a:t>
            </a:r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的实际问题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0" name="TextBox 24">
            <a:extLst>
              <a:ext uri="{FF2B5EF4-FFF2-40B4-BE49-F238E27FC236}">
                <a16:creationId xmlns:a16="http://schemas.microsoft.com/office/drawing/2014/main" id="{82791D05-ADAF-4028-AB50-42B1CDB36248}"/>
              </a:ext>
            </a:extLst>
          </p:cNvPr>
          <p:cNvSpPr txBox="1"/>
          <p:nvPr/>
        </p:nvSpPr>
        <p:spPr>
          <a:xfrm>
            <a:off x="377906" y="1571397"/>
            <a:ext cx="6937293" cy="393221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延迟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/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聚集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为了提升效率，累计确认一起发送给发送方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	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估计的交付速率偏小，计算出来的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偏小，吞吐不高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解决方法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: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设置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cwnd_gain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2.885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降到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2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差不多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),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使得传送速率平滑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即便延迟一个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RTT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，网络也不会熄火，也可以对抗其他的网络变化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网络监管：令牌桶监管发送的速率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BBR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计算的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比瓶颈链路带宽小得多，效率低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Wingdings" panose="05000000000000000000" pitchFamily="2" charset="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解决方案：搭一个有令牌桶监管机制的通信模型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公平性：与基于丢失的拥塞控制算法竞争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Wingdings" panose="05000000000000000000" pitchFamily="2" charset="2"/>
              </a:rPr>
              <a:t>整网效果受限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基于丢失的拥塞控制算法倾向于占满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buffer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，让分组丢失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会对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BBR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算法造成影响，但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BBR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不会吃亏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原因：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降低，但是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BBR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依然会保持超时前的高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BtlBW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继续注入，加剧队列丢失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  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类似一个正反馈的效果，让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CUBIC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算法超时，二者的竞争使得整网效果受限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5" name="Ellipse 2">
            <a:extLst>
              <a:ext uri="{FF2B5EF4-FFF2-40B4-BE49-F238E27FC236}">
                <a16:creationId xmlns:a16="http://schemas.microsoft.com/office/drawing/2014/main" id="{66363A09-EA57-4E9C-8886-8672ECA59590}"/>
              </a:ext>
            </a:extLst>
          </p:cNvPr>
          <p:cNvSpPr/>
          <p:nvPr/>
        </p:nvSpPr>
        <p:spPr>
          <a:xfrm>
            <a:off x="6768576" y="1245051"/>
            <a:ext cx="4130663" cy="4041552"/>
          </a:xfrm>
          <a:prstGeom prst="ellipse">
            <a:avLst/>
          </a:prstGeom>
          <a:blipFill>
            <a:blip r:embed="rId3"/>
            <a:stretch>
              <a:fillRect l="-23499" r="-23499"/>
            </a:stretch>
          </a:blipFill>
          <a:ln>
            <a:noFill/>
          </a:ln>
          <a:effectLst>
            <a:outerShdw blurRad="9779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5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1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4389F5C7-54F0-7E40-A347-430981EB5BD9}"/>
              </a:ext>
            </a:extLst>
          </p:cNvPr>
          <p:cNvSpPr>
            <a:spLocks/>
          </p:cNvSpPr>
          <p:nvPr/>
        </p:nvSpPr>
        <p:spPr bwMode="auto">
          <a:xfrm>
            <a:off x="5475817" y="3175"/>
            <a:ext cx="6716183" cy="6854825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5D9CB89-5CE4-6841-9AFD-532CC7516E20}"/>
              </a:ext>
            </a:extLst>
          </p:cNvPr>
          <p:cNvSpPr>
            <a:spLocks/>
          </p:cNvSpPr>
          <p:nvPr/>
        </p:nvSpPr>
        <p:spPr bwMode="auto">
          <a:xfrm>
            <a:off x="8905461" y="3630414"/>
            <a:ext cx="3286538" cy="3227586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" name="椭圆 5">
            <a:extLst>
              <a:ext uri="{FF2B5EF4-FFF2-40B4-BE49-F238E27FC236}">
                <a16:creationId xmlns:a16="http://schemas.microsoft.com/office/drawing/2014/main" id="{DAF6F897-4DD4-C640-AAC0-E6191DA35D6A}"/>
              </a:ext>
            </a:extLst>
          </p:cNvPr>
          <p:cNvSpPr/>
          <p:nvPr/>
        </p:nvSpPr>
        <p:spPr>
          <a:xfrm>
            <a:off x="452451" y="426058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135041C2-3961-0F47-A549-E75AE8560E98}"/>
              </a:ext>
            </a:extLst>
          </p:cNvPr>
          <p:cNvSpPr txBox="1"/>
          <p:nvPr/>
        </p:nvSpPr>
        <p:spPr>
          <a:xfrm>
            <a:off x="1410990" y="42605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服务端技术分享</a:t>
            </a:r>
            <a:endParaRPr lang="zh-CN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文本框 9">
            <a:extLst>
              <a:ext uri="{FF2B5EF4-FFF2-40B4-BE49-F238E27FC236}">
                <a16:creationId xmlns:a16="http://schemas.microsoft.com/office/drawing/2014/main" id="{9411BAB3-9B5C-BF46-B834-DD17EE547DE5}"/>
              </a:ext>
            </a:extLst>
          </p:cNvPr>
          <p:cNvSpPr txBox="1"/>
          <p:nvPr/>
        </p:nvSpPr>
        <p:spPr>
          <a:xfrm>
            <a:off x="-765979" y="2908947"/>
            <a:ext cx="24368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dirty="0">
                <a:gradFill>
                  <a:gsLst>
                    <a:gs pos="0">
                      <a:schemeClr val="accent1"/>
                    </a:gs>
                    <a:gs pos="43000">
                      <a:schemeClr val="accent2"/>
                    </a:gs>
                  </a:gsLst>
                  <a:lin ang="10800000" scaled="1"/>
                </a:gradFill>
                <a:latin typeface="思源黑体" panose="020B0500000000000000" pitchFamily="34" charset="-122"/>
                <a:ea typeface="思源黑体" panose="020B0500000000000000" pitchFamily="34" charset="-122"/>
                <a:cs typeface="Open Sans" panose="020B0606030504020204" pitchFamily="34" charset="0"/>
                <a:sym typeface="思源黑体" panose="020B0500000000000000" pitchFamily="34" charset="-122"/>
              </a:rPr>
              <a:t>“</a:t>
            </a:r>
          </a:p>
        </p:txBody>
      </p:sp>
      <p:sp>
        <p:nvSpPr>
          <p:cNvPr id="8" name="半闭框 6">
            <a:extLst>
              <a:ext uri="{FF2B5EF4-FFF2-40B4-BE49-F238E27FC236}">
                <a16:creationId xmlns:a16="http://schemas.microsoft.com/office/drawing/2014/main" id="{BCF1811C-494F-464A-91F7-0EF9B46FC03D}"/>
              </a:ext>
            </a:extLst>
          </p:cNvPr>
          <p:cNvSpPr/>
          <p:nvPr/>
        </p:nvSpPr>
        <p:spPr>
          <a:xfrm rot="5400000">
            <a:off x="7642979" y="1662031"/>
            <a:ext cx="809804" cy="776251"/>
          </a:xfrm>
          <a:prstGeom prst="halfFrame">
            <a:avLst>
              <a:gd name="adj1" fmla="val 5058"/>
              <a:gd name="adj2" fmla="val 4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PA-矩形 3">
            <a:extLst>
              <a:ext uri="{FF2B5EF4-FFF2-40B4-BE49-F238E27FC236}">
                <a16:creationId xmlns:a16="http://schemas.microsoft.com/office/drawing/2014/main" id="{7E5C79F0-96C6-B646-BE96-450AD621FB4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969584" y="2291585"/>
            <a:ext cx="56901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35号-经典雅黑" panose="02000000000000000000" pitchFamily="2" charset="-122"/>
                <a:ea typeface="字魂35号-经典雅黑" panose="02000000000000000000" pitchFamily="2" charset="-122"/>
                <a:sym typeface="思源黑体" panose="020B0500000000000000" pitchFamily="34" charset="-122"/>
              </a:rPr>
              <a:t>谢谢观看</a:t>
            </a:r>
          </a:p>
        </p:txBody>
      </p:sp>
      <p:sp>
        <p:nvSpPr>
          <p:cNvPr id="12" name="矩形 41">
            <a:extLst>
              <a:ext uri="{FF2B5EF4-FFF2-40B4-BE49-F238E27FC236}">
                <a16:creationId xmlns:a16="http://schemas.microsoft.com/office/drawing/2014/main" id="{EA2589AC-9D37-6D4A-AAC7-C92FB9D438A9}"/>
              </a:ext>
            </a:extLst>
          </p:cNvPr>
          <p:cNvSpPr/>
          <p:nvPr/>
        </p:nvSpPr>
        <p:spPr>
          <a:xfrm>
            <a:off x="2294834" y="3785231"/>
            <a:ext cx="5039672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本人对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协议的网络技术理解深度有限，错误在所难免，欢迎大家指正</a:t>
            </a:r>
          </a:p>
        </p:txBody>
      </p:sp>
    </p:spTree>
    <p:extLst>
      <p:ext uri="{BB962C8B-B14F-4D97-AF65-F5344CB8AC3E}">
        <p14:creationId xmlns:p14="http://schemas.microsoft.com/office/powerpoint/2010/main" val="38120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4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7" grpId="0"/>
          <p:bldP spid="9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47" presetClass="entr" presetSubtype="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6" presetClass="entr" presetSubtype="37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2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27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7" grpId="0"/>
          <p:bldP spid="9" grpId="0"/>
          <p:bldP spid="10" grpId="0" animBg="1"/>
          <p:bldP spid="1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5">
            <a:extLst>
              <a:ext uri="{FF2B5EF4-FFF2-40B4-BE49-F238E27FC236}">
                <a16:creationId xmlns:a16="http://schemas.microsoft.com/office/drawing/2014/main" id="{D19A4530-590D-452D-A481-3A571A4FD0F5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D897A68-7166-4788-9F98-F86D25B0A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7" name="椭圆 5">
              <a:extLst>
                <a:ext uri="{FF2B5EF4-FFF2-40B4-BE49-F238E27FC236}">
                  <a16:creationId xmlns:a16="http://schemas.microsoft.com/office/drawing/2014/main" id="{EEB15F96-7B12-492C-936A-562A619D0D69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C708DF-3B3F-48D8-8EB5-032CC5BA850A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7" name="Picture 6" descr="iPad Air White wo Shadow.png">
            <a:extLst>
              <a:ext uri="{FF2B5EF4-FFF2-40B4-BE49-F238E27FC236}">
                <a16:creationId xmlns:a16="http://schemas.microsoft.com/office/drawing/2014/main" id="{85D1FF9F-FA0A-1245-9517-82FE22E861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27" r="3035"/>
          <a:stretch/>
        </p:blipFill>
        <p:spPr>
          <a:xfrm>
            <a:off x="797624" y="1471952"/>
            <a:ext cx="3229038" cy="46420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ADCA2C-3B6B-8B43-8EB1-06C74E62B186}"/>
              </a:ext>
            </a:extLst>
          </p:cNvPr>
          <p:cNvGrpSpPr/>
          <p:nvPr/>
        </p:nvGrpSpPr>
        <p:grpSpPr>
          <a:xfrm>
            <a:off x="2875175" y="5509053"/>
            <a:ext cx="534557" cy="534698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20222A1-6E5C-0B4D-9503-3913A554F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6E64CA8-9615-9341-9310-5604DECBE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8BF0EC-8D82-D44A-9B2C-4C916ED06EAD}"/>
              </a:ext>
            </a:extLst>
          </p:cNvPr>
          <p:cNvGrpSpPr/>
          <p:nvPr/>
        </p:nvGrpSpPr>
        <p:grpSpPr>
          <a:xfrm>
            <a:off x="7201578" y="5495537"/>
            <a:ext cx="534558" cy="534700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C28DCFCB-6215-6E42-BBCB-59C7AC24D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624F1E0D-5A13-0F49-82E8-486E61E4D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6620F7-7D8D-C447-B85D-6E4BFC9A63AE}"/>
              </a:ext>
            </a:extLst>
          </p:cNvPr>
          <p:cNvGrpSpPr/>
          <p:nvPr/>
        </p:nvGrpSpPr>
        <p:grpSpPr>
          <a:xfrm>
            <a:off x="700633" y="5515001"/>
            <a:ext cx="534558" cy="534700"/>
            <a:chOff x="3707904" y="1338582"/>
            <a:chExt cx="587140" cy="587140"/>
          </a:xfrm>
          <a:solidFill>
            <a:schemeClr val="bg1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FC4277-DAB9-3140-8C5B-711759AB7E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8C0F0B33-E9E0-594C-84C2-BC9B8838B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EA79B1-5D02-8943-9127-2B2415D3DC56}"/>
              </a:ext>
            </a:extLst>
          </p:cNvPr>
          <p:cNvGrpSpPr/>
          <p:nvPr/>
        </p:nvGrpSpPr>
        <p:grpSpPr>
          <a:xfrm>
            <a:off x="5040895" y="5495532"/>
            <a:ext cx="534558" cy="534700"/>
            <a:chOff x="2133600" y="2959325"/>
            <a:chExt cx="401025" cy="401025"/>
          </a:xfrm>
          <a:solidFill>
            <a:schemeClr val="bg1"/>
          </a:solidFill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A5ACFC0B-230B-2D49-9EBD-2B2CE77CA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2959325"/>
              <a:ext cx="401025" cy="401025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BB984B4-0A14-AE46-B1DB-8B158465E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1806" y="3069313"/>
              <a:ext cx="144612" cy="18105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986994-1693-5D4F-A226-353BDC960EFF}"/>
              </a:ext>
            </a:extLst>
          </p:cNvPr>
          <p:cNvGrpSpPr/>
          <p:nvPr/>
        </p:nvGrpSpPr>
        <p:grpSpPr>
          <a:xfrm>
            <a:off x="9355835" y="5498103"/>
            <a:ext cx="534557" cy="534697"/>
            <a:chOff x="2133600" y="3695926"/>
            <a:chExt cx="401025" cy="401024"/>
          </a:xfrm>
          <a:solidFill>
            <a:schemeClr val="bg1"/>
          </a:solidFill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DAA6BC7-C28A-D141-972B-69D4EDD39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695926"/>
              <a:ext cx="401025" cy="40102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F5AB21-D194-6A4E-8EB5-10F2F8BAF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6237" y="3846283"/>
              <a:ext cx="167008" cy="100311"/>
            </a:xfrm>
            <a:custGeom>
              <a:avLst/>
              <a:gdLst>
                <a:gd name="T0" fmla="*/ 308 w 400"/>
                <a:gd name="T1" fmla="*/ 120 h 240"/>
                <a:gd name="T2" fmla="*/ 353 w 400"/>
                <a:gd name="T3" fmla="*/ 33 h 240"/>
                <a:gd name="T4" fmla="*/ 380 w 400"/>
                <a:gd name="T5" fmla="*/ 33 h 240"/>
                <a:gd name="T6" fmla="*/ 307 w 400"/>
                <a:gd name="T7" fmla="*/ 0 h 240"/>
                <a:gd name="T8" fmla="*/ 106 w 400"/>
                <a:gd name="T9" fmla="*/ 0 h 240"/>
                <a:gd name="T10" fmla="*/ 0 w 400"/>
                <a:gd name="T11" fmla="*/ 120 h 240"/>
                <a:gd name="T12" fmla="*/ 106 w 400"/>
                <a:gd name="T13" fmla="*/ 240 h 240"/>
                <a:gd name="T14" fmla="*/ 307 w 400"/>
                <a:gd name="T15" fmla="*/ 240 h 240"/>
                <a:gd name="T16" fmla="*/ 380 w 400"/>
                <a:gd name="T17" fmla="*/ 206 h 240"/>
                <a:gd name="T18" fmla="*/ 353 w 400"/>
                <a:gd name="T19" fmla="*/ 206 h 240"/>
                <a:gd name="T20" fmla="*/ 308 w 400"/>
                <a:gd name="T21" fmla="*/ 120 h 240"/>
                <a:gd name="T22" fmla="*/ 254 w 400"/>
                <a:gd name="T23" fmla="*/ 156 h 240"/>
                <a:gd name="T24" fmla="*/ 240 w 400"/>
                <a:gd name="T25" fmla="*/ 156 h 240"/>
                <a:gd name="T26" fmla="*/ 181 w 400"/>
                <a:gd name="T27" fmla="*/ 129 h 240"/>
                <a:gd name="T28" fmla="*/ 172 w 400"/>
                <a:gd name="T29" fmla="*/ 152 h 240"/>
                <a:gd name="T30" fmla="*/ 147 w 400"/>
                <a:gd name="T31" fmla="*/ 160 h 240"/>
                <a:gd name="T32" fmla="*/ 76 w 400"/>
                <a:gd name="T33" fmla="*/ 95 h 240"/>
                <a:gd name="T34" fmla="*/ 72 w 400"/>
                <a:gd name="T35" fmla="*/ 84 h 240"/>
                <a:gd name="T36" fmla="*/ 86 w 400"/>
                <a:gd name="T37" fmla="*/ 84 h 240"/>
                <a:gd name="T38" fmla="*/ 145 w 400"/>
                <a:gd name="T39" fmla="*/ 111 h 240"/>
                <a:gd name="T40" fmla="*/ 154 w 400"/>
                <a:gd name="T41" fmla="*/ 88 h 240"/>
                <a:gd name="T42" fmla="*/ 178 w 400"/>
                <a:gd name="T43" fmla="*/ 80 h 240"/>
                <a:gd name="T44" fmla="*/ 250 w 400"/>
                <a:gd name="T45" fmla="*/ 145 h 240"/>
                <a:gd name="T46" fmla="*/ 254 w 400"/>
                <a:gd name="T47" fmla="*/ 156 h 240"/>
                <a:gd name="T48" fmla="*/ 377 w 400"/>
                <a:gd name="T49" fmla="*/ 78 h 240"/>
                <a:gd name="T50" fmla="*/ 362 w 400"/>
                <a:gd name="T51" fmla="*/ 78 h 240"/>
                <a:gd name="T52" fmla="*/ 340 w 400"/>
                <a:gd name="T53" fmla="*/ 118 h 240"/>
                <a:gd name="T54" fmla="*/ 362 w 400"/>
                <a:gd name="T55" fmla="*/ 158 h 240"/>
                <a:gd name="T56" fmla="*/ 377 w 400"/>
                <a:gd name="T57" fmla="*/ 158 h 240"/>
                <a:gd name="T58" fmla="*/ 400 w 400"/>
                <a:gd name="T59" fmla="*/ 118 h 240"/>
                <a:gd name="T60" fmla="*/ 377 w 400"/>
                <a:gd name="T61" fmla="*/ 7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0" h="240">
                  <a:moveTo>
                    <a:pt x="308" y="120"/>
                  </a:moveTo>
                  <a:cubicBezTo>
                    <a:pt x="308" y="65"/>
                    <a:pt x="333" y="33"/>
                    <a:pt x="353" y="33"/>
                  </a:cubicBezTo>
                  <a:cubicBezTo>
                    <a:pt x="361" y="33"/>
                    <a:pt x="380" y="33"/>
                    <a:pt x="380" y="33"/>
                  </a:cubicBezTo>
                  <a:cubicBezTo>
                    <a:pt x="366" y="12"/>
                    <a:pt x="355" y="0"/>
                    <a:pt x="30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2" y="0"/>
                    <a:pt x="0" y="69"/>
                    <a:pt x="0" y="120"/>
                  </a:cubicBezTo>
                  <a:cubicBezTo>
                    <a:pt x="0" y="171"/>
                    <a:pt x="32" y="240"/>
                    <a:pt x="106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55" y="240"/>
                    <a:pt x="366" y="227"/>
                    <a:pt x="380" y="206"/>
                  </a:cubicBezTo>
                  <a:cubicBezTo>
                    <a:pt x="380" y="206"/>
                    <a:pt x="373" y="206"/>
                    <a:pt x="353" y="206"/>
                  </a:cubicBezTo>
                  <a:cubicBezTo>
                    <a:pt x="333" y="206"/>
                    <a:pt x="308" y="175"/>
                    <a:pt x="308" y="120"/>
                  </a:cubicBezTo>
                  <a:close/>
                  <a:moveTo>
                    <a:pt x="254" y="156"/>
                  </a:moveTo>
                  <a:cubicBezTo>
                    <a:pt x="250" y="161"/>
                    <a:pt x="240" y="156"/>
                    <a:pt x="240" y="156"/>
                  </a:cubicBezTo>
                  <a:cubicBezTo>
                    <a:pt x="181" y="129"/>
                    <a:pt x="181" y="129"/>
                    <a:pt x="181" y="129"/>
                  </a:cubicBezTo>
                  <a:cubicBezTo>
                    <a:pt x="181" y="129"/>
                    <a:pt x="176" y="143"/>
                    <a:pt x="172" y="152"/>
                  </a:cubicBezTo>
                  <a:cubicBezTo>
                    <a:pt x="167" y="162"/>
                    <a:pt x="164" y="172"/>
                    <a:pt x="147" y="160"/>
                  </a:cubicBezTo>
                  <a:cubicBezTo>
                    <a:pt x="130" y="148"/>
                    <a:pt x="76" y="95"/>
                    <a:pt x="76" y="95"/>
                  </a:cubicBezTo>
                  <a:cubicBezTo>
                    <a:pt x="76" y="95"/>
                    <a:pt x="69" y="90"/>
                    <a:pt x="72" y="84"/>
                  </a:cubicBezTo>
                  <a:cubicBezTo>
                    <a:pt x="76" y="79"/>
                    <a:pt x="86" y="84"/>
                    <a:pt x="86" y="84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50" y="97"/>
                    <a:pt x="154" y="88"/>
                  </a:cubicBezTo>
                  <a:cubicBezTo>
                    <a:pt x="158" y="79"/>
                    <a:pt x="161" y="68"/>
                    <a:pt x="178" y="80"/>
                  </a:cubicBezTo>
                  <a:cubicBezTo>
                    <a:pt x="195" y="92"/>
                    <a:pt x="250" y="145"/>
                    <a:pt x="250" y="145"/>
                  </a:cubicBezTo>
                  <a:cubicBezTo>
                    <a:pt x="250" y="145"/>
                    <a:pt x="257" y="150"/>
                    <a:pt x="254" y="156"/>
                  </a:cubicBezTo>
                  <a:close/>
                  <a:moveTo>
                    <a:pt x="377" y="78"/>
                  </a:moveTo>
                  <a:cubicBezTo>
                    <a:pt x="362" y="78"/>
                    <a:pt x="362" y="78"/>
                    <a:pt x="362" y="78"/>
                  </a:cubicBezTo>
                  <a:cubicBezTo>
                    <a:pt x="351" y="78"/>
                    <a:pt x="340" y="94"/>
                    <a:pt x="340" y="118"/>
                  </a:cubicBezTo>
                  <a:cubicBezTo>
                    <a:pt x="340" y="143"/>
                    <a:pt x="351" y="158"/>
                    <a:pt x="362" y="158"/>
                  </a:cubicBezTo>
                  <a:cubicBezTo>
                    <a:pt x="377" y="158"/>
                    <a:pt x="377" y="158"/>
                    <a:pt x="377" y="158"/>
                  </a:cubicBezTo>
                  <a:cubicBezTo>
                    <a:pt x="388" y="158"/>
                    <a:pt x="400" y="143"/>
                    <a:pt x="400" y="118"/>
                  </a:cubicBezTo>
                  <a:cubicBezTo>
                    <a:pt x="400" y="94"/>
                    <a:pt x="388" y="78"/>
                    <a:pt x="377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04B6518F-D340-564B-9ACA-98BCC619AC94}"/>
              </a:ext>
            </a:extLst>
          </p:cNvPr>
          <p:cNvSpPr txBox="1">
            <a:spLocks/>
          </p:cNvSpPr>
          <p:nvPr/>
        </p:nvSpPr>
        <p:spPr>
          <a:xfrm>
            <a:off x="1252904" y="1996311"/>
            <a:ext cx="2462213" cy="3254163"/>
          </a:xfrm>
          <a:custGeom>
            <a:avLst/>
            <a:gdLst>
              <a:gd name="connsiteX0" fmla="*/ 0 w 2462213"/>
              <a:gd name="connsiteY0" fmla="*/ 0 h 3254163"/>
              <a:gd name="connsiteX1" fmla="*/ 2462213 w 2462213"/>
              <a:gd name="connsiteY1" fmla="*/ 0 h 3254163"/>
              <a:gd name="connsiteX2" fmla="*/ 2462213 w 2462213"/>
              <a:gd name="connsiteY2" fmla="*/ 3254163 h 3254163"/>
              <a:gd name="connsiteX3" fmla="*/ 0 w 2462213"/>
              <a:gd name="connsiteY3" fmla="*/ 3254163 h 325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213" h="3254163">
                <a:moveTo>
                  <a:pt x="0" y="0"/>
                </a:moveTo>
                <a:lnTo>
                  <a:pt x="2462213" y="0"/>
                </a:lnTo>
                <a:lnTo>
                  <a:pt x="2462213" y="3254163"/>
                </a:lnTo>
                <a:lnTo>
                  <a:pt x="0" y="3254163"/>
                </a:lnTo>
                <a:close/>
              </a:path>
            </a:pathLst>
          </a:custGeom>
          <a:blipFill>
            <a:blip r:embed="rId5"/>
            <a:stretch>
              <a:fillRect l="-50679" r="-50679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42F7FE-871D-5F47-90B5-F946CAB7119B}"/>
              </a:ext>
            </a:extLst>
          </p:cNvPr>
          <p:cNvCxnSpPr/>
          <p:nvPr/>
        </p:nvCxnSpPr>
        <p:spPr>
          <a:xfrm>
            <a:off x="5467017" y="2770032"/>
            <a:ext cx="10922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">
            <a:extLst>
              <a:ext uri="{FF2B5EF4-FFF2-40B4-BE49-F238E27FC236}">
                <a16:creationId xmlns:a16="http://schemas.microsoft.com/office/drawing/2014/main" id="{F81F9549-F0CF-6A49-BB65-B9A13DA011AB}"/>
              </a:ext>
            </a:extLst>
          </p:cNvPr>
          <p:cNvSpPr txBox="1"/>
          <p:nvPr/>
        </p:nvSpPr>
        <p:spPr>
          <a:xfrm>
            <a:off x="5397034" y="213201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面向连接</a:t>
            </a: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8E67541-DB6B-C44F-8A8E-3D6674BEC3F6}"/>
              </a:ext>
            </a:extLst>
          </p:cNvPr>
          <p:cNvSpPr txBox="1"/>
          <p:nvPr/>
        </p:nvSpPr>
        <p:spPr>
          <a:xfrm>
            <a:off x="5368257" y="3015789"/>
            <a:ext cx="5594165" cy="167005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使用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通信的双方必须先建立连接，才能开始数据的读写。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双方都必须为该连接分配必要的内核资源。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完成数据交换后，通信双方必须断开连接以释放系统资源。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-- 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连接是全双工的，双方的读写可以在一个连接上进行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-- 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的连接是一对一的，基于广播或多播的程序更适合用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UDP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。</a:t>
            </a:r>
          </a:p>
        </p:txBody>
      </p:sp>
      <p:sp>
        <p:nvSpPr>
          <p:cNvPr id="49" name="文本框 17">
            <a:extLst>
              <a:ext uri="{FF2B5EF4-FFF2-40B4-BE49-F238E27FC236}">
                <a16:creationId xmlns:a16="http://schemas.microsoft.com/office/drawing/2014/main" id="{6FAA924E-2306-48A9-9E74-4D535B5497BE}"/>
              </a:ext>
            </a:extLst>
          </p:cNvPr>
          <p:cNvSpPr txBox="1"/>
          <p:nvPr/>
        </p:nvSpPr>
        <p:spPr>
          <a:xfrm>
            <a:off x="1088556" y="381405"/>
            <a:ext cx="2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服务的特点</a:t>
            </a:r>
          </a:p>
        </p:txBody>
      </p:sp>
    </p:spTree>
    <p:extLst>
      <p:ext uri="{BB962C8B-B14F-4D97-AF65-F5344CB8AC3E}">
        <p14:creationId xmlns:p14="http://schemas.microsoft.com/office/powerpoint/2010/main" val="21990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5">
            <a:extLst>
              <a:ext uri="{FF2B5EF4-FFF2-40B4-BE49-F238E27FC236}">
                <a16:creationId xmlns:a16="http://schemas.microsoft.com/office/drawing/2014/main" id="{D19A4530-590D-452D-A481-3A571A4FD0F5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D897A68-7166-4788-9F98-F86D25B0A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7" name="椭圆 5">
              <a:extLst>
                <a:ext uri="{FF2B5EF4-FFF2-40B4-BE49-F238E27FC236}">
                  <a16:creationId xmlns:a16="http://schemas.microsoft.com/office/drawing/2014/main" id="{EEB15F96-7B12-492C-936A-562A619D0D69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C708DF-3B3F-48D8-8EB5-032CC5BA850A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7" name="Picture 6" descr="iPad Air White wo Shadow.png">
            <a:extLst>
              <a:ext uri="{FF2B5EF4-FFF2-40B4-BE49-F238E27FC236}">
                <a16:creationId xmlns:a16="http://schemas.microsoft.com/office/drawing/2014/main" id="{85D1FF9F-FA0A-1245-9517-82FE22E861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27" r="3035"/>
          <a:stretch/>
        </p:blipFill>
        <p:spPr>
          <a:xfrm>
            <a:off x="797624" y="1471952"/>
            <a:ext cx="3229038" cy="46420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ADCA2C-3B6B-8B43-8EB1-06C74E62B186}"/>
              </a:ext>
            </a:extLst>
          </p:cNvPr>
          <p:cNvGrpSpPr/>
          <p:nvPr/>
        </p:nvGrpSpPr>
        <p:grpSpPr>
          <a:xfrm>
            <a:off x="2875175" y="5509053"/>
            <a:ext cx="534557" cy="534698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20222A1-6E5C-0B4D-9503-3913A554F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6E64CA8-9615-9341-9310-5604DECBE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8BF0EC-8D82-D44A-9B2C-4C916ED06EAD}"/>
              </a:ext>
            </a:extLst>
          </p:cNvPr>
          <p:cNvGrpSpPr/>
          <p:nvPr/>
        </p:nvGrpSpPr>
        <p:grpSpPr>
          <a:xfrm>
            <a:off x="7201578" y="5495537"/>
            <a:ext cx="534558" cy="534700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C28DCFCB-6215-6E42-BBCB-59C7AC24D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624F1E0D-5A13-0F49-82E8-486E61E4D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6620F7-7D8D-C447-B85D-6E4BFC9A63AE}"/>
              </a:ext>
            </a:extLst>
          </p:cNvPr>
          <p:cNvGrpSpPr/>
          <p:nvPr/>
        </p:nvGrpSpPr>
        <p:grpSpPr>
          <a:xfrm>
            <a:off x="700633" y="5515001"/>
            <a:ext cx="534558" cy="534700"/>
            <a:chOff x="3707904" y="1338582"/>
            <a:chExt cx="587140" cy="587140"/>
          </a:xfrm>
          <a:solidFill>
            <a:schemeClr val="bg1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FC4277-DAB9-3140-8C5B-711759AB7E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8C0F0B33-E9E0-594C-84C2-BC9B8838B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EA79B1-5D02-8943-9127-2B2415D3DC56}"/>
              </a:ext>
            </a:extLst>
          </p:cNvPr>
          <p:cNvGrpSpPr/>
          <p:nvPr/>
        </p:nvGrpSpPr>
        <p:grpSpPr>
          <a:xfrm>
            <a:off x="5040895" y="5495532"/>
            <a:ext cx="534558" cy="534700"/>
            <a:chOff x="2133600" y="2959325"/>
            <a:chExt cx="401025" cy="401025"/>
          </a:xfrm>
          <a:solidFill>
            <a:schemeClr val="bg1"/>
          </a:solidFill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A5ACFC0B-230B-2D49-9EBD-2B2CE77CA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2959325"/>
              <a:ext cx="401025" cy="401025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BB984B4-0A14-AE46-B1DB-8B158465E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1806" y="3069313"/>
              <a:ext cx="144612" cy="18105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986994-1693-5D4F-A226-353BDC960EFF}"/>
              </a:ext>
            </a:extLst>
          </p:cNvPr>
          <p:cNvGrpSpPr/>
          <p:nvPr/>
        </p:nvGrpSpPr>
        <p:grpSpPr>
          <a:xfrm>
            <a:off x="9355835" y="5498103"/>
            <a:ext cx="534557" cy="534697"/>
            <a:chOff x="2133600" y="3695926"/>
            <a:chExt cx="401025" cy="401024"/>
          </a:xfrm>
          <a:solidFill>
            <a:schemeClr val="bg1"/>
          </a:solidFill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DAA6BC7-C28A-D141-972B-69D4EDD39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695926"/>
              <a:ext cx="401025" cy="40102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F5AB21-D194-6A4E-8EB5-10F2F8BAF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6237" y="3846283"/>
              <a:ext cx="167008" cy="100311"/>
            </a:xfrm>
            <a:custGeom>
              <a:avLst/>
              <a:gdLst>
                <a:gd name="T0" fmla="*/ 308 w 400"/>
                <a:gd name="T1" fmla="*/ 120 h 240"/>
                <a:gd name="T2" fmla="*/ 353 w 400"/>
                <a:gd name="T3" fmla="*/ 33 h 240"/>
                <a:gd name="T4" fmla="*/ 380 w 400"/>
                <a:gd name="T5" fmla="*/ 33 h 240"/>
                <a:gd name="T6" fmla="*/ 307 w 400"/>
                <a:gd name="T7" fmla="*/ 0 h 240"/>
                <a:gd name="T8" fmla="*/ 106 w 400"/>
                <a:gd name="T9" fmla="*/ 0 h 240"/>
                <a:gd name="T10" fmla="*/ 0 w 400"/>
                <a:gd name="T11" fmla="*/ 120 h 240"/>
                <a:gd name="T12" fmla="*/ 106 w 400"/>
                <a:gd name="T13" fmla="*/ 240 h 240"/>
                <a:gd name="T14" fmla="*/ 307 w 400"/>
                <a:gd name="T15" fmla="*/ 240 h 240"/>
                <a:gd name="T16" fmla="*/ 380 w 400"/>
                <a:gd name="T17" fmla="*/ 206 h 240"/>
                <a:gd name="T18" fmla="*/ 353 w 400"/>
                <a:gd name="T19" fmla="*/ 206 h 240"/>
                <a:gd name="T20" fmla="*/ 308 w 400"/>
                <a:gd name="T21" fmla="*/ 120 h 240"/>
                <a:gd name="T22" fmla="*/ 254 w 400"/>
                <a:gd name="T23" fmla="*/ 156 h 240"/>
                <a:gd name="T24" fmla="*/ 240 w 400"/>
                <a:gd name="T25" fmla="*/ 156 h 240"/>
                <a:gd name="T26" fmla="*/ 181 w 400"/>
                <a:gd name="T27" fmla="*/ 129 h 240"/>
                <a:gd name="T28" fmla="*/ 172 w 400"/>
                <a:gd name="T29" fmla="*/ 152 h 240"/>
                <a:gd name="T30" fmla="*/ 147 w 400"/>
                <a:gd name="T31" fmla="*/ 160 h 240"/>
                <a:gd name="T32" fmla="*/ 76 w 400"/>
                <a:gd name="T33" fmla="*/ 95 h 240"/>
                <a:gd name="T34" fmla="*/ 72 w 400"/>
                <a:gd name="T35" fmla="*/ 84 h 240"/>
                <a:gd name="T36" fmla="*/ 86 w 400"/>
                <a:gd name="T37" fmla="*/ 84 h 240"/>
                <a:gd name="T38" fmla="*/ 145 w 400"/>
                <a:gd name="T39" fmla="*/ 111 h 240"/>
                <a:gd name="T40" fmla="*/ 154 w 400"/>
                <a:gd name="T41" fmla="*/ 88 h 240"/>
                <a:gd name="T42" fmla="*/ 178 w 400"/>
                <a:gd name="T43" fmla="*/ 80 h 240"/>
                <a:gd name="T44" fmla="*/ 250 w 400"/>
                <a:gd name="T45" fmla="*/ 145 h 240"/>
                <a:gd name="T46" fmla="*/ 254 w 400"/>
                <a:gd name="T47" fmla="*/ 156 h 240"/>
                <a:gd name="T48" fmla="*/ 377 w 400"/>
                <a:gd name="T49" fmla="*/ 78 h 240"/>
                <a:gd name="T50" fmla="*/ 362 w 400"/>
                <a:gd name="T51" fmla="*/ 78 h 240"/>
                <a:gd name="T52" fmla="*/ 340 w 400"/>
                <a:gd name="T53" fmla="*/ 118 h 240"/>
                <a:gd name="T54" fmla="*/ 362 w 400"/>
                <a:gd name="T55" fmla="*/ 158 h 240"/>
                <a:gd name="T56" fmla="*/ 377 w 400"/>
                <a:gd name="T57" fmla="*/ 158 h 240"/>
                <a:gd name="T58" fmla="*/ 400 w 400"/>
                <a:gd name="T59" fmla="*/ 118 h 240"/>
                <a:gd name="T60" fmla="*/ 377 w 400"/>
                <a:gd name="T61" fmla="*/ 7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0" h="240">
                  <a:moveTo>
                    <a:pt x="308" y="120"/>
                  </a:moveTo>
                  <a:cubicBezTo>
                    <a:pt x="308" y="65"/>
                    <a:pt x="333" y="33"/>
                    <a:pt x="353" y="33"/>
                  </a:cubicBezTo>
                  <a:cubicBezTo>
                    <a:pt x="361" y="33"/>
                    <a:pt x="380" y="33"/>
                    <a:pt x="380" y="33"/>
                  </a:cubicBezTo>
                  <a:cubicBezTo>
                    <a:pt x="366" y="12"/>
                    <a:pt x="355" y="0"/>
                    <a:pt x="30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2" y="0"/>
                    <a:pt x="0" y="69"/>
                    <a:pt x="0" y="120"/>
                  </a:cubicBezTo>
                  <a:cubicBezTo>
                    <a:pt x="0" y="171"/>
                    <a:pt x="32" y="240"/>
                    <a:pt x="106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55" y="240"/>
                    <a:pt x="366" y="227"/>
                    <a:pt x="380" y="206"/>
                  </a:cubicBezTo>
                  <a:cubicBezTo>
                    <a:pt x="380" y="206"/>
                    <a:pt x="373" y="206"/>
                    <a:pt x="353" y="206"/>
                  </a:cubicBezTo>
                  <a:cubicBezTo>
                    <a:pt x="333" y="206"/>
                    <a:pt x="308" y="175"/>
                    <a:pt x="308" y="120"/>
                  </a:cubicBezTo>
                  <a:close/>
                  <a:moveTo>
                    <a:pt x="254" y="156"/>
                  </a:moveTo>
                  <a:cubicBezTo>
                    <a:pt x="250" y="161"/>
                    <a:pt x="240" y="156"/>
                    <a:pt x="240" y="156"/>
                  </a:cubicBezTo>
                  <a:cubicBezTo>
                    <a:pt x="181" y="129"/>
                    <a:pt x="181" y="129"/>
                    <a:pt x="181" y="129"/>
                  </a:cubicBezTo>
                  <a:cubicBezTo>
                    <a:pt x="181" y="129"/>
                    <a:pt x="176" y="143"/>
                    <a:pt x="172" y="152"/>
                  </a:cubicBezTo>
                  <a:cubicBezTo>
                    <a:pt x="167" y="162"/>
                    <a:pt x="164" y="172"/>
                    <a:pt x="147" y="160"/>
                  </a:cubicBezTo>
                  <a:cubicBezTo>
                    <a:pt x="130" y="148"/>
                    <a:pt x="76" y="95"/>
                    <a:pt x="76" y="95"/>
                  </a:cubicBezTo>
                  <a:cubicBezTo>
                    <a:pt x="76" y="95"/>
                    <a:pt x="69" y="90"/>
                    <a:pt x="72" y="84"/>
                  </a:cubicBezTo>
                  <a:cubicBezTo>
                    <a:pt x="76" y="79"/>
                    <a:pt x="86" y="84"/>
                    <a:pt x="86" y="84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50" y="97"/>
                    <a:pt x="154" y="88"/>
                  </a:cubicBezTo>
                  <a:cubicBezTo>
                    <a:pt x="158" y="79"/>
                    <a:pt x="161" y="68"/>
                    <a:pt x="178" y="80"/>
                  </a:cubicBezTo>
                  <a:cubicBezTo>
                    <a:pt x="195" y="92"/>
                    <a:pt x="250" y="145"/>
                    <a:pt x="250" y="145"/>
                  </a:cubicBezTo>
                  <a:cubicBezTo>
                    <a:pt x="250" y="145"/>
                    <a:pt x="257" y="150"/>
                    <a:pt x="254" y="156"/>
                  </a:cubicBezTo>
                  <a:close/>
                  <a:moveTo>
                    <a:pt x="377" y="78"/>
                  </a:moveTo>
                  <a:cubicBezTo>
                    <a:pt x="362" y="78"/>
                    <a:pt x="362" y="78"/>
                    <a:pt x="362" y="78"/>
                  </a:cubicBezTo>
                  <a:cubicBezTo>
                    <a:pt x="351" y="78"/>
                    <a:pt x="340" y="94"/>
                    <a:pt x="340" y="118"/>
                  </a:cubicBezTo>
                  <a:cubicBezTo>
                    <a:pt x="340" y="143"/>
                    <a:pt x="351" y="158"/>
                    <a:pt x="362" y="158"/>
                  </a:cubicBezTo>
                  <a:cubicBezTo>
                    <a:pt x="377" y="158"/>
                    <a:pt x="377" y="158"/>
                    <a:pt x="377" y="158"/>
                  </a:cubicBezTo>
                  <a:cubicBezTo>
                    <a:pt x="388" y="158"/>
                    <a:pt x="400" y="143"/>
                    <a:pt x="400" y="118"/>
                  </a:cubicBezTo>
                  <a:cubicBezTo>
                    <a:pt x="400" y="94"/>
                    <a:pt x="388" y="78"/>
                    <a:pt x="377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04B6518F-D340-564B-9ACA-98BCC619AC94}"/>
              </a:ext>
            </a:extLst>
          </p:cNvPr>
          <p:cNvSpPr txBox="1">
            <a:spLocks/>
          </p:cNvSpPr>
          <p:nvPr/>
        </p:nvSpPr>
        <p:spPr>
          <a:xfrm>
            <a:off x="1252904" y="1996311"/>
            <a:ext cx="2462213" cy="3254163"/>
          </a:xfrm>
          <a:custGeom>
            <a:avLst/>
            <a:gdLst>
              <a:gd name="connsiteX0" fmla="*/ 0 w 2462213"/>
              <a:gd name="connsiteY0" fmla="*/ 0 h 3254163"/>
              <a:gd name="connsiteX1" fmla="*/ 2462213 w 2462213"/>
              <a:gd name="connsiteY1" fmla="*/ 0 h 3254163"/>
              <a:gd name="connsiteX2" fmla="*/ 2462213 w 2462213"/>
              <a:gd name="connsiteY2" fmla="*/ 3254163 h 3254163"/>
              <a:gd name="connsiteX3" fmla="*/ 0 w 2462213"/>
              <a:gd name="connsiteY3" fmla="*/ 3254163 h 325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213" h="3254163">
                <a:moveTo>
                  <a:pt x="0" y="0"/>
                </a:moveTo>
                <a:lnTo>
                  <a:pt x="2462213" y="0"/>
                </a:lnTo>
                <a:lnTo>
                  <a:pt x="2462213" y="3254163"/>
                </a:lnTo>
                <a:lnTo>
                  <a:pt x="0" y="3254163"/>
                </a:lnTo>
                <a:close/>
              </a:path>
            </a:pathLst>
          </a:custGeom>
          <a:blipFill>
            <a:blip r:embed="rId5"/>
            <a:stretch>
              <a:fillRect l="-50679" r="-50679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42F7FE-871D-5F47-90B5-F946CAB7119B}"/>
              </a:ext>
            </a:extLst>
          </p:cNvPr>
          <p:cNvCxnSpPr>
            <a:cxnSpLocks/>
          </p:cNvCxnSpPr>
          <p:nvPr/>
        </p:nvCxnSpPr>
        <p:spPr>
          <a:xfrm>
            <a:off x="4560344" y="2270755"/>
            <a:ext cx="12518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">
            <a:extLst>
              <a:ext uri="{FF2B5EF4-FFF2-40B4-BE49-F238E27FC236}">
                <a16:creationId xmlns:a16="http://schemas.microsoft.com/office/drawing/2014/main" id="{F81F9549-F0CF-6A49-BB65-B9A13DA011AB}"/>
              </a:ext>
            </a:extLst>
          </p:cNvPr>
          <p:cNvSpPr txBox="1"/>
          <p:nvPr/>
        </p:nvSpPr>
        <p:spPr>
          <a:xfrm>
            <a:off x="4490361" y="1632734"/>
            <a:ext cx="22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字节流服务</a:t>
            </a: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8E67541-DB6B-C44F-8A8E-3D6674BEC3F6}"/>
              </a:ext>
            </a:extLst>
          </p:cNvPr>
          <p:cNvSpPr txBox="1"/>
          <p:nvPr/>
        </p:nvSpPr>
        <p:spPr>
          <a:xfrm>
            <a:off x="4461583" y="2516512"/>
            <a:ext cx="6716183" cy="263955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①发送端在执行写操作时，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模块会将这些数据放入一个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发送缓冲区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真正发送时，发送缓冲区这些数据会被封装成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报文段发出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即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模块发送的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报文段个数和发送端执行的写操作次数没有固定的数量关系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②接收端收到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报文段，按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报文段的序号依次放入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接受缓冲区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接收端可以一次性将缓冲区的数据读出，也可以分多次读出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即接收端执行读操作次数和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模块接受到的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报文段之间也没有数量关系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因此，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发送端执行的写操作次数和接收端执行的读操作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就更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没有数量关系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，这也是字节流服务的一个概念（不同于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UDP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的数据报服务）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文本框 17">
            <a:extLst>
              <a:ext uri="{FF2B5EF4-FFF2-40B4-BE49-F238E27FC236}">
                <a16:creationId xmlns:a16="http://schemas.microsoft.com/office/drawing/2014/main" id="{6FAA924E-2306-48A9-9E74-4D535B5497BE}"/>
              </a:ext>
            </a:extLst>
          </p:cNvPr>
          <p:cNvSpPr txBox="1"/>
          <p:nvPr/>
        </p:nvSpPr>
        <p:spPr>
          <a:xfrm>
            <a:off x="1088556" y="381405"/>
            <a:ext cx="2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服务的特点</a:t>
            </a:r>
          </a:p>
        </p:txBody>
      </p:sp>
    </p:spTree>
    <p:extLst>
      <p:ext uri="{BB962C8B-B14F-4D97-AF65-F5344CB8AC3E}">
        <p14:creationId xmlns:p14="http://schemas.microsoft.com/office/powerpoint/2010/main" val="399442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5">
            <a:extLst>
              <a:ext uri="{FF2B5EF4-FFF2-40B4-BE49-F238E27FC236}">
                <a16:creationId xmlns:a16="http://schemas.microsoft.com/office/drawing/2014/main" id="{D19A4530-590D-452D-A481-3A571A4FD0F5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DD897A68-7166-4788-9F98-F86D25B0A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7" name="椭圆 5">
              <a:extLst>
                <a:ext uri="{FF2B5EF4-FFF2-40B4-BE49-F238E27FC236}">
                  <a16:creationId xmlns:a16="http://schemas.microsoft.com/office/drawing/2014/main" id="{EEB15F96-7B12-492C-936A-562A619D0D69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FC708DF-3B3F-48D8-8EB5-032CC5BA850A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7" name="Picture 6" descr="iPad Air White wo Shadow.png">
            <a:extLst>
              <a:ext uri="{FF2B5EF4-FFF2-40B4-BE49-F238E27FC236}">
                <a16:creationId xmlns:a16="http://schemas.microsoft.com/office/drawing/2014/main" id="{85D1FF9F-FA0A-1245-9517-82FE22E8613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27" r="3035"/>
          <a:stretch/>
        </p:blipFill>
        <p:spPr>
          <a:xfrm>
            <a:off x="797624" y="1471952"/>
            <a:ext cx="3229038" cy="46420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ADCA2C-3B6B-8B43-8EB1-06C74E62B186}"/>
              </a:ext>
            </a:extLst>
          </p:cNvPr>
          <p:cNvGrpSpPr/>
          <p:nvPr/>
        </p:nvGrpSpPr>
        <p:grpSpPr>
          <a:xfrm>
            <a:off x="2875175" y="5509053"/>
            <a:ext cx="534557" cy="534698"/>
            <a:chOff x="6665323" y="3562825"/>
            <a:chExt cx="587140" cy="587140"/>
          </a:xfrm>
          <a:solidFill>
            <a:schemeClr val="bg1"/>
          </a:solidFill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20222A1-6E5C-0B4D-9503-3913A554F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8144" y="3735126"/>
              <a:ext cx="301499" cy="242538"/>
            </a:xfrm>
            <a:custGeom>
              <a:avLst/>
              <a:gdLst>
                <a:gd name="T0" fmla="*/ 393 w 400"/>
                <a:gd name="T1" fmla="*/ 61 h 322"/>
                <a:gd name="T2" fmla="*/ 300 w 400"/>
                <a:gd name="T3" fmla="*/ 3 h 322"/>
                <a:gd name="T4" fmla="*/ 286 w 400"/>
                <a:gd name="T5" fmla="*/ 3 h 322"/>
                <a:gd name="T6" fmla="*/ 200 w 400"/>
                <a:gd name="T7" fmla="*/ 57 h 322"/>
                <a:gd name="T8" fmla="*/ 113 w 400"/>
                <a:gd name="T9" fmla="*/ 3 h 322"/>
                <a:gd name="T10" fmla="*/ 100 w 400"/>
                <a:gd name="T11" fmla="*/ 3 h 322"/>
                <a:gd name="T12" fmla="*/ 6 w 400"/>
                <a:gd name="T13" fmla="*/ 61 h 322"/>
                <a:gd name="T14" fmla="*/ 0 w 400"/>
                <a:gd name="T15" fmla="*/ 73 h 322"/>
                <a:gd name="T16" fmla="*/ 0 w 400"/>
                <a:gd name="T17" fmla="*/ 307 h 322"/>
                <a:gd name="T18" fmla="*/ 6 w 400"/>
                <a:gd name="T19" fmla="*/ 319 h 322"/>
                <a:gd name="T20" fmla="*/ 20 w 400"/>
                <a:gd name="T21" fmla="*/ 319 h 322"/>
                <a:gd name="T22" fmla="*/ 106 w 400"/>
                <a:gd name="T23" fmla="*/ 265 h 322"/>
                <a:gd name="T24" fmla="*/ 193 w 400"/>
                <a:gd name="T25" fmla="*/ 319 h 322"/>
                <a:gd name="T26" fmla="*/ 207 w 400"/>
                <a:gd name="T27" fmla="*/ 319 h 322"/>
                <a:gd name="T28" fmla="*/ 293 w 400"/>
                <a:gd name="T29" fmla="*/ 265 h 322"/>
                <a:gd name="T30" fmla="*/ 380 w 400"/>
                <a:gd name="T31" fmla="*/ 319 h 322"/>
                <a:gd name="T32" fmla="*/ 387 w 400"/>
                <a:gd name="T33" fmla="*/ 321 h 322"/>
                <a:gd name="T34" fmla="*/ 393 w 400"/>
                <a:gd name="T35" fmla="*/ 319 h 322"/>
                <a:gd name="T36" fmla="*/ 400 w 400"/>
                <a:gd name="T37" fmla="*/ 307 h 322"/>
                <a:gd name="T38" fmla="*/ 400 w 400"/>
                <a:gd name="T39" fmla="*/ 73 h 322"/>
                <a:gd name="T40" fmla="*/ 393 w 400"/>
                <a:gd name="T41" fmla="*/ 61 h 322"/>
                <a:gd name="T42" fmla="*/ 93 w 400"/>
                <a:gd name="T43" fmla="*/ 241 h 322"/>
                <a:gd name="T44" fmla="*/ 26 w 400"/>
                <a:gd name="T45" fmla="*/ 283 h 322"/>
                <a:gd name="T46" fmla="*/ 26 w 400"/>
                <a:gd name="T47" fmla="*/ 81 h 322"/>
                <a:gd name="T48" fmla="*/ 93 w 400"/>
                <a:gd name="T49" fmla="*/ 39 h 322"/>
                <a:gd name="T50" fmla="*/ 93 w 400"/>
                <a:gd name="T51" fmla="*/ 241 h 322"/>
                <a:gd name="T52" fmla="*/ 187 w 400"/>
                <a:gd name="T53" fmla="*/ 283 h 322"/>
                <a:gd name="T54" fmla="*/ 119 w 400"/>
                <a:gd name="T55" fmla="*/ 241 h 322"/>
                <a:gd name="T56" fmla="*/ 119 w 400"/>
                <a:gd name="T57" fmla="*/ 39 h 322"/>
                <a:gd name="T58" fmla="*/ 187 w 400"/>
                <a:gd name="T59" fmla="*/ 81 h 322"/>
                <a:gd name="T60" fmla="*/ 187 w 400"/>
                <a:gd name="T61" fmla="*/ 283 h 322"/>
                <a:gd name="T62" fmla="*/ 280 w 400"/>
                <a:gd name="T63" fmla="*/ 241 h 322"/>
                <a:gd name="T64" fmla="*/ 213 w 400"/>
                <a:gd name="T65" fmla="*/ 283 h 322"/>
                <a:gd name="T66" fmla="*/ 213 w 400"/>
                <a:gd name="T67" fmla="*/ 81 h 322"/>
                <a:gd name="T68" fmla="*/ 280 w 400"/>
                <a:gd name="T69" fmla="*/ 39 h 322"/>
                <a:gd name="T70" fmla="*/ 280 w 400"/>
                <a:gd name="T71" fmla="*/ 241 h 322"/>
                <a:gd name="T72" fmla="*/ 374 w 400"/>
                <a:gd name="T73" fmla="*/ 283 h 322"/>
                <a:gd name="T74" fmla="*/ 306 w 400"/>
                <a:gd name="T75" fmla="*/ 241 h 322"/>
                <a:gd name="T76" fmla="*/ 306 w 400"/>
                <a:gd name="T77" fmla="*/ 39 h 322"/>
                <a:gd name="T78" fmla="*/ 374 w 400"/>
                <a:gd name="T79" fmla="*/ 81 h 322"/>
                <a:gd name="T80" fmla="*/ 374 w 400"/>
                <a:gd name="T81" fmla="*/ 283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0" h="322">
                  <a:moveTo>
                    <a:pt x="393" y="61"/>
                  </a:moveTo>
                  <a:cubicBezTo>
                    <a:pt x="300" y="3"/>
                    <a:pt x="300" y="3"/>
                    <a:pt x="300" y="3"/>
                  </a:cubicBezTo>
                  <a:cubicBezTo>
                    <a:pt x="296" y="0"/>
                    <a:pt x="291" y="0"/>
                    <a:pt x="286" y="3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9" y="0"/>
                    <a:pt x="104" y="0"/>
                    <a:pt x="100" y="3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4"/>
                    <a:pt x="0" y="68"/>
                    <a:pt x="0" y="7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12"/>
                    <a:pt x="2" y="317"/>
                    <a:pt x="6" y="319"/>
                  </a:cubicBezTo>
                  <a:cubicBezTo>
                    <a:pt x="11" y="322"/>
                    <a:pt x="16" y="321"/>
                    <a:pt x="20" y="319"/>
                  </a:cubicBezTo>
                  <a:cubicBezTo>
                    <a:pt x="106" y="265"/>
                    <a:pt x="106" y="265"/>
                    <a:pt x="106" y="265"/>
                  </a:cubicBezTo>
                  <a:cubicBezTo>
                    <a:pt x="193" y="319"/>
                    <a:pt x="193" y="319"/>
                    <a:pt x="193" y="319"/>
                  </a:cubicBezTo>
                  <a:cubicBezTo>
                    <a:pt x="197" y="322"/>
                    <a:pt x="202" y="322"/>
                    <a:pt x="207" y="31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380" y="319"/>
                    <a:pt x="380" y="319"/>
                    <a:pt x="380" y="319"/>
                  </a:cubicBezTo>
                  <a:cubicBezTo>
                    <a:pt x="382" y="320"/>
                    <a:pt x="384" y="321"/>
                    <a:pt x="387" y="321"/>
                  </a:cubicBezTo>
                  <a:cubicBezTo>
                    <a:pt x="389" y="321"/>
                    <a:pt x="391" y="320"/>
                    <a:pt x="393" y="319"/>
                  </a:cubicBezTo>
                  <a:cubicBezTo>
                    <a:pt x="397" y="317"/>
                    <a:pt x="400" y="312"/>
                    <a:pt x="400" y="307"/>
                  </a:cubicBezTo>
                  <a:cubicBezTo>
                    <a:pt x="400" y="73"/>
                    <a:pt x="400" y="73"/>
                    <a:pt x="400" y="73"/>
                  </a:cubicBezTo>
                  <a:cubicBezTo>
                    <a:pt x="400" y="68"/>
                    <a:pt x="397" y="64"/>
                    <a:pt x="393" y="61"/>
                  </a:cubicBezTo>
                  <a:close/>
                  <a:moveTo>
                    <a:pt x="93" y="241"/>
                  </a:moveTo>
                  <a:cubicBezTo>
                    <a:pt x="26" y="283"/>
                    <a:pt x="26" y="283"/>
                    <a:pt x="26" y="283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241"/>
                  </a:lnTo>
                  <a:close/>
                  <a:moveTo>
                    <a:pt x="187" y="283"/>
                  </a:moveTo>
                  <a:cubicBezTo>
                    <a:pt x="119" y="241"/>
                    <a:pt x="119" y="241"/>
                    <a:pt x="119" y="241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87" y="81"/>
                    <a:pt x="187" y="81"/>
                    <a:pt x="187" y="81"/>
                  </a:cubicBezTo>
                  <a:lnTo>
                    <a:pt x="187" y="283"/>
                  </a:lnTo>
                  <a:close/>
                  <a:moveTo>
                    <a:pt x="280" y="241"/>
                  </a:moveTo>
                  <a:cubicBezTo>
                    <a:pt x="213" y="283"/>
                    <a:pt x="213" y="283"/>
                    <a:pt x="213" y="283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280" y="39"/>
                    <a:pt x="280" y="39"/>
                    <a:pt x="280" y="39"/>
                  </a:cubicBezTo>
                  <a:lnTo>
                    <a:pt x="280" y="241"/>
                  </a:lnTo>
                  <a:close/>
                  <a:moveTo>
                    <a:pt x="374" y="283"/>
                  </a:moveTo>
                  <a:cubicBezTo>
                    <a:pt x="306" y="241"/>
                    <a:pt x="306" y="241"/>
                    <a:pt x="306" y="241"/>
                  </a:cubicBezTo>
                  <a:cubicBezTo>
                    <a:pt x="306" y="39"/>
                    <a:pt x="306" y="39"/>
                    <a:pt x="306" y="39"/>
                  </a:cubicBezTo>
                  <a:cubicBezTo>
                    <a:pt x="374" y="81"/>
                    <a:pt x="374" y="81"/>
                    <a:pt x="374" y="81"/>
                  </a:cubicBezTo>
                  <a:lnTo>
                    <a:pt x="374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6E64CA8-9615-9341-9310-5604DECBE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5323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88BF0EC-8D82-D44A-9B2C-4C916ED06EAD}"/>
              </a:ext>
            </a:extLst>
          </p:cNvPr>
          <p:cNvGrpSpPr/>
          <p:nvPr/>
        </p:nvGrpSpPr>
        <p:grpSpPr>
          <a:xfrm>
            <a:off x="7201578" y="5495537"/>
            <a:ext cx="534558" cy="534700"/>
            <a:chOff x="7740352" y="3562825"/>
            <a:chExt cx="587140" cy="587140"/>
          </a:xfrm>
          <a:solidFill>
            <a:schemeClr val="bg1"/>
          </a:solidFill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C28DCFCB-6215-6E42-BBCB-59C7AC24D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40352" y="3562825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624F1E0D-5A13-0F49-82E8-486E61E4D9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746" y="3722078"/>
              <a:ext cx="204352" cy="268635"/>
            </a:xfrm>
            <a:custGeom>
              <a:avLst/>
              <a:gdLst>
                <a:gd name="T0" fmla="*/ 96 w 256"/>
                <a:gd name="T1" fmla="*/ 48 h 336"/>
                <a:gd name="T2" fmla="*/ 48 w 256"/>
                <a:gd name="T3" fmla="*/ 0 h 336"/>
                <a:gd name="T4" fmla="*/ 0 w 256"/>
                <a:gd name="T5" fmla="*/ 48 h 336"/>
                <a:gd name="T6" fmla="*/ 29 w 256"/>
                <a:gd name="T7" fmla="*/ 92 h 336"/>
                <a:gd name="T8" fmla="*/ 29 w 256"/>
                <a:gd name="T9" fmla="*/ 244 h 336"/>
                <a:gd name="T10" fmla="*/ 0 w 256"/>
                <a:gd name="T11" fmla="*/ 288 h 336"/>
                <a:gd name="T12" fmla="*/ 48 w 256"/>
                <a:gd name="T13" fmla="*/ 336 h 336"/>
                <a:gd name="T14" fmla="*/ 96 w 256"/>
                <a:gd name="T15" fmla="*/ 288 h 336"/>
                <a:gd name="T16" fmla="*/ 67 w 256"/>
                <a:gd name="T17" fmla="*/ 244 h 336"/>
                <a:gd name="T18" fmla="*/ 67 w 256"/>
                <a:gd name="T19" fmla="*/ 92 h 336"/>
                <a:gd name="T20" fmla="*/ 96 w 256"/>
                <a:gd name="T21" fmla="*/ 48 h 336"/>
                <a:gd name="T22" fmla="*/ 75 w 256"/>
                <a:gd name="T23" fmla="*/ 288 h 336"/>
                <a:gd name="T24" fmla="*/ 48 w 256"/>
                <a:gd name="T25" fmla="*/ 316 h 336"/>
                <a:gd name="T26" fmla="*/ 20 w 256"/>
                <a:gd name="T27" fmla="*/ 288 h 336"/>
                <a:gd name="T28" fmla="*/ 48 w 256"/>
                <a:gd name="T29" fmla="*/ 260 h 336"/>
                <a:gd name="T30" fmla="*/ 75 w 256"/>
                <a:gd name="T31" fmla="*/ 288 h 336"/>
                <a:gd name="T32" fmla="*/ 48 w 256"/>
                <a:gd name="T33" fmla="*/ 76 h 336"/>
                <a:gd name="T34" fmla="*/ 20 w 256"/>
                <a:gd name="T35" fmla="*/ 48 h 336"/>
                <a:gd name="T36" fmla="*/ 48 w 256"/>
                <a:gd name="T37" fmla="*/ 20 h 336"/>
                <a:gd name="T38" fmla="*/ 75 w 256"/>
                <a:gd name="T39" fmla="*/ 48 h 336"/>
                <a:gd name="T40" fmla="*/ 48 w 256"/>
                <a:gd name="T41" fmla="*/ 76 h 336"/>
                <a:gd name="T42" fmla="*/ 227 w 256"/>
                <a:gd name="T43" fmla="*/ 244 h 336"/>
                <a:gd name="T44" fmla="*/ 227 w 256"/>
                <a:gd name="T45" fmla="*/ 92 h 336"/>
                <a:gd name="T46" fmla="*/ 256 w 256"/>
                <a:gd name="T47" fmla="*/ 48 h 336"/>
                <a:gd name="T48" fmla="*/ 208 w 256"/>
                <a:gd name="T49" fmla="*/ 0 h 336"/>
                <a:gd name="T50" fmla="*/ 160 w 256"/>
                <a:gd name="T51" fmla="*/ 48 h 336"/>
                <a:gd name="T52" fmla="*/ 189 w 256"/>
                <a:gd name="T53" fmla="*/ 92 h 336"/>
                <a:gd name="T54" fmla="*/ 189 w 256"/>
                <a:gd name="T55" fmla="*/ 244 h 336"/>
                <a:gd name="T56" fmla="*/ 160 w 256"/>
                <a:gd name="T57" fmla="*/ 288 h 336"/>
                <a:gd name="T58" fmla="*/ 208 w 256"/>
                <a:gd name="T59" fmla="*/ 336 h 336"/>
                <a:gd name="T60" fmla="*/ 256 w 256"/>
                <a:gd name="T61" fmla="*/ 288 h 336"/>
                <a:gd name="T62" fmla="*/ 227 w 256"/>
                <a:gd name="T63" fmla="*/ 244 h 336"/>
                <a:gd name="T64" fmla="*/ 180 w 256"/>
                <a:gd name="T65" fmla="*/ 48 h 336"/>
                <a:gd name="T66" fmla="*/ 208 w 256"/>
                <a:gd name="T67" fmla="*/ 20 h 336"/>
                <a:gd name="T68" fmla="*/ 235 w 256"/>
                <a:gd name="T69" fmla="*/ 48 h 336"/>
                <a:gd name="T70" fmla="*/ 208 w 256"/>
                <a:gd name="T71" fmla="*/ 76 h 336"/>
                <a:gd name="T72" fmla="*/ 180 w 256"/>
                <a:gd name="T73" fmla="*/ 48 h 336"/>
                <a:gd name="T74" fmla="*/ 208 w 256"/>
                <a:gd name="T75" fmla="*/ 316 h 336"/>
                <a:gd name="T76" fmla="*/ 180 w 256"/>
                <a:gd name="T77" fmla="*/ 288 h 336"/>
                <a:gd name="T78" fmla="*/ 208 w 256"/>
                <a:gd name="T79" fmla="*/ 260 h 336"/>
                <a:gd name="T80" fmla="*/ 235 w 256"/>
                <a:gd name="T81" fmla="*/ 288 h 336"/>
                <a:gd name="T82" fmla="*/ 208 w 256"/>
                <a:gd name="T83" fmla="*/ 31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6" h="33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1"/>
                    <a:pt x="67" y="24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lose/>
                  <a:moveTo>
                    <a:pt x="75" y="288"/>
                  </a:moveTo>
                  <a:cubicBezTo>
                    <a:pt x="75" y="303"/>
                    <a:pt x="63" y="316"/>
                    <a:pt x="48" y="316"/>
                  </a:cubicBez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lose/>
                  <a:moveTo>
                    <a:pt x="48" y="76"/>
                  </a:moveTo>
                  <a:cubicBezTo>
                    <a:pt x="32" y="76"/>
                    <a:pt x="20" y="63"/>
                    <a:pt x="20" y="48"/>
                  </a:cubicBez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lose/>
                  <a:moveTo>
                    <a:pt x="227" y="244"/>
                  </a:moveTo>
                  <a:cubicBezTo>
                    <a:pt x="227" y="92"/>
                    <a:pt x="227" y="92"/>
                    <a:pt x="227" y="92"/>
                  </a:cubicBezTo>
                  <a:cubicBezTo>
                    <a:pt x="244" y="85"/>
                    <a:pt x="256" y="68"/>
                    <a:pt x="256" y="48"/>
                  </a:cubicBez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8"/>
                    <a:pt x="172" y="85"/>
                    <a:pt x="189" y="92"/>
                  </a:cubicBezTo>
                  <a:cubicBezTo>
                    <a:pt x="189" y="244"/>
                    <a:pt x="189" y="244"/>
                    <a:pt x="189" y="244"/>
                  </a:cubicBezTo>
                  <a:cubicBezTo>
                    <a:pt x="172" y="251"/>
                    <a:pt x="160" y="268"/>
                    <a:pt x="160" y="288"/>
                  </a:cubicBezTo>
                  <a:cubicBezTo>
                    <a:pt x="160" y="314"/>
                    <a:pt x="181" y="336"/>
                    <a:pt x="208" y="336"/>
                  </a:cubicBezTo>
                  <a:cubicBezTo>
                    <a:pt x="234" y="336"/>
                    <a:pt x="256" y="314"/>
                    <a:pt x="256" y="288"/>
                  </a:cubicBezTo>
                  <a:cubicBezTo>
                    <a:pt x="256" y="268"/>
                    <a:pt x="244" y="251"/>
                    <a:pt x="227" y="244"/>
                  </a:cubicBezTo>
                  <a:close/>
                  <a:moveTo>
                    <a:pt x="180" y="48"/>
                  </a:move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ubicBezTo>
                    <a:pt x="192" y="76"/>
                    <a:pt x="180" y="63"/>
                    <a:pt x="180" y="48"/>
                  </a:cubicBezTo>
                  <a:close/>
                  <a:moveTo>
                    <a:pt x="208" y="316"/>
                  </a:moveTo>
                  <a:cubicBezTo>
                    <a:pt x="192" y="316"/>
                    <a:pt x="180" y="303"/>
                    <a:pt x="180" y="288"/>
                  </a:cubicBezTo>
                  <a:cubicBezTo>
                    <a:pt x="180" y="273"/>
                    <a:pt x="192" y="260"/>
                    <a:pt x="208" y="260"/>
                  </a:cubicBezTo>
                  <a:cubicBezTo>
                    <a:pt x="223" y="260"/>
                    <a:pt x="235" y="273"/>
                    <a:pt x="235" y="288"/>
                  </a:cubicBezTo>
                  <a:cubicBezTo>
                    <a:pt x="235" y="303"/>
                    <a:pt x="223" y="316"/>
                    <a:pt x="208" y="3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6620F7-7D8D-C447-B85D-6E4BFC9A63AE}"/>
              </a:ext>
            </a:extLst>
          </p:cNvPr>
          <p:cNvGrpSpPr/>
          <p:nvPr/>
        </p:nvGrpSpPr>
        <p:grpSpPr>
          <a:xfrm>
            <a:off x="700633" y="5515001"/>
            <a:ext cx="534558" cy="534700"/>
            <a:chOff x="3707904" y="1338582"/>
            <a:chExt cx="587140" cy="587140"/>
          </a:xfrm>
          <a:solidFill>
            <a:schemeClr val="bg1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FC4277-DAB9-3140-8C5B-711759AB7E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8C0F0B33-E9E0-594C-84C2-BC9B8838B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EA79B1-5D02-8943-9127-2B2415D3DC56}"/>
              </a:ext>
            </a:extLst>
          </p:cNvPr>
          <p:cNvGrpSpPr/>
          <p:nvPr/>
        </p:nvGrpSpPr>
        <p:grpSpPr>
          <a:xfrm>
            <a:off x="5040895" y="5495532"/>
            <a:ext cx="534558" cy="534700"/>
            <a:chOff x="2133600" y="2959325"/>
            <a:chExt cx="401025" cy="401025"/>
          </a:xfrm>
          <a:solidFill>
            <a:schemeClr val="bg1"/>
          </a:solidFill>
        </p:grpSpPr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A5ACFC0B-230B-2D49-9EBD-2B2CE77CA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2959325"/>
              <a:ext cx="401025" cy="401025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BB984B4-0A14-AE46-B1DB-8B158465E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1806" y="3069313"/>
              <a:ext cx="144612" cy="18105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986994-1693-5D4F-A226-353BDC960EFF}"/>
              </a:ext>
            </a:extLst>
          </p:cNvPr>
          <p:cNvGrpSpPr/>
          <p:nvPr/>
        </p:nvGrpSpPr>
        <p:grpSpPr>
          <a:xfrm>
            <a:off x="9355835" y="5498103"/>
            <a:ext cx="534557" cy="534697"/>
            <a:chOff x="2133600" y="3695926"/>
            <a:chExt cx="401025" cy="401024"/>
          </a:xfrm>
          <a:solidFill>
            <a:schemeClr val="bg1"/>
          </a:solidFill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DAA6BC7-C28A-D141-972B-69D4EDD39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3600" y="3695926"/>
              <a:ext cx="401025" cy="401024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3F5AB21-D194-6A4E-8EB5-10F2F8BAF8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6237" y="3846283"/>
              <a:ext cx="167008" cy="100311"/>
            </a:xfrm>
            <a:custGeom>
              <a:avLst/>
              <a:gdLst>
                <a:gd name="T0" fmla="*/ 308 w 400"/>
                <a:gd name="T1" fmla="*/ 120 h 240"/>
                <a:gd name="T2" fmla="*/ 353 w 400"/>
                <a:gd name="T3" fmla="*/ 33 h 240"/>
                <a:gd name="T4" fmla="*/ 380 w 400"/>
                <a:gd name="T5" fmla="*/ 33 h 240"/>
                <a:gd name="T6" fmla="*/ 307 w 400"/>
                <a:gd name="T7" fmla="*/ 0 h 240"/>
                <a:gd name="T8" fmla="*/ 106 w 400"/>
                <a:gd name="T9" fmla="*/ 0 h 240"/>
                <a:gd name="T10" fmla="*/ 0 w 400"/>
                <a:gd name="T11" fmla="*/ 120 h 240"/>
                <a:gd name="T12" fmla="*/ 106 w 400"/>
                <a:gd name="T13" fmla="*/ 240 h 240"/>
                <a:gd name="T14" fmla="*/ 307 w 400"/>
                <a:gd name="T15" fmla="*/ 240 h 240"/>
                <a:gd name="T16" fmla="*/ 380 w 400"/>
                <a:gd name="T17" fmla="*/ 206 h 240"/>
                <a:gd name="T18" fmla="*/ 353 w 400"/>
                <a:gd name="T19" fmla="*/ 206 h 240"/>
                <a:gd name="T20" fmla="*/ 308 w 400"/>
                <a:gd name="T21" fmla="*/ 120 h 240"/>
                <a:gd name="T22" fmla="*/ 254 w 400"/>
                <a:gd name="T23" fmla="*/ 156 h 240"/>
                <a:gd name="T24" fmla="*/ 240 w 400"/>
                <a:gd name="T25" fmla="*/ 156 h 240"/>
                <a:gd name="T26" fmla="*/ 181 w 400"/>
                <a:gd name="T27" fmla="*/ 129 h 240"/>
                <a:gd name="T28" fmla="*/ 172 w 400"/>
                <a:gd name="T29" fmla="*/ 152 h 240"/>
                <a:gd name="T30" fmla="*/ 147 w 400"/>
                <a:gd name="T31" fmla="*/ 160 h 240"/>
                <a:gd name="T32" fmla="*/ 76 w 400"/>
                <a:gd name="T33" fmla="*/ 95 h 240"/>
                <a:gd name="T34" fmla="*/ 72 w 400"/>
                <a:gd name="T35" fmla="*/ 84 h 240"/>
                <a:gd name="T36" fmla="*/ 86 w 400"/>
                <a:gd name="T37" fmla="*/ 84 h 240"/>
                <a:gd name="T38" fmla="*/ 145 w 400"/>
                <a:gd name="T39" fmla="*/ 111 h 240"/>
                <a:gd name="T40" fmla="*/ 154 w 400"/>
                <a:gd name="T41" fmla="*/ 88 h 240"/>
                <a:gd name="T42" fmla="*/ 178 w 400"/>
                <a:gd name="T43" fmla="*/ 80 h 240"/>
                <a:gd name="T44" fmla="*/ 250 w 400"/>
                <a:gd name="T45" fmla="*/ 145 h 240"/>
                <a:gd name="T46" fmla="*/ 254 w 400"/>
                <a:gd name="T47" fmla="*/ 156 h 240"/>
                <a:gd name="T48" fmla="*/ 377 w 400"/>
                <a:gd name="T49" fmla="*/ 78 h 240"/>
                <a:gd name="T50" fmla="*/ 362 w 400"/>
                <a:gd name="T51" fmla="*/ 78 h 240"/>
                <a:gd name="T52" fmla="*/ 340 w 400"/>
                <a:gd name="T53" fmla="*/ 118 h 240"/>
                <a:gd name="T54" fmla="*/ 362 w 400"/>
                <a:gd name="T55" fmla="*/ 158 h 240"/>
                <a:gd name="T56" fmla="*/ 377 w 400"/>
                <a:gd name="T57" fmla="*/ 158 h 240"/>
                <a:gd name="T58" fmla="*/ 400 w 400"/>
                <a:gd name="T59" fmla="*/ 118 h 240"/>
                <a:gd name="T60" fmla="*/ 377 w 400"/>
                <a:gd name="T61" fmla="*/ 7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0" h="240">
                  <a:moveTo>
                    <a:pt x="308" y="120"/>
                  </a:moveTo>
                  <a:cubicBezTo>
                    <a:pt x="308" y="65"/>
                    <a:pt x="333" y="33"/>
                    <a:pt x="353" y="33"/>
                  </a:cubicBezTo>
                  <a:cubicBezTo>
                    <a:pt x="361" y="33"/>
                    <a:pt x="380" y="33"/>
                    <a:pt x="380" y="33"/>
                  </a:cubicBezTo>
                  <a:cubicBezTo>
                    <a:pt x="366" y="12"/>
                    <a:pt x="355" y="0"/>
                    <a:pt x="307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32" y="0"/>
                    <a:pt x="0" y="69"/>
                    <a:pt x="0" y="120"/>
                  </a:cubicBezTo>
                  <a:cubicBezTo>
                    <a:pt x="0" y="171"/>
                    <a:pt x="32" y="240"/>
                    <a:pt x="106" y="240"/>
                  </a:cubicBezTo>
                  <a:cubicBezTo>
                    <a:pt x="307" y="240"/>
                    <a:pt x="307" y="240"/>
                    <a:pt x="307" y="240"/>
                  </a:cubicBezTo>
                  <a:cubicBezTo>
                    <a:pt x="355" y="240"/>
                    <a:pt x="366" y="227"/>
                    <a:pt x="380" y="206"/>
                  </a:cubicBezTo>
                  <a:cubicBezTo>
                    <a:pt x="380" y="206"/>
                    <a:pt x="373" y="206"/>
                    <a:pt x="353" y="206"/>
                  </a:cubicBezTo>
                  <a:cubicBezTo>
                    <a:pt x="333" y="206"/>
                    <a:pt x="308" y="175"/>
                    <a:pt x="308" y="120"/>
                  </a:cubicBezTo>
                  <a:close/>
                  <a:moveTo>
                    <a:pt x="254" y="156"/>
                  </a:moveTo>
                  <a:cubicBezTo>
                    <a:pt x="250" y="161"/>
                    <a:pt x="240" y="156"/>
                    <a:pt x="240" y="156"/>
                  </a:cubicBezTo>
                  <a:cubicBezTo>
                    <a:pt x="181" y="129"/>
                    <a:pt x="181" y="129"/>
                    <a:pt x="181" y="129"/>
                  </a:cubicBezTo>
                  <a:cubicBezTo>
                    <a:pt x="181" y="129"/>
                    <a:pt x="176" y="143"/>
                    <a:pt x="172" y="152"/>
                  </a:cubicBezTo>
                  <a:cubicBezTo>
                    <a:pt x="167" y="162"/>
                    <a:pt x="164" y="172"/>
                    <a:pt x="147" y="160"/>
                  </a:cubicBezTo>
                  <a:cubicBezTo>
                    <a:pt x="130" y="148"/>
                    <a:pt x="76" y="95"/>
                    <a:pt x="76" y="95"/>
                  </a:cubicBezTo>
                  <a:cubicBezTo>
                    <a:pt x="76" y="95"/>
                    <a:pt x="69" y="90"/>
                    <a:pt x="72" y="84"/>
                  </a:cubicBezTo>
                  <a:cubicBezTo>
                    <a:pt x="76" y="79"/>
                    <a:pt x="86" y="84"/>
                    <a:pt x="86" y="84"/>
                  </a:cubicBezTo>
                  <a:cubicBezTo>
                    <a:pt x="145" y="111"/>
                    <a:pt x="145" y="111"/>
                    <a:pt x="145" y="111"/>
                  </a:cubicBezTo>
                  <a:cubicBezTo>
                    <a:pt x="145" y="111"/>
                    <a:pt x="150" y="97"/>
                    <a:pt x="154" y="88"/>
                  </a:cubicBezTo>
                  <a:cubicBezTo>
                    <a:pt x="158" y="79"/>
                    <a:pt x="161" y="68"/>
                    <a:pt x="178" y="80"/>
                  </a:cubicBezTo>
                  <a:cubicBezTo>
                    <a:pt x="195" y="92"/>
                    <a:pt x="250" y="145"/>
                    <a:pt x="250" y="145"/>
                  </a:cubicBezTo>
                  <a:cubicBezTo>
                    <a:pt x="250" y="145"/>
                    <a:pt x="257" y="150"/>
                    <a:pt x="254" y="156"/>
                  </a:cubicBezTo>
                  <a:close/>
                  <a:moveTo>
                    <a:pt x="377" y="78"/>
                  </a:moveTo>
                  <a:cubicBezTo>
                    <a:pt x="362" y="78"/>
                    <a:pt x="362" y="78"/>
                    <a:pt x="362" y="78"/>
                  </a:cubicBezTo>
                  <a:cubicBezTo>
                    <a:pt x="351" y="78"/>
                    <a:pt x="340" y="94"/>
                    <a:pt x="340" y="118"/>
                  </a:cubicBezTo>
                  <a:cubicBezTo>
                    <a:pt x="340" y="143"/>
                    <a:pt x="351" y="158"/>
                    <a:pt x="362" y="158"/>
                  </a:cubicBezTo>
                  <a:cubicBezTo>
                    <a:pt x="377" y="158"/>
                    <a:pt x="377" y="158"/>
                    <a:pt x="377" y="158"/>
                  </a:cubicBezTo>
                  <a:cubicBezTo>
                    <a:pt x="388" y="158"/>
                    <a:pt x="400" y="143"/>
                    <a:pt x="400" y="118"/>
                  </a:cubicBezTo>
                  <a:cubicBezTo>
                    <a:pt x="400" y="94"/>
                    <a:pt x="388" y="78"/>
                    <a:pt x="377" y="7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04B6518F-D340-564B-9ACA-98BCC619AC94}"/>
              </a:ext>
            </a:extLst>
          </p:cNvPr>
          <p:cNvSpPr txBox="1">
            <a:spLocks/>
          </p:cNvSpPr>
          <p:nvPr/>
        </p:nvSpPr>
        <p:spPr>
          <a:xfrm>
            <a:off x="1252904" y="1996311"/>
            <a:ext cx="2462213" cy="3254163"/>
          </a:xfrm>
          <a:custGeom>
            <a:avLst/>
            <a:gdLst>
              <a:gd name="connsiteX0" fmla="*/ 0 w 2462213"/>
              <a:gd name="connsiteY0" fmla="*/ 0 h 3254163"/>
              <a:gd name="connsiteX1" fmla="*/ 2462213 w 2462213"/>
              <a:gd name="connsiteY1" fmla="*/ 0 h 3254163"/>
              <a:gd name="connsiteX2" fmla="*/ 2462213 w 2462213"/>
              <a:gd name="connsiteY2" fmla="*/ 3254163 h 3254163"/>
              <a:gd name="connsiteX3" fmla="*/ 0 w 2462213"/>
              <a:gd name="connsiteY3" fmla="*/ 3254163 h 3254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213" h="3254163">
                <a:moveTo>
                  <a:pt x="0" y="0"/>
                </a:moveTo>
                <a:lnTo>
                  <a:pt x="2462213" y="0"/>
                </a:lnTo>
                <a:lnTo>
                  <a:pt x="2462213" y="3254163"/>
                </a:lnTo>
                <a:lnTo>
                  <a:pt x="0" y="3254163"/>
                </a:lnTo>
                <a:close/>
              </a:path>
            </a:pathLst>
          </a:custGeom>
          <a:blipFill>
            <a:blip r:embed="rId5"/>
            <a:stretch>
              <a:fillRect l="-50679" r="-50679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42F7FE-871D-5F47-90B5-F946CAB7119B}"/>
              </a:ext>
            </a:extLst>
          </p:cNvPr>
          <p:cNvCxnSpPr>
            <a:cxnSpLocks/>
          </p:cNvCxnSpPr>
          <p:nvPr/>
        </p:nvCxnSpPr>
        <p:spPr>
          <a:xfrm>
            <a:off x="4604092" y="2438303"/>
            <a:ext cx="12518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7">
            <a:extLst>
              <a:ext uri="{FF2B5EF4-FFF2-40B4-BE49-F238E27FC236}">
                <a16:creationId xmlns:a16="http://schemas.microsoft.com/office/drawing/2014/main" id="{F81F9549-F0CF-6A49-BB65-B9A13DA011AB}"/>
              </a:ext>
            </a:extLst>
          </p:cNvPr>
          <p:cNvSpPr txBox="1"/>
          <p:nvPr/>
        </p:nvSpPr>
        <p:spPr>
          <a:xfrm>
            <a:off x="4534109" y="1800282"/>
            <a:ext cx="226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可靠传输</a:t>
            </a: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8E67541-DB6B-C44F-8A8E-3D6674BEC3F6}"/>
              </a:ext>
            </a:extLst>
          </p:cNvPr>
          <p:cNvSpPr txBox="1"/>
          <p:nvPr/>
        </p:nvSpPr>
        <p:spPr>
          <a:xfrm>
            <a:off x="4656825" y="2755554"/>
            <a:ext cx="6039814" cy="1346891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①采用发送应答机制，发送端的每个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报文段都必须得到接收方的应答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②超时重传：定时时间内没有收到应答，将会重发该报文段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③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报文段以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数据报发送，到达接收端可能会乱序重复，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协议会进行重排和整理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9" name="文本框 17">
            <a:extLst>
              <a:ext uri="{FF2B5EF4-FFF2-40B4-BE49-F238E27FC236}">
                <a16:creationId xmlns:a16="http://schemas.microsoft.com/office/drawing/2014/main" id="{6FAA924E-2306-48A9-9E74-4D535B5497BE}"/>
              </a:ext>
            </a:extLst>
          </p:cNvPr>
          <p:cNvSpPr txBox="1"/>
          <p:nvPr/>
        </p:nvSpPr>
        <p:spPr>
          <a:xfrm>
            <a:off x="1088556" y="381405"/>
            <a:ext cx="2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服务的特点</a:t>
            </a:r>
          </a:p>
        </p:txBody>
      </p:sp>
    </p:spTree>
    <p:extLst>
      <p:ext uri="{BB962C8B-B14F-4D97-AF65-F5344CB8AC3E}">
        <p14:creationId xmlns:p14="http://schemas.microsoft.com/office/powerpoint/2010/main" val="25886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>
            <a:extLst>
              <a:ext uri="{FF2B5EF4-FFF2-40B4-BE49-F238E27FC236}">
                <a16:creationId xmlns:a16="http://schemas.microsoft.com/office/drawing/2014/main" id="{4C475234-42BD-0E4E-B870-BC98FAAC2FFA}"/>
              </a:ext>
            </a:extLst>
          </p:cNvPr>
          <p:cNvSpPr>
            <a:spLocks/>
          </p:cNvSpPr>
          <p:nvPr/>
        </p:nvSpPr>
        <p:spPr bwMode="auto">
          <a:xfrm>
            <a:off x="5935844" y="472698"/>
            <a:ext cx="6256156" cy="6385302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矩形 13">
            <a:extLst>
              <a:ext uri="{FF2B5EF4-FFF2-40B4-BE49-F238E27FC236}">
                <a16:creationId xmlns:a16="http://schemas.microsoft.com/office/drawing/2014/main" id="{01B63C71-09D4-CD4D-BB82-7DD279BF6E53}"/>
              </a:ext>
            </a:extLst>
          </p:cNvPr>
          <p:cNvSpPr/>
          <p:nvPr/>
        </p:nvSpPr>
        <p:spPr>
          <a:xfrm>
            <a:off x="0" y="1815548"/>
            <a:ext cx="12192000" cy="3783496"/>
          </a:xfrm>
          <a:prstGeom prst="rect">
            <a:avLst/>
          </a:prstGeom>
          <a:blipFill>
            <a:blip r:embed="rId4"/>
            <a:stretch>
              <a:fillRect t="-57242" b="-57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矩形 12">
            <a:extLst>
              <a:ext uri="{FF2B5EF4-FFF2-40B4-BE49-F238E27FC236}">
                <a16:creationId xmlns:a16="http://schemas.microsoft.com/office/drawing/2014/main" id="{A10EC927-5738-0B4B-9EBA-B515A914BBE7}"/>
              </a:ext>
            </a:extLst>
          </p:cNvPr>
          <p:cNvSpPr/>
          <p:nvPr/>
        </p:nvSpPr>
        <p:spPr>
          <a:xfrm>
            <a:off x="0" y="1815548"/>
            <a:ext cx="12192000" cy="3783496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4" name="椭圆 5">
            <a:extLst>
              <a:ext uri="{FF2B5EF4-FFF2-40B4-BE49-F238E27FC236}">
                <a16:creationId xmlns:a16="http://schemas.microsoft.com/office/drawing/2014/main" id="{3EC1A62C-9250-2F4E-B5FD-D10FA4741824}"/>
              </a:ext>
            </a:extLst>
          </p:cNvPr>
          <p:cNvSpPr/>
          <p:nvPr/>
        </p:nvSpPr>
        <p:spPr>
          <a:xfrm>
            <a:off x="452451" y="426058"/>
            <a:ext cx="551745" cy="5517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zh-CN" alt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0556104D-50FE-5540-8AC4-40F2A244292F}"/>
              </a:ext>
            </a:extLst>
          </p:cNvPr>
          <p:cNvSpPr txBox="1"/>
          <p:nvPr/>
        </p:nvSpPr>
        <p:spPr>
          <a:xfrm>
            <a:off x="1357981" y="47269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服务端技术分享</a:t>
            </a:r>
            <a:endParaRPr lang="zh-CN" altLang="en-US" sz="2800" b="1" spc="6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CA9331-6B13-5341-87BA-86DA8CCC66B6}"/>
              </a:ext>
            </a:extLst>
          </p:cNvPr>
          <p:cNvGrpSpPr/>
          <p:nvPr/>
        </p:nvGrpSpPr>
        <p:grpSpPr>
          <a:xfrm>
            <a:off x="2318096" y="2611830"/>
            <a:ext cx="2381772" cy="2190932"/>
            <a:chOff x="1470701" y="1821913"/>
            <a:chExt cx="3820826" cy="3607097"/>
          </a:xfrm>
        </p:grpSpPr>
        <p:sp>
          <p:nvSpPr>
            <p:cNvPr id="8" name="矩形 1">
              <a:extLst>
                <a:ext uri="{FF2B5EF4-FFF2-40B4-BE49-F238E27FC236}">
                  <a16:creationId xmlns:a16="http://schemas.microsoft.com/office/drawing/2014/main" id="{0C8F17A1-CDED-0F44-B9F9-B0C03A6B1B76}"/>
                </a:ext>
              </a:extLst>
            </p:cNvPr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9" name="矩形 3">
              <a:extLst>
                <a:ext uri="{FF2B5EF4-FFF2-40B4-BE49-F238E27FC236}">
                  <a16:creationId xmlns:a16="http://schemas.microsoft.com/office/drawing/2014/main" id="{C49AE8E5-4513-4646-AD0E-D5AA7BDAAB98}"/>
                </a:ext>
              </a:extLst>
            </p:cNvPr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0" name="矩形 4">
              <a:extLst>
                <a:ext uri="{FF2B5EF4-FFF2-40B4-BE49-F238E27FC236}">
                  <a16:creationId xmlns:a16="http://schemas.microsoft.com/office/drawing/2014/main" id="{68D86627-90D8-3F4F-B3BA-580D789A5EFF}"/>
                </a:ext>
              </a:extLst>
            </p:cNvPr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1" name="文本框 15">
              <a:extLst>
                <a:ext uri="{FF2B5EF4-FFF2-40B4-BE49-F238E27FC236}">
                  <a16:creationId xmlns:a16="http://schemas.microsoft.com/office/drawing/2014/main" id="{15182477-B9F1-B048-89EF-85E10140BEC6}"/>
                </a:ext>
              </a:extLst>
            </p:cNvPr>
            <p:cNvSpPr txBox="1"/>
            <p:nvPr/>
          </p:nvSpPr>
          <p:spPr>
            <a:xfrm>
              <a:off x="2019199" y="2721526"/>
              <a:ext cx="2723828" cy="182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02</a:t>
              </a:r>
              <a:endPara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4" name="文本框 17">
            <a:extLst>
              <a:ext uri="{FF2B5EF4-FFF2-40B4-BE49-F238E27FC236}">
                <a16:creationId xmlns:a16="http://schemas.microsoft.com/office/drawing/2014/main" id="{AD0E5CC2-0A9E-744B-9892-F9763BC0D641}"/>
              </a:ext>
            </a:extLst>
          </p:cNvPr>
          <p:cNvSpPr txBox="1"/>
          <p:nvPr/>
        </p:nvSpPr>
        <p:spPr>
          <a:xfrm>
            <a:off x="5342504" y="2611830"/>
            <a:ext cx="5333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36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状态的转移</a:t>
            </a:r>
          </a:p>
        </p:txBody>
      </p:sp>
      <p:sp>
        <p:nvSpPr>
          <p:cNvPr id="16" name="PA-文本框 9">
            <a:extLst>
              <a:ext uri="{FF2B5EF4-FFF2-40B4-BE49-F238E27FC236}">
                <a16:creationId xmlns:a16="http://schemas.microsoft.com/office/drawing/2014/main" id="{6E72C148-C367-F749-BF2B-925C71BCDC1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342504" y="3429000"/>
            <a:ext cx="4812008" cy="78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defTabSz="457143">
              <a:lnSpc>
                <a:spcPct val="13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Source Han Sans CN Normal" panose="020B0400000000000000" pitchFamily="34" charset="-128"/>
                <a:ea typeface="Source Han Sans CN Normal" panose="020B0400000000000000" pitchFamily="34" charset="-128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服务器状态转移过程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客户端状态转移过程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TIME_WAIT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235987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8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1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1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">
            <a:extLst>
              <a:ext uri="{FF2B5EF4-FFF2-40B4-BE49-F238E27FC236}">
                <a16:creationId xmlns:a16="http://schemas.microsoft.com/office/drawing/2014/main" id="{3C974339-38E4-42CA-AC5F-014DEBD3998D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11A2BA0-EF0F-4913-B36C-50F2C5AA4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椭圆 5">
              <a:extLst>
                <a:ext uri="{FF2B5EF4-FFF2-40B4-BE49-F238E27FC236}">
                  <a16:creationId xmlns:a16="http://schemas.microsoft.com/office/drawing/2014/main" id="{A859F5F2-D700-42FB-8298-E6095FC84151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5EDEE02-54F1-40C7-A445-0B000FC0066E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7">
              <a:extLst>
                <a:ext uri="{FF2B5EF4-FFF2-40B4-BE49-F238E27FC236}">
                  <a16:creationId xmlns:a16="http://schemas.microsoft.com/office/drawing/2014/main" id="{81D36926-123A-4520-9990-8C4149561571}"/>
                </a:ext>
              </a:extLst>
            </p:cNvPr>
            <p:cNvSpPr txBox="1"/>
            <p:nvPr/>
          </p:nvSpPr>
          <p:spPr>
            <a:xfrm>
              <a:off x="1088556" y="381405"/>
              <a:ext cx="2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TCP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状态的转移</a:t>
              </a:r>
            </a:p>
          </p:txBody>
        </p:sp>
      </p:grp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8D3E210-28C0-A442-A7A9-6DEAB0470B8F}"/>
              </a:ext>
            </a:extLst>
          </p:cNvPr>
          <p:cNvSpPr txBox="1">
            <a:spLocks/>
          </p:cNvSpPr>
          <p:nvPr/>
        </p:nvSpPr>
        <p:spPr>
          <a:xfrm>
            <a:off x="7036872" y="1214372"/>
            <a:ext cx="2901172" cy="1919756"/>
          </a:xfrm>
          <a:custGeom>
            <a:avLst/>
            <a:gdLst>
              <a:gd name="connsiteX0" fmla="*/ 0 w 2927525"/>
              <a:gd name="connsiteY0" fmla="*/ 0 h 2244435"/>
              <a:gd name="connsiteX1" fmla="*/ 2927525 w 2927525"/>
              <a:gd name="connsiteY1" fmla="*/ 0 h 2244435"/>
              <a:gd name="connsiteX2" fmla="*/ 2927525 w 2927525"/>
              <a:gd name="connsiteY2" fmla="*/ 2244435 h 2244435"/>
              <a:gd name="connsiteX3" fmla="*/ 0 w 2927525"/>
              <a:gd name="connsiteY3" fmla="*/ 2244435 h 224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7525" h="2244435">
                <a:moveTo>
                  <a:pt x="0" y="0"/>
                </a:moveTo>
                <a:lnTo>
                  <a:pt x="2927525" y="0"/>
                </a:lnTo>
                <a:lnTo>
                  <a:pt x="2927525" y="2244435"/>
                </a:lnTo>
                <a:lnTo>
                  <a:pt x="0" y="2244435"/>
                </a:lnTo>
                <a:close/>
              </a:path>
            </a:pathLst>
          </a:custGeom>
          <a:blipFill>
            <a:blip r:embed="rId3"/>
            <a:stretch>
              <a:fillRect l="-408" r="-408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2D2F4C5-18DF-D74E-8259-A4F9FB7F143F}"/>
              </a:ext>
            </a:extLst>
          </p:cNvPr>
          <p:cNvSpPr txBox="1">
            <a:spLocks/>
          </p:cNvSpPr>
          <p:nvPr/>
        </p:nvSpPr>
        <p:spPr>
          <a:xfrm>
            <a:off x="7028133" y="3134128"/>
            <a:ext cx="2909911" cy="2415635"/>
          </a:xfrm>
          <a:custGeom>
            <a:avLst/>
            <a:gdLst>
              <a:gd name="connsiteX0" fmla="*/ 0 w 2927525"/>
              <a:gd name="connsiteY0" fmla="*/ 0 h 3429000"/>
              <a:gd name="connsiteX1" fmla="*/ 2927525 w 2927525"/>
              <a:gd name="connsiteY1" fmla="*/ 0 h 3429000"/>
              <a:gd name="connsiteX2" fmla="*/ 2927525 w 2927525"/>
              <a:gd name="connsiteY2" fmla="*/ 3429000 h 3429000"/>
              <a:gd name="connsiteX3" fmla="*/ 0 w 2927525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7525" h="3429000">
                <a:moveTo>
                  <a:pt x="0" y="0"/>
                </a:moveTo>
                <a:lnTo>
                  <a:pt x="2927525" y="0"/>
                </a:lnTo>
                <a:lnTo>
                  <a:pt x="2927525" y="342900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4"/>
            <a:stretch>
              <a:fillRect l="-11899" r="-11899"/>
            </a:stretch>
          </a:blipFill>
        </p:spPr>
        <p:txBody>
          <a:bodyPr/>
          <a:lstStyle/>
          <a:p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49D663C-6201-D741-A4A3-EED3D3D94D99}"/>
              </a:ext>
            </a:extLst>
          </p:cNvPr>
          <p:cNvSpPr txBox="1"/>
          <p:nvPr/>
        </p:nvSpPr>
        <p:spPr>
          <a:xfrm>
            <a:off x="2005884" y="139923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一带而过的内容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FC43BAC7-B6E4-354F-A8FF-7FFA655CB01B}"/>
              </a:ext>
            </a:extLst>
          </p:cNvPr>
          <p:cNvSpPr txBox="1"/>
          <p:nvPr/>
        </p:nvSpPr>
        <p:spPr>
          <a:xfrm>
            <a:off x="1088556" y="2183400"/>
            <a:ext cx="4801274" cy="3148666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头部结构等具体报文段的信息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有兴趣的自己去查，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linux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下可以用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tcpdump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去抓数据包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2.TCP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连接的建立和关闭：三次挥手四次握手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主要就讲一个状态转移图，不打算细讲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提一嘴</a:t>
            </a:r>
            <a:r>
              <a:rPr lang="zh-CN" altLang="en-US" sz="1400" dirty="0">
                <a:solidFill>
                  <a:srgbClr val="FF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连接超时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，客户端访问服务器没有收到应答，会先进行重连（多次），重连无效会通知应用程序连接超时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重连操作的次数由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/proc/sys/net/ipv4/</a:t>
            </a:r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tcp_syn_retries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内核变量定义，默认为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5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每次重连的超时时间都会添加一倍。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Eg.1s, 2s, 4s, 8s, 16s.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773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5">
            <a:extLst>
              <a:ext uri="{FF2B5EF4-FFF2-40B4-BE49-F238E27FC236}">
                <a16:creationId xmlns:a16="http://schemas.microsoft.com/office/drawing/2014/main" id="{3C974339-38E4-42CA-AC5F-014DEBD3998D}"/>
              </a:ext>
            </a:extLst>
          </p:cNvPr>
          <p:cNvGrpSpPr/>
          <p:nvPr/>
        </p:nvGrpSpPr>
        <p:grpSpPr>
          <a:xfrm>
            <a:off x="0" y="3175"/>
            <a:ext cx="12192000" cy="6854825"/>
            <a:chOff x="0" y="3175"/>
            <a:chExt cx="12192000" cy="6854825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11A2BA0-EF0F-4913-B36C-50F2C5AA4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817" y="3175"/>
              <a:ext cx="6716183" cy="6854825"/>
            </a:xfrm>
            <a:custGeom>
              <a:avLst/>
              <a:gdLst>
                <a:gd name="T0" fmla="*/ 1295 w 1295"/>
                <a:gd name="T1" fmla="*/ 1062 h 1062"/>
                <a:gd name="T2" fmla="*/ 1295 w 1295"/>
                <a:gd name="T3" fmla="*/ 0 h 1062"/>
                <a:gd name="T4" fmla="*/ 1081 w 1295"/>
                <a:gd name="T5" fmla="*/ 163 h 1062"/>
                <a:gd name="T6" fmla="*/ 878 w 1295"/>
                <a:gd name="T7" fmla="*/ 281 h 1062"/>
                <a:gd name="T8" fmla="*/ 641 w 1295"/>
                <a:gd name="T9" fmla="*/ 438 h 1062"/>
                <a:gd name="T10" fmla="*/ 274 w 1295"/>
                <a:gd name="T11" fmla="*/ 590 h 1062"/>
                <a:gd name="T12" fmla="*/ 45 w 1295"/>
                <a:gd name="T13" fmla="*/ 979 h 1062"/>
                <a:gd name="T14" fmla="*/ 0 w 1295"/>
                <a:gd name="T15" fmla="*/ 1062 h 1062"/>
                <a:gd name="T16" fmla="*/ 1295 w 1295"/>
                <a:gd name="T17" fmla="*/ 1062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5" h="1062">
                  <a:moveTo>
                    <a:pt x="1295" y="1062"/>
                  </a:moveTo>
                  <a:cubicBezTo>
                    <a:pt x="1295" y="0"/>
                    <a:pt x="1295" y="0"/>
                    <a:pt x="1295" y="0"/>
                  </a:cubicBezTo>
                  <a:cubicBezTo>
                    <a:pt x="1176" y="15"/>
                    <a:pt x="1104" y="111"/>
                    <a:pt x="1081" y="163"/>
                  </a:cubicBezTo>
                  <a:cubicBezTo>
                    <a:pt x="1045" y="243"/>
                    <a:pt x="985" y="294"/>
                    <a:pt x="878" y="281"/>
                  </a:cubicBezTo>
                  <a:cubicBezTo>
                    <a:pt x="771" y="268"/>
                    <a:pt x="707" y="299"/>
                    <a:pt x="641" y="438"/>
                  </a:cubicBezTo>
                  <a:cubicBezTo>
                    <a:pt x="582" y="560"/>
                    <a:pt x="520" y="531"/>
                    <a:pt x="274" y="590"/>
                  </a:cubicBezTo>
                  <a:cubicBezTo>
                    <a:pt x="28" y="649"/>
                    <a:pt x="96" y="812"/>
                    <a:pt x="45" y="979"/>
                  </a:cubicBezTo>
                  <a:cubicBezTo>
                    <a:pt x="35" y="1011"/>
                    <a:pt x="19" y="1038"/>
                    <a:pt x="0" y="1062"/>
                  </a:cubicBezTo>
                  <a:lnTo>
                    <a:pt x="1295" y="1062"/>
                  </a:lnTo>
                  <a:close/>
                </a:path>
              </a:pathLst>
            </a:custGeom>
            <a:solidFill>
              <a:schemeClr val="bg1">
                <a:lumMod val="95000"/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2" name="椭圆 5">
              <a:extLst>
                <a:ext uri="{FF2B5EF4-FFF2-40B4-BE49-F238E27FC236}">
                  <a16:creationId xmlns:a16="http://schemas.microsoft.com/office/drawing/2014/main" id="{A859F5F2-D700-42FB-8298-E6095FC84151}"/>
                </a:ext>
              </a:extLst>
            </p:cNvPr>
            <p:cNvSpPr/>
            <p:nvPr/>
          </p:nvSpPr>
          <p:spPr>
            <a:xfrm>
              <a:off x="492208" y="426058"/>
              <a:ext cx="324679" cy="324679"/>
            </a:xfrm>
            <a:prstGeom prst="ellipse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762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377"/>
              <a:endParaRPr lang="zh-CN" altLang="en-US" sz="1400" b="1">
                <a:latin typeface="思源黑体" panose="020B0500000000000000" pitchFamily="34" charset="-122"/>
                <a:ea typeface="思源黑体" panose="020B0500000000000000" pitchFamily="34" charset="-122"/>
                <a:cs typeface="Open Sans" charset="0"/>
                <a:sym typeface="思源黑体" panose="020B0500000000000000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5EDEE02-54F1-40C7-A445-0B000FC0066E}"/>
                </a:ext>
              </a:extLst>
            </p:cNvPr>
            <p:cNvSpPr/>
            <p:nvPr/>
          </p:nvSpPr>
          <p:spPr>
            <a:xfrm>
              <a:off x="0" y="6533321"/>
              <a:ext cx="12192000" cy="32467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7">
              <a:extLst>
                <a:ext uri="{FF2B5EF4-FFF2-40B4-BE49-F238E27FC236}">
                  <a16:creationId xmlns:a16="http://schemas.microsoft.com/office/drawing/2014/main" id="{81D36926-123A-4520-9990-8C4149561571}"/>
                </a:ext>
              </a:extLst>
            </p:cNvPr>
            <p:cNvSpPr txBox="1"/>
            <p:nvPr/>
          </p:nvSpPr>
          <p:spPr>
            <a:xfrm>
              <a:off x="1088556" y="381405"/>
              <a:ext cx="2445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TCP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状态的转移</a:t>
              </a:r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49D663C-6201-D741-A4A3-EED3D3D94D99}"/>
              </a:ext>
            </a:extLst>
          </p:cNvPr>
          <p:cNvSpPr txBox="1"/>
          <p:nvPr/>
        </p:nvSpPr>
        <p:spPr>
          <a:xfrm>
            <a:off x="624001" y="1258914"/>
            <a:ext cx="5097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TCP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状态转移图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——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服务器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FC43BAC7-B6E4-354F-A8FF-7FFA655CB01B}"/>
              </a:ext>
            </a:extLst>
          </p:cNvPr>
          <p:cNvSpPr txBox="1"/>
          <p:nvPr/>
        </p:nvSpPr>
        <p:spPr>
          <a:xfrm>
            <a:off x="492208" y="2009694"/>
            <a:ext cx="5627875" cy="3661627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连接：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服务器通过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listen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系统调用进入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LISTEN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状态，被动等待客户端连接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服务器监听到连接请求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同步报文段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)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，将该连接放入内核等待队列。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SYN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SYN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SYN_RCVD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成功收到客户端的确认报文段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ESTABLISHED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接收方可以双向传输的状态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断开：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客户端主动关闭连接，服务器返回确认报文段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收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FIN,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ACK,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CLOSE_WAIT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服务器应用程序关闭连接后，给客户端发结束报文段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应用程序关闭，发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FIN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，进入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LAST_ACK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客户端返回确认报文段后，连接彻底关闭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收到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ACK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，回到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CLOSED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状态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lvl="0" defTabSz="1217930">
              <a:lnSpc>
                <a:spcPts val="2000"/>
              </a:lnSpc>
              <a:defRPr/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  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6BAB3D-D2E4-4B06-9211-6CDA853C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54" y="1824443"/>
            <a:ext cx="5150159" cy="379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0E1D4189-C6CE-4E0A-8573-37DE6D2BCA2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C:\Users\codi\Desktop"/>
  <p:tag name="ISPRING_PRESENTATION_TITLE" val="演示文稿2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08230036"/>
  <p:tag name="MH_LIBRARY" val="CONTENTS"/>
  <p:tag name="MH_TYPE" val="OTHERS"/>
  <p:tag name="ID" val="5535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4145</Words>
  <Application>Microsoft Office PowerPoint</Application>
  <PresentationFormat>宽屏</PresentationFormat>
  <Paragraphs>449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思源黑体</vt:lpstr>
      <vt:lpstr>字魂35号-经典雅黑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376407789@qq.com</cp:lastModifiedBy>
  <cp:revision>75</cp:revision>
  <dcterms:created xsi:type="dcterms:W3CDTF">2019-11-11T11:40:09Z</dcterms:created>
  <dcterms:modified xsi:type="dcterms:W3CDTF">2021-11-08T02:13:47Z</dcterms:modified>
</cp:coreProperties>
</file>