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5" r:id="rId4"/>
    <p:sldId id="286" r:id="rId5"/>
    <p:sldId id="287" r:id="rId6"/>
    <p:sldId id="288" r:id="rId7"/>
    <p:sldId id="31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29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18.xml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34.xml"/><Relationship Id="rId6" Type="http://schemas.openxmlformats.org/officeDocument/2006/relationships/image" Target="../media/image7.png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image" Target="../media/image9.png"/><Relationship Id="rId7" Type="http://schemas.openxmlformats.org/officeDocument/2006/relationships/tags" Target="../tags/tag240.xml"/><Relationship Id="rId6" Type="http://schemas.openxmlformats.org/officeDocument/2006/relationships/image" Target="../media/image8.png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2.xml"/><Relationship Id="rId10" Type="http://schemas.openxmlformats.org/officeDocument/2006/relationships/image" Target="../media/image10.png"/><Relationship Id="rId1" Type="http://schemas.openxmlformats.org/officeDocument/2006/relationships/tags" Target="../tags/tag2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48.xml"/><Relationship Id="rId6" Type="http://schemas.openxmlformats.org/officeDocument/2006/relationships/image" Target="../media/image9.png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4.xml"/><Relationship Id="rId6" Type="http://schemas.openxmlformats.org/officeDocument/2006/relationships/image" Target="../media/image11.png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image" Target="../media/image1.png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5.xml"/><Relationship Id="rId6" Type="http://schemas.openxmlformats.org/officeDocument/2006/relationships/image" Target="../media/image12.png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71.xml"/><Relationship Id="rId6" Type="http://schemas.openxmlformats.org/officeDocument/2006/relationships/image" Target="../media/image13.png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87.xml"/><Relationship Id="rId6" Type="http://schemas.openxmlformats.org/officeDocument/2006/relationships/image" Target="../media/image14.png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4.xml"/><Relationship Id="rId6" Type="http://schemas.openxmlformats.org/officeDocument/2006/relationships/image" Target="../media/image2.png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80.xml"/><Relationship Id="rId6" Type="http://schemas.openxmlformats.org/officeDocument/2006/relationships/image" Target="../media/image3.png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86.xml"/><Relationship Id="rId6" Type="http://schemas.openxmlformats.org/officeDocument/2006/relationships/image" Target="../media/image4.png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2.xml"/><Relationship Id="rId6" Type="http://schemas.openxmlformats.org/officeDocument/2006/relationships/image" Target="../media/image5.png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>
                <a:solidFill>
                  <a:schemeClr val="accent1"/>
                </a:solidFill>
              </a:rPr>
              <a:t>密码如何储存在DB</a:t>
            </a:r>
            <a:endParaRPr lang="zh-CN" altLang="en-US" sz="59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穷举法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462405"/>
            <a:ext cx="10515600" cy="4714875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比如我们穷举6位数数字。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1.计算000000的MD5值670B14728AD9902AECBA32E22FA4F6BD，不匹配，下一个。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2.计算000001的MD5值。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3.计算123456的MD值E10ADC3949BA59ABBE56E057F20F883E，匹配。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CPU每秒钟能进行上百亿次的计算，所以在给定范围内的密码使用穷举法是可行的。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只适合在明文很小的情况下适用。比如6位数字密码</a:t>
            </a:r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字典攻击法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固定长度的密码是有限集，所以生成的MD5值也是有限集。如果密码长度很小。那么完全可以生成一个字典表来做一个明文和密文的映射。拿到这个密文之后匹配明文就可以得到密码。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字典表就是提前构建一个 明文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密文 对应关系的一个大型数据库，破解时通过密文直接反查明文。但存储一个这样的数据库，空间成本是惊人的。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密码长度越大这个有限集越大，需要生成的字典表就越大，匹配明文的难度也就越大。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内容占位符 6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所以设置密码的时候设置的长一点，同时多用点特殊字符。这样破解的难度会变大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31670" y="2171700"/>
            <a:ext cx="6666865" cy="23952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彩虹表攻击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彩虹表是在字典法的基础上改进，以时间换空间。是现在破解哈希函数常用的办法。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彩虹表是用于加密散列函数逆运算的预先计算好的表，常用于破解加密过的密码散列。彩虹表常常用于破解长度固定且包含的字符范围固定的密码。这是以空间换时间的典型实践，比暴力破解用的时间少，空间更多；但与储存密码空间中的每一个密码及其对应的哈希值（Hash）实现的查找表相比，其花费的时间更多，空间更少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彩虹表的核心就是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•H函数，也就是Hash函数，通过明文得到密文。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•R函数，归约函数，通过密文得到一个指定长度的明文。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它的值域和定义域与H函数相反。通过该函数可以将哈希值约简为一个与原文相同格式的值。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203200"/>
            <a:ext cx="10515600" cy="6510020"/>
          </a:xfr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构建一张表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对于一个明文P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，进行HASH算法H后得到了一个密文Q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=H(P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2.然后对Q1进行R运算得到P2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P2=R(Q1)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就这样，将H运算、R运算、H运算……这个过程反复地重复下去，重复一个特定的次数k以后，就得到一条哈希链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这条链条并不需要完整地保存下来，只需要保存其起节点和末节点即可，例如上例中只需要保存起节点“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wikipedia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”和末节点“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rootroot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”。以大量的随机明文作为起节点，通过上述步骤计算出哈希链并将终节点进行储存，即可得到一张哈希链集。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40815" y="3315335"/>
            <a:ext cx="8195945" cy="12941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007745"/>
            <a:ext cx="10515600" cy="5169535"/>
          </a:xfr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如何使用哈希链集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例如，我们知道哈希运算后的密文为“0CAFC376”，则先对其进行一次R运算，得到“crepa”。正巧它等于集合中的一个末节点。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为了验证猜测，可以从起节点“</a:t>
            </a: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”开始重复哈希链的计算过程：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算到这里我们发现，“vfkkd”进行哈希运算的结果正是密文“0CAFC376”，这样就找到了所需的明文。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3925" y="2860040"/>
            <a:ext cx="2028825" cy="3714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3925" y="1337310"/>
            <a:ext cx="5553075" cy="669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99770" y="4084955"/>
            <a:ext cx="4114800" cy="6953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153160"/>
            <a:ext cx="10515600" cy="536892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如果密文不是“0CAFC376”而是“D2A82C9A”，第一次R运算后的结果并未在末节点中找到，则再重复一次H运算+R运算，这时又得到了末节点中的值“crepa”，则我们还是从起节点“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”开始计算，这次可得到“D2A82C9A”对应的明文为“</a:t>
            </a:r>
            <a:r>
              <a:rPr lang="en-US" altLang="zh-CN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”。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 sz="24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如果如是重复了k（=2）次之后，仍然没有在末节点中找到对应的值，则可以断定，所需的明文不在这张集合中——集合中并未储存长度大于k的哈希链，因此再计算也没有意义了。</a:t>
            </a:r>
            <a:endParaRPr lang="zh-CN" altLang="en-US" sz="2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3925" y="1337310"/>
            <a:ext cx="5958205" cy="7181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458470"/>
            <a:ext cx="10515600" cy="6280785"/>
          </a:xfr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彩虹表的获取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可以自己编程生成彩虹表，也可以使用RainbowCrack或Cain等工具来生成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表是7位以内密码在不同字符集下构造出的彩虹表的情况，彩虹表中哈希链的长度和个数随着字符集的增长而增长，彩虹表的大小和生成时间也随之成倍增加。7位数字组合在彩虹表面前简直就是秒破，即使最复杂的7位密码不到一个小时就能破解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88210" y="1904365"/>
            <a:ext cx="6292850" cy="28524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关于彩虹表的防御方式，大多与彩虹表的原理，即其生成步骤中用到的函数H有关。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常用的方法，那就是加盐（salt），这其实是改变了哈希函数H的形式。由于彩虹表在生成和破解的过程中，都反复用到了函数H，H如果发生了改变，则已有的彩虹表数据就完全无法使用，必须针对特定的H重新生成，这样就提高了破解的难度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防御彩虹表的另一种方法是提高H函数的计算难度，例如将H定义为计算一千次MD5后的结果。由于H在算法中的重复性，当单次H函数的计算耗时增加，意味着彩虹表的生成时间会大大的增加，从而也能提高破解的成本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明文储存密码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32025" y="2051050"/>
            <a:ext cx="6981825" cy="16192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168400" y="4199255"/>
            <a:ext cx="10185400" cy="246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1.如果遭遇数据泄漏事件，明文密码将用户隐私完全暴露，任何人都可以登录暴露密码的账号，随意更改。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2.密码容易被网站的内部人员得知并获取；也就是内部员工也可以轻易访问用户的明文密码。可能会做一些违法的事情。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所以说，明文储存密码是很不安全的，正常来说现在没有人会这么用。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加盐（Salt）进行密码储存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596390"/>
            <a:ext cx="10515600" cy="482282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MD5加盐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与普通的MD5不同，把MD5(password+salt)进行MD5得到的密文储存在系统中，密文和Salt分别储存。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根据安全级别，salt可以设置为固定值或者每一个用户不同的值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93240" y="3189605"/>
            <a:ext cx="6867525" cy="11239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内容占位符 4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294005"/>
            <a:ext cx="10515600" cy="588327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每个salt都是独一无二的，随机生成的字符串，在哈希过程中添加到每个密码中。由于salt对于每个用户而言都是唯一的，因此，即使两个用户的密码是一样的123456，因为每个用户都有自己独立的 salt，所以最终储存在DB里面的password也是不一样的。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7235" y="2289175"/>
            <a:ext cx="4667250" cy="3390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Bcrypt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即使是加了盐，密码仍有可能被暴力破解。因此，我们可以采取更「慢一点」的算法，让破解密码付出更大的代价，提升密码存储安全的利器Bcrypt，应运而生。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crypt 是基于 eksblowfish 算法设计的加密哈希函数，它最大的特点是：可以动态调整工作因子（迭代次数）来调整计算速度，重复计算的次数越多耗时越长。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765175"/>
            <a:ext cx="10515600" cy="5412105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相对于MD5，Bcrypt加密算法的特点：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1.相同明文通过Bcrypt生成的密文每次都是不一样的，MD5则相同。这样就无法通过直接比对密文来反推明文。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2.Bcrypt是种慢哈希算法，执行时间较长。有文章指出，针对某一字符串，Bcrypt执行一次加密约0.3秒，MD5加密约1微秒（百万分之一秒）。使得暴力破解Bcrypt的时间成本很高。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3.Bcrypt加密长度60位，MD5是32位，提高穷举难度。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内容占位符 4"/>
          <p:cNvSpPr/>
          <p:nvPr>
            <p:ph idx="4294967295"/>
            <p:custDataLst>
              <p:tags r:id="rId4"/>
            </p:custDataLst>
          </p:nvPr>
        </p:nvSpPr>
        <p:spPr>
          <a:xfrm>
            <a:off x="838200" y="200025"/>
            <a:ext cx="10515600" cy="6557010"/>
          </a:xfr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明文字符串123456经过10轮加密之后的密文如下：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•2a是Brcypt加密的版本号，有 2，2a，2b，2y等，有些因为安全原因已经废弃不用了。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•Rounds是一个可选的随机数，默认为12，取值[4,31]，同一个字符串由于Rounds不同得到的密文也会不同。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•Salt 加盐字符串，如果未指定，则会自动生成一个加盐字符。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•Hash生成的Hash值 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57375" y="614045"/>
            <a:ext cx="8477250" cy="1876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026160"/>
            <a:ext cx="10515600" cy="5151120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如何验证密码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同一个密码，每次生成的hash都是不一样的，既然每次hash都不一样，那么如何判断加密是否正确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在加密的时候，是先随机获取salt，然后跟password进行hash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在下一次校验的时候，从hash中取出salt，salt跟password进行hash，得到的结果跟保存在在数据库的hash进行比较。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 noProof="0">
                <a:solidFill>
                  <a:schemeClr val="accent1"/>
                </a:solidFill>
              </a:rPr>
              <a:t>谢谢观看</a:t>
            </a:r>
            <a:endParaRPr lang="zh-CN" altLang="en-US" sz="8000" noProof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021715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加密储存密码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386840"/>
            <a:ext cx="10515600" cy="5365750"/>
          </a:xfr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对称加密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对称加密算法中，数据发送方将明文（原始数据）和加密密钥一起经过特殊加密算法处理后，使其变成复杂的加密密文发送出去。接收方收到密文后，若想解读原文，则需要使用加密用过的密钥及相同算法的逆算法对密文进行解密，才能使其恢复成可读明文。在对称加密算法中，使用的密钥只有一个，发收双方都使用这个密钥对数据进行加密和解密，这就要求解密方事先必须知道加密密钥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密钥需要安全储存，否则就有严重的泄漏风险。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8325" y="4252595"/>
            <a:ext cx="6448425" cy="1333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非对称加密</a:t>
            </a:r>
            <a:endParaRPr lang="zh-CN" altLang="en-US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487170"/>
            <a:ext cx="10515600" cy="4777740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非对称加密是一份明文，经过公钥加密成密文，然后使用私钥解密成明文。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公钥和私钥不同，公钥可以公开，这样外部（客户端）可以使用公钥加密成密文，私钥必须保密，这样内部（服务器）才能使用私钥解密成明文。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最经典使用最广泛的是RSA算法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68780" y="4905375"/>
            <a:ext cx="8144510" cy="9334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2215" y="1458595"/>
            <a:ext cx="9178925" cy="333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小结</a:t>
            </a:r>
            <a:endParaRPr lang="zh-CN" altLang="en-US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用对称加密或者非对称加密这两种方式加密密码，能够降低黑客获取明文密码的概率。但密钥一旦泄露，用户的明文密码也就泄露了，不是一个好方法，</a:t>
            </a:r>
            <a:r>
              <a:rPr lang="zh-CN" altLang="en-US" sz="2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所以密码的储存一般不使用。</a:t>
            </a:r>
            <a:endParaRPr lang="zh-CN" altLang="en-US" sz="2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Hash函数进行密码加密</a:t>
            </a:r>
            <a:endParaRPr lang="zh-CN" altLang="en-US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752340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Hash 算法是一种消息摘要算法，不是一种加密算法，但由于其单向运算，具有一定的不可逆性，成为加密算法中的一个构成部分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MD5是一种Hash算法，也是最常用的一种消息摘要和数字签名算法，常常用于保存密码以及生成数字签名。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02080" y="4165600"/>
            <a:ext cx="6474460" cy="22625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MD5 算法具有以下特点：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•压缩性：任意长度的数据，算出的 MD5 值长度都是固定的（128 bit）。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•易计算：从原数据计算出 MD5 值很容易。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•抗修改：对原数据进行任何改动，哪怕只修改 1 个字节，所得到的 MD5 值都有很大区别。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•抗碰撞：已知原数据和其 MD5 值，想找到一个具有相同 MD5 值的数据（即伪造数据）是非常困难的（极小碰撞概率）。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MD5加密的优势：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•网站被攻破后，无法直接看到明文密码，相对安全性更高；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•即使是网站的内部人员也无法通过数据库里面的密文得到明文；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例如：SHA-1，SHA-256等Hash算法及其变种来进行加密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747395"/>
            <a:ext cx="11098530" cy="5949950"/>
          </a:xfr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Tx/>
              <a:buSzTx/>
              <a:buNone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虽然无法直接获取明文，但可以通过穷举，列表查询方式获取明文，md5的查询库是非常丰富的。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三种常用的解密方案：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穷举法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字典法攻击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buClrTx/>
              <a:buSzTx/>
              <a:buNone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彩虹表攻击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54200" y="1551305"/>
            <a:ext cx="7334250" cy="25717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BEAUTIFY_FLAG" val=""/>
  <p:tag name="KSO_WM_UNIT_PLACING_PICTURE_USER_VIEWPORT" val="{&quot;height&quot;:2100,&quot;width&quot;:10155}"/>
</p:tagLst>
</file>

<file path=ppt/tags/tag1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BEAUTIFY_FLAG" val=""/>
  <p:tag name="KSO_WM_UNIT_PLACING_PICTURE_USER_VIEWPORT" val="{&quot;height&quot;:4020,&quot;width&quot;:11505}"/>
</p:tagLst>
</file>

<file path=ppt/tags/tag18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BEAUTIFY_FLAG" val=""/>
  <p:tag name="KSO_WM_UNIT_PLACING_PICTURE_USER_VIEWPORT" val="{&quot;height&quot;:1980,&quot;width&quot;:5790}"/>
</p:tagLst>
</file>

<file path=ppt/tags/tag21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  <p:tag name="KSO_WM_UNIT_TYPE" val="i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94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95.xml><?xml version="1.0" encoding="utf-8"?>
<p:tagLst xmlns:p="http://schemas.openxmlformats.org/presentationml/2006/main">
  <p:tag name="COMMONDATA" val="eyJoZGlkIjoiNDA2NjAyYmY5NmU0ZmNlYTZiN2VlZTAwN2RhZmIyMzkifQ=="/>
  <p:tag name="KSO_WPP_MARK_KEY" val="7a84da91-d674-4904-9a82-d90439f170d9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b5581b6-b087-49de-bf87-c05b7ea496f9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3681</Words>
  <Application>WPS 演示</Application>
  <PresentationFormat>宽屏</PresentationFormat>
  <Paragraphs>187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汉仪旗黑-85S</vt:lpstr>
      <vt:lpstr>Arial Unicode MS</vt:lpstr>
      <vt:lpstr>Calibri</vt:lpstr>
      <vt:lpstr>Office 主题</vt:lpstr>
      <vt:lpstr>2_Office 主题​​</vt:lpstr>
      <vt:lpstr>密码如何储存在DB</vt:lpstr>
      <vt:lpstr>明文储存密码</vt:lpstr>
      <vt:lpstr>加密储存密码</vt:lpstr>
      <vt:lpstr>非对称加密</vt:lpstr>
      <vt:lpstr>PowerPoint 演示文稿</vt:lpstr>
      <vt:lpstr>Hash函数进行密码加密</vt:lpstr>
      <vt:lpstr>PowerPoint 演示文稿</vt:lpstr>
      <vt:lpstr>PowerPoint 演示文稿</vt:lpstr>
      <vt:lpstr>PowerPoint 演示文稿</vt:lpstr>
      <vt:lpstr>穷举法</vt:lpstr>
      <vt:lpstr>字典攻击法</vt:lpstr>
      <vt:lpstr>PowerPoint 演示文稿</vt:lpstr>
      <vt:lpstr>彩虹表攻击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加盐（Salt）进行密码储存</vt:lpstr>
      <vt:lpstr>PowerPoint 演示文稿</vt:lpstr>
      <vt:lpstr>Bcrypt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黄杰洪</dc:creator>
  <cp:lastModifiedBy>bear</cp:lastModifiedBy>
  <cp:revision>126</cp:revision>
  <dcterms:created xsi:type="dcterms:W3CDTF">2023-03-10T04:20:00Z</dcterms:created>
  <dcterms:modified xsi:type="dcterms:W3CDTF">2023-03-27T05:53:20Z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E1C5CCADDBB240A196B7263A0442EDC5</vt:lpwstr>
  </property>
  <property fmtid="{D5CDD505-2E9C-101B-9397-08002B2CF9AE}" pid="3" name="KSOProductBuildVer">
    <vt:lpwstr>2052-11.1.0.13703</vt:lpwstr>
  </property>
</Properties>
</file>