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gs" Target="tags/tag32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09.xml"/><Relationship Id="rId5" Type="http://schemas.openxmlformats.org/officeDocument/2006/relationships/image" Target="../media/image3.png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31.xml"/><Relationship Id="rId6" Type="http://schemas.openxmlformats.org/officeDocument/2006/relationships/image" Target="../media/image4.png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237.xml"/><Relationship Id="rId7" Type="http://schemas.openxmlformats.org/officeDocument/2006/relationships/image" Target="../media/image6.png"/><Relationship Id="rId6" Type="http://schemas.openxmlformats.org/officeDocument/2006/relationships/tags" Target="../tags/tag236.xml"/><Relationship Id="rId5" Type="http://schemas.openxmlformats.org/officeDocument/2006/relationships/image" Target="../media/image5.png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238.xml"/><Relationship Id="rId1" Type="http://schemas.openxmlformats.org/officeDocument/2006/relationships/tags" Target="../tags/tag23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image" Target="../media/image9.png"/><Relationship Id="rId6" Type="http://schemas.openxmlformats.org/officeDocument/2006/relationships/tags" Target="../tags/tag254.xml"/><Relationship Id="rId5" Type="http://schemas.openxmlformats.org/officeDocument/2006/relationships/image" Target="../media/image8.png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50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image" Target="../media/image1.png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image" Target="../media/image10.png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image" Target="../media/image11.png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85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291.xml"/><Relationship Id="rId7" Type="http://schemas.openxmlformats.org/officeDocument/2006/relationships/image" Target="../media/image13.png"/><Relationship Id="rId6" Type="http://schemas.openxmlformats.org/officeDocument/2006/relationships/tags" Target="../tags/tag290.xml"/><Relationship Id="rId5" Type="http://schemas.openxmlformats.org/officeDocument/2006/relationships/image" Target="../media/image12.png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94.xml"/><Relationship Id="rId12" Type="http://schemas.openxmlformats.org/officeDocument/2006/relationships/tags" Target="../tags/tag293.xml"/><Relationship Id="rId11" Type="http://schemas.openxmlformats.org/officeDocument/2006/relationships/image" Target="../media/image15.png"/><Relationship Id="rId10" Type="http://schemas.openxmlformats.org/officeDocument/2006/relationships/tags" Target="../tags/tag292.xml"/><Relationship Id="rId1" Type="http://schemas.openxmlformats.org/officeDocument/2006/relationships/tags" Target="../tags/tag286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301.xml"/><Relationship Id="rId8" Type="http://schemas.openxmlformats.org/officeDocument/2006/relationships/tags" Target="../tags/tag300.xml"/><Relationship Id="rId7" Type="http://schemas.openxmlformats.org/officeDocument/2006/relationships/image" Target="../media/image17.png"/><Relationship Id="rId6" Type="http://schemas.openxmlformats.org/officeDocument/2006/relationships/tags" Target="../tags/tag299.xml"/><Relationship Id="rId5" Type="http://schemas.openxmlformats.org/officeDocument/2006/relationships/image" Target="../media/image16.png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9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307.xml"/><Relationship Id="rId6" Type="http://schemas.openxmlformats.org/officeDocument/2006/relationships/tags" Target="../tags/tag306.xml"/><Relationship Id="rId5" Type="http://schemas.openxmlformats.org/officeDocument/2006/relationships/image" Target="../media/image18.png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image" Target="../media/image20.png"/><Relationship Id="rId6" Type="http://schemas.openxmlformats.org/officeDocument/2006/relationships/tags" Target="../tags/tag312.xml"/><Relationship Id="rId5" Type="http://schemas.openxmlformats.org/officeDocument/2006/relationships/image" Target="../media/image19.png"/><Relationship Id="rId4" Type="http://schemas.openxmlformats.org/officeDocument/2006/relationships/tags" Target="../tags/tag311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308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19.xml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321.xml"/><Relationship Id="rId1" Type="http://schemas.openxmlformats.org/officeDocument/2006/relationships/tags" Target="../tags/tag320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image" Target="../media/image2.png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900">
                <a:solidFill>
                  <a:schemeClr val="accent1"/>
                </a:solidFill>
              </a:rPr>
              <a:t>protobuf序列化原理</a:t>
            </a:r>
            <a:endParaRPr lang="zh-CN" altLang="en-US" sz="590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04305" y="2343150"/>
            <a:ext cx="5381625" cy="10858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838200" y="262255"/>
            <a:ext cx="10515600" cy="6125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例二：数字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这里是数字300，这有点复杂。单字节最大只能储存2^7-1, 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也就是 0111 1111, 肯定是不够的。[注：最高位是特殊含义的标识符]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 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256 + 32 + 8 + 4 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0000 0001 0010 1100 (二进制)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 0000010  0101100 （每7位代表一个字节）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 0101100  0000010 （小端储存，低位在前）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10101100 00000010 （高位补1/0）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所以300需要两个字节储存。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793750"/>
            <a:ext cx="10515600" cy="5383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更大的数据都是类似的方式转换，对于很大的整数，32/7=4.57，向上取整是5，所以我们最大需要5字节来表示一个大的32位整数。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所以我们使用Varint编码，需要1～5个字节表示。因为大部分使用的数字都比较小，所以平均下来比较省空间。这也是为什么protobuf使用Varint的原因。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435100"/>
            <a:ext cx="10515600" cy="532130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由于负数的补码表示很大（最高位是符号位为1），直接使用Varint编码，会占用较多的字节。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这种情况使用了ZigZag编码，转换成比较小的正数，再使用Varint编码，这样最终生成的数据占用较少的字节。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Zigazg编码是一种变长的编码方式，其编码原理是使用无符号数来表示有符号数字，使得绝对值小的数字都可以采用较少字节来表示，特别对表示负数的数据能更好地进行数据压缩。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Zigzag编码对Varint编码在表示负数时不足的补充，从而更好的帮助Protobuf进行数据的压缩。因此，如果提前预知字段值是可能取负数的时候，需要采用sint32/sint64数据类型。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Protobuf通过Varint和Zigzag编码后，大大减少了字段值占用字节数。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365125"/>
            <a:ext cx="10515600" cy="84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Zigzag编码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简单来说： 对于小的负数，比如-2，如果使用Varint编码，在计算机内，负数一般会被表示为很大的整数，因为计算机定义负数的符号位为数字的最高位。所以这个-2会占用5个字节。因为负数的最高位是1，会被当做很大的整数去处理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而我们使用Zigzag+varint编码的方式，（使用protobuf定义的sint32/sint64类型）就会将有符号数转换成无符号数，再采用Varint编码，数字较小的负数，最终占用的字节数也就更少。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37565" y="5232400"/>
            <a:ext cx="10516235" cy="1405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通过位运算算法和编码后的值的规律，我们可以看到，其实就是把最高位的符号位放到最低位，其他位左移一位。让绝对值相等的正负数，Zigzag编码后的数字相邻。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绝对值小的值Zigzag编码后的值也更小。然后使用Varint编码后占用的字节数也更少。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7565" y="316865"/>
            <a:ext cx="5924550" cy="199390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837565" y="2453005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原始数字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编码后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-1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-2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2147483647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4294967294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-2147483648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4294967295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97960" y="5951220"/>
            <a:ext cx="1624330" cy="7531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171815" y="244475"/>
            <a:ext cx="3752215" cy="134302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28445" y="97790"/>
            <a:ext cx="6643370" cy="585343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535305"/>
            <a:ext cx="10515600" cy="564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Protobuf序列化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要了解Protobuf序列化，我们还是需要了解两个知识点：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•Wire Type类型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•T-L-V储存方式。（Tag - Length </a:t>
            </a:r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Value）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Wire Type是google为protobuf专门定义的类型，不同的Wire Type最终序列化为二进制数据流的格式不一样。这样我们在序列化和反序列化的时候，很容易通过这个Wire Type来解析后续数据。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Wire Type是用来生成Tag用的，准确的来说，Tag包含了字段标识和Wire Type。这个Tag在后续讲T-L-V储存的时候会讲到。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Wire Type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0750" y="867410"/>
            <a:ext cx="6477000" cy="2305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20750" y="3172460"/>
            <a:ext cx="9172575" cy="34194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838200" y="291465"/>
            <a:ext cx="10515600" cy="5885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WireType的定义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467995"/>
            <a:ext cx="10515600" cy="57092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每个Wire Type可以对应多个具体的数据类型，因为我们有.proto文件，序列化和反序列化都是基于proto文件的，所以我们是明确知道类型的。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问题： 那为什么需要把Wire Type编码到数据里面呢，因为不同的Wire Type对应的储存方式不同,可以通过序列化的Wire Type知道后续的数据是怎么储存的。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看上图可知，当我们从Tag里面读到：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•Wire Type=0时，T-V 储存，V是Varint编码方式，编码长度是1-10字节。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•Wire Type=1时，T-V 储存，V是固定的64位，编码长度是8个字节。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•Wire Type=5时，T-V 储存，V是固定的32位，编码长度是4个字节。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•Wire Type=3/4已经废弃不用。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•Wire Type=2时，也是最复杂的一种，T-L-V储存。需要一个Length来记录Value的长度。Value是编码后的值。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通过不同的Wire Type使用不同的储存方式，来最大化的节省空间。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58970" y="2010410"/>
            <a:ext cx="4352925" cy="18954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712470" y="341630"/>
            <a:ext cx="10754360" cy="602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目前主流的几种数据交互的格式主要有xml、json、protobuf等等。这三种格式相信大家都很了解了，这里做一下简略的说明：</a:t>
            </a:r>
            <a:endParaRPr lang="zh-CN" alt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•xml 在webservice中应用最为广泛，但是相比于json，它的数据更加冗余，因为需要成对的闭合标签。json使用了键值对的方式，不仅压缩了一定的数据空间，同时也具有可读性。</a:t>
            </a:r>
            <a:endParaRPr lang="zh-CN" alt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•json 一般的web项目中，最流行的主要还是json。因为浏览器对于json数据支持非常好，有很多内建的函数支持。</a:t>
            </a:r>
            <a:endParaRPr lang="zh-CN" alt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而protobuf是后起之秀，是谷歌开源的一种数据格式，适合高性能，对响应速度有要求的数据传输场景。因为profobuf是二进制数据格式，需要编码和解码。数据本身不具有可读性。因此只能反序列化之后得到真正可读的数据。</a:t>
            </a:r>
            <a:endParaRPr lang="zh-CN" alt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T-L-V（Tag - Length - Value），即标签-长度-字段值的存储方式，其原理是以标签-长度-字段值表示单个数据，最终将所有数据拼接成一个字节流，从而实现数据存储的功能。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其中Length可选存储，如储存Varint编码数据就不需要存储Length，此时为T-V存储方式。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T-L-V 存储方式的优点：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•不需要分隔符就能分隔开字段，减少了分隔符的使用。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•各字段存储得非常紧凑，存储空间利用率非常高。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•如果某个字段没有被设置字段值，那么该字段在序列化时的数据中是完全不存在的，即不需要编码，相应字段在解码时会被设置为默认值。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T-L-V储存方式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8200" y="40640"/>
            <a:ext cx="8832215" cy="157861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8200" y="492125"/>
            <a:ext cx="10515600" cy="5877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Tag 标签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Tag 就是字段标识号+Wire Type的Varint编码格式。最少1字节。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因为Wire Type只有这6个定义，所以使用3bit完全够用。Tag的最低三位表示Wire Type，高位表示字段标识号, Tag标签所占用的长度，取决于字段标识号的大小。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Wire Type只有六种类型，所以用三位二进制数完全足够表示。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Tag = (字段标识号 &lt;&lt; 3) | WireType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也就是如果如果字段标识号 &lt;= 15 (4bit)，那么Tag就只需要一字节。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Length 长度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Length 通过上图可知，它是可选的。只有Wire Type = 2时，才需要Length。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Value：只有WireType=2时，具体长度由Length指定。其他的Wire Type, 不需要Length也知道Value的长度。可以参考上面的Wire Type图对应的编码长度。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01445" y="987425"/>
            <a:ext cx="8953500" cy="303847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497330" y="4025900"/>
            <a:ext cx="89287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所有的Tag都是Varint，Tag = (字段标识号 &lt;&lt; 3) | WireType。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•int32: Wire Type = 0, Value：Varint，变长，1-10字节。（最大64位Varint）。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•double: Wire Type = 1, Value: double，固定8字节。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•float: Wire Type = 5, Value: float，固定4字节。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可以看到这几种类型，不需要指定Length，通过Wire Type和Varint极高的利用了字节空间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38200" y="459740"/>
            <a:ext cx="10515600" cy="6195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WireType = 0/1/5时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291465"/>
            <a:ext cx="10515600" cy="5885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WireType = 2时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相比较其他的Wire Type，多了一个Length，用于标识Value的长度。Length使用Varint编码。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Value：消息字段经过编码后的值。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其中Value也需要区分几种类型：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1.String类型。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2.嵌套消息类型（Message）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3.通过packed修饰的 repeat 字段（即packed repeated fields）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29475" y="643890"/>
            <a:ext cx="4743450" cy="2905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8200" y="1613535"/>
            <a:ext cx="6391275" cy="2190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38200" y="4835525"/>
            <a:ext cx="6276975" cy="590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495925" y="5426075"/>
            <a:ext cx="6477000" cy="12477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838200" y="593725"/>
            <a:ext cx="10515600" cy="5583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String类型 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其中String类型使用UTF8编码。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输出为二进制数据流，展示为数字，方便可读。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8200" y="3184525"/>
            <a:ext cx="5988050" cy="1374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13765" y="594360"/>
            <a:ext cx="4336415" cy="250634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838200" y="167005"/>
            <a:ext cx="10515600" cy="6446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嵌套消息类型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3335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3335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3335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嵌套消息类型，就是message里面套一个message，其实就是把内层的消息的T-L-V数据储存作为外层数据的Value。</a:t>
            </a:r>
            <a:endParaRPr lang="zh-CN" altLang="en-US" sz="3335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3335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外部的Length代表整个Value的长度，也就是内部的message的长度。</a:t>
            </a:r>
            <a:endParaRPr lang="zh-CN" altLang="en-US" sz="3335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3335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内部的Message就是另一个T-L-V模型。</a:t>
            </a:r>
            <a:endParaRPr lang="zh-CN" altLang="en-US" sz="3335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80110" y="3429000"/>
            <a:ext cx="6505575" cy="18288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8200" y="601980"/>
            <a:ext cx="10515600" cy="557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通过packed修饰的 repeat 字段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proto2: 由于历史原因，标量数字类型（例如 int32、int64、enum）的重复字段没有尽可能高效地编码。新代码应使用特殊选项 [packed = true] 以获得更有效的编码。</a:t>
            </a:r>
            <a:endParaRPr lang="zh-CN" altLang="en-US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proto3: 此字段可以在格式良好的消息中重复任意次数（包括零次）。重复值的顺序将被保留。在 proto3 中，标量数字类型（例如 int32、int64、enum）的重复字段默认使用packed编码。</a:t>
            </a:r>
            <a:endParaRPr lang="zh-CN" altLang="en-US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12190" y="1955800"/>
            <a:ext cx="5857875" cy="1419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8200" y="4624070"/>
            <a:ext cx="6010275" cy="10477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838200" y="501015"/>
            <a:ext cx="10515600" cy="56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我们看没有packed的repeat，这几个Tag是完全一样的，因为它们有着一样的字符标识和Wire Type，是浪费空间的。所以才引入了packed=true的修饰。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使用Length代表Value列表的总字节长度，Value则使用Varint编码，多个Value连续储存。不需要每个Value前面放个相同的Tag，极大的节省了空间。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535305"/>
            <a:ext cx="10515600" cy="564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Protobuf使用建议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基于Protobuf序列化原理分析，为了有效降低序列化后数据量的大小，可以采用以下措施：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多用optional或repeated修饰符 若optional 或 repeated 字段没有被设置字段值，那么该字段在序列化时的数据中是完全不存在的，即不需要进行编码，但相应的字段在解码时会被设置为默认值。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2.字段标识号尽量只使用1-15，且不要跳动使用， Tag是需要占字节空间的。如果字段标识号&gt;15时，Tag标签的编码就会占用2个字节，如果将字段标识号定义为连续递增的数值，将获得更好的编码和解码性能。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若需要使用的字段值出现负数，请使用sint32/sint64，不要使用int32/int64。采用sint32/sint64数据类型表示负数时，会先采用Zigzag编码再采用Varint编码，从而更加有效压缩数据。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对于repeated字段，尽量增加packed=true修饰</a:t>
            </a:r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增加packed=true修饰，repeated字段会采用连续数据存储方式，即T-L-V-V-V方式。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0" noProof="0">
                <a:solidFill>
                  <a:schemeClr val="accent1"/>
                </a:solidFill>
              </a:rPr>
              <a:t>谢谢观看</a:t>
            </a:r>
            <a:endParaRPr lang="zh-CN" altLang="en-US" sz="8000" noProof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504190"/>
            <a:ext cx="10515600" cy="567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protobuf 是一种google发明的数据序列化机制。官网的解释是：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protocol buffers（简称protobuf）是google的语言中立、平台中立、可扩展的机制，用来对结构化数据进行序列化，类似于xml，但是更小、更快、更简单。只要定义好如何结构化你的数据，就可以使用生成好的代码取写和读取各种数据流的数据，支持各种语言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如果说protobuf有什么缺点的话，那就是序列化之后的数据是二进制的，可读性差这一点了。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现在越来越多的互联网公司选择使用protobuf来进行序列化，就是因为它的优势。它被广泛应用于RPC调用，数据存储。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76020" y="918845"/>
            <a:ext cx="6191250" cy="18002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8200" y="365125"/>
            <a:ext cx="10515600" cy="621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protobuf的核心就是它的.proto文件，定义了数据的格式，类型和顺序。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 protobuf语法有proto2和proto3，现在一般用proto3。支持更多语言且更简洁。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定义好proto文件后，通过protobuf提供的protoc编译器对其进行编译。它支持主流的编程语言：C++, C#, Dart, Go, Java, Kotlin, Python等。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我们只需要定义好一份.proto文件，序列化和反序列化可以使用不同的语言。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696595"/>
            <a:ext cx="10515600" cy="5734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可不可以在某个protobuf结构的中间加一个字段，然后把后面所有的字段标识（标签的数字，比如上面的</a:t>
            </a:r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的id的字段标识是1）都加1。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因为觉得protobuf跟json类似，是用字段名来标识数据的Key的，所以顺序和字段标识不重要。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结论： 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这是错的。字段标识很重要，为了保持兼容性，定义好之后是不能修改的。增加新的字段只能增加新的字段标识。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要了解Protobuf的编码和序列化，我们首先需要了解两个储备知识点。弄懂了储备知识点之后，才能更快的让我们理解protobuf的序列化过程。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储备知识包括：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Varint编码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Zigzag编码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Varint编码是一种变长的编码方式，编码原理是用字节表示数字，值越小的数字，使用越少的字节数表示。因此，可以通过减少表示数字的字节数进行数据压缩。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int32类型的数字，一般需要4个字节表示。如果采用Varint编码，对于很小的int32类型数字，则可以用1个字节来表示；虽然大的数字会需要5个字节来表示，但大多数情况下，消息都不会有很大的数字，所以采用Varint编码方式总是可以用更少的字节数来表示数字。</a:t>
            </a:r>
            <a:endParaRPr lang="zh-CN" altLang="en-US" sz="240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Varint编码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Varint编码后每个字节的最高位都有特殊含义：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•如果是1，表示后续的字节也是数字的一部分。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•如果是0，表示本字节是最后一个字节，且剩余7位都用来表示数字。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 每个字节的最高一位只是标识位，没有具体数字含义。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/>
        </p:nvSpPr>
        <p:spPr>
          <a:xfrm>
            <a:off x="838200" y="11195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例一：数字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这里是数字1，它是一个单字节，只需要一个字节就可以表示。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[0]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000 0001</a:t>
            </a:r>
            <a:endParaRPr lang="zh-CN" altLang="en-US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3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8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5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  <p:tag name="KSO_WM_UNIT_TEXT_FILL_FORE_SCHEMECOLOR_INDEX_BRIGHTNESS" val="0.15"/>
  <p:tag name="KSO_WM_UNIT_TEXT_FILL_FORE_SCHEMECOLOR_INDEX" val="13"/>
  <p:tag name="KSO_WM_UNIT_TEXT_FILL_TYPE" val="1"/>
</p:tagLst>
</file>

<file path=ppt/tags/tag321.xml><?xml version="1.0" encoding="utf-8"?>
<p:tagLst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322.xml><?xml version="1.0" encoding="utf-8"?>
<p:tagLst xmlns:p="http://schemas.openxmlformats.org/presentationml/2006/main">
  <p:tag name="COMMONDATA" val="eyJoZGlkIjoiNDA2NjAyYmY5NmU0ZmNlYTZiN2VlZTAwN2RhZmIyMzkifQ==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5395</Words>
  <Application>WPS 演示</Application>
  <PresentationFormat>宽屏</PresentationFormat>
  <Paragraphs>251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Arial Unicode MS</vt:lpstr>
      <vt:lpstr>汉仪旗黑-85S</vt:lpstr>
      <vt:lpstr>黑体</vt:lpstr>
      <vt:lpstr>Viner Hand ITC</vt:lpstr>
      <vt:lpstr>WPS</vt:lpstr>
      <vt:lpstr>1_Office 主题​​</vt:lpstr>
      <vt:lpstr>protobuf序列化原理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黄杰洪</dc:creator>
  <cp:lastModifiedBy>bear</cp:lastModifiedBy>
  <cp:revision>88</cp:revision>
  <dcterms:created xsi:type="dcterms:W3CDTF">2023-09-13T06:02:00Z</dcterms:created>
  <dcterms:modified xsi:type="dcterms:W3CDTF">2023-09-25T08:20:28Z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74D5BAD4A5AC4F7AA70B389CE8E1E0C8_12</vt:lpwstr>
  </property>
  <property fmtid="{D5CDD505-2E9C-101B-9397-08002B2CF9AE}" pid="3" name="KSOProductBuildVer">
    <vt:lpwstr>2052-12.1.0.15374</vt:lpwstr>
  </property>
</Properties>
</file>