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.xml" ContentType="application/vnd.openxmlformats-officedocument.presentationml.tags+xml"/>
  <Override PartName="/ppt/tags/tag50.xml" ContentType="application/vnd.openxmlformats-officedocument.presentationml.tags+xml"/>
  <Override PartName="/ppt/tags/tag51.xml" ContentType="application/vnd.openxmlformats-officedocument.presentationml.tags+xml"/>
  <Override PartName="/ppt/tags/tag52.xml" ContentType="application/vnd.openxmlformats-officedocument.presentationml.tags+xml"/>
  <Override PartName="/ppt/tags/tag53.xml" ContentType="application/vnd.openxmlformats-officedocument.presentationml.tags+xml"/>
  <Override PartName="/ppt/tags/tag54.xml" ContentType="application/vnd.openxmlformats-officedocument.presentationml.tags+xml"/>
  <Override PartName="/ppt/tags/tag55.xml" ContentType="application/vnd.openxmlformats-officedocument.presentationml.tags+xml"/>
  <Override PartName="/ppt/tags/tag56.xml" ContentType="application/vnd.openxmlformats-officedocument.presentationml.tags+xml"/>
  <Override PartName="/ppt/tags/tag57.xml" ContentType="application/vnd.openxmlformats-officedocument.presentationml.tags+xml"/>
  <Override PartName="/ppt/tags/tag58.xml" ContentType="application/vnd.openxmlformats-officedocument.presentationml.tags+xml"/>
  <Override PartName="/ppt/tags/tag59.xml" ContentType="application/vnd.openxmlformats-officedocument.presentationml.tags+xml"/>
  <Override PartName="/ppt/tags/tag6.xml" ContentType="application/vnd.openxmlformats-officedocument.presentationml.tags+xml"/>
  <Override PartName="/ppt/tags/tag60.xml" ContentType="application/vnd.openxmlformats-officedocument.presentationml.tags+xml"/>
  <Override PartName="/ppt/tags/tag61.xml" ContentType="application/vnd.openxmlformats-officedocument.presentationml.tags+xml"/>
  <Override PartName="/ppt/tags/tag62.xml" ContentType="application/vnd.openxmlformats-officedocument.presentationml.tags+xml"/>
  <Override PartName="/ppt/tags/tag63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4"/>
  </p:handoutMasterIdLst>
  <p:sldIdLst>
    <p:sldId id="256" r:id="rId3"/>
    <p:sldId id="257" r:id="rId5"/>
    <p:sldId id="258" r:id="rId6"/>
    <p:sldId id="259" r:id="rId7"/>
    <p:sldId id="265" r:id="rId8"/>
    <p:sldId id="266" r:id="rId9"/>
    <p:sldId id="261" r:id="rId10"/>
    <p:sldId id="260" r:id="rId11"/>
    <p:sldId id="264" r:id="rId12"/>
    <p:sldId id="262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17" userDrawn="1">
          <p15:clr>
            <a:srgbClr val="A4A3A4"/>
          </p15:clr>
        </p15:guide>
        <p15:guide id="2" pos="383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</p:showPr>
  <p:clrMru>
    <a:srgbClr val="FFFFFF"/>
    <a:srgbClr val="ECC26C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117"/>
        <p:guide pos="3838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handoutMaster" Target="handoutMasters/handoutMaster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tags" Target="../tags/tag2.xml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5" Type="http://schemas.openxmlformats.org/officeDocument/2006/relationships/tags" Target="../tags/tag51.xml"/><Relationship Id="rId4" Type="http://schemas.openxmlformats.org/officeDocument/2006/relationships/tags" Target="../tags/tag50.xml"/><Relationship Id="rId3" Type="http://schemas.openxmlformats.org/officeDocument/2006/relationships/tags" Target="../tags/tag49.xml"/><Relationship Id="rId2" Type="http://schemas.openxmlformats.org/officeDocument/2006/relationships/tags" Target="../tags/tag48.xml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6" Type="http://schemas.openxmlformats.org/officeDocument/2006/relationships/tags" Target="../tags/tag56.xml"/><Relationship Id="rId5" Type="http://schemas.openxmlformats.org/officeDocument/2006/relationships/tags" Target="../tags/tag55.xml"/><Relationship Id="rId4" Type="http://schemas.openxmlformats.org/officeDocument/2006/relationships/tags" Target="../tags/tag54.xml"/><Relationship Id="rId3" Type="http://schemas.openxmlformats.org/officeDocument/2006/relationships/tags" Target="../tags/tag53.xml"/><Relationship Id="rId2" Type="http://schemas.openxmlformats.org/officeDocument/2006/relationships/tags" Target="../tags/tag52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6" Type="http://schemas.openxmlformats.org/officeDocument/2006/relationships/tags" Target="../tags/tag10.xml"/><Relationship Id="rId5" Type="http://schemas.openxmlformats.org/officeDocument/2006/relationships/tags" Target="../tags/tag9.xml"/><Relationship Id="rId4" Type="http://schemas.openxmlformats.org/officeDocument/2006/relationships/tags" Target="../tags/tag8.xml"/><Relationship Id="rId3" Type="http://schemas.openxmlformats.org/officeDocument/2006/relationships/tags" Target="../tags/tag7.xml"/><Relationship Id="rId2" Type="http://schemas.openxmlformats.org/officeDocument/2006/relationships/tags" Target="../tags/tag6.xml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6" Type="http://schemas.openxmlformats.org/officeDocument/2006/relationships/tags" Target="../tags/tag15.xml"/><Relationship Id="rId5" Type="http://schemas.openxmlformats.org/officeDocument/2006/relationships/tags" Target="../tags/tag14.xml"/><Relationship Id="rId4" Type="http://schemas.openxmlformats.org/officeDocument/2006/relationships/tags" Target="../tags/tag13.xml"/><Relationship Id="rId3" Type="http://schemas.openxmlformats.org/officeDocument/2006/relationships/tags" Target="../tags/tag12.xml"/><Relationship Id="rId2" Type="http://schemas.openxmlformats.org/officeDocument/2006/relationships/tags" Target="../tags/tag11.xml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7" Type="http://schemas.openxmlformats.org/officeDocument/2006/relationships/tags" Target="../tags/tag21.xml"/><Relationship Id="rId6" Type="http://schemas.openxmlformats.org/officeDocument/2006/relationships/tags" Target="../tags/tag20.xml"/><Relationship Id="rId5" Type="http://schemas.openxmlformats.org/officeDocument/2006/relationships/tags" Target="../tags/tag19.xml"/><Relationship Id="rId4" Type="http://schemas.openxmlformats.org/officeDocument/2006/relationships/tags" Target="../tags/tag18.xml"/><Relationship Id="rId3" Type="http://schemas.openxmlformats.org/officeDocument/2006/relationships/tags" Target="../tags/tag17.xml"/><Relationship Id="rId2" Type="http://schemas.openxmlformats.org/officeDocument/2006/relationships/tags" Target="../tags/tag16.xml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9" Type="http://schemas.openxmlformats.org/officeDocument/2006/relationships/tags" Target="../tags/tag29.xml"/><Relationship Id="rId8" Type="http://schemas.openxmlformats.org/officeDocument/2006/relationships/tags" Target="../tags/tag28.xml"/><Relationship Id="rId7" Type="http://schemas.openxmlformats.org/officeDocument/2006/relationships/tags" Target="../tags/tag27.xml"/><Relationship Id="rId6" Type="http://schemas.openxmlformats.org/officeDocument/2006/relationships/tags" Target="../tags/tag26.xml"/><Relationship Id="rId5" Type="http://schemas.openxmlformats.org/officeDocument/2006/relationships/tags" Target="../tags/tag25.xml"/><Relationship Id="rId4" Type="http://schemas.openxmlformats.org/officeDocument/2006/relationships/tags" Target="../tags/tag24.xml"/><Relationship Id="rId3" Type="http://schemas.openxmlformats.org/officeDocument/2006/relationships/tags" Target="../tags/tag23.xml"/><Relationship Id="rId2" Type="http://schemas.openxmlformats.org/officeDocument/2006/relationships/tags" Target="../tags/tag22.xm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5" Type="http://schemas.openxmlformats.org/officeDocument/2006/relationships/tags" Target="../tags/tag33.xml"/><Relationship Id="rId4" Type="http://schemas.openxmlformats.org/officeDocument/2006/relationships/tags" Target="../tags/tag32.xml"/><Relationship Id="rId3" Type="http://schemas.openxmlformats.org/officeDocument/2006/relationships/tags" Target="../tags/tag31.xml"/><Relationship Id="rId2" Type="http://schemas.openxmlformats.org/officeDocument/2006/relationships/tags" Target="../tags/tag30.xml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4" Type="http://schemas.openxmlformats.org/officeDocument/2006/relationships/tags" Target="../tags/tag36.xml"/><Relationship Id="rId3" Type="http://schemas.openxmlformats.org/officeDocument/2006/relationships/tags" Target="../tags/tag35.xml"/><Relationship Id="rId2" Type="http://schemas.openxmlformats.org/officeDocument/2006/relationships/tags" Target="../tags/tag34.xml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7" Type="http://schemas.openxmlformats.org/officeDocument/2006/relationships/tags" Target="../tags/tag42.xml"/><Relationship Id="rId6" Type="http://schemas.openxmlformats.org/officeDocument/2006/relationships/tags" Target="../tags/tag41.xml"/><Relationship Id="rId5" Type="http://schemas.openxmlformats.org/officeDocument/2006/relationships/tags" Target="../tags/tag40.xml"/><Relationship Id="rId4" Type="http://schemas.openxmlformats.org/officeDocument/2006/relationships/tags" Target="../tags/tag39.xml"/><Relationship Id="rId3" Type="http://schemas.openxmlformats.org/officeDocument/2006/relationships/tags" Target="../tags/tag38.xml"/><Relationship Id="rId2" Type="http://schemas.openxmlformats.org/officeDocument/2006/relationships/tags" Target="../tags/tag37.xml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6" Type="http://schemas.openxmlformats.org/officeDocument/2006/relationships/tags" Target="../tags/tag47.xml"/><Relationship Id="rId5" Type="http://schemas.openxmlformats.org/officeDocument/2006/relationships/tags" Target="../tags/tag46.xml"/><Relationship Id="rId4" Type="http://schemas.openxmlformats.org/officeDocument/2006/relationships/tags" Target="../tags/tag45.xml"/><Relationship Id="rId3" Type="http://schemas.openxmlformats.org/officeDocument/2006/relationships/tags" Target="../tags/tag44.xml"/><Relationship Id="rId2" Type="http://schemas.openxmlformats.org/officeDocument/2006/relationships/tags" Target="../tags/tag43.xml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  <p:custDataLst>
              <p:tags r:id="rId2"/>
            </p:custDataLst>
          </p:nvPr>
        </p:nvSpPr>
        <p:spPr>
          <a:xfrm>
            <a:off x="1198800" y="914400"/>
            <a:ext cx="9799200" cy="2570400"/>
          </a:xfrm>
        </p:spPr>
        <p:txBody>
          <a:bodyPr lIns="90000" tIns="46800" rIns="90000" bIns="46800" anchor="b" anchorCtr="0">
            <a:normAutofit/>
          </a:bodyPr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  <p:custDataLst>
              <p:tags r:id="rId3"/>
            </p:custDataLst>
          </p:nvPr>
        </p:nvSpPr>
        <p:spPr>
          <a:xfrm>
            <a:off x="1198800" y="3560400"/>
            <a:ext cx="9799200" cy="1472400"/>
          </a:xfrm>
        </p:spPr>
        <p:txBody>
          <a:bodyPr lIns="90000" tIns="46800" rIns="90000" bIns="46800">
            <a:normAutofit/>
          </a:bodyPr>
          <a:lstStyle>
            <a:lvl1pPr marL="0" indent="0" algn="ctr">
              <a:lnSpc>
                <a:spcPct val="110000"/>
              </a:lnSpc>
              <a:buNone/>
              <a:defRPr sz="2400" spc="2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zh-CN" altLang="en-US" dirty="0"/>
          </a:p>
        </p:txBody>
      </p:sp>
      <p:sp>
        <p:nvSpPr>
          <p:cNvPr id="16" name="日期占位符 15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7" name="页脚占位符 16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  <p:custDataLst>
              <p:tags r:id="rId5"/>
            </p:custDataLst>
          </p:nvPr>
        </p:nvSpPr>
        <p:spPr>
          <a:xfrm>
            <a:off x="608400" y="774000"/>
            <a:ext cx="10972800" cy="5482800"/>
          </a:xfr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末尾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5"/>
            </p:custDataLst>
          </p:nvPr>
        </p:nvSpPr>
        <p:spPr>
          <a:xfrm>
            <a:off x="1198800" y="2484000"/>
            <a:ext cx="9799200" cy="1018800"/>
          </a:xfrm>
        </p:spPr>
        <p:txBody>
          <a:bodyPr vert="horz" lIns="90000" tIns="46800" rIns="90000" bIns="46800" rtlCol="0" anchor="t" anchorCtr="0">
            <a:normAutofit/>
          </a:bodyPr>
          <a:lstStyle>
            <a:lvl1pPr algn="ctr">
              <a:defRPr sz="60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7" name="文本占位符 6"/>
          <p:cNvSpPr>
            <a:spLocks noGrp="1"/>
          </p:cNvSpPr>
          <p:nvPr>
            <p:ph type="body" sz="quarter" idx="13"/>
            <p:custDataLst>
              <p:tags r:id="rId6"/>
            </p:custDataLst>
          </p:nvPr>
        </p:nvSpPr>
        <p:spPr>
          <a:xfrm>
            <a:off x="1198800" y="3560400"/>
            <a:ext cx="9799200" cy="471600"/>
          </a:xfrm>
        </p:spPr>
        <p:txBody>
          <a:bodyPr lIns="90000" tIns="46800" rIns="90000" bIns="46800">
            <a:normAutofit/>
          </a:bodyPr>
          <a:lstStyle>
            <a:lvl1pPr algn="ctr">
              <a:lnSpc>
                <a:spcPct val="110000"/>
              </a:lnSpc>
              <a:buNone/>
              <a:defRPr sz="2400" spc="200"/>
            </a:lvl1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  <p:custDataLst>
              <p:tags r:id="rId3"/>
            </p:custDataLst>
          </p:nvPr>
        </p:nvSpPr>
        <p:spPr>
          <a:xfrm>
            <a:off x="608400" y="1490400"/>
            <a:ext cx="10969200" cy="47592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  <p:custDataLst>
              <p:tags r:id="rId2"/>
            </p:custDataLst>
          </p:nvPr>
        </p:nvSpPr>
        <p:spPr>
          <a:xfrm>
            <a:off x="1990800" y="3848400"/>
            <a:ext cx="7768800" cy="766800"/>
          </a:xfrm>
        </p:spPr>
        <p:txBody>
          <a:bodyPr lIns="90000" tIns="46800" rIns="90000" bIns="46800" anchor="b" anchorCtr="0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1990800" y="4615200"/>
            <a:ext cx="7768800" cy="867600"/>
          </a:xfrm>
        </p:spPr>
        <p:txBody>
          <a:bodyPr lIns="90000" tIns="46800" rIns="90000" bIns="46800">
            <a:normAutofit/>
          </a:bodyPr>
          <a:lstStyle>
            <a:lvl1pPr marL="0" indent="0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  <p:custDataLst>
              <p:tags r:id="rId3"/>
            </p:custDataLst>
          </p:nvPr>
        </p:nvSpPr>
        <p:spPr>
          <a:xfrm>
            <a:off x="608400" y="1501200"/>
            <a:ext cx="5176800" cy="4748400"/>
          </a:xfr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411600" y="1501200"/>
            <a:ext cx="5176800" cy="4748400"/>
          </a:xfrm>
        </p:spPr>
        <p:txBody>
          <a:bodyPr lIns="90000" tIns="46800" rIns="90000" bIns="4680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  <p:custDataLst>
              <p:tags r:id="rId3"/>
            </p:custDataLst>
          </p:nvPr>
        </p:nvSpPr>
        <p:spPr>
          <a:xfrm>
            <a:off x="608400" y="1429200"/>
            <a:ext cx="5342400" cy="381600"/>
          </a:xfrm>
        </p:spPr>
        <p:txBody>
          <a:bodyPr lIns="101600" tIns="38100" rIns="76200" bIns="3810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单击此处编辑文本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  <p:custDataLst>
              <p:tags r:id="rId4"/>
            </p:custDataLst>
          </p:nvPr>
        </p:nvSpPr>
        <p:spPr>
          <a:xfrm>
            <a:off x="60840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  <p:custDataLst>
              <p:tags r:id="rId5"/>
            </p:custDataLst>
          </p:nvPr>
        </p:nvSpPr>
        <p:spPr>
          <a:xfrm>
            <a:off x="6235750" y="1421729"/>
            <a:ext cx="5342400" cy="381600"/>
          </a:xfrm>
        </p:spPr>
        <p:txBody>
          <a:bodyPr vert="horz" lIns="101600" tIns="38100" rIns="76200" bIns="38100" rtlCol="0" anchor="t" anchorCtr="0">
            <a:normAutofit/>
          </a:bodyPr>
          <a:lstStyle>
            <a:lvl1pPr marL="0" indent="0">
              <a:lnSpc>
                <a:spcPct val="100000"/>
              </a:lnSpc>
              <a:buNone/>
              <a:defRPr sz="2000" b="1" spc="2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单击此处编辑文本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  <p:custDataLst>
              <p:tags r:id="rId6"/>
            </p:custDataLst>
          </p:nvPr>
        </p:nvSpPr>
        <p:spPr>
          <a:xfrm>
            <a:off x="6235750" y="1854000"/>
            <a:ext cx="5342400" cy="4395600"/>
          </a:xfrm>
        </p:spPr>
        <p:txBody>
          <a:bodyPr vert="horz" lIns="101600" tIns="0" rIns="82550" bIns="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  <p:custDataLst>
              <p:tags r:id="rId7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  <p:custDataLst>
              <p:tags r:id="rId8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  <p:custDataLst>
              <p:tags r:id="rId9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  <p:custDataLst>
              <p:tags r:id="rId2"/>
            </p:custDataLst>
          </p:nvPr>
        </p:nvSpPr>
        <p:spPr>
          <a:xfrm>
            <a:off x="608400" y="608400"/>
            <a:ext cx="10969200" cy="705600"/>
          </a:xfrm>
        </p:spPr>
        <p:txBody>
          <a:bodyPr vert="horz" lIns="90000" tIns="46800" rIns="90000" bIns="46800" rtlCol="0" anchor="ctr" anchorCtr="0"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3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4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5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  <p:custDataLst>
              <p:tags r:id="rId2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  <p:custDataLst>
              <p:tags r:id="rId3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  <p:custDataLst>
              <p:tags r:id="rId4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图片占位符 2"/>
          <p:cNvSpPr>
            <a:spLocks noGrp="1"/>
          </p:cNvSpPr>
          <p:nvPr>
            <p:ph type="pic" idx="1"/>
            <p:custDataLst>
              <p:tags r:id="rId2"/>
            </p:custDataLst>
          </p:nvPr>
        </p:nvSpPr>
        <p:spPr>
          <a:xfrm>
            <a:off x="608400" y="1555200"/>
            <a:ext cx="5233077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  <p:custDataLst>
              <p:tags r:id="rId3"/>
            </p:custDataLst>
          </p:nvPr>
        </p:nvSpPr>
        <p:spPr>
          <a:xfrm>
            <a:off x="6350400" y="1555200"/>
            <a:ext cx="5227200" cy="4608000"/>
          </a:xfrm>
        </p:spPr>
        <p:txBody>
          <a:bodyPr vert="horz" lIns="90000" tIns="46800" rIns="90000" bIns="46800" rtlCol="0">
            <a:normAutofit/>
          </a:bodyPr>
          <a:lstStyle>
            <a:lvl1pPr>
              <a:buNone/>
              <a:defRPr sz="1600"/>
            </a:lvl1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sp>
        <p:nvSpPr>
          <p:cNvPr id="9" name="标题 8"/>
          <p:cNvSpPr>
            <a:spLocks noGrp="1"/>
          </p:cNvSpPr>
          <p:nvPr>
            <p:ph type="title"/>
            <p:custDataLst>
              <p:tags r:id="rId7"/>
            </p:custDataLst>
          </p:nvPr>
        </p:nvSpPr>
        <p:spPr/>
        <p:txBody>
          <a:bodyPr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 hasCustomPrompt="1"/>
            <p:custDataLst>
              <p:tags r:id="rId2"/>
            </p:custDataLst>
          </p:nvPr>
        </p:nvSpPr>
        <p:spPr>
          <a:xfrm>
            <a:off x="10234800" y="914400"/>
            <a:ext cx="1044000" cy="5029200"/>
          </a:xfrm>
        </p:spPr>
        <p:txBody>
          <a:bodyPr vert="eaVert" lIns="90000" tIns="46800" rIns="90000" bIns="46800" rtlCol="0" anchor="ctr" anchorCtr="0">
            <a:normAutofit/>
          </a:bodyPr>
          <a:lstStyle>
            <a:lvl1pPr>
              <a:buNone/>
              <a:defRPr sz="2800"/>
            </a:lvl1pPr>
          </a:lstStyle>
          <a:p>
            <a:pPr lvl="0"/>
            <a:r>
              <a:rPr lang="zh-CN" altLang="en-US" smtClean="0"/>
              <a:t>单击此处编辑标题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  <p:custDataLst>
              <p:tags r:id="rId3"/>
            </p:custDataLst>
          </p:nvPr>
        </p:nvSpPr>
        <p:spPr>
          <a:xfrm>
            <a:off x="914400" y="914400"/>
            <a:ext cx="9169200" cy="5029200"/>
          </a:xfrm>
        </p:spPr>
        <p:txBody>
          <a:bodyPr vert="eaVert" lIns="46800" tIns="46800" rIns="46800" bIns="46800"/>
          <a:lstStyle>
            <a:lvl1pPr marL="228600" indent="-228600">
              <a:spcAft>
                <a:spcPts val="1000"/>
              </a:spcAft>
              <a:defRPr spc="300"/>
            </a:lvl1pPr>
            <a:lvl2pPr marL="685800" indent="-228600">
              <a:defRPr spc="300"/>
            </a:lvl2pPr>
            <a:lvl3pPr marL="1143000" indent="-228600">
              <a:defRPr spc="300"/>
            </a:lvl3pPr>
            <a:lvl4pPr marL="1600200" indent="-228600">
              <a:defRPr spc="300"/>
            </a:lvl4pPr>
            <a:lvl5pPr marL="2057400" indent="-228600">
              <a:defRPr spc="300"/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  <p:custDataLst>
              <p:tags r:id="rId4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  <p:custDataLst>
              <p:tags r:id="rId5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  <p:custDataLst>
              <p:tags r:id="rId6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tags" Target="../tags/tag62.xml"/><Relationship Id="rId16" Type="http://schemas.openxmlformats.org/officeDocument/2006/relationships/tags" Target="../tags/tag61.xml"/><Relationship Id="rId15" Type="http://schemas.openxmlformats.org/officeDocument/2006/relationships/tags" Target="../tags/tag60.xml"/><Relationship Id="rId14" Type="http://schemas.openxmlformats.org/officeDocument/2006/relationships/tags" Target="../tags/tag59.xml"/><Relationship Id="rId13" Type="http://schemas.openxmlformats.org/officeDocument/2006/relationships/tags" Target="../tags/tag58.xml"/><Relationship Id="rId12" Type="http://schemas.openxmlformats.org/officeDocument/2006/relationships/tags" Target="../tags/tag57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  <p:custDataLst>
              <p:tags r:id="rId12"/>
            </p:custDataLst>
          </p:nvPr>
        </p:nvSpPr>
        <p:spPr>
          <a:xfrm>
            <a:off x="608400" y="608400"/>
            <a:ext cx="10969200" cy="705600"/>
          </a:xfrm>
          <a:prstGeom prst="rect">
            <a:avLst/>
          </a:prstGeom>
        </p:spPr>
        <p:txBody>
          <a:bodyPr vert="horz" lIns="90170" tIns="46990" rIns="90170" bIns="46990" rtlCol="0" anchor="ctr" anchorCtr="0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  <p:custDataLst>
              <p:tags r:id="rId13"/>
            </p:custDataLst>
          </p:nvPr>
        </p:nvSpPr>
        <p:spPr>
          <a:xfrm>
            <a:off x="608400" y="1490400"/>
            <a:ext cx="10969200" cy="4759200"/>
          </a:xfrm>
          <a:prstGeom prst="rect">
            <a:avLst/>
          </a:prstGeom>
        </p:spPr>
        <p:txBody>
          <a:bodyPr vert="horz" lIns="90000" tIns="46800" rIns="90000" bIns="4680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  <p:custDataLst>
              <p:tags r:id="rId14"/>
            </p:custDataLst>
          </p:nvPr>
        </p:nvSpPr>
        <p:spPr>
          <a:xfrm>
            <a:off x="6120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  <p:custDataLst>
              <p:tags r:id="rId15"/>
            </p:custDataLst>
          </p:nvPr>
        </p:nvSpPr>
        <p:spPr>
          <a:xfrm>
            <a:off x="4116000" y="6314400"/>
            <a:ext cx="396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 dirty="0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  <p:custDataLst>
              <p:tags r:id="rId16"/>
            </p:custDataLst>
          </p:nvPr>
        </p:nvSpPr>
        <p:spPr>
          <a:xfrm>
            <a:off x="8877600" y="6314400"/>
            <a:ext cx="2700000" cy="316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00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 dirty="0"/>
          </a:p>
        </p:txBody>
      </p:sp>
    </p:spTree>
    <p:custDataLst>
      <p:tags r:id="rId17"/>
    </p:custData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fontAlgn="auto" latinLnBrk="0" hangingPunct="1">
        <a:lnSpc>
          <a:spcPct val="100000"/>
        </a:lnSpc>
        <a:spcBef>
          <a:spcPct val="0"/>
        </a:spcBef>
        <a:buNone/>
        <a:defRPr sz="3600" b="0" u="none" strike="noStrike" kern="1200" cap="none" spc="300" normalizeH="0" baseline="0">
          <a:solidFill>
            <a:schemeClr val="tx1">
              <a:lumMod val="85000"/>
              <a:lumOff val="15000"/>
            </a:schemeClr>
          </a:solidFill>
          <a:uFillTx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fontAlgn="auto" latinLnBrk="0" hangingPunct="1">
        <a:lnSpc>
          <a:spcPct val="130000"/>
        </a:lnSpc>
        <a:spcBef>
          <a:spcPts val="0"/>
        </a:spcBef>
        <a:spcAft>
          <a:spcPts val="1000"/>
        </a:spcAft>
        <a:buFont typeface="Arial" panose="020B0604020202020204" pitchFamily="34" charset="0"/>
        <a:buChar char="●"/>
        <a:defRPr sz="18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1pPr>
      <a:lvl2pPr marL="6858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tabLst>
          <a:tab pos="1609725" algn="l"/>
          <a:tab pos="1609725" algn="l"/>
          <a:tab pos="1609725" algn="l"/>
          <a:tab pos="1609725" algn="l"/>
        </a:tabLst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2pPr>
      <a:lvl3pPr marL="11430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●"/>
        <a:defRPr sz="16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3pPr>
      <a:lvl4pPr marL="16002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Wingdings" panose="05000000000000000000" charset="0"/>
        <a:buChar char="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4pPr>
      <a:lvl5pPr marL="2057400" indent="-228600" algn="l" defTabSz="914400" rtl="0" eaLnBrk="1" fontAlgn="auto" latinLnBrk="0" hangingPunct="1">
        <a:lnSpc>
          <a:spcPct val="120000"/>
        </a:lnSpc>
        <a:spcBef>
          <a:spcPts val="0"/>
        </a:spcBef>
        <a:spcAft>
          <a:spcPts val="300"/>
        </a:spcAft>
        <a:buFont typeface="Arial" panose="020B0604020202020204" pitchFamily="34" charset="0"/>
        <a:buChar char="•"/>
        <a:defRPr sz="1400" u="none" strike="noStrike" kern="1200" cap="none" spc="150" normalizeH="0" baseline="0">
          <a:solidFill>
            <a:schemeClr val="tx1">
              <a:lumMod val="65000"/>
              <a:lumOff val="35000"/>
            </a:schemeClr>
          </a:solidFill>
          <a:uFillTx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tags" Target="../tags/tag63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0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3.png"/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image" Target="../media/image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7.pn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4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0.png"/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7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3" Type="http://schemas.openxmlformats.org/officeDocument/2006/relationships/image" Target="../media/image11.png"/><Relationship Id="rId2" Type="http://schemas.openxmlformats.org/officeDocument/2006/relationships/image" Target="../media/image8.png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6.xml"/><Relationship Id="rId5" Type="http://schemas.openxmlformats.org/officeDocument/2006/relationships/slideLayout" Target="../slideLayouts/slideLayout7.xml"/><Relationship Id="rId4" Type="http://schemas.openxmlformats.org/officeDocument/2006/relationships/image" Target="../media/image17.png"/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7.xml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Relationship Id="rId3" Type="http://schemas.openxmlformats.org/officeDocument/2006/relationships/image" Target="../media/image18.png"/><Relationship Id="rId2" Type="http://schemas.openxmlformats.org/officeDocument/2006/relationships/image" Target="../media/image15.png"/><Relationship Id="rId10" Type="http://schemas.openxmlformats.org/officeDocument/2006/relationships/notesSlide" Target="../notesSlides/notesSlide7.xml"/><Relationship Id="rId1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8.xml"/><Relationship Id="rId6" Type="http://schemas.openxmlformats.org/officeDocument/2006/relationships/slideLayout" Target="../slideLayouts/slideLayout7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image" Target="../media/image4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9.xml"/><Relationship Id="rId8" Type="http://schemas.openxmlformats.org/officeDocument/2006/relationships/slideLayout" Target="../slideLayouts/slideLayout7.xml"/><Relationship Id="rId7" Type="http://schemas.openxmlformats.org/officeDocument/2006/relationships/image" Target="../media/image31.png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30.png"/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 descr="b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658" y="-61234"/>
            <a:ext cx="12188190" cy="6980555"/>
          </a:xfrm>
          <a:prstGeom prst="rect">
            <a:avLst/>
          </a:prstGeom>
          <a:noFill/>
        </p:spPr>
      </p:pic>
      <p:sp>
        <p:nvSpPr>
          <p:cNvPr id="8" name="文本框 7"/>
          <p:cNvSpPr txBox="1"/>
          <p:nvPr/>
        </p:nvSpPr>
        <p:spPr>
          <a:xfrm>
            <a:off x="-635" y="662790"/>
            <a:ext cx="12188817" cy="1938216"/>
          </a:xfrm>
          <a:prstGeom prst="rect">
            <a:avLst/>
          </a:prstGeom>
          <a:effectLst>
            <a:outerShdw dist="292100" dir="1200000" algn="l" rotWithShape="0">
              <a:srgbClr val="000000">
                <a:alpha val="61000"/>
              </a:srgbClr>
            </a:outerShdw>
          </a:effectLst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ctr"/>
            <a:r>
              <a:rPr lang="en-US" altLang="zh-CN" sz="14000" b="1" i="1" spc="400">
                <a:solidFill>
                  <a:srgbClr val="ECC26C"/>
                </a:solidFill>
                <a:effectLst>
                  <a:outerShdw blurRad="38100" dist="63500" dir="2700000" algn="tl" rotWithShape="0">
                    <a:srgbClr val="000000">
                      <a:alpha val="57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Pearcat</a:t>
            </a:r>
            <a:endParaRPr lang="en-US" altLang="zh-CN" sz="14000" b="1" i="1" spc="400">
              <a:solidFill>
                <a:srgbClr val="ECC26C"/>
              </a:solidFill>
              <a:effectLst>
                <a:outerShdw blurRad="38100" dist="63500" dir="2700000" algn="tl" rotWithShape="0">
                  <a:srgbClr val="000000">
                    <a:alpha val="57000"/>
                  </a:srgbClr>
                </a:outerShdw>
              </a:effectLst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712752" y="2601006"/>
            <a:ext cx="7080495" cy="65031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800" b="1" i="1">
                <a:solidFill>
                  <a:srgbClr val="ECC26C"/>
                </a:solidFill>
                <a:effectLst>
                  <a:outerShdw dist="88900" dir="5400000" algn="t" rotWithShape="0">
                    <a:srgbClr val="000000">
                      <a:alpha val="68000"/>
                    </a:srgbClr>
                  </a:outerShdw>
                </a:effectLst>
              </a:rPr>
              <a:t>软件精英挑战赛-最佳大模型应用奖申请</a:t>
            </a:r>
            <a:endParaRPr lang="zh-CN" altLang="en-US" sz="2800" b="1" i="1">
              <a:solidFill>
                <a:srgbClr val="ECC26C"/>
              </a:solidFill>
              <a:effectLst>
                <a:outerShdw dist="88900" dir="5400000" algn="t" rotWithShape="0">
                  <a:srgbClr val="000000">
                    <a:alpha val="68000"/>
                  </a:srgbClr>
                </a:outerShdw>
              </a:effectLst>
            </a:endParaRPr>
          </a:p>
        </p:txBody>
      </p:sp>
      <p:pic>
        <p:nvPicPr>
          <p:cNvPr id="5" name="图片 4" descr="upload_post_object_v2_111611173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94750" y="-152824"/>
            <a:ext cx="3587823" cy="992256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3" name="图片 2" descr="upload_post_object_v2_79823855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2817" y="109936"/>
            <a:ext cx="1869489" cy="410826"/>
          </a:xfrm>
          <a:prstGeom prst="rect">
            <a:avLst/>
          </a:prstGeom>
        </p:spPr>
      </p:pic>
    </p:spTree>
    <p:custDataLst>
      <p:tags r:id="rId4"/>
    </p:custData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7" name="图片 6" descr="b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58" y="-61234"/>
            <a:ext cx="12188190" cy="698055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-635" y="662790"/>
            <a:ext cx="12188817" cy="1938216"/>
          </a:xfrm>
          <a:prstGeom prst="rect">
            <a:avLst/>
          </a:prstGeom>
          <a:effectLst>
            <a:outerShdw dist="292100" dir="1200000" algn="l" rotWithShape="0">
              <a:srgbClr val="000000">
                <a:alpha val="61000"/>
              </a:srgbClr>
            </a:outerShdw>
          </a:effectLst>
        </p:spPr>
        <p:txBody>
          <a:bodyPr wrap="square">
            <a:noAutofit/>
            <a:extLst>
              <a:ext uri="{4A0BC546-FE56-4ADE-93B0-CB8AF2F6F144}">
                <wpsdc:textFrameExt xmlns:wpsdc="http://www.wps.cn/officeDocument/2022/drawingmlCustomData" type="title"/>
              </a:ext>
            </a:extLst>
          </a:bodyPr>
          <a:p>
            <a:pPr algn="ctr"/>
            <a:r>
              <a:rPr lang="en-US" altLang="zh-CN" sz="14000" b="1" i="1" spc="400">
                <a:solidFill>
                  <a:srgbClr val="ECC26C"/>
                </a:solidFill>
                <a:effectLst>
                  <a:outerShdw blurRad="38100" dist="63500" dir="2700000" algn="tl" rotWithShape="0">
                    <a:srgbClr val="000000">
                      <a:alpha val="57000"/>
                    </a:srgbClr>
                  </a:outerShdw>
                </a:effectLst>
                <a:latin typeface="Arial" panose="020B0604020202020204" pitchFamily="34" charset="0"/>
                <a:ea typeface="微软雅黑" panose="020B0503020204020204" charset="-122"/>
              </a:rPr>
              <a:t>Thanks!</a:t>
            </a:r>
            <a:endParaRPr lang="en-US" altLang="zh-CN">
              <a:latin typeface="Arial" panose="020B0604020202020204" pitchFamily="34" charset="0"/>
              <a:ea typeface="微软雅黑" panose="020B0503020204020204" charset="-122"/>
            </a:endParaRPr>
          </a:p>
        </p:txBody>
      </p:sp>
      <p:sp>
        <p:nvSpPr>
          <p:cNvPr id="2" name="文本框 1"/>
          <p:cNvSpPr txBox="1"/>
          <p:nvPr userDrawn="1"/>
        </p:nvSpPr>
        <p:spPr>
          <a:xfrm>
            <a:off x="2712752" y="2601006"/>
            <a:ext cx="7080495" cy="650314"/>
          </a:xfrm>
          <a:prstGeom prst="rect">
            <a:avLst/>
          </a:prstGeom>
        </p:spPr>
        <p:txBody>
          <a:bodyPr wrap="square" rtlCol="0">
            <a:noAutofit/>
          </a:bodyPr>
          <a:p>
            <a:r>
              <a:rPr lang="zh-CN" altLang="en-US" sz="2800" b="1" i="1">
                <a:solidFill>
                  <a:srgbClr val="ECC26C"/>
                </a:solidFill>
                <a:effectLst>
                  <a:outerShdw dist="88900" dir="5400000" algn="t" rotWithShape="0">
                    <a:srgbClr val="000000">
                      <a:alpha val="68000"/>
                    </a:srgbClr>
                  </a:outerShdw>
                </a:effectLst>
              </a:rPr>
              <a:t>软件精英挑战赛-最佳大模型应用奖申请</a:t>
            </a:r>
            <a:endParaRPr lang="zh-CN" altLang="en-US" sz="2800" b="1" i="1">
              <a:solidFill>
                <a:srgbClr val="ECC26C"/>
              </a:solidFill>
              <a:effectLst>
                <a:outerShdw dist="88900" dir="5400000" algn="t" rotWithShape="0">
                  <a:srgbClr val="000000">
                    <a:alpha val="68000"/>
                  </a:srgbClr>
                </a:outerShdw>
              </a:effectLst>
            </a:endParaRPr>
          </a:p>
        </p:txBody>
      </p:sp>
      <p:pic>
        <p:nvPicPr>
          <p:cNvPr id="5" name="图片 4" descr="upload_post_object_v2_111611173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01735" y="-159809"/>
            <a:ext cx="3587823" cy="992256"/>
          </a:xfrm>
          <a:prstGeom prst="rect">
            <a:avLst/>
          </a:prstGeom>
          <a:effectLst>
            <a:softEdge rad="114300"/>
          </a:effectLst>
        </p:spPr>
      </p:pic>
      <p:pic>
        <p:nvPicPr>
          <p:cNvPr id="3" name="图片 2" descr="upload_post_object_v2_79823855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2817" y="109936"/>
            <a:ext cx="1869489" cy="41082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26" name="文本框 25"/>
          <p:cNvSpPr txBox="1"/>
          <p:nvPr userDrawn="1"/>
        </p:nvSpPr>
        <p:spPr>
          <a:xfrm>
            <a:off x="521335" y="4584065"/>
            <a:ext cx="11102975" cy="2088515"/>
          </a:xfrm>
          <a:prstGeom prst="rect">
            <a:avLst/>
          </a:prstGeom>
          <a:gradFill>
            <a:gsLst>
              <a:gs pos="100000">
                <a:schemeClr val="accent3">
                  <a:lumMod val="20000"/>
                  <a:lumOff val="80000"/>
                </a:schemeClr>
              </a:gs>
              <a:gs pos="0">
                <a:schemeClr val="accent6">
                  <a:lumMod val="20000"/>
                  <a:lumOff val="80000"/>
                </a:schemeClr>
              </a:gs>
            </a:gsLst>
            <a:lin ang="10800000" scaled="0"/>
          </a:gra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b="1">
                <a:solidFill>
                  <a:schemeClr val="tx1"/>
                </a:solidFill>
                <a:effectLst/>
                <a:sym typeface="+mn-ea"/>
              </a:rPr>
              <a:t>自建</a:t>
            </a:r>
            <a:r>
              <a:rPr lang="zh-CN" altLang="en-US" b="1">
                <a:solidFill>
                  <a:schemeClr val="tx1"/>
                </a:solidFill>
                <a:effectLst/>
                <a:cs typeface="Arial" panose="020B0604020202020204" pitchFamily="34" charset="0"/>
                <a:sym typeface="+mn-ea"/>
              </a:rPr>
              <a:t>多模型、多角度思考的 </a:t>
            </a:r>
            <a:r>
              <a:rPr lang="zh-CN" altLang="en-US" b="1">
                <a:solidFill>
                  <a:srgbClr val="C00000"/>
                </a:solidFill>
                <a:cs typeface="Arial" panose="020B0604020202020204" pitchFamily="34" charset="0"/>
                <a:sym typeface="+mn-ea"/>
              </a:rPr>
              <a:t>Multi-Agent </a:t>
            </a:r>
            <a:r>
              <a:rPr lang="zh-CN" altLang="en-US" b="1">
                <a:solidFill>
                  <a:srgbClr val="C00000"/>
                </a:solidFill>
                <a:effectLst/>
                <a:cs typeface="Arial" panose="020B0604020202020204" pitchFamily="34" charset="0"/>
                <a:sym typeface="+mn-ea"/>
              </a:rPr>
              <a:t>系统</a:t>
            </a:r>
            <a:r>
              <a:rPr lang="zh-CN" altLang="en-US" b="1">
                <a:solidFill>
                  <a:schemeClr val="tx1"/>
                </a:solidFill>
                <a:effectLst/>
                <a:cs typeface="Arial" panose="020B0604020202020204" pitchFamily="34" charset="0"/>
                <a:sym typeface="+mn-ea"/>
              </a:rPr>
              <a:t>，全面挖掘需求与思维风暴。</a:t>
            </a:r>
            <a:endParaRPr lang="zh-CN" altLang="en-US" b="1">
              <a:solidFill>
                <a:schemeClr val="tx1"/>
              </a:solidFill>
              <a:effectLst/>
              <a:cs typeface="Arial" panose="020B0604020202020204" pitchFamily="34" charset="0"/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建立提示词规范，充分发挥提示词工程的作用。</a:t>
            </a:r>
            <a:endParaRPr lang="zh-CN" altLang="en-US" b="1">
              <a:solidFill>
                <a:schemeClr val="tx1"/>
              </a:solidFill>
            </a:endParaRPr>
          </a:p>
          <a:p>
            <a:pPr marL="342900" indent="-342900" algn="l">
              <a:lnSpc>
                <a:spcPct val="150000"/>
              </a:lnSpc>
              <a:buFont typeface="Wingdings" panose="05000000000000000000" charset="0"/>
              <a:buChar char="u"/>
            </a:pPr>
            <a:r>
              <a:rPr lang="zh-CN" altLang="en-US" b="1">
                <a:solidFill>
                  <a:schemeClr val="tx1"/>
                </a:solidFill>
                <a:sym typeface="+mn-ea"/>
              </a:rPr>
              <a:t>保证 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“</a:t>
            </a:r>
            <a:r>
              <a:rPr lang="zh-CN" altLang="en-US" b="1">
                <a:solidFill>
                  <a:srgbClr val="C00000"/>
                </a:solidFill>
                <a:sym typeface="+mn-ea"/>
              </a:rPr>
              <a:t>代码生成 - 功能测试 - 代码原创验证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”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 三者同步进行。其中功能测试部分：利用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mcp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协议实现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C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++ 代码自动编译运行，结合</a:t>
            </a:r>
            <a:r>
              <a:rPr lang="en-US" altLang="zh-CN" b="1">
                <a:solidFill>
                  <a:schemeClr val="tx1"/>
                </a:solidFill>
                <a:sym typeface="+mn-ea"/>
              </a:rPr>
              <a:t>cursor</a:t>
            </a:r>
            <a:r>
              <a:rPr lang="zh-CN" altLang="en-US" b="1">
                <a:solidFill>
                  <a:schemeClr val="tx1"/>
                </a:solidFill>
                <a:sym typeface="+mn-ea"/>
              </a:rPr>
              <a:t>实现代码生成与测试同步进行，提高代码生成质量、进一步提高开发效率。</a:t>
            </a:r>
            <a:endParaRPr lang="zh-CN" altLang="en-US" b="1" i="1">
              <a:solidFill>
                <a:schemeClr val="tx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  <a:sym typeface="+mn-ea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521335" y="4251960"/>
            <a:ext cx="3403600" cy="322580"/>
          </a:xfrm>
          <a:prstGeom prst="rect">
            <a:avLst/>
          </a:prstGeom>
          <a:gradFill>
            <a:gsLst>
              <a:gs pos="100000">
                <a:schemeClr val="accent6">
                  <a:lumMod val="60000"/>
                  <a:lumOff val="40000"/>
                </a:schemeClr>
              </a:gs>
              <a:gs pos="0">
                <a:schemeClr val="accent1">
                  <a:alpha val="100000"/>
                </a:schemeClr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zh-CN" altLang="en-US" b="1"/>
              <a:t>我们的创新实践</a:t>
            </a:r>
            <a:endParaRPr lang="zh-CN" altLang="en-US" b="1"/>
          </a:p>
        </p:txBody>
      </p:sp>
      <p:grpSp>
        <p:nvGrpSpPr>
          <p:cNvPr id="14" name="组合 13"/>
          <p:cNvGrpSpPr/>
          <p:nvPr/>
        </p:nvGrpSpPr>
        <p:grpSpPr>
          <a:xfrm>
            <a:off x="521335" y="202565"/>
            <a:ext cx="11102340" cy="1880870"/>
            <a:chOff x="821" y="3557"/>
            <a:chExt cx="17484" cy="2962"/>
          </a:xfrm>
        </p:grpSpPr>
        <p:sp>
          <p:nvSpPr>
            <p:cNvPr id="8" name="文本框 7"/>
            <p:cNvSpPr txBox="1"/>
            <p:nvPr userDrawn="1"/>
          </p:nvSpPr>
          <p:spPr>
            <a:xfrm>
              <a:off x="821" y="4065"/>
              <a:ext cx="17485" cy="2455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63500" dir="2700000" algn="tl" rotWithShape="0">
                <a:srgbClr val="000000">
                  <a:alpha val="30000"/>
                </a:srgbClr>
              </a:outerShdw>
              <a:softEdge rad="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高度</a:t>
              </a:r>
              <a:r>
                <a:rPr lang="zh-CN" altLang="en-US" b="1">
                  <a:solidFill>
                    <a:srgbClr val="000000"/>
                  </a:solidFill>
                  <a:effectLst/>
                  <a:cs typeface="Arial" panose="020B0604020202020204" pitchFamily="34" charset="0"/>
                  <a:sym typeface="+mn-ea"/>
                </a:rPr>
                <a:t>依赖用户对需求的描述，对复杂业务逻辑的理解尤为如此。</a:t>
              </a:r>
              <a:endParaRPr lang="zh-CN" altLang="en-US" b="1">
                <a:solidFill>
                  <a:srgbClr val="000000"/>
                </a:solidFill>
                <a:effectLst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代码风格不一，代码质量参差不齐。</a:t>
              </a:r>
              <a:endParaRPr lang="zh-CN" altLang="en-US" b="1">
                <a:solidFill>
                  <a:srgbClr val="000000"/>
                </a:solidFill>
                <a:effectLst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易引入高危开源代码。</a:t>
              </a:r>
              <a:endParaRPr lang="zh-CN" altLang="en-US" b="1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1" name="矩形 10"/>
            <p:cNvSpPr/>
            <p:nvPr/>
          </p:nvSpPr>
          <p:spPr>
            <a:xfrm>
              <a:off x="821" y="3557"/>
              <a:ext cx="5360" cy="508"/>
            </a:xfrm>
            <a:prstGeom prst="rect">
              <a:avLst/>
            </a:prstGeom>
            <a:gradFill>
              <a:gsLst>
                <a:gs pos="100000">
                  <a:schemeClr val="accent1">
                    <a:alpha val="100000"/>
                  </a:schemeClr>
                </a:gs>
                <a:gs pos="0">
                  <a:schemeClr val="accent1">
                    <a:alpha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zh-CN" altLang="en-US" b="1"/>
                <a:t>现有方法的缺陷</a:t>
              </a:r>
              <a:endParaRPr lang="zh-CN" altLang="en-US" b="1"/>
            </a:p>
          </p:txBody>
        </p:sp>
      </p:grpSp>
      <p:grpSp>
        <p:nvGrpSpPr>
          <p:cNvPr id="15" name="组合 14"/>
          <p:cNvGrpSpPr/>
          <p:nvPr/>
        </p:nvGrpSpPr>
        <p:grpSpPr>
          <a:xfrm>
            <a:off x="521335" y="2240280"/>
            <a:ext cx="11102340" cy="1889760"/>
            <a:chOff x="821" y="434"/>
            <a:chExt cx="17484" cy="2976"/>
          </a:xfrm>
        </p:grpSpPr>
        <p:sp>
          <p:nvSpPr>
            <p:cNvPr id="12" name="文本框 11"/>
            <p:cNvSpPr txBox="1"/>
            <p:nvPr userDrawn="1"/>
          </p:nvSpPr>
          <p:spPr>
            <a:xfrm>
              <a:off x="821" y="956"/>
              <a:ext cx="17485" cy="2455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63500" dir="2700000" algn="tl" rotWithShape="0">
                <a:srgbClr val="000000">
                  <a:alpha val="30000"/>
                </a:srgbClr>
              </a:outerShdw>
              <a:softEdge rad="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>
                  <a:solidFill>
                    <a:srgbClr val="C00000"/>
                  </a:solidFill>
                  <a:effectLst/>
                  <a:sym typeface="+mn-ea"/>
                </a:rPr>
                <a:t>大模型问答</a:t>
              </a: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（</a:t>
              </a:r>
              <a:r>
                <a:rPr lang="en-US" altLang="zh-CN" b="1">
                  <a:solidFill>
                    <a:srgbClr val="000000"/>
                  </a:solidFill>
                  <a:effectLst/>
                  <a:sym typeface="+mn-ea"/>
                </a:rPr>
                <a:t>ChatGPT</a:t>
              </a: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、</a:t>
              </a:r>
              <a:r>
                <a:rPr lang="en-US" altLang="zh-CN" b="1">
                  <a:solidFill>
                    <a:srgbClr val="000000"/>
                  </a:solidFill>
                  <a:effectLst/>
                  <a:sym typeface="+mn-ea"/>
                </a:rPr>
                <a:t>Deepseek </a:t>
              </a: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等，结合提示词工程和深度思考生成代码）</a:t>
              </a:r>
              <a:endParaRPr lang="zh-CN" altLang="en-US" b="1">
                <a:solidFill>
                  <a:srgbClr val="000000"/>
                </a:solidFill>
                <a:effectLst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代码索引与补全（</a:t>
              </a:r>
              <a:r>
                <a:rPr lang="en-US" altLang="zh-CN" b="1">
                  <a:solidFill>
                    <a:srgbClr val="000000"/>
                  </a:solidFill>
                  <a:effectLst/>
                  <a:sym typeface="+mn-ea"/>
                </a:rPr>
                <a:t>Cursor</a:t>
              </a: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、</a:t>
              </a:r>
              <a:r>
                <a:rPr lang="en-US" altLang="zh-CN" b="1">
                  <a:solidFill>
                    <a:srgbClr val="000000"/>
                  </a:solidFill>
                  <a:effectLst/>
                  <a:sym typeface="+mn-ea"/>
                </a:rPr>
                <a:t>copilot</a:t>
              </a: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等）</a:t>
              </a:r>
              <a:endParaRPr lang="zh-CN" altLang="en-US" b="1">
                <a:solidFill>
                  <a:srgbClr val="000000"/>
                </a:solidFill>
                <a:effectLst/>
              </a:endParaRPr>
            </a:p>
            <a:p>
              <a:pPr marL="342900" indent="-342900" algn="l">
                <a:lnSpc>
                  <a:spcPct val="150000"/>
                </a:lnSpc>
                <a:buFont typeface="Arial" panose="020B0604020202020204" pitchFamily="34" charset="0"/>
                <a:buChar char="•"/>
              </a:pPr>
              <a:r>
                <a:rPr lang="en-US" altLang="zh-CN" b="1">
                  <a:solidFill>
                    <a:srgbClr val="000000"/>
                  </a:solidFill>
                  <a:effectLst/>
                  <a:sym typeface="+mn-ea"/>
                </a:rPr>
                <a:t>Agent </a:t>
              </a: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技术实现代码生成、合并、测试、优化等（</a:t>
              </a:r>
              <a:r>
                <a:rPr lang="en-US" altLang="zh-CN" b="1">
                  <a:solidFill>
                    <a:srgbClr val="C00000"/>
                  </a:solidFill>
                  <a:effectLst/>
                  <a:sym typeface="+mn-ea"/>
                </a:rPr>
                <a:t>cursor</a:t>
              </a: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、</a:t>
              </a:r>
              <a:r>
                <a:rPr lang="en-US" altLang="zh-CN" b="1">
                  <a:solidFill>
                    <a:srgbClr val="000000"/>
                  </a:solidFill>
                  <a:effectLst/>
                  <a:sym typeface="+mn-ea"/>
                </a:rPr>
                <a:t>copilot</a:t>
              </a:r>
              <a:r>
                <a:rPr lang="zh-CN" altLang="en-US" b="1">
                  <a:solidFill>
                    <a:srgbClr val="000000"/>
                  </a:solidFill>
                  <a:effectLst/>
                  <a:sym typeface="+mn-ea"/>
                </a:rPr>
                <a:t>等）</a:t>
              </a:r>
              <a:endParaRPr lang="zh-CN" altLang="en-US" b="1" i="1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  <a:sym typeface="+mn-ea"/>
              </a:endParaRPr>
            </a:p>
          </p:txBody>
        </p:sp>
        <p:sp>
          <p:nvSpPr>
            <p:cNvPr id="13" name="矩形 12"/>
            <p:cNvSpPr/>
            <p:nvPr/>
          </p:nvSpPr>
          <p:spPr>
            <a:xfrm>
              <a:off x="821" y="434"/>
              <a:ext cx="5360" cy="508"/>
            </a:xfrm>
            <a:prstGeom prst="rect">
              <a:avLst/>
            </a:prstGeom>
            <a:gradFill>
              <a:gsLst>
                <a:gs pos="100000">
                  <a:schemeClr val="accent1">
                    <a:alpha val="100000"/>
                  </a:schemeClr>
                </a:gs>
                <a:gs pos="0">
                  <a:schemeClr val="accent1">
                    <a:alpha val="40000"/>
                  </a:schemeClr>
                </a:gs>
              </a:gsLst>
              <a:lin ang="10800000" scaled="0"/>
            </a:gradFill>
            <a:ln>
              <a:noFill/>
            </a:ln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vertOverflow="overflow" horzOverflow="overflow" vert="horz" wrap="square" numCol="1" spcCol="0" rtlCol="0" fromWordArt="0" anchor="ctr" anchorCtr="0" forceAA="0" compatLnSpc="1">
              <a:noAutofit/>
            </a:bodyPr>
            <a:p>
              <a:pPr lvl="0" algn="ctr">
                <a:buClrTx/>
                <a:buSzTx/>
                <a:buFontTx/>
              </a:pPr>
              <a:r>
                <a:rPr lang="zh-CN" altLang="en-US" b="1">
                  <a:sym typeface="+mn-ea"/>
                </a:rPr>
                <a:t>大模型辅助编程的方法</a:t>
              </a:r>
              <a:endParaRPr lang="zh-CN" altLang="en-US" b="1">
                <a:sym typeface="+mn-ea"/>
              </a:endParaRPr>
            </a:p>
          </p:txBody>
        </p:sp>
      </p:grpSp>
      <p:sp>
        <p:nvSpPr>
          <p:cNvPr id="17" name="文本框 16"/>
          <p:cNvSpPr txBox="1"/>
          <p:nvPr/>
        </p:nvSpPr>
        <p:spPr>
          <a:xfrm>
            <a:off x="11717020" y="652907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1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4" name="图片 23" descr="upload_post_object_v2_11560576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74025" y="2004695"/>
            <a:ext cx="3904615" cy="2793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3" name="图片 22" descr="upload_post_object_v2_218699498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5150" y="2004060"/>
            <a:ext cx="3698875" cy="279336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" name="图片 3" descr="upload_post_object_v2_30089454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5463"/>
            <a:ext cx="12192000" cy="790575"/>
          </a:xfrm>
          <a:prstGeom prst="rect">
            <a:avLst/>
          </a:prstGeom>
        </p:spPr>
      </p:pic>
      <p:sp>
        <p:nvSpPr>
          <p:cNvPr id="13" name="圆角矩形 12"/>
          <p:cNvSpPr/>
          <p:nvPr userDrawn="1"/>
        </p:nvSpPr>
        <p:spPr>
          <a:xfrm>
            <a:off x="923445" y="1974497"/>
            <a:ext cx="2741032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PDF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输入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923398" y="2940971"/>
            <a:ext cx="2741032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Markdown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基础转换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14" idx="0"/>
          </p:cNvCxnSpPr>
          <p:nvPr userDrawn="1"/>
        </p:nvCxnSpPr>
        <p:spPr>
          <a:xfrm>
            <a:off x="2294568" y="2648021"/>
            <a:ext cx="0" cy="29273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圆角矩形 1"/>
          <p:cNvSpPr/>
          <p:nvPr userDrawn="1"/>
        </p:nvSpPr>
        <p:spPr>
          <a:xfrm>
            <a:off x="923398" y="3907444"/>
            <a:ext cx="2741032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PT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-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4o 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语义修正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" name="圆角矩形 2"/>
          <p:cNvSpPr/>
          <p:nvPr userDrawn="1"/>
        </p:nvSpPr>
        <p:spPr>
          <a:xfrm>
            <a:off x="923398" y="4873917"/>
            <a:ext cx="2741032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校验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923398" y="5840391"/>
            <a:ext cx="2741032" cy="673681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精炼文档输出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6" name="直接箭头连接符 5"/>
          <p:cNvCxnSpPr>
            <a:stCxn id="14" idx="2"/>
            <a:endCxn id="2" idx="0"/>
          </p:cNvCxnSpPr>
          <p:nvPr userDrawn="1"/>
        </p:nvCxnSpPr>
        <p:spPr>
          <a:xfrm>
            <a:off x="2294548" y="3614675"/>
            <a:ext cx="0" cy="29273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7" name="直接箭头连接符 6"/>
          <p:cNvCxnSpPr>
            <a:stCxn id="2" idx="2"/>
            <a:endCxn id="3" idx="0"/>
          </p:cNvCxnSpPr>
          <p:nvPr userDrawn="1"/>
        </p:nvCxnSpPr>
        <p:spPr>
          <a:xfrm>
            <a:off x="2294549" y="4581019"/>
            <a:ext cx="0" cy="29273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3" idx="2"/>
            <a:endCxn id="5" idx="0"/>
          </p:cNvCxnSpPr>
          <p:nvPr userDrawn="1"/>
        </p:nvCxnSpPr>
        <p:spPr>
          <a:xfrm>
            <a:off x="2294549" y="5547670"/>
            <a:ext cx="0" cy="29273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肘形连接符 8"/>
          <p:cNvCxnSpPr/>
          <p:nvPr userDrawn="1"/>
        </p:nvCxnSpPr>
        <p:spPr>
          <a:xfrm rot="10800000" flipH="1">
            <a:off x="923290" y="4244446"/>
            <a:ext cx="3175" cy="966470"/>
          </a:xfrm>
          <a:prstGeom prst="bentConnector3">
            <a:avLst>
              <a:gd name="adj1" fmla="val -7500000"/>
            </a:avLst>
          </a:prstGeom>
          <a:noFill/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 userDrawn="1"/>
        </p:nvSpPr>
        <p:spPr>
          <a:xfrm>
            <a:off x="274814" y="1214471"/>
            <a:ext cx="11626422" cy="457354"/>
          </a:xfrm>
          <a:prstGeom prst="roundRect">
            <a:avLst/>
          </a:prstGeom>
          <a:solidFill>
            <a:srgbClr val="44546A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2000" b="1">
                <a:solidFill>
                  <a:srgbClr val="FFFFFF"/>
                </a:solidFill>
              </a:rPr>
              <a:t>精准需求分析：使用大模型辅助，提高需求文档的层次性、可读性，提取关键信息</a:t>
            </a:r>
            <a:endParaRPr lang="zh-CN" altLang="en-US" sz="2000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4069579" y="2032839"/>
            <a:ext cx="1" cy="4429113"/>
          </a:xfrm>
          <a:prstGeom prst="line">
            <a:avLst/>
          </a:prstGeom>
          <a:ln w="25400" cap="flat" cmpd="sng" algn="ctr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dash"/>
            <a:miter lim="800000"/>
            <a:headEnd type="oval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 userDrawn="1"/>
        </p:nvSpPr>
        <p:spPr>
          <a:xfrm>
            <a:off x="9940131" y="2003743"/>
            <a:ext cx="2038588" cy="420933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精炼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MD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文档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2" name="文本框 21"/>
          <p:cNvSpPr txBox="1"/>
          <p:nvPr userDrawn="1"/>
        </p:nvSpPr>
        <p:spPr>
          <a:xfrm>
            <a:off x="94279" y="4412504"/>
            <a:ext cx="589746" cy="629704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b="1"/>
              <a:t>迭代</a:t>
            </a:r>
            <a:endParaRPr lang="zh-CN" altLang="en-US" b="1"/>
          </a:p>
          <a:p>
            <a:r>
              <a:rPr lang="zh-CN" altLang="en-US" b="1"/>
              <a:t>优化</a:t>
            </a:r>
            <a:endParaRPr lang="zh-CN" altLang="en-US" b="1"/>
          </a:p>
        </p:txBody>
      </p:sp>
      <p:sp>
        <p:nvSpPr>
          <p:cNvPr id="20" name="圆角矩形 19"/>
          <p:cNvSpPr/>
          <p:nvPr userDrawn="1"/>
        </p:nvSpPr>
        <p:spPr>
          <a:xfrm>
            <a:off x="4375440" y="2003108"/>
            <a:ext cx="2038563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原始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文档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6" name="文本框 25"/>
          <p:cNvSpPr txBox="1"/>
          <p:nvPr userDrawn="1"/>
        </p:nvSpPr>
        <p:spPr>
          <a:xfrm>
            <a:off x="4375150" y="5109210"/>
            <a:ext cx="7526020" cy="1169670"/>
          </a:xfrm>
          <a:prstGeom prst="rect">
            <a:avLst/>
          </a:prstGeom>
          <a:solidFill>
            <a:srgbClr val="FFFFFF">
              <a:alpha val="9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just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相较于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PDF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文件，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MD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文件是纯文本格式，并通过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#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*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&gt;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等标记语法实现标题、列表、引用等结构化内容，便于逻辑梳理和重组，支持快速全文搜索，更适合作为大模型的背景知识输入。</a:t>
            </a:r>
            <a:endParaRPr lang="zh-CN" altLang="en-US" b="1" i="1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17020" y="652907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2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upload_post_object_v2_17181497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65463"/>
            <a:ext cx="12192000" cy="790575"/>
          </a:xfrm>
          <a:prstGeom prst="rect">
            <a:avLst/>
          </a:prstGeom>
        </p:spPr>
      </p:pic>
      <p:sp>
        <p:nvSpPr>
          <p:cNvPr id="13" name="圆角矩形 12"/>
          <p:cNvSpPr/>
          <p:nvPr userDrawn="1"/>
        </p:nvSpPr>
        <p:spPr>
          <a:xfrm>
            <a:off x="106275" y="2067434"/>
            <a:ext cx="1922609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初始问题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106275" y="3368389"/>
            <a:ext cx="1922609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问题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解析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Agent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14" idx="0"/>
          </p:cNvCxnSpPr>
          <p:nvPr userDrawn="1"/>
        </p:nvCxnSpPr>
        <p:spPr>
          <a:xfrm>
            <a:off x="1067748" y="2741366"/>
            <a:ext cx="0" cy="62738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" name="圆角矩形 2"/>
          <p:cNvSpPr/>
          <p:nvPr userDrawn="1"/>
        </p:nvSpPr>
        <p:spPr>
          <a:xfrm>
            <a:off x="2376676" y="3368413"/>
            <a:ext cx="1922609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检索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Agent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4" name="圆角矩形 3"/>
          <p:cNvSpPr/>
          <p:nvPr userDrawn="1"/>
        </p:nvSpPr>
        <p:spPr>
          <a:xfrm>
            <a:off x="1179302" y="4669538"/>
            <a:ext cx="1922609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方案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生成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Agent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1179302" y="5832831"/>
            <a:ext cx="1922609" cy="673681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初版方案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箭头连接符 6"/>
          <p:cNvCxnSpPr>
            <a:stCxn id="14" idx="2"/>
            <a:endCxn id="4" idx="0"/>
          </p:cNvCxnSpPr>
          <p:nvPr userDrawn="1"/>
        </p:nvCxnSpPr>
        <p:spPr>
          <a:xfrm>
            <a:off x="1067579" y="4042506"/>
            <a:ext cx="1073150" cy="62738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 userDrawn="1"/>
        </p:nvCxnSpPr>
        <p:spPr>
          <a:xfrm>
            <a:off x="2140879" y="5343835"/>
            <a:ext cx="0" cy="48958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 userDrawn="1"/>
        </p:nvSpPr>
        <p:spPr>
          <a:xfrm>
            <a:off x="250743" y="1214471"/>
            <a:ext cx="11626422" cy="457354"/>
          </a:xfrm>
          <a:prstGeom prst="roundRect">
            <a:avLst/>
          </a:prstGeom>
          <a:solidFill>
            <a:srgbClr val="44546A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2000" b="1">
                <a:solidFill>
                  <a:srgbClr val="FFFFFF"/>
                </a:solidFill>
              </a:rPr>
              <a:t>多智能体代码生成：构建“解析-检索-生成”多智能体流程，为每个功能生成初版方案</a:t>
            </a:r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4571535" y="2032894"/>
            <a:ext cx="1" cy="4429113"/>
          </a:xfrm>
          <a:prstGeom prst="line">
            <a:avLst/>
          </a:prstGeom>
          <a:ln w="25400" cap="flat" cmpd="sng" algn="ctr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dash"/>
            <a:miter lim="800000"/>
            <a:headEnd type="oval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 userDrawn="1"/>
        </p:nvSpPr>
        <p:spPr>
          <a:xfrm>
            <a:off x="2376676" y="2067481"/>
            <a:ext cx="1922609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自建知识库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6" name="直接箭头连接符 25"/>
          <p:cNvCxnSpPr>
            <a:stCxn id="18" idx="2"/>
            <a:endCxn id="3" idx="0"/>
          </p:cNvCxnSpPr>
          <p:nvPr userDrawn="1"/>
        </p:nvCxnSpPr>
        <p:spPr>
          <a:xfrm>
            <a:off x="3337981" y="2741298"/>
            <a:ext cx="0" cy="62738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7" name="直接箭头连接符 26"/>
          <p:cNvCxnSpPr>
            <a:stCxn id="14" idx="3"/>
            <a:endCxn id="3" idx="1"/>
          </p:cNvCxnSpPr>
          <p:nvPr userDrawn="1"/>
        </p:nvCxnSpPr>
        <p:spPr>
          <a:xfrm>
            <a:off x="2028884" y="3705636"/>
            <a:ext cx="347980" cy="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8" name="直接箭头连接符 27"/>
          <p:cNvCxnSpPr/>
          <p:nvPr userDrawn="1"/>
        </p:nvCxnSpPr>
        <p:spPr>
          <a:xfrm>
            <a:off x="2028847" y="3852004"/>
            <a:ext cx="347980" cy="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triangle"/>
            <a:tailEnd type="non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0" name="图片 29" descr="upload_post_object_v2_206138055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61173" y="2202988"/>
            <a:ext cx="2876660" cy="329808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cxnSp>
        <p:nvCxnSpPr>
          <p:cNvPr id="33" name="直接箭头连接符 32"/>
          <p:cNvCxnSpPr>
            <a:stCxn id="3" idx="2"/>
            <a:endCxn id="4" idx="0"/>
          </p:cNvCxnSpPr>
          <p:nvPr userDrawn="1"/>
        </p:nvCxnSpPr>
        <p:spPr>
          <a:xfrm flipH="1">
            <a:off x="2140371" y="4042094"/>
            <a:ext cx="1197610" cy="62738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4" name="图片 33" descr="upload_post_object_v2_304241749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75073" y="2203013"/>
            <a:ext cx="3018615" cy="329803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5" name="圆角矩形 34"/>
          <p:cNvSpPr/>
          <p:nvPr userDrawn="1"/>
        </p:nvSpPr>
        <p:spPr>
          <a:xfrm>
            <a:off x="5480221" y="5689283"/>
            <a:ext cx="2038563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策略初生成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6" name="圆角矩形 35"/>
          <p:cNvSpPr/>
          <p:nvPr userDrawn="1"/>
        </p:nvSpPr>
        <p:spPr>
          <a:xfrm>
            <a:off x="8965062" y="5689282"/>
            <a:ext cx="2038563" cy="420933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最终策略组合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17020" y="652907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3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upload_post_object_v2_171814975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65463"/>
            <a:ext cx="12192000" cy="790575"/>
          </a:xfrm>
          <a:prstGeom prst="rect">
            <a:avLst/>
          </a:prstGeom>
        </p:spPr>
      </p:pic>
      <p:sp>
        <p:nvSpPr>
          <p:cNvPr id="13" name="圆角矩形 12"/>
          <p:cNvSpPr/>
          <p:nvPr userDrawn="1"/>
        </p:nvSpPr>
        <p:spPr>
          <a:xfrm>
            <a:off x="106275" y="2032939"/>
            <a:ext cx="1922609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精炼问题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106275" y="3211926"/>
            <a:ext cx="1179732" cy="63918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大模型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1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14" idx="0"/>
          </p:cNvCxnSpPr>
          <p:nvPr userDrawn="1"/>
        </p:nvCxnSpPr>
        <p:spPr>
          <a:xfrm flipH="1">
            <a:off x="696273" y="2706441"/>
            <a:ext cx="371475" cy="5054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 userDrawn="1"/>
        </p:nvSpPr>
        <p:spPr>
          <a:xfrm>
            <a:off x="830218" y="4212184"/>
            <a:ext cx="2644747" cy="601467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结构化方案提取与整合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1191287" y="5832831"/>
            <a:ext cx="1922609" cy="673681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</a:t>
            </a: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方案思路</a:t>
            </a:r>
            <a:endParaRPr lang="zh-CN" altLang="en-US">
              <a:solidFill>
                <a:srgbClr val="C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箭头连接符 6"/>
          <p:cNvCxnSpPr>
            <a:stCxn id="14" idx="2"/>
            <a:endCxn id="4" idx="0"/>
          </p:cNvCxnSpPr>
          <p:nvPr userDrawn="1"/>
        </p:nvCxnSpPr>
        <p:spPr>
          <a:xfrm>
            <a:off x="696104" y="3851371"/>
            <a:ext cx="1456690" cy="36068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21" idx="0"/>
          </p:cNvCxnSpPr>
          <p:nvPr userDrawn="1"/>
        </p:nvCxnSpPr>
        <p:spPr>
          <a:xfrm>
            <a:off x="2152944" y="4813610"/>
            <a:ext cx="0" cy="19177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7" name="圆角矩形 16"/>
          <p:cNvSpPr/>
          <p:nvPr userDrawn="1"/>
        </p:nvSpPr>
        <p:spPr>
          <a:xfrm>
            <a:off x="250743" y="1214471"/>
            <a:ext cx="11626422" cy="457354"/>
          </a:xfrm>
          <a:prstGeom prst="roundRect">
            <a:avLst/>
          </a:prstGeom>
          <a:solidFill>
            <a:srgbClr val="44546A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2000" b="1">
                <a:solidFill>
                  <a:srgbClr val="FFFFFF"/>
                </a:solidFill>
              </a:rPr>
              <a:t>基于“</a:t>
            </a:r>
            <a:r>
              <a:rPr lang="en-US" altLang="zh-CN" sz="2000" b="1">
                <a:solidFill>
                  <a:srgbClr val="FFFFFF"/>
                </a:solidFill>
              </a:rPr>
              <a:t>MOE</a:t>
            </a:r>
            <a:r>
              <a:rPr lang="zh-CN" altLang="en-US" sz="2000" b="1">
                <a:solidFill>
                  <a:srgbClr val="FFFFFF"/>
                </a:solidFill>
              </a:rPr>
              <a:t>”的综合方案生成：基于人工精炼问题和初步子方案，通过多模型协作生成综合方案</a:t>
            </a:r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4403036" y="2032894"/>
            <a:ext cx="1" cy="4429113"/>
          </a:xfrm>
          <a:prstGeom prst="line">
            <a:avLst/>
          </a:prstGeom>
          <a:ln w="25400" cap="flat" cmpd="sng" algn="ctr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dash"/>
            <a:miter lim="800000"/>
            <a:headEnd type="oval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3" name="直接箭头连接符 32"/>
          <p:cNvCxnSpPr>
            <a:stCxn id="11" idx="2"/>
            <a:endCxn id="4" idx="0"/>
          </p:cNvCxnSpPr>
          <p:nvPr userDrawn="1"/>
        </p:nvCxnSpPr>
        <p:spPr>
          <a:xfrm flipH="1">
            <a:off x="2152449" y="3851568"/>
            <a:ext cx="1539240" cy="36068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圆角矩形 8"/>
          <p:cNvSpPr/>
          <p:nvPr userDrawn="1"/>
        </p:nvSpPr>
        <p:spPr>
          <a:xfrm>
            <a:off x="1562725" y="3211949"/>
            <a:ext cx="1179732" cy="63918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大模型2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0" name="文本框 9"/>
          <p:cNvSpPr txBox="1"/>
          <p:nvPr userDrawn="1"/>
        </p:nvSpPr>
        <p:spPr>
          <a:xfrm>
            <a:off x="2681940" y="3309910"/>
            <a:ext cx="529568" cy="368300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b="1"/>
              <a:t>…</a:t>
            </a:r>
            <a:endParaRPr lang="zh-CN" altLang="en-US" b="1"/>
          </a:p>
        </p:txBody>
      </p:sp>
      <p:sp>
        <p:nvSpPr>
          <p:cNvPr id="11" name="圆角矩形 10"/>
          <p:cNvSpPr/>
          <p:nvPr userDrawn="1"/>
        </p:nvSpPr>
        <p:spPr>
          <a:xfrm>
            <a:off x="3101823" y="3211949"/>
            <a:ext cx="1179732" cy="63918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大模型N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2" name="直接箭头连接符 11"/>
          <p:cNvCxnSpPr>
            <a:stCxn id="13" idx="2"/>
            <a:endCxn id="9" idx="0"/>
          </p:cNvCxnSpPr>
          <p:nvPr userDrawn="1"/>
        </p:nvCxnSpPr>
        <p:spPr>
          <a:xfrm>
            <a:off x="1067406" y="2706341"/>
            <a:ext cx="1085215" cy="5054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箭头连接符 15"/>
          <p:cNvCxnSpPr>
            <a:stCxn id="13" idx="2"/>
            <a:endCxn id="11" idx="0"/>
          </p:cNvCxnSpPr>
          <p:nvPr userDrawn="1"/>
        </p:nvCxnSpPr>
        <p:spPr>
          <a:xfrm>
            <a:off x="1067406" y="2706341"/>
            <a:ext cx="2624455" cy="5054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箭头连接符 19"/>
          <p:cNvCxnSpPr>
            <a:stCxn id="9" idx="2"/>
            <a:endCxn id="4" idx="0"/>
          </p:cNvCxnSpPr>
          <p:nvPr userDrawn="1"/>
        </p:nvCxnSpPr>
        <p:spPr>
          <a:xfrm>
            <a:off x="2152837" y="3851568"/>
            <a:ext cx="0" cy="36068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 userDrawn="1"/>
        </p:nvSpPr>
        <p:spPr>
          <a:xfrm>
            <a:off x="1191287" y="5005175"/>
            <a:ext cx="1922609" cy="601467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校验与优化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2" name="直接箭头连接符 21"/>
          <p:cNvCxnSpPr>
            <a:stCxn id="21" idx="2"/>
            <a:endCxn id="5" idx="0"/>
          </p:cNvCxnSpPr>
          <p:nvPr userDrawn="1"/>
        </p:nvCxnSpPr>
        <p:spPr>
          <a:xfrm>
            <a:off x="2152573" y="5606642"/>
            <a:ext cx="0" cy="22669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肘形连接符 22"/>
          <p:cNvCxnSpPr>
            <a:stCxn id="21" idx="1"/>
            <a:endCxn id="4" idx="1"/>
          </p:cNvCxnSpPr>
          <p:nvPr userDrawn="1"/>
        </p:nvCxnSpPr>
        <p:spPr>
          <a:xfrm rot="10800000">
            <a:off x="829945" y="4512945"/>
            <a:ext cx="361315" cy="793115"/>
          </a:xfrm>
          <a:prstGeom prst="bentConnector3">
            <a:avLst>
              <a:gd name="adj1" fmla="val 165905"/>
            </a:avLst>
          </a:prstGeom>
          <a:noFill/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文本框 23"/>
          <p:cNvSpPr txBox="1"/>
          <p:nvPr userDrawn="1"/>
        </p:nvSpPr>
        <p:spPr>
          <a:xfrm>
            <a:off x="-7101" y="4625294"/>
            <a:ext cx="589746" cy="629704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b="1"/>
              <a:t>迭代</a:t>
            </a:r>
            <a:endParaRPr lang="zh-CN" altLang="en-US" b="1"/>
          </a:p>
          <a:p>
            <a:r>
              <a:rPr lang="zh-CN" altLang="en-US" b="1"/>
              <a:t>优化</a:t>
            </a:r>
            <a:endParaRPr lang="zh-CN" altLang="en-US" b="1"/>
          </a:p>
        </p:txBody>
      </p:sp>
      <p:grpSp>
        <p:nvGrpSpPr>
          <p:cNvPr id="37" name="组合 36"/>
          <p:cNvGrpSpPr/>
          <p:nvPr userDrawn="1"/>
        </p:nvGrpSpPr>
        <p:grpSpPr>
          <a:xfrm>
            <a:off x="4517350" y="1812528"/>
            <a:ext cx="5227320" cy="4869815"/>
            <a:chOff x="7387" y="2790"/>
            <a:chExt cx="8232" cy="766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pic>
          <p:nvPicPr>
            <p:cNvPr id="29" name="图片 28" descr="upload_post_object_v2_263055991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387" y="2790"/>
              <a:ext cx="8231" cy="2401"/>
            </a:xfrm>
            <a:prstGeom prst="rect">
              <a:avLst/>
            </a:prstGeom>
          </p:spPr>
        </p:pic>
        <p:pic>
          <p:nvPicPr>
            <p:cNvPr id="31" name="图片 30" descr="upload_post_object_v2_1859037643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7388" y="5191"/>
              <a:ext cx="5247" cy="5269"/>
            </a:xfrm>
            <a:prstGeom prst="rect">
              <a:avLst/>
            </a:prstGeom>
          </p:spPr>
        </p:pic>
        <p:pic>
          <p:nvPicPr>
            <p:cNvPr id="32" name="图片 31" descr="upload_post_object_v2_707259600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0210" y="5191"/>
              <a:ext cx="5408" cy="5269"/>
            </a:xfrm>
            <a:prstGeom prst="rect">
              <a:avLst/>
            </a:prstGeom>
          </p:spPr>
        </p:pic>
      </p:grpSp>
      <p:pic>
        <p:nvPicPr>
          <p:cNvPr id="38" name="图片 37" descr="upload_post_object_v2_37455898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81382" y="2424410"/>
            <a:ext cx="4289174" cy="3646051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9" name="圆角矩形 38"/>
          <p:cNvSpPr/>
          <p:nvPr userDrawn="1"/>
        </p:nvSpPr>
        <p:spPr>
          <a:xfrm>
            <a:off x="4642140" y="2068830"/>
            <a:ext cx="2038563" cy="420933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结构化方案提取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0" name="圆角矩形 39"/>
          <p:cNvSpPr/>
          <p:nvPr userDrawn="1"/>
        </p:nvSpPr>
        <p:spPr>
          <a:xfrm>
            <a:off x="9863455" y="2489716"/>
            <a:ext cx="2038563" cy="420933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vertOverflow="overflow" horzOverflow="overflow" vert="horz" wrap="square" numCol="1" spcCol="0" rtlCol="0" fromWordArt="0" anchor="ctr" anchorCtr="0" forceAA="0" compatLnSpc="1">
            <a:noAutofit/>
          </a:bodyPr>
          <a:p>
            <a:pPr lvl="0" algn="ctr">
              <a:buClrTx/>
              <a:buSzTx/>
              <a:buFontTx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人工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  <a:sym typeface="+mn-ea"/>
              </a:rPr>
              <a:t>复核整理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  <a:sym typeface="+mn-ea"/>
            </a:endParaRPr>
          </a:p>
        </p:txBody>
      </p:sp>
      <p:sp>
        <p:nvSpPr>
          <p:cNvPr id="42" name="圆角矩形 41"/>
          <p:cNvSpPr/>
          <p:nvPr userDrawn="1"/>
        </p:nvSpPr>
        <p:spPr>
          <a:xfrm>
            <a:off x="2257561" y="2032939"/>
            <a:ext cx="1922609" cy="673681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初版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子方案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43" name="直接箭头连接符 42"/>
          <p:cNvCxnSpPr>
            <a:stCxn id="42" idx="2"/>
            <a:endCxn id="11" idx="0"/>
          </p:cNvCxnSpPr>
          <p:nvPr userDrawn="1"/>
        </p:nvCxnSpPr>
        <p:spPr>
          <a:xfrm>
            <a:off x="3218865" y="2706620"/>
            <a:ext cx="473075" cy="5054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4" name="直接箭头连接符 43"/>
          <p:cNvCxnSpPr>
            <a:stCxn id="42" idx="2"/>
            <a:endCxn id="9" idx="0"/>
          </p:cNvCxnSpPr>
          <p:nvPr userDrawn="1"/>
        </p:nvCxnSpPr>
        <p:spPr>
          <a:xfrm flipH="1">
            <a:off x="2152700" y="2706620"/>
            <a:ext cx="1066165" cy="5054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5" name="直接箭头连接符 44"/>
          <p:cNvCxnSpPr>
            <a:stCxn id="42" idx="2"/>
            <a:endCxn id="14" idx="0"/>
          </p:cNvCxnSpPr>
          <p:nvPr userDrawn="1"/>
        </p:nvCxnSpPr>
        <p:spPr>
          <a:xfrm flipH="1">
            <a:off x="696141" y="2706620"/>
            <a:ext cx="2522724" cy="505306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6" name="文本框 5"/>
          <p:cNvSpPr txBox="1"/>
          <p:nvPr/>
        </p:nvSpPr>
        <p:spPr>
          <a:xfrm>
            <a:off x="11717020" y="652907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4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upload_post_object_v2_11758126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65463"/>
            <a:ext cx="12192000" cy="790575"/>
          </a:xfrm>
          <a:prstGeom prst="rect">
            <a:avLst/>
          </a:prstGeom>
        </p:spPr>
      </p:pic>
      <p:sp>
        <p:nvSpPr>
          <p:cNvPr id="17" name="圆角矩形 16"/>
          <p:cNvSpPr/>
          <p:nvPr userDrawn="1"/>
        </p:nvSpPr>
        <p:spPr>
          <a:xfrm>
            <a:off x="250743" y="1214471"/>
            <a:ext cx="11626422" cy="457354"/>
          </a:xfrm>
          <a:prstGeom prst="roundRect">
            <a:avLst/>
          </a:prstGeom>
          <a:solidFill>
            <a:srgbClr val="44546A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2000" b="1">
                <a:solidFill>
                  <a:srgbClr val="FFFFFF"/>
                </a:solidFill>
              </a:rPr>
              <a:t>函数代码</a:t>
            </a:r>
            <a:r>
              <a:rPr lang="zh-CN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生成：通过提示词工程+人工迭代优化完成各个函数的代码编写</a:t>
            </a:r>
            <a:endParaRPr lang="zh-CN" altLang="en-US" sz="2000" b="1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4403036" y="2032894"/>
            <a:ext cx="1" cy="4429113"/>
          </a:xfrm>
          <a:prstGeom prst="line">
            <a:avLst/>
          </a:prstGeom>
          <a:ln w="25400" cap="flat" cmpd="sng" algn="ctr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dash"/>
            <a:miter lim="800000"/>
            <a:headEnd type="oval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 userDrawn="1"/>
        </p:nvSpPr>
        <p:spPr>
          <a:xfrm>
            <a:off x="250702" y="1936654"/>
            <a:ext cx="1681896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量化代码需求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03017" y="2617065"/>
            <a:ext cx="2741032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原创性提示词约束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14" idx="0"/>
          </p:cNvCxnSpPr>
          <p:nvPr userDrawn="1"/>
        </p:nvCxnSpPr>
        <p:spPr>
          <a:xfrm>
            <a:off x="1092513" y="2338141"/>
            <a:ext cx="1082040" cy="27876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 userDrawn="1"/>
        </p:nvSpPr>
        <p:spPr>
          <a:xfrm>
            <a:off x="803017" y="3326853"/>
            <a:ext cx="2741032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函数代码生成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250702" y="4055527"/>
            <a:ext cx="1838360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校验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851184" y="6073180"/>
            <a:ext cx="2741032" cy="440892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原创可行函数代码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箭头连接符 6"/>
          <p:cNvCxnSpPr>
            <a:stCxn id="14" idx="2"/>
            <a:endCxn id="4" idx="0"/>
          </p:cNvCxnSpPr>
          <p:nvPr userDrawn="1"/>
        </p:nvCxnSpPr>
        <p:spPr>
          <a:xfrm>
            <a:off x="2174533" y="3018410"/>
            <a:ext cx="0" cy="30861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 userDrawn="1"/>
        </p:nvCxnSpPr>
        <p:spPr>
          <a:xfrm flipH="1">
            <a:off x="1170599" y="3728214"/>
            <a:ext cx="1003935" cy="3276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21" idx="0"/>
          </p:cNvCxnSpPr>
          <p:nvPr userDrawn="1"/>
        </p:nvCxnSpPr>
        <p:spPr>
          <a:xfrm>
            <a:off x="2174168" y="3728060"/>
            <a:ext cx="1108710" cy="3276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 userDrawn="1"/>
        </p:nvSpPr>
        <p:spPr>
          <a:xfrm>
            <a:off x="2363581" y="1936654"/>
            <a:ext cx="1681896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方案思路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8" idx="2"/>
            <a:endCxn id="14" idx="0"/>
          </p:cNvCxnSpPr>
          <p:nvPr userDrawn="1"/>
        </p:nvCxnSpPr>
        <p:spPr>
          <a:xfrm flipH="1">
            <a:off x="2173924" y="2338320"/>
            <a:ext cx="1030605" cy="27876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 userDrawn="1"/>
        </p:nvSpPr>
        <p:spPr>
          <a:xfrm>
            <a:off x="2363558" y="4055527"/>
            <a:ext cx="1838360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反馈优化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3" name="直接箭头连接符 22"/>
          <p:cNvCxnSpPr>
            <a:stCxn id="5" idx="2"/>
            <a:endCxn id="26" idx="0"/>
          </p:cNvCxnSpPr>
          <p:nvPr userDrawn="1"/>
        </p:nvCxnSpPr>
        <p:spPr>
          <a:xfrm>
            <a:off x="1170517" y="4457340"/>
            <a:ext cx="0" cy="33210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6" idx="0"/>
          </p:cNvCxnSpPr>
          <p:nvPr userDrawn="1"/>
        </p:nvCxnSpPr>
        <p:spPr>
          <a:xfrm flipH="1">
            <a:off x="1170092" y="4457340"/>
            <a:ext cx="2112645" cy="33210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 userDrawn="1"/>
        </p:nvSpPr>
        <p:spPr>
          <a:xfrm>
            <a:off x="250702" y="4789339"/>
            <a:ext cx="1838323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功能性验证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圆角矩形 26"/>
          <p:cNvSpPr/>
          <p:nvPr userDrawn="1"/>
        </p:nvSpPr>
        <p:spPr>
          <a:xfrm>
            <a:off x="2363558" y="4789386"/>
            <a:ext cx="1838323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原创性验证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1" idx="2"/>
            <a:endCxn id="27" idx="0"/>
          </p:cNvCxnSpPr>
          <p:nvPr userDrawn="1"/>
        </p:nvCxnSpPr>
        <p:spPr>
          <a:xfrm>
            <a:off x="3282737" y="4457340"/>
            <a:ext cx="0" cy="33210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2"/>
          </p:cNvCxnSpPr>
          <p:nvPr userDrawn="1"/>
        </p:nvCxnSpPr>
        <p:spPr>
          <a:xfrm>
            <a:off x="1170499" y="5190213"/>
            <a:ext cx="1073151" cy="247831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 userDrawn="1"/>
        </p:nvSpPr>
        <p:spPr>
          <a:xfrm>
            <a:off x="1302539" y="5438903"/>
            <a:ext cx="1838323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代码入库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1" name="直接箭头连接符 30"/>
          <p:cNvCxnSpPr>
            <a:stCxn id="27" idx="2"/>
            <a:endCxn id="30" idx="0"/>
          </p:cNvCxnSpPr>
          <p:nvPr userDrawn="1"/>
        </p:nvCxnSpPr>
        <p:spPr>
          <a:xfrm flipH="1">
            <a:off x="2221634" y="5190487"/>
            <a:ext cx="1061085" cy="24828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2"/>
            <a:endCxn id="6" idx="0"/>
          </p:cNvCxnSpPr>
          <p:nvPr userDrawn="1"/>
        </p:nvCxnSpPr>
        <p:spPr>
          <a:xfrm>
            <a:off x="2221731" y="5840004"/>
            <a:ext cx="0" cy="23304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3" name="图片 2" descr="upload_post_object_v2_2807531510"/>
          <p:cNvPicPr>
            <a:picLocks noChangeAspect="1"/>
          </p:cNvPicPr>
          <p:nvPr/>
        </p:nvPicPr>
        <p:blipFill>
          <a:blip r:embed="rId3"/>
          <a:srcRect b="13345"/>
          <a:stretch>
            <a:fillRect/>
          </a:stretch>
        </p:blipFill>
        <p:spPr>
          <a:xfrm>
            <a:off x="4676775" y="3105150"/>
            <a:ext cx="3535680" cy="316992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10" name="图片 9" descr="upload_post_object_v2_342475318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38109" y="3105031"/>
            <a:ext cx="3539089" cy="31699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1" name="文本框 10"/>
          <p:cNvSpPr txBox="1"/>
          <p:nvPr userDrawn="1"/>
        </p:nvSpPr>
        <p:spPr>
          <a:xfrm>
            <a:off x="4676894" y="1838513"/>
            <a:ext cx="7200305" cy="968898"/>
          </a:xfrm>
          <a:prstGeom prst="rect">
            <a:avLst/>
          </a:prstGeom>
          <a:solidFill>
            <a:srgbClr val="FFFFFF">
              <a:alpha val="9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just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“请结合我的数据结构以及写策略，帮我生成一段顺序读取的代码。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@write.cpp @disk_obj_req.h 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请生成符合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MT/Apache-2.0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许可证的原创代码，不要复制现有开源项目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b="1" i="1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圆角矩形 34"/>
          <p:cNvSpPr/>
          <p:nvPr userDrawn="1"/>
        </p:nvSpPr>
        <p:spPr>
          <a:xfrm>
            <a:off x="6174408" y="5585698"/>
            <a:ext cx="2038563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生成结果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4" name="圆角矩形 33"/>
          <p:cNvSpPr/>
          <p:nvPr userDrawn="1"/>
        </p:nvSpPr>
        <p:spPr>
          <a:xfrm>
            <a:off x="9838536" y="5585737"/>
            <a:ext cx="2038588" cy="420933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人工审核优化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6" name="文本框 15"/>
          <p:cNvSpPr txBox="1"/>
          <p:nvPr/>
        </p:nvSpPr>
        <p:spPr>
          <a:xfrm>
            <a:off x="11717020" y="652907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5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upload_post_object_v2_117581264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65463"/>
            <a:ext cx="12192000" cy="790575"/>
          </a:xfrm>
          <a:prstGeom prst="rect">
            <a:avLst/>
          </a:prstGeom>
        </p:spPr>
      </p:pic>
      <p:sp>
        <p:nvSpPr>
          <p:cNvPr id="17" name="圆角矩形 16"/>
          <p:cNvSpPr/>
          <p:nvPr userDrawn="1"/>
        </p:nvSpPr>
        <p:spPr>
          <a:xfrm>
            <a:off x="250743" y="1214471"/>
            <a:ext cx="11626422" cy="457354"/>
          </a:xfrm>
          <a:prstGeom prst="roundRect">
            <a:avLst/>
          </a:prstGeom>
          <a:solidFill>
            <a:srgbClr val="44546A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2000" b="1">
                <a:solidFill>
                  <a:srgbClr val="FFFFFF"/>
                </a:solidFill>
              </a:rPr>
              <a:t>可行性及原创性验证：使用原创性提示词与人工查重，构建满足</a:t>
            </a:r>
            <a:r>
              <a:rPr lang="en-US" altLang="zh-CN" sz="2000" b="1">
                <a:solidFill>
                  <a:srgbClr val="FFFFFF"/>
                </a:solidFill>
              </a:rPr>
              <a:t>MCP</a:t>
            </a:r>
            <a:r>
              <a:rPr lang="zh-CN" altLang="en-US" sz="2000" b="1">
                <a:solidFill>
                  <a:srgbClr val="FFFFFF"/>
                </a:solidFill>
              </a:rPr>
              <a:t>协议的</a:t>
            </a:r>
            <a:r>
              <a:rPr lang="en-US" altLang="zh-CN" sz="2000" b="1">
                <a:solidFill>
                  <a:srgbClr val="FFFFFF"/>
                </a:solidFill>
              </a:rPr>
              <a:t>C</a:t>
            </a:r>
            <a:r>
              <a:rPr lang="zh-CN" altLang="en-US" sz="2000" b="1">
                <a:solidFill>
                  <a:srgbClr val="FFFFFF"/>
                </a:solidFill>
              </a:rPr>
              <a:t>++代码自动测试工具</a:t>
            </a:r>
            <a:endParaRPr lang="zh-CN" altLang="en-US"/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4403036" y="2032894"/>
            <a:ext cx="1" cy="4429113"/>
          </a:xfrm>
          <a:prstGeom prst="line">
            <a:avLst/>
          </a:prstGeom>
          <a:ln w="25400" cap="flat" cmpd="sng" algn="ctr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dash"/>
            <a:miter lim="800000"/>
            <a:headEnd type="oval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 userDrawn="1"/>
        </p:nvSpPr>
        <p:spPr>
          <a:xfrm>
            <a:off x="250702" y="1936654"/>
            <a:ext cx="1681896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量化代码需求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03017" y="2617065"/>
            <a:ext cx="2741032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原创性提示词约束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14" idx="0"/>
          </p:cNvCxnSpPr>
          <p:nvPr userDrawn="1"/>
        </p:nvCxnSpPr>
        <p:spPr>
          <a:xfrm>
            <a:off x="1092513" y="2338141"/>
            <a:ext cx="1082040" cy="27876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 userDrawn="1"/>
        </p:nvSpPr>
        <p:spPr>
          <a:xfrm>
            <a:off x="803017" y="3326853"/>
            <a:ext cx="2741032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函数代码生成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250702" y="4055527"/>
            <a:ext cx="1838360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校验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851184" y="6073180"/>
            <a:ext cx="2741032" cy="440892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原创可行函数代码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箭头连接符 6"/>
          <p:cNvCxnSpPr>
            <a:stCxn id="14" idx="2"/>
            <a:endCxn id="4" idx="0"/>
          </p:cNvCxnSpPr>
          <p:nvPr userDrawn="1"/>
        </p:nvCxnSpPr>
        <p:spPr>
          <a:xfrm>
            <a:off x="2174533" y="3018410"/>
            <a:ext cx="0" cy="30861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 userDrawn="1"/>
        </p:nvCxnSpPr>
        <p:spPr>
          <a:xfrm flipH="1">
            <a:off x="1170599" y="3728214"/>
            <a:ext cx="1003935" cy="3276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9" name="直接箭头连接符 8"/>
          <p:cNvCxnSpPr>
            <a:stCxn id="4" idx="2"/>
            <a:endCxn id="21" idx="0"/>
          </p:cNvCxnSpPr>
          <p:nvPr userDrawn="1"/>
        </p:nvCxnSpPr>
        <p:spPr>
          <a:xfrm>
            <a:off x="2174168" y="3728060"/>
            <a:ext cx="1108710" cy="3276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8" name="圆角矩形 17"/>
          <p:cNvSpPr/>
          <p:nvPr userDrawn="1"/>
        </p:nvSpPr>
        <p:spPr>
          <a:xfrm>
            <a:off x="2363581" y="1936654"/>
            <a:ext cx="1681896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综合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方案思路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0" name="直接箭头连接符 19"/>
          <p:cNvCxnSpPr>
            <a:stCxn id="18" idx="2"/>
            <a:endCxn id="14" idx="0"/>
          </p:cNvCxnSpPr>
          <p:nvPr userDrawn="1"/>
        </p:nvCxnSpPr>
        <p:spPr>
          <a:xfrm flipH="1">
            <a:off x="2173924" y="2338320"/>
            <a:ext cx="1030605" cy="27876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1" name="圆角矩形 20"/>
          <p:cNvSpPr/>
          <p:nvPr userDrawn="1"/>
        </p:nvSpPr>
        <p:spPr>
          <a:xfrm>
            <a:off x="2363625" y="4055497"/>
            <a:ext cx="1838360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反馈优化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3" name="直接箭头连接符 22"/>
          <p:cNvCxnSpPr>
            <a:stCxn id="5" idx="2"/>
            <a:endCxn id="26" idx="0"/>
          </p:cNvCxnSpPr>
          <p:nvPr userDrawn="1"/>
        </p:nvCxnSpPr>
        <p:spPr>
          <a:xfrm>
            <a:off x="1170517" y="4457340"/>
            <a:ext cx="0" cy="33210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4" name="直接箭头连接符 23"/>
          <p:cNvCxnSpPr>
            <a:stCxn id="21" idx="2"/>
            <a:endCxn id="26" idx="0"/>
          </p:cNvCxnSpPr>
          <p:nvPr userDrawn="1"/>
        </p:nvCxnSpPr>
        <p:spPr>
          <a:xfrm flipH="1">
            <a:off x="1170092" y="4457340"/>
            <a:ext cx="2112645" cy="33210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 userDrawn="1"/>
        </p:nvSpPr>
        <p:spPr>
          <a:xfrm>
            <a:off x="250702" y="4789339"/>
            <a:ext cx="1838323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功能性验证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27" name="圆角矩形 26"/>
          <p:cNvSpPr/>
          <p:nvPr userDrawn="1"/>
        </p:nvSpPr>
        <p:spPr>
          <a:xfrm>
            <a:off x="2363558" y="4789386"/>
            <a:ext cx="1838323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原创性验证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28" name="直接箭头连接符 27"/>
          <p:cNvCxnSpPr>
            <a:stCxn id="21" idx="2"/>
            <a:endCxn id="27" idx="0"/>
          </p:cNvCxnSpPr>
          <p:nvPr userDrawn="1"/>
        </p:nvCxnSpPr>
        <p:spPr>
          <a:xfrm>
            <a:off x="3282737" y="4457340"/>
            <a:ext cx="0" cy="33210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9" name="直接箭头连接符 28"/>
          <p:cNvCxnSpPr>
            <a:stCxn id="26" idx="2"/>
          </p:cNvCxnSpPr>
          <p:nvPr userDrawn="1"/>
        </p:nvCxnSpPr>
        <p:spPr>
          <a:xfrm>
            <a:off x="1170499" y="5190213"/>
            <a:ext cx="1073150" cy="247831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0" name="圆角矩形 29"/>
          <p:cNvSpPr/>
          <p:nvPr userDrawn="1"/>
        </p:nvSpPr>
        <p:spPr>
          <a:xfrm>
            <a:off x="1302539" y="5438903"/>
            <a:ext cx="1838323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代码入库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1" name="直接箭头连接符 30"/>
          <p:cNvCxnSpPr>
            <a:stCxn id="27" idx="2"/>
            <a:endCxn id="30" idx="0"/>
          </p:cNvCxnSpPr>
          <p:nvPr userDrawn="1"/>
        </p:nvCxnSpPr>
        <p:spPr>
          <a:xfrm flipH="1">
            <a:off x="2221634" y="5190487"/>
            <a:ext cx="1061085" cy="24828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2"/>
            <a:endCxn id="6" idx="0"/>
          </p:cNvCxnSpPr>
          <p:nvPr userDrawn="1"/>
        </p:nvCxnSpPr>
        <p:spPr>
          <a:xfrm>
            <a:off x="2221731" y="5840004"/>
            <a:ext cx="0" cy="23304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4" name="圆角矩形 33"/>
          <p:cNvSpPr/>
          <p:nvPr userDrawn="1"/>
        </p:nvSpPr>
        <p:spPr>
          <a:xfrm>
            <a:off x="4737346" y="3968409"/>
            <a:ext cx="7139850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功能性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验证：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MCP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协议下的自动代码测试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5" name="圆角矩形 34"/>
          <p:cNvSpPr/>
          <p:nvPr userDrawn="1"/>
        </p:nvSpPr>
        <p:spPr>
          <a:xfrm>
            <a:off x="4737390" y="1974533"/>
            <a:ext cx="7139806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原创性验证：原创性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提示词 + 人工代码查重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8" name="矩形 37"/>
          <p:cNvSpPr/>
          <p:nvPr userDrawn="1"/>
        </p:nvSpPr>
        <p:spPr>
          <a:xfrm>
            <a:off x="4737346" y="2499853"/>
            <a:ext cx="4634747" cy="1314870"/>
          </a:xfrm>
          <a:prstGeom prst="rect">
            <a:avLst/>
          </a:prstGeom>
          <a:solidFill>
            <a:srgbClr val="FFFFFF">
              <a:alpha val="9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just"/>
            <a:r>
              <a:rPr lang="zh-CN" altLang="en-US" b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请生成符合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 MT/Apache-2.0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许可证的原创代码，不要复制现有开源项目，不要使用任何 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GPL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AGPL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、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LGPL 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授权的开源代码，请自行原创实现该功能。</a:t>
            </a:r>
            <a:r>
              <a:rPr lang="zh-CN" altLang="en-US" b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zh-CN" altLang="en-US" b="1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0" name="图片 39" descr="upload_post_object_v2_236200739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573765" y="2499820"/>
            <a:ext cx="2303430" cy="1314913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43" name="图片 42" descr="upload_post_object_v2_102058226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37336" y="4543017"/>
            <a:ext cx="2954480" cy="191894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44" name="文本框 43"/>
          <p:cNvSpPr txBox="1"/>
          <p:nvPr userDrawn="1"/>
        </p:nvSpPr>
        <p:spPr>
          <a:xfrm>
            <a:off x="8018396" y="5345305"/>
            <a:ext cx="589746" cy="360772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b="1">
                <a:solidFill>
                  <a:schemeClr val="tx1"/>
                </a:solidFill>
              </a:rPr>
              <a:t>V</a:t>
            </a:r>
            <a:r>
              <a:rPr lang="en-US" altLang="zh-CN" b="1">
                <a:solidFill>
                  <a:schemeClr val="tx1"/>
                </a:solidFill>
                <a:cs typeface="Arial" panose="020B0604020202020204" pitchFamily="34" charset="0"/>
              </a:rPr>
              <a:t>.S.</a:t>
            </a:r>
            <a:endParaRPr lang="zh-CN" altLang="en-US"/>
          </a:p>
        </p:txBody>
      </p:sp>
      <p:sp>
        <p:nvSpPr>
          <p:cNvPr id="45" name="圆角矩形 44"/>
          <p:cNvSpPr/>
          <p:nvPr userDrawn="1"/>
        </p:nvSpPr>
        <p:spPr>
          <a:xfrm>
            <a:off x="7787863" y="5964516"/>
            <a:ext cx="1050736" cy="401509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mpd="sng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我们的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sp>
        <p:nvSpPr>
          <p:cNvPr id="46" name="圆角矩形 45"/>
          <p:cNvSpPr/>
          <p:nvPr userDrawn="1"/>
        </p:nvSpPr>
        <p:spPr>
          <a:xfrm>
            <a:off x="7787890" y="4640728"/>
            <a:ext cx="1050736" cy="401509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mpd="sng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传统的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48" name="图片 47" descr="upload_post_object_v2_4186796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36828" y="5706068"/>
            <a:ext cx="421849" cy="421849"/>
          </a:xfrm>
          <a:prstGeom prst="rect">
            <a:avLst/>
          </a:prstGeom>
        </p:spPr>
      </p:pic>
      <p:pic>
        <p:nvPicPr>
          <p:cNvPr id="49" name="图片 48" descr="upload_post_object_v2_13992509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36852" y="4457070"/>
            <a:ext cx="319765" cy="319765"/>
          </a:xfrm>
          <a:prstGeom prst="rect">
            <a:avLst/>
          </a:prstGeom>
        </p:spPr>
      </p:pic>
      <p:pic>
        <p:nvPicPr>
          <p:cNvPr id="50" name="图片 49" descr="upload_post_object_v2_54872756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58691" y="4512050"/>
            <a:ext cx="2032315" cy="833264"/>
          </a:xfrm>
          <a:prstGeom prst="rect">
            <a:avLst/>
          </a:prstGeom>
        </p:spPr>
      </p:pic>
      <p:sp>
        <p:nvSpPr>
          <p:cNvPr id="51" name="文本框 50"/>
          <p:cNvSpPr txBox="1"/>
          <p:nvPr userDrawn="1"/>
        </p:nvSpPr>
        <p:spPr>
          <a:xfrm>
            <a:off x="11024173" y="4666261"/>
            <a:ext cx="1160662" cy="65215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b="1"/>
              <a:t>测试</a:t>
            </a:r>
            <a:r>
              <a:rPr lang="zh-CN" altLang="en-US" b="1">
                <a:cs typeface="Arial" panose="020B0604020202020204" pitchFamily="34" charset="0"/>
              </a:rPr>
              <a:t>交互体验差</a:t>
            </a:r>
            <a:endParaRPr lang="zh-CN" altLang="en-US" b="1"/>
          </a:p>
        </p:txBody>
      </p:sp>
      <p:pic>
        <p:nvPicPr>
          <p:cNvPr id="53" name="图片 52" descr="upload_post_object_v2_673620725"/>
          <p:cNvPicPr>
            <a:picLocks noChangeAspect="1"/>
          </p:cNvPicPr>
          <p:nvPr/>
        </p:nvPicPr>
        <p:blipFill>
          <a:blip r:embed="rId8"/>
          <a:srcRect l="7285" r="11119"/>
          <a:stretch>
            <a:fillRect/>
          </a:stretch>
        </p:blipFill>
        <p:spPr>
          <a:xfrm>
            <a:off x="9058691" y="5799848"/>
            <a:ext cx="2032359" cy="700530"/>
          </a:xfrm>
          <a:prstGeom prst="rect">
            <a:avLst/>
          </a:prstGeom>
        </p:spPr>
      </p:pic>
      <p:sp>
        <p:nvSpPr>
          <p:cNvPr id="54" name="文本框 53"/>
          <p:cNvSpPr txBox="1"/>
          <p:nvPr userDrawn="1"/>
        </p:nvSpPr>
        <p:spPr>
          <a:xfrm>
            <a:off x="11024201" y="5824018"/>
            <a:ext cx="1160634" cy="652151"/>
          </a:xfrm>
          <a:prstGeom prst="rect">
            <a:avLst/>
          </a:prstGeom>
        </p:spPr>
        <p:txBody>
          <a:bodyPr wrap="square" rtlCol="0">
            <a:noAutofit/>
          </a:bodyPr>
          <a:p>
            <a:pPr algn="ctr"/>
            <a:r>
              <a:rPr lang="zh-CN" altLang="en-US" b="1">
                <a:solidFill>
                  <a:schemeClr val="tx1"/>
                </a:solidFill>
                <a:cs typeface="Arial" panose="020B0604020202020204" pitchFamily="34" charset="0"/>
              </a:rPr>
              <a:t>可控自动化交互</a:t>
            </a:r>
            <a:endParaRPr lang="zh-CN" altLang="en-US">
              <a:cs typeface="Arial" panose="020B0604020202020204" pitchFamily="34" charset="0"/>
            </a:endParaRPr>
          </a:p>
        </p:txBody>
      </p:sp>
      <p:sp>
        <p:nvSpPr>
          <p:cNvPr id="10" name="文本框 9"/>
          <p:cNvSpPr txBox="1"/>
          <p:nvPr/>
        </p:nvSpPr>
        <p:spPr>
          <a:xfrm>
            <a:off x="11717020" y="652907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6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pic>
        <p:nvPicPr>
          <p:cNvPr id="2" name="图片 1" descr="upload_post_object_v2_242802467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146" y="165463"/>
            <a:ext cx="12192000" cy="790575"/>
          </a:xfrm>
          <a:prstGeom prst="rect">
            <a:avLst/>
          </a:prstGeom>
        </p:spPr>
      </p:pic>
      <p:sp>
        <p:nvSpPr>
          <p:cNvPr id="17" name="圆角矩形 16"/>
          <p:cNvSpPr/>
          <p:nvPr userDrawn="1"/>
        </p:nvSpPr>
        <p:spPr>
          <a:xfrm>
            <a:off x="250743" y="1214471"/>
            <a:ext cx="11626422" cy="457354"/>
          </a:xfrm>
          <a:prstGeom prst="roundRect">
            <a:avLst/>
          </a:prstGeom>
          <a:solidFill>
            <a:srgbClr val="44546A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2000" b="1">
                <a:solidFill>
                  <a:srgbClr val="FFFFFF"/>
                </a:solidFill>
              </a:rPr>
              <a:t>总体</a:t>
            </a:r>
            <a:r>
              <a:rPr lang="zh-CN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方案代码生成：结合</a:t>
            </a:r>
            <a:r>
              <a:rPr lang="en-US" altLang="zh-CN" sz="2000" b="1">
                <a:solidFill>
                  <a:srgbClr val="FFFFFF"/>
                </a:solidFill>
                <a:cs typeface="Arial" panose="020B0604020202020204" pitchFamily="34" charset="0"/>
              </a:rPr>
              <a:t>AI</a:t>
            </a:r>
            <a:r>
              <a:rPr lang="zh-CN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编程工具，实现“代码思路 - 测试样例生成 - 代码自验证”自动化进程</a:t>
            </a:r>
            <a:endParaRPr lang="zh-CN" altLang="en-US">
              <a:cs typeface="Arial" panose="020B0604020202020204" pitchFamily="34" charset="0"/>
            </a:endParaRPr>
          </a:p>
        </p:txBody>
      </p:sp>
      <p:cxnSp>
        <p:nvCxnSpPr>
          <p:cNvPr id="19" name="直接连接符 18"/>
          <p:cNvCxnSpPr/>
          <p:nvPr userDrawn="1"/>
        </p:nvCxnSpPr>
        <p:spPr>
          <a:xfrm>
            <a:off x="4403036" y="2032894"/>
            <a:ext cx="1" cy="4429113"/>
          </a:xfrm>
          <a:prstGeom prst="line">
            <a:avLst/>
          </a:prstGeom>
          <a:ln w="25400" cap="flat" cmpd="sng" algn="ctr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dash"/>
            <a:miter lim="800000"/>
            <a:headEnd type="oval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13" name="圆角矩形 12"/>
          <p:cNvSpPr/>
          <p:nvPr userDrawn="1"/>
        </p:nvSpPr>
        <p:spPr>
          <a:xfrm>
            <a:off x="1356669" y="1924573"/>
            <a:ext cx="1681896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代码文件集合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14" name="圆角矩形 13"/>
          <p:cNvSpPr/>
          <p:nvPr userDrawn="1"/>
        </p:nvSpPr>
        <p:spPr>
          <a:xfrm>
            <a:off x="827101" y="2617065"/>
            <a:ext cx="2741032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ur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sor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文件解析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15" name="直接箭头连接符 14"/>
          <p:cNvCxnSpPr>
            <a:stCxn id="13" idx="2"/>
            <a:endCxn id="14" idx="0"/>
          </p:cNvCxnSpPr>
          <p:nvPr userDrawn="1"/>
        </p:nvCxnSpPr>
        <p:spPr>
          <a:xfrm>
            <a:off x="2198048" y="2326076"/>
            <a:ext cx="635" cy="29083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" name="圆角矩形 3"/>
          <p:cNvSpPr/>
          <p:nvPr userDrawn="1"/>
        </p:nvSpPr>
        <p:spPr>
          <a:xfrm>
            <a:off x="827101" y="3242604"/>
            <a:ext cx="2741032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精进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思路建议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1278425" y="3908896"/>
            <a:ext cx="1838360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测试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样例自生成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827101" y="6073180"/>
            <a:ext cx="2741032" cy="440892"/>
          </a:xfrm>
          <a:prstGeom prst="round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C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总体方案代码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7" name="直接箭头连接符 6"/>
          <p:cNvCxnSpPr>
            <a:stCxn id="14" idx="2"/>
            <a:endCxn id="4" idx="0"/>
          </p:cNvCxnSpPr>
          <p:nvPr userDrawn="1"/>
        </p:nvCxnSpPr>
        <p:spPr>
          <a:xfrm>
            <a:off x="2198663" y="3018410"/>
            <a:ext cx="0" cy="22415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8" name="直接箭头连接符 7"/>
          <p:cNvCxnSpPr>
            <a:stCxn id="4" idx="2"/>
            <a:endCxn id="5" idx="0"/>
          </p:cNvCxnSpPr>
          <p:nvPr userDrawn="1"/>
        </p:nvCxnSpPr>
        <p:spPr>
          <a:xfrm flipH="1">
            <a:off x="2198029" y="3643759"/>
            <a:ext cx="635" cy="26543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箭头连接符 22"/>
          <p:cNvCxnSpPr>
            <a:stCxn id="5" idx="2"/>
            <a:endCxn id="26" idx="0"/>
          </p:cNvCxnSpPr>
          <p:nvPr userDrawn="1"/>
        </p:nvCxnSpPr>
        <p:spPr>
          <a:xfrm>
            <a:off x="2197947" y="4310655"/>
            <a:ext cx="0" cy="378460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6" name="圆角矩形 25"/>
          <p:cNvSpPr/>
          <p:nvPr userDrawn="1"/>
        </p:nvSpPr>
        <p:spPr>
          <a:xfrm>
            <a:off x="1278425" y="4688842"/>
            <a:ext cx="1838323" cy="401509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自动代码验证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32" name="直接箭头连接符 31"/>
          <p:cNvCxnSpPr>
            <a:stCxn id="49" idx="2"/>
            <a:endCxn id="6" idx="0"/>
          </p:cNvCxnSpPr>
          <p:nvPr userDrawn="1"/>
        </p:nvCxnSpPr>
        <p:spPr>
          <a:xfrm>
            <a:off x="2197645" y="5780429"/>
            <a:ext cx="635" cy="29273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49" name="圆角矩形 48"/>
          <p:cNvSpPr/>
          <p:nvPr userDrawn="1"/>
        </p:nvSpPr>
        <p:spPr>
          <a:xfrm>
            <a:off x="1278455" y="5379206"/>
            <a:ext cx="1838323" cy="401388"/>
          </a:xfrm>
          <a:prstGeom prst="roundRect">
            <a:avLst/>
          </a:prstGeom>
          <a:solidFill>
            <a:srgbClr val="DEEBF7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人工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审查与精进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cxnSp>
        <p:nvCxnSpPr>
          <p:cNvPr id="51" name="肘形连接符 50"/>
          <p:cNvCxnSpPr>
            <a:stCxn id="26" idx="1"/>
            <a:endCxn id="5" idx="1"/>
          </p:cNvCxnSpPr>
          <p:nvPr userDrawn="1"/>
        </p:nvCxnSpPr>
        <p:spPr>
          <a:xfrm rot="10800000" flipH="1">
            <a:off x="1278255" y="4109720"/>
            <a:ext cx="3175" cy="779780"/>
          </a:xfrm>
          <a:prstGeom prst="bentConnector3">
            <a:avLst>
              <a:gd name="adj1" fmla="val -7500000"/>
            </a:avLst>
          </a:prstGeom>
          <a:noFill/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54" name="直接箭头连接符 53"/>
          <p:cNvCxnSpPr>
            <a:stCxn id="26" idx="2"/>
            <a:endCxn id="49" idx="0"/>
          </p:cNvCxnSpPr>
          <p:nvPr userDrawn="1"/>
        </p:nvCxnSpPr>
        <p:spPr>
          <a:xfrm>
            <a:off x="2197645" y="5090450"/>
            <a:ext cx="0" cy="288925"/>
          </a:xfrm>
          <a:prstGeom prst="straightConnector1">
            <a:avLst/>
          </a:prstGeom>
          <a:ln w="19050" cap="flat" cmpd="sng" algn="ctr">
            <a:solidFill>
              <a:srgbClr val="1F4E79">
                <a:alpha val="100000"/>
              </a:srgbClr>
            </a:solidFill>
            <a:prstDash val="solid"/>
            <a:miter lim="800000"/>
            <a:headEnd type="none"/>
            <a:tailEnd type="triangle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pic>
        <p:nvPicPr>
          <p:cNvPr id="59" name="图片 58" descr="upload_post_object_v2_2837293832"/>
          <p:cNvPicPr>
            <a:picLocks noChangeAspect="1"/>
          </p:cNvPicPr>
          <p:nvPr/>
        </p:nvPicPr>
        <p:blipFill>
          <a:blip r:embed="rId3"/>
          <a:srcRect b="6909"/>
          <a:stretch>
            <a:fillRect/>
          </a:stretch>
        </p:blipFill>
        <p:spPr>
          <a:xfrm>
            <a:off x="4831662" y="1924526"/>
            <a:ext cx="3364186" cy="4491752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0" name="图片 59" descr="upload_post_object_v2_172941181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06182" y="3393392"/>
            <a:ext cx="3252732" cy="302292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61" name="图片 60" descr="upload_post_object_v2_78813118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06123" y="1924618"/>
            <a:ext cx="3253859" cy="121253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62" name="文本框 61"/>
          <p:cNvSpPr txBox="1"/>
          <p:nvPr userDrawn="1"/>
        </p:nvSpPr>
        <p:spPr>
          <a:xfrm>
            <a:off x="450253" y="4185030"/>
            <a:ext cx="589746" cy="629704"/>
          </a:xfrm>
          <a:prstGeom prst="rect">
            <a:avLst/>
          </a:prstGeom>
        </p:spPr>
        <p:txBody>
          <a:bodyPr wrap="none" rtlCol="0">
            <a:noAutofit/>
          </a:bodyPr>
          <a:p>
            <a:r>
              <a:rPr lang="zh-CN" altLang="en-US" b="1"/>
              <a:t>迭代</a:t>
            </a:r>
            <a:endParaRPr lang="zh-CN" altLang="en-US" b="1"/>
          </a:p>
          <a:p>
            <a:r>
              <a:rPr lang="zh-CN" altLang="en-US" b="1"/>
              <a:t>优化</a:t>
            </a:r>
            <a:endParaRPr lang="zh-CN" altLang="en-US" b="1"/>
          </a:p>
        </p:txBody>
      </p:sp>
      <p:sp>
        <p:nvSpPr>
          <p:cNvPr id="64" name="圆角矩形 63"/>
          <p:cNvSpPr/>
          <p:nvPr userDrawn="1"/>
        </p:nvSpPr>
        <p:spPr>
          <a:xfrm>
            <a:off x="5776342" y="4540925"/>
            <a:ext cx="2419563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cursor生成测试用例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5" name="圆角矩形 64"/>
          <p:cNvSpPr/>
          <p:nvPr userDrawn="1"/>
        </p:nvSpPr>
        <p:spPr>
          <a:xfrm>
            <a:off x="8922794" y="2716205"/>
            <a:ext cx="2419563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自主分析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项目结构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6" name="圆角矩形 65"/>
          <p:cNvSpPr/>
          <p:nvPr userDrawn="1"/>
        </p:nvSpPr>
        <p:spPr>
          <a:xfrm>
            <a:off x="9339407" y="4540925"/>
            <a:ext cx="2419563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脚本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简化测试过程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11717020" y="652907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7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"/>
          <a:stretch>
            <a:fillRect l="-1940" r="-1940"/>
          </a:stretch>
        </a:blipFill>
        <a:effectLst/>
      </p:bgPr>
    </p:bg>
    <p:spTree>
      <p:nvGrpSpPr>
        <p:cNvPr id="1" name=""/>
        <p:cNvGrpSpPr/>
        <p:nvPr/>
      </p:nvGrpSpPr>
      <p:grpSpPr/>
      <p:sp>
        <p:nvSpPr>
          <p:cNvPr id="14" name="下箭头 13"/>
          <p:cNvSpPr/>
          <p:nvPr/>
        </p:nvSpPr>
        <p:spPr>
          <a:xfrm>
            <a:off x="5387340" y="3809365"/>
            <a:ext cx="313690" cy="1401445"/>
          </a:xfrm>
          <a:prstGeom prst="downArrow">
            <a:avLst/>
          </a:prstGeom>
          <a:gradFill>
            <a:gsLst>
              <a:gs pos="100000">
                <a:schemeClr val="accent6">
                  <a:lumMod val="40000"/>
                  <a:lumOff val="60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下箭头 8"/>
          <p:cNvSpPr/>
          <p:nvPr/>
        </p:nvSpPr>
        <p:spPr>
          <a:xfrm>
            <a:off x="7252335" y="3572510"/>
            <a:ext cx="313690" cy="1743710"/>
          </a:xfrm>
          <a:prstGeom prst="downArrow">
            <a:avLst/>
          </a:prstGeom>
          <a:gradFill>
            <a:gsLst>
              <a:gs pos="100000">
                <a:schemeClr val="accent6">
                  <a:lumMod val="40000"/>
                  <a:lumOff val="60000"/>
                </a:schemeClr>
              </a:gs>
              <a:gs pos="0">
                <a:schemeClr val="accent1">
                  <a:lumMod val="30000"/>
                  <a:lumOff val="7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7" name="圆角矩形 16"/>
          <p:cNvSpPr/>
          <p:nvPr userDrawn="1"/>
        </p:nvSpPr>
        <p:spPr>
          <a:xfrm>
            <a:off x="250743" y="1214471"/>
            <a:ext cx="11626422" cy="457354"/>
          </a:xfrm>
          <a:prstGeom prst="roundRect">
            <a:avLst/>
          </a:prstGeom>
          <a:solidFill>
            <a:srgbClr val="44546A">
              <a:alpha val="100000"/>
            </a:srgbClr>
          </a:solidFill>
          <a:ln w="12700" cap="flat" cmpd="sng" algn="ctr">
            <a:solidFill>
              <a:srgbClr val="AEB5C0">
                <a:alpha val="100000"/>
              </a:srgbClr>
            </a:solidFill>
            <a:prstDash val="solid"/>
            <a:miter lim="800000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sz="2000" b="1">
                <a:solidFill>
                  <a:srgbClr val="FFFFFF"/>
                </a:solidFill>
              </a:rPr>
              <a:t>全流程</a:t>
            </a:r>
            <a:r>
              <a:rPr lang="zh-CN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约束与技巧：为A</a:t>
            </a:r>
            <a:r>
              <a:rPr lang="en-US" altLang="zh-CN" sz="2000" b="1">
                <a:solidFill>
                  <a:srgbClr val="FFFFFF"/>
                </a:solidFill>
                <a:cs typeface="Arial" panose="020B0604020202020204" pitchFamily="34" charset="0"/>
              </a:rPr>
              <a:t>I</a:t>
            </a:r>
            <a:r>
              <a:rPr lang="zh-CN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编程引入先验知识与规则，后验输出约束，以“</a:t>
            </a:r>
            <a:r>
              <a:rPr lang="en-US" altLang="zh-CN" sz="2000" b="1">
                <a:solidFill>
                  <a:srgbClr val="FFFFFF"/>
                </a:solidFill>
                <a:cs typeface="Arial" panose="020B0604020202020204" pitchFamily="34" charset="0"/>
              </a:rPr>
              <a:t>ERA</a:t>
            </a:r>
            <a:r>
              <a:rPr lang="zh-CN" altLang="en-US" sz="2000" b="1">
                <a:solidFill>
                  <a:srgbClr val="FFFFFF"/>
                </a:solidFill>
                <a:cs typeface="Arial" panose="020B0604020202020204" pitchFamily="34" charset="0"/>
              </a:rPr>
              <a:t>”模型提高生成质量</a:t>
            </a:r>
            <a:endParaRPr lang="en-US" altLang="zh-CN" sz="2000" b="1">
              <a:solidFill>
                <a:srgbClr val="FFFFFF"/>
              </a:solidFill>
            </a:endParaRPr>
          </a:p>
        </p:txBody>
      </p:sp>
      <p:cxnSp>
        <p:nvCxnSpPr>
          <p:cNvPr id="3" name="直接连接符 2"/>
          <p:cNvCxnSpPr/>
          <p:nvPr userDrawn="1"/>
        </p:nvCxnSpPr>
        <p:spPr>
          <a:xfrm>
            <a:off x="3999638" y="2032935"/>
            <a:ext cx="1" cy="4429113"/>
          </a:xfrm>
          <a:prstGeom prst="line">
            <a:avLst/>
          </a:prstGeom>
          <a:ln w="25400" cap="flat" cmpd="sng" algn="ctr">
            <a:gradFill>
              <a:gsLst>
                <a:gs pos="0">
                  <a:schemeClr val="accent6">
                    <a:lumMod val="40000"/>
                    <a:lumOff val="60000"/>
                  </a:schemeClr>
                </a:gs>
                <a:gs pos="100000">
                  <a:schemeClr val="accent1">
                    <a:lumMod val="75000"/>
                  </a:schemeClr>
                </a:gs>
              </a:gsLst>
              <a:lin ang="5400000" scaled="1"/>
            </a:gradFill>
            <a:prstDash val="dash"/>
            <a:miter lim="800000"/>
            <a:headEnd type="oval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连接符 3"/>
          <p:cNvCxnSpPr/>
          <p:nvPr userDrawn="1"/>
        </p:nvCxnSpPr>
        <p:spPr>
          <a:xfrm>
            <a:off x="8151015" y="2032935"/>
            <a:ext cx="1" cy="4429113"/>
          </a:xfrm>
          <a:prstGeom prst="line">
            <a:avLst/>
          </a:prstGeom>
          <a:ln w="25400" cap="flat" cmpd="sng" algn="ctr">
            <a:solidFill>
              <a:srgbClr val="2F5597">
                <a:alpha val="100000"/>
              </a:srgbClr>
            </a:solidFill>
            <a:prstDash val="dash"/>
            <a:miter lim="800000"/>
            <a:headEnd type="oval"/>
            <a:tailEnd type="oval"/>
          </a:ln>
          <a:effectLst>
            <a:softEdge rad="0"/>
          </a:effectLst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9" name="圆角矩形 38"/>
          <p:cNvSpPr/>
          <p:nvPr userDrawn="1"/>
        </p:nvSpPr>
        <p:spPr>
          <a:xfrm>
            <a:off x="250779" y="1931152"/>
            <a:ext cx="3380410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A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I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小抄：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cursor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规则定义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5" name="圆角矩形 4"/>
          <p:cNvSpPr/>
          <p:nvPr userDrawn="1"/>
        </p:nvSpPr>
        <p:spPr>
          <a:xfrm>
            <a:off x="4324304" y="1931125"/>
            <a:ext cx="3380410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P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UA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大模型：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cursor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输出约束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圆角矩形 5"/>
          <p:cNvSpPr/>
          <p:nvPr userDrawn="1"/>
        </p:nvSpPr>
        <p:spPr>
          <a:xfrm>
            <a:off x="8496786" y="1931125"/>
            <a:ext cx="3380410" cy="420933"/>
          </a:xfrm>
          <a:prstGeom prst="round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>
            <a:noAutofit/>
          </a:bodyPr>
          <a:p>
            <a:pPr algn="ctr"/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E</a:t>
            </a:r>
            <a:r>
              <a:rPr lang="en-US" altLang="zh-CN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RA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模型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：</a:t>
            </a: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提示词规范</a:t>
            </a:r>
            <a:endParaRPr lang="zh-CN" altLang="en-US"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7" name="图片 6" descr="upload_post_object_v2_425384458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978" y="2536031"/>
            <a:ext cx="3535958" cy="2452687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3" name="文本框 12"/>
          <p:cNvSpPr txBox="1"/>
          <p:nvPr userDrawn="1"/>
        </p:nvSpPr>
        <p:spPr>
          <a:xfrm>
            <a:off x="172998" y="5093573"/>
            <a:ext cx="3535918" cy="136842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just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从开发规则、代码风格和结构、命名约束、性能优化等为</a:t>
            </a:r>
            <a:r>
              <a: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cursor</a:t>
            </a:r>
            <a:r>
              <a: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指定规则，使生成代码风格与自身相符，增加可读性和健壮性。</a:t>
            </a:r>
            <a:endParaRPr lang="zh-CN" altLang="en-US" b="1" i="1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grpSp>
        <p:nvGrpSpPr>
          <p:cNvPr id="24" name="组合 23"/>
          <p:cNvGrpSpPr/>
          <p:nvPr userDrawn="1"/>
        </p:nvGrpSpPr>
        <p:grpSpPr>
          <a:xfrm>
            <a:off x="8496935" y="3943033"/>
            <a:ext cx="3380105" cy="1116965"/>
            <a:chOff x="13381" y="6096"/>
            <a:chExt cx="5323" cy="1759"/>
          </a:xfrm>
        </p:grpSpPr>
        <p:sp>
          <p:nvSpPr>
            <p:cNvPr id="21" name="文本框 20"/>
            <p:cNvSpPr txBox="1"/>
            <p:nvPr userDrawn="1"/>
          </p:nvSpPr>
          <p:spPr>
            <a:xfrm>
              <a:off x="14288" y="6840"/>
              <a:ext cx="4416" cy="945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190500" dist="63500" dir="2700000" algn="tl" rotWithShape="0">
                <a:srgbClr val="000000">
                  <a:alpha val="30000"/>
                </a:srgbClr>
              </a:outerShdw>
              <a:softEdge rad="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indent="0" algn="just" defTabSz="0" rtl="0" eaLnBrk="1" latinLnBrk="0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 “作为代码工程师</a:t>
              </a:r>
              <a:r>
                <a:rPr lang="en-US" altLang="zh-CN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endPara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1" name="椭圆 10"/>
            <p:cNvSpPr/>
            <p:nvPr userDrawn="1"/>
          </p:nvSpPr>
          <p:spPr>
            <a:xfrm>
              <a:off x="13381" y="6677"/>
              <a:ext cx="1180" cy="1180"/>
            </a:xfrm>
            <a:prstGeom prst="ellipse">
              <a:avLst/>
            </a:prstGeom>
            <a:solidFill>
              <a:srgbClr val="E2F0D9">
                <a:alpha val="10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63500" dir="2700000" algn="tl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indent="0" algn="ctr" defTabSz="0" rtl="0" eaLnBrk="1" latinLnBrk="0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800" b="1">
                  <a:solidFill>
                    <a:srgbClr val="404040"/>
                  </a:solidFill>
                </a:rPr>
                <a:t>R</a:t>
              </a:r>
              <a:endParaRPr lang="zh-CN" altLang="en-US" sz="2800" b="1">
                <a:solidFill>
                  <a:srgbClr val="404040"/>
                </a:solidFill>
              </a:endParaRPr>
            </a:p>
          </p:txBody>
        </p:sp>
        <p:sp>
          <p:nvSpPr>
            <p:cNvPr id="16" name="文本框 15"/>
            <p:cNvSpPr txBox="1"/>
            <p:nvPr userDrawn="1"/>
          </p:nvSpPr>
          <p:spPr>
            <a:xfrm>
              <a:off x="13381" y="6096"/>
              <a:ext cx="3374" cy="580"/>
            </a:xfrm>
            <a:prstGeom prst="rect">
              <a:avLst/>
            </a:prstGeom>
          </p:spPr>
          <p:txBody>
            <a:bodyPr wrap="none" rtlCol="0">
              <a:noAutofit/>
            </a:bodyPr>
            <a:p>
              <a:pPr marL="285750" indent="-285750" algn="l">
                <a:buFont typeface="Wingdings" panose="05000000000000000000" charset="0"/>
                <a:buChar char="l"/>
              </a:pPr>
              <a:r>
                <a:rPr lang="zh-CN" altLang="en-US" b="1"/>
                <a:t>角色 </a:t>
              </a: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C00000"/>
                  </a:solidFill>
                </a:rPr>
                <a:t>R</a:t>
              </a:r>
              <a:r>
                <a:rPr lang="en-US" altLang="zh-CN" b="1">
                  <a:solidFill>
                    <a:schemeClr val="tx1"/>
                  </a:solidFill>
                  <a:cs typeface="Arial" panose="020B0604020202020204" pitchFamily="34" charset="0"/>
                </a:rPr>
                <a:t>ole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</p:grpSp>
      <p:grpSp>
        <p:nvGrpSpPr>
          <p:cNvPr id="23" name="组合 22"/>
          <p:cNvGrpSpPr/>
          <p:nvPr userDrawn="1"/>
        </p:nvGrpSpPr>
        <p:grpSpPr>
          <a:xfrm>
            <a:off x="8496935" y="5283200"/>
            <a:ext cx="3380105" cy="1117600"/>
            <a:chOff x="13381" y="8320"/>
            <a:chExt cx="5323" cy="1760"/>
          </a:xfrm>
        </p:grpSpPr>
        <p:sp>
          <p:nvSpPr>
            <p:cNvPr id="22" name="文本框 21"/>
            <p:cNvSpPr txBox="1"/>
            <p:nvPr userDrawn="1"/>
          </p:nvSpPr>
          <p:spPr>
            <a:xfrm>
              <a:off x="14288" y="9017"/>
              <a:ext cx="4416" cy="945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190500" dist="63500" dir="2700000" algn="tl" rotWithShape="0">
                <a:srgbClr val="000000">
                  <a:alpha val="30000"/>
                </a:srgbClr>
              </a:outerShdw>
              <a:softEdge rad="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indent="0" algn="just" defTabSz="0" rtl="0" eaLnBrk="1" latinLnBrk="0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“完成</a:t>
              </a:r>
              <a:r>
                <a:rPr lang="en-US" altLang="zh-CN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gc</a:t>
              </a:r>
              <a:r>
                <a:rPr lang="zh-CN" altLang="en-US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策略的优化</a:t>
              </a:r>
              <a:r>
                <a:rPr lang="en-US" altLang="zh-CN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endPara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2" name="椭圆 11"/>
            <p:cNvSpPr/>
            <p:nvPr userDrawn="1"/>
          </p:nvSpPr>
          <p:spPr>
            <a:xfrm>
              <a:off x="13381" y="8900"/>
              <a:ext cx="1180" cy="1180"/>
            </a:xfrm>
            <a:prstGeom prst="ellipse">
              <a:avLst/>
            </a:prstGeom>
            <a:solidFill>
              <a:srgbClr val="F2F2F2">
                <a:alpha val="100000"/>
              </a:srgbClr>
            </a:solidFill>
            <a:ln w="12700" cap="flat" cmpd="sng" algn="ctr">
              <a:noFill/>
              <a:prstDash val="solid"/>
              <a:miter lim="800000"/>
            </a:ln>
            <a:effectLst>
              <a:outerShdw blurRad="190500" dist="63500" dir="2700000" algn="tl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indent="0" algn="ctr" defTabSz="0" rtl="0" eaLnBrk="1" latinLnBrk="0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en-US" altLang="zh-CN" sz="2800" b="1">
                  <a:solidFill>
                    <a:srgbClr val="404040"/>
                  </a:solidFill>
                </a:rPr>
                <a:t>A</a:t>
              </a:r>
              <a:endParaRPr lang="zh-CN" altLang="en-US" sz="2800" b="1">
                <a:solidFill>
                  <a:srgbClr val="404040"/>
                </a:solidFill>
              </a:endParaRPr>
            </a:p>
          </p:txBody>
        </p:sp>
        <p:sp>
          <p:nvSpPr>
            <p:cNvPr id="18" name="文本框 17"/>
            <p:cNvSpPr txBox="1"/>
            <p:nvPr userDrawn="1"/>
          </p:nvSpPr>
          <p:spPr>
            <a:xfrm>
              <a:off x="13381" y="8320"/>
              <a:ext cx="3374" cy="580"/>
            </a:xfrm>
            <a:prstGeom prst="rect">
              <a:avLst/>
            </a:prstGeom>
          </p:spPr>
          <p:txBody>
            <a:bodyPr wrap="none" rtlCol="0">
              <a:noAutofit/>
            </a:bodyPr>
            <a:p>
              <a:pPr marL="285750" indent="-285750" algn="l">
                <a:buFont typeface="Wingdings" panose="05000000000000000000" charset="0"/>
                <a:buChar char="l"/>
              </a:pPr>
              <a:r>
                <a:rPr lang="zh-CN" altLang="en-US" b="1">
                  <a:solidFill>
                    <a:schemeClr val="tx1"/>
                  </a:solidFill>
                </a:rPr>
                <a:t>行为</a:t>
              </a:r>
              <a:r>
                <a:rPr lang="zh-CN" altLang="en-US" b="1"/>
                <a:t> </a:t>
              </a: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C00000"/>
                  </a:solidFill>
                </a:rPr>
                <a:t>A</a:t>
              </a:r>
              <a:r>
                <a:rPr lang="en-US" altLang="zh-CN" b="1">
                  <a:cs typeface="Arial" panose="020B0604020202020204" pitchFamily="34" charset="0"/>
                </a:rPr>
                <a:t>ction</a:t>
              </a:r>
              <a:r>
                <a:rPr lang="en-US" altLang="zh-CN" b="1"/>
                <a:t>)</a:t>
              </a:r>
              <a:endParaRPr lang="zh-CN" altLang="en-US" b="1"/>
            </a:p>
          </p:txBody>
        </p:sp>
      </p:grpSp>
      <p:grpSp>
        <p:nvGrpSpPr>
          <p:cNvPr id="25" name="组合 24"/>
          <p:cNvGrpSpPr/>
          <p:nvPr userDrawn="1"/>
        </p:nvGrpSpPr>
        <p:grpSpPr>
          <a:xfrm>
            <a:off x="8496935" y="2602230"/>
            <a:ext cx="3380105" cy="1117600"/>
            <a:chOff x="13381" y="4098"/>
            <a:chExt cx="5323" cy="1760"/>
          </a:xfrm>
        </p:grpSpPr>
        <p:sp>
          <p:nvSpPr>
            <p:cNvPr id="15" name="文本框 14"/>
            <p:cNvSpPr txBox="1"/>
            <p:nvPr userDrawn="1"/>
          </p:nvSpPr>
          <p:spPr>
            <a:xfrm>
              <a:off x="13381" y="4098"/>
              <a:ext cx="4037" cy="580"/>
            </a:xfrm>
            <a:prstGeom prst="rect">
              <a:avLst/>
            </a:prstGeom>
          </p:spPr>
          <p:txBody>
            <a:bodyPr wrap="none" rtlCol="0">
              <a:noAutofit/>
            </a:bodyPr>
            <a:p>
              <a:pPr marL="285750" indent="-285750" algn="l">
                <a:buFont typeface="Wingdings" panose="05000000000000000000" charset="0"/>
                <a:buChar char="l"/>
              </a:pPr>
              <a:r>
                <a:rPr lang="zh-CN" altLang="en-US" b="1"/>
                <a:t>期望 </a:t>
              </a:r>
              <a:r>
                <a:rPr lang="en-US" altLang="zh-CN" b="1"/>
                <a:t>(</a:t>
              </a:r>
              <a:r>
                <a:rPr lang="en-US" altLang="zh-CN" b="1">
                  <a:solidFill>
                    <a:srgbClr val="C00000"/>
                  </a:solidFill>
                </a:rPr>
                <a:t>E</a:t>
              </a:r>
              <a:r>
                <a:rPr lang="en-US" altLang="zh-CN" b="1"/>
                <a:t>xpectation)</a:t>
              </a:r>
              <a:endParaRPr lang="zh-CN" altLang="en-US" b="1"/>
            </a:p>
          </p:txBody>
        </p:sp>
        <p:sp>
          <p:nvSpPr>
            <p:cNvPr id="20" name="文本框 19"/>
            <p:cNvSpPr txBox="1"/>
            <p:nvPr userDrawn="1"/>
          </p:nvSpPr>
          <p:spPr>
            <a:xfrm>
              <a:off x="14288" y="4795"/>
              <a:ext cx="4416" cy="945"/>
            </a:xfrm>
            <a:prstGeom prst="rect">
              <a:avLst/>
            </a:prstGeom>
            <a:solidFill>
              <a:srgbClr val="FFFFFF">
                <a:alpha val="90000"/>
              </a:srgbClr>
            </a:solidFill>
            <a:ln w="12700" cap="flat" cmpd="sng" algn="ctr">
              <a:solidFill>
                <a:srgbClr val="4472C4"/>
              </a:solidFill>
              <a:prstDash val="solid"/>
              <a:miter lim="800000"/>
            </a:ln>
            <a:effectLst>
              <a:outerShdw blurRad="190500" dist="63500" dir="2700000" algn="tl" rotWithShape="0">
                <a:srgbClr val="000000">
                  <a:alpha val="30000"/>
                </a:srgbClr>
              </a:outerShdw>
              <a:softEdge rad="0"/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p>
              <a:pPr marL="0" indent="0" algn="just" defTabSz="0" rtl="0" eaLnBrk="1" latinLnBrk="0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“不要复制现有开源项目， </a:t>
              </a:r>
              <a:endParaRPr lang="zh-CN" altLang="en-US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  <a:p>
              <a:pPr marL="0" indent="0" algn="just" defTabSz="0" rtl="0" eaLnBrk="1" latinLnBrk="0" hangingPunct="1">
                <a:spcBef>
                  <a:spcPct val="0"/>
                </a:spcBef>
                <a:spcAft>
                  <a:spcPct val="0"/>
                </a:spcAft>
                <a:buNone/>
              </a:pPr>
              <a:r>
                <a:rPr lang="zh-CN" altLang="en-US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    保持原创性</a:t>
              </a:r>
              <a:r>
                <a:rPr lang="en-US" altLang="zh-CN" b="1" i="1">
                  <a:solidFill>
                    <a:srgbClr val="5B9BD5"/>
                  </a:solidFill>
                  <a:latin typeface="微软雅黑" panose="020B0503020204020204" charset="-122"/>
                  <a:ea typeface="微软雅黑" panose="020B0503020204020204" charset="-122"/>
                  <a:cs typeface="微软雅黑" panose="020B0503020204020204" charset="-122"/>
                </a:rPr>
                <a:t>”</a:t>
              </a:r>
              <a:endParaRPr lang="en-US" altLang="zh-CN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endParaRPr>
            </a:p>
          </p:txBody>
        </p:sp>
        <p:sp>
          <p:nvSpPr>
            <p:cNvPr id="10" name="椭圆 9"/>
            <p:cNvSpPr/>
            <p:nvPr userDrawn="1"/>
          </p:nvSpPr>
          <p:spPr>
            <a:xfrm>
              <a:off x="13381" y="4678"/>
              <a:ext cx="1180" cy="1180"/>
            </a:xfrm>
            <a:prstGeom prst="ellipse">
              <a:avLst/>
            </a:prstGeom>
            <a:solidFill>
              <a:srgbClr val="FBE5D6">
                <a:alpha val="100000"/>
              </a:srgbClr>
            </a:solidFill>
            <a:ln w="12700" cmpd="sng">
              <a:noFill/>
              <a:prstDash val="solid"/>
              <a:miter lim="800000"/>
            </a:ln>
            <a:effectLst>
              <a:outerShdw blurRad="190500" dist="63500" dir="2700000" algn="tl" rotWithShape="0">
                <a:srgbClr val="000000">
                  <a:alpha val="30000"/>
                </a:srgbClr>
              </a:outerShdw>
            </a:effectLst>
          </p:spPr>
          <p:style>
            <a:lnRef idx="2">
              <a:schemeClr val="accent1">
                <a:lumMod val="75000"/>
              </a:schemeClr>
            </a:lnRef>
            <a:fillRef idx="1">
              <a:schemeClr val="accent1"/>
            </a:fillRef>
            <a:effectRef idx="0">
              <a:srgbClr val="FFFFFF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p>
              <a:pPr algn="ctr"/>
              <a:r>
                <a:rPr lang="en-US" altLang="zh-CN" sz="2800" b="1">
                  <a:solidFill>
                    <a:srgbClr val="595959"/>
                  </a:solidFill>
                </a:rPr>
                <a:t>E</a:t>
              </a:r>
              <a:endParaRPr lang="zh-CN" altLang="en-US" sz="2800" b="1">
                <a:solidFill>
                  <a:srgbClr val="595959"/>
                </a:solidFill>
              </a:endParaRPr>
            </a:p>
          </p:txBody>
        </p:sp>
      </p:grpSp>
      <p:pic>
        <p:nvPicPr>
          <p:cNvPr id="26" name="图片 25" descr="upload_post_object_v2_1213079418"/>
          <p:cNvPicPr>
            <a:picLocks noChangeAspect="1"/>
          </p:cNvPicPr>
          <p:nvPr/>
        </p:nvPicPr>
        <p:blipFill>
          <a:blip r:embed="rId3"/>
          <a:srcRect b="38572"/>
          <a:stretch>
            <a:fillRect/>
          </a:stretch>
        </p:blipFill>
        <p:spPr>
          <a:xfrm>
            <a:off x="4324350" y="2536190"/>
            <a:ext cx="2663825" cy="1273175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27" name="图片 26" descr="upload_post_object_v2_490856531"/>
          <p:cNvPicPr>
            <a:picLocks noChangeAspect="1"/>
          </p:cNvPicPr>
          <p:nvPr/>
        </p:nvPicPr>
        <p:blipFill>
          <a:blip r:embed="rId4"/>
          <a:srcRect t="18535" b="18217"/>
          <a:stretch>
            <a:fillRect/>
          </a:stretch>
        </p:blipFill>
        <p:spPr>
          <a:xfrm>
            <a:off x="4324350" y="5210810"/>
            <a:ext cx="2663825" cy="125095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30" name="文本框 29"/>
          <p:cNvSpPr txBox="1"/>
          <p:nvPr userDrawn="1"/>
        </p:nvSpPr>
        <p:spPr>
          <a:xfrm>
            <a:off x="6229826" y="2908300"/>
            <a:ext cx="1671161" cy="645160"/>
          </a:xfrm>
          <a:prstGeom prst="rect">
            <a:avLst/>
          </a:prstGeom>
          <a:solidFill>
            <a:srgbClr val="F2F2F2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命名随意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逻辑不清晰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32" name="文本框 31"/>
          <p:cNvSpPr txBox="1"/>
          <p:nvPr userDrawn="1"/>
        </p:nvSpPr>
        <p:spPr>
          <a:xfrm>
            <a:off x="6229826" y="5340826"/>
            <a:ext cx="1671161" cy="988219"/>
          </a:xfrm>
          <a:prstGeom prst="rect">
            <a:avLst/>
          </a:prstGeom>
          <a:solidFill>
            <a:srgbClr val="FBE5D6">
              <a:alpha val="90000"/>
            </a:srgbClr>
          </a:solidFill>
          <a:ln w="12700" cap="flat" cmpd="sng" algn="ctr">
            <a:noFill/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命名规范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逻辑清晰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  <a:p>
            <a:pPr marL="0" indent="0" algn="ctr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zh-CN" altLang="en-US" b="1">
                <a:solidFill>
                  <a:srgbClr val="000000"/>
                </a:solidFill>
                <a:latin typeface="微软雅黑" panose="020B0503020204020204" charset="-122"/>
                <a:ea typeface="微软雅黑" panose="020B0503020204020204" charset="-122"/>
                <a:cs typeface="Arial" panose="020B0604020202020204" pitchFamily="34" charset="0"/>
              </a:rPr>
              <a:t>符合管理流程</a:t>
            </a:r>
            <a:endParaRPr lang="zh-CN" altLang="en-US" b="1">
              <a:solidFill>
                <a:srgbClr val="000000"/>
              </a:solidFill>
              <a:latin typeface="微软雅黑" panose="020B0503020204020204" charset="-122"/>
              <a:ea typeface="微软雅黑" panose="020B0503020204020204" charset="-122"/>
              <a:cs typeface="Arial" panose="020B0604020202020204" pitchFamily="34" charset="0"/>
            </a:endParaRPr>
          </a:p>
        </p:txBody>
      </p:sp>
      <p:pic>
        <p:nvPicPr>
          <p:cNvPr id="48" name="图片 47" descr="upload_post_object_v2_41867966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564100" y="5210683"/>
            <a:ext cx="421849" cy="421849"/>
          </a:xfrm>
          <a:prstGeom prst="rect">
            <a:avLst/>
          </a:prstGeom>
        </p:spPr>
      </p:pic>
      <p:pic>
        <p:nvPicPr>
          <p:cNvPr id="49" name="图片 48" descr="upload_post_object_v2_1399250987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581267" y="2772515"/>
            <a:ext cx="319765" cy="319765"/>
          </a:xfrm>
          <a:prstGeom prst="rect">
            <a:avLst/>
          </a:prstGeom>
        </p:spPr>
      </p:pic>
      <p:sp>
        <p:nvSpPr>
          <p:cNvPr id="8" name="文本框 7"/>
          <p:cNvSpPr txBox="1"/>
          <p:nvPr userDrawn="1"/>
        </p:nvSpPr>
        <p:spPr>
          <a:xfrm>
            <a:off x="4335145" y="4006850"/>
            <a:ext cx="3535680" cy="989965"/>
          </a:xfrm>
          <a:prstGeom prst="rect">
            <a:avLst/>
          </a:prstGeom>
          <a:solidFill>
            <a:srgbClr val="FFFFFF">
              <a:alpha val="90000"/>
            </a:srgbClr>
          </a:solidFill>
          <a:ln w="12700" cap="flat" cmpd="sng" algn="ctr">
            <a:solidFill>
              <a:srgbClr val="4472C4"/>
            </a:solidFill>
            <a:prstDash val="solid"/>
            <a:miter lim="800000"/>
          </a:ln>
          <a:effectLst>
            <a:outerShdw blurRad="190500" dist="63500" dir="2700000" algn="tl" rotWithShape="0">
              <a:srgbClr val="000000">
                <a:alpha val="30000"/>
              </a:srgbClr>
            </a:outerShdw>
            <a:softEdge rad="0"/>
          </a:effectLst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p>
            <a:pPr marL="0" indent="0" algn="just" defTabSz="0" rtl="0" eaLnBrk="1" latinLnBrk="0" hangingPunct="1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zh-CN" sz="1600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“</a:t>
            </a:r>
            <a:r>
              <a:rPr lang="zh-CN" altLang="en-US" sz="1600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你是一位迫切需要钱来癌症治疗的专业编码员。</a:t>
            </a:r>
            <a:r>
              <a:rPr lang="zh-CN" sz="1600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如果你的代码命名不规范，逻辑不清晰，流程不符合管理规定</a:t>
            </a:r>
            <a:r>
              <a:rPr lang="zh-CN" altLang="en-US" sz="1600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，你就会没钱治病</a:t>
            </a:r>
            <a:r>
              <a:rPr lang="en-US" altLang="zh-CN" sz="1600" b="1" i="1">
                <a:solidFill>
                  <a:srgbClr val="5B9BD5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”</a:t>
            </a:r>
            <a:endParaRPr lang="en-US" altLang="zh-CN" sz="1600" b="1" i="1">
              <a:solidFill>
                <a:srgbClr val="5B9BD5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pic>
        <p:nvPicPr>
          <p:cNvPr id="35" name="图片 34" descr="upload_post_object_v2_46748792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0" y="165489"/>
            <a:ext cx="12192000" cy="790575"/>
          </a:xfrm>
          <a:prstGeom prst="rect">
            <a:avLst/>
          </a:prstGeom>
        </p:spPr>
      </p:pic>
      <p:sp>
        <p:nvSpPr>
          <p:cNvPr id="28" name="文本框 27"/>
          <p:cNvSpPr txBox="1"/>
          <p:nvPr/>
        </p:nvSpPr>
        <p:spPr>
          <a:xfrm>
            <a:off x="11717020" y="6529070"/>
            <a:ext cx="47498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>
                <a:solidFill>
                  <a:schemeClr val="accent1">
                    <a:lumMod val="50000"/>
                  </a:schemeClr>
                </a:solidFill>
              </a:rPr>
              <a:t>8</a:t>
            </a:r>
            <a:endParaRPr lang="en-US" altLang="zh-CN" b="1">
              <a:solidFill>
                <a:schemeClr val="accent1">
                  <a:lumMod val="50000"/>
                </a:schemeClr>
              </a:solidFill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1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1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3**"/>
  <p:tag name="KSO_WM_UNIT_LAYERLEVEL" val="1"/>
  <p:tag name="KSO_WM_TAG_VERSION" val="1.0"/>
  <p:tag name="KSO_WM_BEAUTIFY_FLAG" val="#wm#"/>
</p:tagLst>
</file>

<file path=ppt/tags/tag1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1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2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4**"/>
  <p:tag name="KSO_WM_UNIT_LAYERLEVEL" val="1"/>
  <p:tag name="KSO_WM_TAG_VERSION" val="1.0"/>
  <p:tag name="KSO_WM_BEAUTIFY_FLAG" val="#wm#"/>
</p:tagLst>
</file>

<file path=ppt/tags/tag2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2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5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3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6**"/>
  <p:tag name="KSO_WM_UNIT_LAYERLEVEL" val="1"/>
  <p:tag name="KSO_WM_TAG_VERSION" val="1.0"/>
  <p:tag name="KSO_WM_BEAUTIFY_FLAG" val="#wm#"/>
</p:tagLst>
</file>

<file path=ppt/tags/tag3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7**"/>
  <p:tag name="KSO_WM_UNIT_LAYERLEVEL" val="1"/>
  <p:tag name="KSO_WM_TAG_VERSION" val="1.0"/>
  <p:tag name="KSO_WM_BEAUTIFY_FLAG" val="#wm#"/>
</p:tagLst>
</file>

<file path=ppt/tags/tag3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3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4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8**"/>
  <p:tag name="KSO_WM_UNIT_LAYERLEVEL" val="1"/>
  <p:tag name="KSO_WM_TAG_VERSION" val="1.0"/>
  <p:tag name="KSO_WM_BEAUTIFY_FLAG" val="#wm#"/>
</p:tagLst>
</file>

<file path=ppt/tags/tag4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9**"/>
  <p:tag name="KSO_WM_UNIT_LAYERLEVEL" val="1"/>
  <p:tag name="KSO_WM_TAG_VERSION" val="1.0"/>
  <p:tag name="KSO_WM_BEAUTIFY_FLAG" val="#wm#"/>
</p:tagLst>
</file>

<file path=ppt/tags/tag4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4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**"/>
  <p:tag name="KSO_WM_UNIT_LAYERLEVEL" val="1"/>
  <p:tag name="KSO_WM_TAG_VERSION" val="1.0"/>
  <p:tag name="KSO_WM_BEAUTIFY_FLAG" val="#wm#"/>
</p:tagLst>
</file>

<file path=ppt/tags/tag5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0**"/>
  <p:tag name="KSO_WM_UNIT_LAYERLEVEL" val="1"/>
  <p:tag name="KSO_WM_TAG_VERSION" val="1.0"/>
  <p:tag name="KSO_WM_BEAUTIFY_FLAG" val="#wm#"/>
</p:tagLst>
</file>

<file path=ppt/tags/tag5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5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  <p:tag name="KSO_WM_TEMPLATE_CATEGORY" val="custom"/>
  <p:tag name="KSO_WM_TEMPLATE_INDEX" val="20205081"/>
</p:tagLst>
</file>

<file path=ppt/tags/tag5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60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1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0**"/>
  <p:tag name="KSO_WM_UNIT_LAYERLEVEL" val="1"/>
  <p:tag name="KSO_WM_TAG_VERSION" val="1.0"/>
  <p:tag name="KSO_WM_BEAUTIFY_FLAG" val="#wm#"/>
</p:tagLst>
</file>

<file path=ppt/tags/tag62.xml><?xml version="1.0" encoding="utf-8"?>
<p:tagLst xmlns:p="http://schemas.openxmlformats.org/presentationml/2006/main">
  <p:tag name="KSO_WM_TEMPLATE_THUMBS_INDEX" val="1、4、7、12、13、14、15、16、17、18、20、24、25、28、33、36、40、43、44"/>
  <p:tag name="KSO_WM_TEMPLATE_SUBCATEGORY" val="19"/>
  <p:tag name="KSO_WM_TAG_VERSION" val="1.0"/>
  <p:tag name="KSO_WM_BEAUTIFY_FLAG" val="#wm#"/>
  <p:tag name="KSO_WM_TEMPLATE_CATEGORY" val="custom"/>
  <p:tag name="KSO_WM_TEMPLATE_INDEX" val="20205081"/>
  <p:tag name="KSO_WM_TEMPLATE_MASTER_TYPE" val="0"/>
  <p:tag name="KSO_WM_TEMPLATE_COLOR_TYPE" val="1"/>
  <p:tag name="KSO_WM_UNIT_SHOW_EDIT_AREA_INDICATION" val="1"/>
</p:tagLst>
</file>

<file path=ppt/tags/tag63.xml><?xml version="1.0" encoding="utf-8"?>
<p:tagLst xmlns:p="http://schemas.openxmlformats.org/presentationml/2006/main">
  <p:tag name="KSO_WM_SLIDE_ID" val="custom20205081_1"/>
  <p:tag name="KSO_WM_TEMPLATE_SUBCATEGORY" val="19"/>
  <p:tag name="KSO_WM_TEMPLATE_MASTER_TYPE" val="0"/>
  <p:tag name="KSO_WM_TEMPLATE_COLOR_TYPE" val="1"/>
  <p:tag name="KSO_WM_SLIDE_TYPE" val="title"/>
  <p:tag name="KSO_WM_SLIDE_SUBTYPE" val="defaultBlank"/>
  <p:tag name="KSO_WM_SLIDE_ITEM_CNT" val="0"/>
  <p:tag name="KSO_WM_SLIDE_INDEX" val="1"/>
  <p:tag name="KSO_WM_TAG_VERSION" val="1.0"/>
  <p:tag name="KSO_WM_BEAUTIFY_FLAG" val="#wm#"/>
  <p:tag name="KSO_WM_TEMPLATE_CATEGORY" val="custom"/>
  <p:tag name="KSO_WM_TEMPLATE_INDEX" val="20205081"/>
  <p:tag name="KSO_WM_SLIDE_LAYOUT" val="a_b"/>
  <p:tag name="KSO_WM_SLIDE_LAYOUT_CNT" val="1_1"/>
  <p:tag name="KSO_WM_UNIT_SHOW_EDIT_AREA_INDICATION" val="1"/>
  <p:tag name="KSO_WM_TEMPLATE_THUMBS_INDEX" val="1、4、7、12、13、14、15、16、17、18、20、24、25、28、33、36、40、43、44"/>
</p:tagLst>
</file>

<file path=ppt/tags/tag7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8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ags/tag9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2**"/>
  <p:tag name="KSO_WM_UNIT_LAYERLEVEL" val="1"/>
  <p:tag name="KSO_WM_TAG_VERSION" val="1.0"/>
  <p:tag name="KSO_WM_BEAUTIFY_FLAG" val="#wm#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1671</Words>
  <Application>WPS 演示</Application>
  <PresentationFormat>宽屏</PresentationFormat>
  <Paragraphs>237</Paragraphs>
  <Slides>10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10</vt:i4>
      </vt:variant>
    </vt:vector>
  </HeadingPairs>
  <TitlesOfParts>
    <vt:vector size="18" baseType="lpstr">
      <vt:lpstr>Arial</vt:lpstr>
      <vt:lpstr>宋体</vt:lpstr>
      <vt:lpstr>Wingdings</vt:lpstr>
      <vt:lpstr>Wingdings</vt:lpstr>
      <vt:lpstr>微软雅黑</vt:lpstr>
      <vt:lpstr>Arial Unicode MS</vt:lpstr>
      <vt:lpstr>Calibri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空白演示</dc:title>
  <dc:creator/>
  <cp:lastModifiedBy>Qixuan Cai</cp:lastModifiedBy>
  <cp:revision>18</cp:revision>
  <dcterms:created xsi:type="dcterms:W3CDTF">2025-04-19T03:10:00Z</dcterms:created>
  <dcterms:modified xsi:type="dcterms:W3CDTF">2025-04-19T03:50:05Z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2052-12.1.0.20784</vt:lpwstr>
  </property>
  <property fmtid="{D5CDD505-2E9C-101B-9397-08002B2CF9AE}" pid="3" name="ICV">
    <vt:lpwstr>285576C049A8441CA6C7CBCA5EEC92EB_11</vt:lpwstr>
  </property>
</Properties>
</file>